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taatliches"/>
      <p:regular r:id="rId21"/>
    </p:embeddedFont>
    <p:embeddedFont>
      <p:font typeface="Manrope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Manrope Mediu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anrope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anrop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ManropeMedium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8f39401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8f39401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8f394019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8f394019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95e00e7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95e00e7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3a46ef74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3a46ef74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80b747ca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80b747ca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3a46ef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3a46ef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95e00e7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95e00e7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73e8125e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73e8125e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8f39401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8f3940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8f39401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8f39401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8f39401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8f39401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dHKiU_1fejs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9zqUB2UuCVHSWyCBKJrN4CN7RtcnS3vL?usp=sharing" TargetMode="External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classes: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1I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Friday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May 2  2025 	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68" name="Google Shape;68;p15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479875" y="219150"/>
            <a:ext cx="5993100" cy="461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Pizza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886075" y="770400"/>
            <a:ext cx="59931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get_price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total_price = 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total_price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1243050" y="1512800"/>
            <a:ext cx="5535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.size == "small":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total_price += 9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1243050" y="2230200"/>
            <a:ext cx="47385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.size == "medium":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total_price += 11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1243050" y="2912475"/>
            <a:ext cx="54450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total_price += 14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1243050" y="3677775"/>
            <a:ext cx="51288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total_price += len(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.toppings) * 2</a:t>
            </a:r>
            <a:endParaRPr/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56" name="Google Shape;156;p24" title="LOTR Lofi | The Wizards of Middle Earth 🧙🏻‍♂️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6900" y="3901075"/>
            <a:ext cx="466175" cy="262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Google Shape;157;p24"/>
          <p:cNvSpPr txBox="1"/>
          <p:nvPr/>
        </p:nvSpPr>
        <p:spPr>
          <a:xfrm>
            <a:off x="6710850" y="447750"/>
            <a:ext cx="21957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function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get_price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computes and returns the cost of the pizza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small:$9	</a:t>
            </a:r>
            <a:endParaRPr b="1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medium: $11	</a:t>
            </a:r>
            <a:endParaRPr b="1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large: $14</a:t>
            </a:r>
            <a:endParaRPr b="1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95E26"/>
                </a:solidFill>
                <a:latin typeface="Manrope"/>
                <a:ea typeface="Manrope"/>
                <a:cs typeface="Manrope"/>
                <a:sym typeface="Manrope"/>
              </a:rPr>
              <a:t>each topping: $2</a:t>
            </a:r>
            <a:endParaRPr b="1">
              <a:solidFill>
                <a:srgbClr val="795E26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1286350" y="1545600"/>
            <a:ext cx="5085600" cy="21321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1264650" y="3968550"/>
            <a:ext cx="5085600" cy="519600"/>
          </a:xfrm>
          <a:prstGeom prst="rect">
            <a:avLst/>
          </a:prstGeom>
          <a:noFill/>
          <a:ln cap="flat" cmpd="sng" w="9525">
            <a:solidFill>
              <a:srgbClr val="795E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265250" y="1932675"/>
            <a:ext cx="8707200" cy="141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Pizza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#str method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265250" y="467175"/>
            <a:ext cx="36675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You may have noticed that if you print out your instance you get something like: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&lt;__main__.Pizza object at 0x789181a0e020&gt;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110650" y="467175"/>
            <a:ext cx="479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We can define the string representation of a class by defining a special method  </a:t>
            </a:r>
            <a:r>
              <a:rPr b="1" lang="en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 _str_ _ </a:t>
            </a:r>
            <a:endParaRPr b="1">
              <a:solidFill>
                <a:srgbClr val="1B91C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This changes what happens when you print an instance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of the class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265250" y="3554475"/>
            <a:ext cx="39558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prizza = Pizza("large")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prizza.add_topping("red onion")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prizza.add_topping("pineapple")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print(prizza)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4650100" y="4008825"/>
            <a:ext cx="30000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large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pizza 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5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red onion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 </a:t>
            </a:r>
            <a:r>
              <a:rPr b="1" lang="en" sz="145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pineapple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18800" y="2906200"/>
            <a:ext cx="236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3021525" y="2906200"/>
            <a:ext cx="214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+" pizza with "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5097350" y="2906200"/>
            <a:ext cx="429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(" &amp; ").join(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7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toppings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415175" y="2551150"/>
            <a:ext cx="710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7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__str__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 </a:t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2756636" y="3275225"/>
            <a:ext cx="2231150" cy="795750"/>
          </a:xfrm>
          <a:custGeom>
            <a:rect b="b" l="l" r="r" t="t"/>
            <a:pathLst>
              <a:path extrusionOk="0" h="31830" w="89246">
                <a:moveTo>
                  <a:pt x="1370" y="0"/>
                </a:moveTo>
                <a:cubicBezTo>
                  <a:pt x="2446" y="1461"/>
                  <a:pt x="-5396" y="5152"/>
                  <a:pt x="7828" y="8765"/>
                </a:cubicBezTo>
                <a:cubicBezTo>
                  <a:pt x="21052" y="12379"/>
                  <a:pt x="67259" y="17837"/>
                  <a:pt x="80713" y="21681"/>
                </a:cubicBezTo>
                <a:cubicBezTo>
                  <a:pt x="94168" y="25525"/>
                  <a:pt x="87248" y="30139"/>
                  <a:pt x="88555" y="318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4" name="Google Shape;174;p25"/>
          <p:cNvSpPr/>
          <p:nvPr/>
        </p:nvSpPr>
        <p:spPr>
          <a:xfrm>
            <a:off x="4693725" y="3286775"/>
            <a:ext cx="1061000" cy="784200"/>
          </a:xfrm>
          <a:custGeom>
            <a:rect b="b" l="l" r="r" t="t"/>
            <a:pathLst>
              <a:path extrusionOk="0" h="31368" w="42440">
                <a:moveTo>
                  <a:pt x="0" y="0"/>
                </a:moveTo>
                <a:cubicBezTo>
                  <a:pt x="5766" y="2768"/>
                  <a:pt x="27525" y="11378"/>
                  <a:pt x="34598" y="16606"/>
                </a:cubicBezTo>
                <a:cubicBezTo>
                  <a:pt x="41671" y="21834"/>
                  <a:pt x="41133" y="28908"/>
                  <a:pt x="42440" y="3136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5" name="Google Shape;175;p25"/>
          <p:cNvSpPr/>
          <p:nvPr/>
        </p:nvSpPr>
        <p:spPr>
          <a:xfrm>
            <a:off x="6538925" y="3275225"/>
            <a:ext cx="1059275" cy="1107125"/>
          </a:xfrm>
          <a:custGeom>
            <a:rect b="b" l="l" r="r" t="t"/>
            <a:pathLst>
              <a:path extrusionOk="0" h="44285" w="42371">
                <a:moveTo>
                  <a:pt x="0" y="0"/>
                </a:moveTo>
                <a:cubicBezTo>
                  <a:pt x="4998" y="3075"/>
                  <a:pt x="22989" y="11609"/>
                  <a:pt x="29985" y="18452"/>
                </a:cubicBezTo>
                <a:cubicBezTo>
                  <a:pt x="36982" y="25295"/>
                  <a:pt x="44132" y="36751"/>
                  <a:pt x="41979" y="41056"/>
                </a:cubicBezTo>
                <a:cubicBezTo>
                  <a:pt x="39826" y="45362"/>
                  <a:pt x="21220" y="43747"/>
                  <a:pt x="17068" y="4428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451500" y="535725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82" name="Google Shape;182;p26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26"/>
          <p:cNvSpPr txBox="1"/>
          <p:nvPr/>
        </p:nvSpPr>
        <p:spPr>
          <a:xfrm>
            <a:off x="1003050" y="1264025"/>
            <a:ext cx="7137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bank account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Define a class called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BankAccount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with the following: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82900" y="2242575"/>
            <a:ext cx="3989100" cy="16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variables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account_number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an int given as an argument to the constructor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balance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:a float, initialized to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0.00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88" name="Google Shape;188;p2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3325" y="275875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9" name="Google Shape;189;p26"/>
          <p:cNvSpPr txBox="1"/>
          <p:nvPr/>
        </p:nvSpPr>
        <p:spPr>
          <a:xfrm>
            <a:off x="4220900" y="2209950"/>
            <a:ext cx="42543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functions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deposit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takes a float, and adds it to the balance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__str__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returns string representation of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“Account &lt;account_number&gt; has $ &lt;balance&gt;”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 Project 9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Quiz 5 rewrites due on Monday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96" name="Google Shape;196;p27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197" name="Google Shape;197;p27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03" name="Google Shape;203;p27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27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07" name="Google Shape;207;p27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/>
        </p:nvSpPr>
        <p:spPr>
          <a:xfrm>
            <a:off x="448725" y="544100"/>
            <a:ext cx="7468800" cy="420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#constructor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(self, last:str, first:str, d:str):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self.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last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self.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first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self.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dorm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#methods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get_name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self.first_name + " " + self.last_name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(self, d:str):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self.dorm = 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576625" y="476925"/>
            <a:ext cx="8234400" cy="377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BankAccount: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def __init__(self, num:int):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self.account_number = num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self.balance = 0.00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def deposit(self, money:float):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self.balance += money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def __str__(self):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f"Account {self.account_number} has ${self.balance}"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classes 1I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74" name="Google Shape;74;p1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next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386700" y="143142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1" name="Google Shape;81;p17" title="Screenshot 2025-05-02 at 8.17.49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800" y="1991050"/>
            <a:ext cx="7723101" cy="19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 title="Screenshot 2025-05-02 at 8.17.0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61925"/>
            <a:ext cx="53530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508175" y="1267875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234100" y="1990675"/>
            <a:ext cx="71178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defining classes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member variables/attributes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member functions/methods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</a:pPr>
            <a:r>
              <a:rPr lang="en" sz="14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accessor</a:t>
            </a:r>
            <a:endParaRPr sz="14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</a:pPr>
            <a:r>
              <a:rPr lang="en" sz="14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mutator</a:t>
            </a:r>
            <a:endParaRPr sz="14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</a:pPr>
            <a:r>
              <a:rPr lang="en" sz="14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constructor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class vs instance of a class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632271" y="447750"/>
            <a:ext cx="6399300" cy="420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def 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__init__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breed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042050" y="2645025"/>
            <a:ext cx="599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get_name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3892050" y="25995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accessor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4038600" y="14185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constructor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1042050" y="3094725"/>
            <a:ext cx="599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birthday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892050" y="31193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mutator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7181125" y="447750"/>
            <a:ext cx="1723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Recap: let’s fill in these methods together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042050" y="3628125"/>
            <a:ext cx="599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get_age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892050" y="36527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accessor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451500" y="535725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12" name="Google Shape;112;p21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1"/>
          <p:cNvSpPr txBox="1"/>
          <p:nvPr/>
        </p:nvSpPr>
        <p:spPr>
          <a:xfrm>
            <a:off x="1003050" y="1264025"/>
            <a:ext cx="7137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student class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Define a class called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Student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with the following: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82900" y="2242575"/>
            <a:ext cx="39891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variables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last_name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a string given as an argument to the constructor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first_name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:a string given as an argument to the constructor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dorm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a string given as an argument to the constructor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18" name="Google Shape;118;p21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4575" y="42980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21"/>
          <p:cNvSpPr txBox="1"/>
          <p:nvPr/>
        </p:nvSpPr>
        <p:spPr>
          <a:xfrm>
            <a:off x="4965325" y="2209950"/>
            <a:ext cx="35100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functions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get_name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returns the full name of the student: “&lt;first_name&gt; &lt;last_name&gt;”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move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take the name of a dorm as an argument, changes the student's dorm to that one.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451500" y="535725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Example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26" name="Google Shape;126;p22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2"/>
          <p:cNvSpPr txBox="1"/>
          <p:nvPr/>
        </p:nvSpPr>
        <p:spPr>
          <a:xfrm>
            <a:off x="1003050" y="1264025"/>
            <a:ext cx="7137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pizza</a:t>
            </a: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class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Define a class called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Pizza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with the following: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82900" y="2242575"/>
            <a:ext cx="39891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variables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size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a string given as an argument to the constructor(small, medium, or large)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toppings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:a list of toppings, initialized as an empty list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985250" y="1850950"/>
            <a:ext cx="34107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functions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add_topping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takes a string (new topping), and adds it to the list of toppings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get_price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computes and returns the cost of the pizza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small:$9	medium: $11	large: $14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each topping: $2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632275" y="447750"/>
            <a:ext cx="5450400" cy="266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Pizza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042050" y="3301200"/>
            <a:ext cx="599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add_toppings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item:str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1042050" y="1053350"/>
            <a:ext cx="4793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__init__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1487675" y="1487700"/>
            <a:ext cx="33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1487675" y="18484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toppings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1466700" y="3720900"/>
            <a:ext cx="39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toppings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.append(item)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6212325" y="447750"/>
            <a:ext cx="26724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variables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size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a string given as an argument to the constructor (small, medium, or large)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toppings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:a list of toppings, initialized as an empty list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212325" y="3187500"/>
            <a:ext cx="26724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function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add_topping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takes a string (new topping), and adds it to the list of toppings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632275" y="3301200"/>
            <a:ext cx="5450400" cy="117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