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taatliches"/>
      <p:regular r:id="rId27"/>
    </p:embeddedFont>
    <p:embeddedFont>
      <p:font typeface="Manrope"/>
      <p:regular r:id="rId28"/>
      <p:bold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anrope-regular.fntdata"/><Relationship Id="rId27" Type="http://schemas.openxmlformats.org/officeDocument/2006/relationships/font" Target="fonts/Staatlich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8589c519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8589c519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589c519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8589c519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8589c51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8589c51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f8589c519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f8589c519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fc6f103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fc6f103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8589c519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8589c519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8589c5191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8589c5191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06faa1be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06faa1b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3e91fe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3e91fe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8589c5191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f8589c5191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f86c0822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f86c0822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192b8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192b8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b11303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b11303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b11303e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b11303e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b11303eb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b11303eb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9192b875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9192b875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e3e8f4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e3e8f4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W-teYcHSWkg" TargetMode="External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hyperlink" Target="http://www.youtube.com/watch?v=NQYR55EiKvs" TargetMode="External"/><Relationship Id="rId5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hyperlink" Target="http://www.youtube.com/watch?v=G3VhKlbIt6E" TargetMode="External"/><Relationship Id="rId5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olab.research.google.com/drive/1p_ihfNM04InGfhCW0vJWnzE4G0opRRLC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hyperlink" Target="https://mdl.stolaf.edu/pluginfile.php/561681/mod_resource/content/2/std_IO.pdf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hyperlink" Target="https://mdl.stolaf.edu/pluginfile.php/568777/mod_resource/content/1/standard_T.pdf" TargetMode="External"/><Relationship Id="rId5" Type="http://schemas.openxmlformats.org/officeDocument/2006/relationships/image" Target="../media/image16.png"/><Relationship Id="rId6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iteration: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strings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24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68" name="Google Shape;68;p15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825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terminology: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class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instance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method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options for the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indexing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5"/>
          <p:cNvGrpSpPr/>
          <p:nvPr/>
        </p:nvGrpSpPr>
        <p:grpSpPr>
          <a:xfrm>
            <a:off x="2810475" y="1123525"/>
            <a:ext cx="6736200" cy="1333450"/>
            <a:chOff x="905475" y="1199725"/>
            <a:chExt cx="6736200" cy="1333450"/>
          </a:xfrm>
        </p:grpSpPr>
        <p:sp>
          <p:nvSpPr>
            <p:cNvPr id="147" name="Google Shape;147;p25"/>
            <p:cNvSpPr txBox="1"/>
            <p:nvPr/>
          </p:nvSpPr>
          <p:spPr>
            <a:xfrm>
              <a:off x="905475" y="1430975"/>
              <a:ext cx="67362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45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kowabunga!</a:t>
              </a:r>
              <a:endParaRPr sz="2200"/>
            </a:p>
          </p:txBody>
        </p:sp>
        <p:sp>
          <p:nvSpPr>
            <p:cNvPr id="148" name="Google Shape;148;p25"/>
            <p:cNvSpPr txBox="1"/>
            <p:nvPr/>
          </p:nvSpPr>
          <p:spPr>
            <a:xfrm>
              <a:off x="2185400" y="1199725"/>
              <a:ext cx="44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0         1            2           3         4          5         6          7         8      9</a:t>
              </a:r>
              <a:endPara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076625" y="1501700"/>
              <a:ext cx="43164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076625" y="1501700"/>
              <a:ext cx="489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5656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970625" y="1501700"/>
              <a:ext cx="5796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3550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3955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4396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4837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5278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5719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5"/>
          <p:cNvSpPr txBox="1"/>
          <p:nvPr/>
        </p:nvSpPr>
        <p:spPr>
          <a:xfrm>
            <a:off x="459400" y="1090475"/>
            <a:ext cx="318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= “KOWABUNGA!”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681250" y="1612700"/>
            <a:ext cx="246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think of a string as a sequence of characters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681250" y="2522550"/>
            <a:ext cx="24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access individual characters with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indexing</a:t>
            </a:r>
            <a:endParaRPr sz="20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62" name="Google Shape;162;p25"/>
          <p:cNvGrpSpPr/>
          <p:nvPr/>
        </p:nvGrpSpPr>
        <p:grpSpPr>
          <a:xfrm>
            <a:off x="459400" y="1212850"/>
            <a:ext cx="3998350" cy="2687175"/>
            <a:chOff x="535600" y="908050"/>
            <a:chExt cx="3998350" cy="2687175"/>
          </a:xfrm>
        </p:grpSpPr>
        <p:sp>
          <p:nvSpPr>
            <p:cNvPr id="163" name="Google Shape;163;p25"/>
            <p:cNvSpPr txBox="1"/>
            <p:nvPr/>
          </p:nvSpPr>
          <p:spPr>
            <a:xfrm>
              <a:off x="535600" y="3087325"/>
              <a:ext cx="227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“K”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4048850" y="908050"/>
              <a:ext cx="485100" cy="1098600"/>
            </a:xfrm>
            <a:prstGeom prst="rect">
              <a:avLst/>
            </a:prstGeom>
            <a:noFill/>
            <a:ln cap="flat" cmpd="sng" w="19050">
              <a:solidFill>
                <a:srgbClr val="A64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5"/>
          <p:cNvGrpSpPr/>
          <p:nvPr/>
        </p:nvGrpSpPr>
        <p:grpSpPr>
          <a:xfrm>
            <a:off x="461175" y="1212850"/>
            <a:ext cx="5863475" cy="3221175"/>
            <a:chOff x="537375" y="908050"/>
            <a:chExt cx="5863475" cy="3221175"/>
          </a:xfrm>
        </p:grpSpPr>
        <p:sp>
          <p:nvSpPr>
            <p:cNvPr id="166" name="Google Shape;166;p25"/>
            <p:cNvSpPr txBox="1"/>
            <p:nvPr/>
          </p:nvSpPr>
          <p:spPr>
            <a:xfrm>
              <a:off x="537375" y="3621325"/>
              <a:ext cx="2273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“B”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915750" y="908050"/>
              <a:ext cx="485100" cy="1098600"/>
            </a:xfrm>
            <a:prstGeom prst="rect">
              <a:avLst/>
            </a:prstGeom>
            <a:noFill/>
            <a:ln cap="flat" cmpd="sng" w="19050">
              <a:solidFill>
                <a:srgbClr val="A64DC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25"/>
          <p:cNvGrpSpPr/>
          <p:nvPr/>
        </p:nvGrpSpPr>
        <p:grpSpPr>
          <a:xfrm>
            <a:off x="3019250" y="1423950"/>
            <a:ext cx="5342300" cy="2502175"/>
            <a:chOff x="3095450" y="1119150"/>
            <a:chExt cx="5342300" cy="2502175"/>
          </a:xfrm>
        </p:grpSpPr>
        <p:grpSp>
          <p:nvGrpSpPr>
            <p:cNvPr id="169" name="Google Shape;169;p25"/>
            <p:cNvGrpSpPr/>
            <p:nvPr/>
          </p:nvGrpSpPr>
          <p:grpSpPr>
            <a:xfrm>
              <a:off x="3095450" y="1925150"/>
              <a:ext cx="5342300" cy="1696175"/>
              <a:chOff x="3095450" y="1925150"/>
              <a:chExt cx="5342300" cy="1696175"/>
            </a:xfrm>
          </p:grpSpPr>
          <p:sp>
            <p:nvSpPr>
              <p:cNvPr id="170" name="Google Shape;170;p25"/>
              <p:cNvSpPr txBox="1"/>
              <p:nvPr/>
            </p:nvSpPr>
            <p:spPr>
              <a:xfrm>
                <a:off x="3095450" y="3113425"/>
                <a:ext cx="2273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text[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-1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 →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“!”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1" name="Google Shape;171;p25"/>
              <p:cNvSpPr txBox="1"/>
              <p:nvPr/>
            </p:nvSpPr>
            <p:spPr>
              <a:xfrm>
                <a:off x="3858850" y="1925150"/>
                <a:ext cx="45789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lt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    -10       -9        -8        -7       -6        -5        -4        -3       -2     -1</a:t>
                </a:r>
                <a:endParaRPr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</p:grpSp>
        <p:sp>
          <p:nvSpPr>
            <p:cNvPr id="172" name="Google Shape;172;p25"/>
            <p:cNvSpPr/>
            <p:nvPr/>
          </p:nvSpPr>
          <p:spPr>
            <a:xfrm>
              <a:off x="8103025" y="1119150"/>
              <a:ext cx="270300" cy="10986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25"/>
          <p:cNvSpPr txBox="1"/>
          <p:nvPr/>
        </p:nvSpPr>
        <p:spPr>
          <a:xfrm>
            <a:off x="3002450" y="3892750"/>
            <a:ext cx="227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en" sz="21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-5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→ </a:t>
            </a:r>
            <a:endParaRPr sz="21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4" name="Google Shape;174;p25"/>
          <p:cNvGrpSpPr/>
          <p:nvPr/>
        </p:nvGrpSpPr>
        <p:grpSpPr>
          <a:xfrm>
            <a:off x="4636225" y="1423950"/>
            <a:ext cx="2110825" cy="2976700"/>
            <a:chOff x="4712425" y="1119150"/>
            <a:chExt cx="2110825" cy="2976700"/>
          </a:xfrm>
        </p:grpSpPr>
        <p:sp>
          <p:nvSpPr>
            <p:cNvPr id="175" name="Google Shape;175;p25"/>
            <p:cNvSpPr txBox="1"/>
            <p:nvPr/>
          </p:nvSpPr>
          <p:spPr>
            <a:xfrm>
              <a:off x="4712425" y="3587950"/>
              <a:ext cx="675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“U”</a:t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6400850" y="1119150"/>
              <a:ext cx="422400" cy="1098600"/>
            </a:xfrm>
            <a:prstGeom prst="rect">
              <a:avLst/>
            </a:prstGeom>
            <a:noFill/>
            <a:ln cap="flat" cmpd="sng" w="19050">
              <a:solidFill>
                <a:srgbClr val="1B91C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5817675" y="3418225"/>
            <a:ext cx="2273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→</a:t>
            </a:r>
            <a:endParaRPr sz="21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7465875" y="3319250"/>
            <a:ext cx="1317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IndexError: string index out of range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986175" y="597250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index by starting at 0 and increasing by one as we move left to right</a:t>
            </a:r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3986175" y="2568750"/>
            <a:ext cx="438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reverse our indexing by starting at -1 and increasing by one as we move right to left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26"/>
          <p:cNvGrpSpPr/>
          <p:nvPr/>
        </p:nvGrpSpPr>
        <p:grpSpPr>
          <a:xfrm>
            <a:off x="2810475" y="1123525"/>
            <a:ext cx="6736200" cy="1333450"/>
            <a:chOff x="905475" y="1199725"/>
            <a:chExt cx="6736200" cy="1333450"/>
          </a:xfrm>
        </p:grpSpPr>
        <p:sp>
          <p:nvSpPr>
            <p:cNvPr id="186" name="Google Shape;186;p26"/>
            <p:cNvSpPr txBox="1"/>
            <p:nvPr/>
          </p:nvSpPr>
          <p:spPr>
            <a:xfrm>
              <a:off x="905475" y="1430975"/>
              <a:ext cx="67362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45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kowabunga!</a:t>
              </a:r>
              <a:endParaRPr sz="2200"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2185400" y="1199725"/>
              <a:ext cx="44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0         1            2           3         4          5         6          7         8      9</a:t>
              </a:r>
              <a:endPara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076625" y="1501700"/>
              <a:ext cx="43164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2076625" y="1501700"/>
              <a:ext cx="489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25656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970625" y="1501700"/>
              <a:ext cx="5796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0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955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396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4837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278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5719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6"/>
          <p:cNvSpPr txBox="1"/>
          <p:nvPr/>
        </p:nvSpPr>
        <p:spPr>
          <a:xfrm>
            <a:off x="459400" y="1090475"/>
            <a:ext cx="318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= “KOWABUNGA!”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28700" y="1522175"/>
            <a:ext cx="318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access several consecutive characters with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slicing</a:t>
            </a:r>
            <a:endParaRPr sz="20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5858550" y="1212850"/>
            <a:ext cx="1302300" cy="1098600"/>
          </a:xfrm>
          <a:prstGeom prst="rect">
            <a:avLst/>
          </a:prstGeom>
          <a:noFill/>
          <a:ln cap="flat" cmpd="sng" w="19050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461175" y="2630725"/>
            <a:ext cx="5546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one option: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text[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+ text[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+ text[</a:t>
            </a:r>
            <a:r>
              <a:rPr lang="en" sz="2100">
                <a:solidFill>
                  <a:srgbClr val="A64DC3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] → </a:t>
            </a:r>
            <a:r>
              <a:rPr lang="en"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“BUN”</a:t>
            </a:r>
            <a:endParaRPr sz="2100">
              <a:solidFill>
                <a:srgbClr val="36174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2" name="Google Shape;202;p26"/>
          <p:cNvGrpSpPr/>
          <p:nvPr/>
        </p:nvGrpSpPr>
        <p:grpSpPr>
          <a:xfrm>
            <a:off x="462950" y="3313000"/>
            <a:ext cx="8511050" cy="692700"/>
            <a:chOff x="462950" y="3313000"/>
            <a:chExt cx="8511050" cy="692700"/>
          </a:xfrm>
        </p:grpSpPr>
        <p:sp>
          <p:nvSpPr>
            <p:cNvPr id="203" name="Google Shape;203;p26"/>
            <p:cNvSpPr txBox="1"/>
            <p:nvPr/>
          </p:nvSpPr>
          <p:spPr>
            <a:xfrm>
              <a:off x="462950" y="3313000"/>
              <a:ext cx="55461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better option:</a:t>
              </a:r>
              <a:endPara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“BUN”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6"/>
            <p:cNvSpPr txBox="1"/>
            <p:nvPr/>
          </p:nvSpPr>
          <p:spPr>
            <a:xfrm>
              <a:off x="3689500" y="3573375"/>
              <a:ext cx="528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index 4, go up to (but do not include) index 7</a:t>
              </a:r>
              <a:endParaRPr/>
            </a:p>
          </p:txBody>
        </p:sp>
      </p:grpSp>
      <p:sp>
        <p:nvSpPr>
          <p:cNvPr id="205" name="Google Shape;205;p26"/>
          <p:cNvSpPr txBox="1"/>
          <p:nvPr/>
        </p:nvSpPr>
        <p:spPr>
          <a:xfrm>
            <a:off x="3763425" y="4431975"/>
            <a:ext cx="44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look at more ways to slice this string</a:t>
            </a:r>
            <a:endParaRPr/>
          </a:p>
        </p:txBody>
      </p:sp>
      <p:grpSp>
        <p:nvGrpSpPr>
          <p:cNvPr id="206" name="Google Shape;206;p26"/>
          <p:cNvGrpSpPr/>
          <p:nvPr/>
        </p:nvGrpSpPr>
        <p:grpSpPr>
          <a:xfrm>
            <a:off x="888000" y="3913750"/>
            <a:ext cx="499075" cy="518225"/>
            <a:chOff x="888000" y="3913750"/>
            <a:chExt cx="499075" cy="518225"/>
          </a:xfrm>
        </p:grpSpPr>
        <p:sp>
          <p:nvSpPr>
            <p:cNvPr id="207" name="Google Shape;207;p26"/>
            <p:cNvSpPr txBox="1"/>
            <p:nvPr/>
          </p:nvSpPr>
          <p:spPr>
            <a:xfrm>
              <a:off x="888000" y="4093275"/>
              <a:ext cx="498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start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1292000" y="3913750"/>
              <a:ext cx="95075" cy="320625"/>
            </a:xfrm>
            <a:custGeom>
              <a:rect b="b" l="l" r="r" t="t"/>
              <a:pathLst>
                <a:path extrusionOk="0" h="12825" w="3803">
                  <a:moveTo>
                    <a:pt x="0" y="12825"/>
                  </a:moveTo>
                  <a:cubicBezTo>
                    <a:pt x="566" y="11882"/>
                    <a:pt x="2766" y="9305"/>
                    <a:pt x="3395" y="7167"/>
                  </a:cubicBezTo>
                  <a:cubicBezTo>
                    <a:pt x="4024" y="5030"/>
                    <a:pt x="3709" y="1195"/>
                    <a:pt x="3772" y="0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09" name="Google Shape;209;p26"/>
          <p:cNvGrpSpPr/>
          <p:nvPr/>
        </p:nvGrpSpPr>
        <p:grpSpPr>
          <a:xfrm>
            <a:off x="1573800" y="3923175"/>
            <a:ext cx="1209000" cy="508800"/>
            <a:chOff x="1573800" y="3923175"/>
            <a:chExt cx="1209000" cy="508800"/>
          </a:xfrm>
        </p:grpSpPr>
        <p:sp>
          <p:nvSpPr>
            <p:cNvPr id="210" name="Google Shape;210;p26"/>
            <p:cNvSpPr txBox="1"/>
            <p:nvPr/>
          </p:nvSpPr>
          <p:spPr>
            <a:xfrm>
              <a:off x="1573800" y="4093275"/>
              <a:ext cx="1209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stop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1651942" y="3923175"/>
              <a:ext cx="102150" cy="282925"/>
            </a:xfrm>
            <a:custGeom>
              <a:rect b="b" l="l" r="r" t="t"/>
              <a:pathLst>
                <a:path extrusionOk="0" h="11317" w="4086">
                  <a:moveTo>
                    <a:pt x="4086" y="11317"/>
                  </a:moveTo>
                  <a:cubicBezTo>
                    <a:pt x="3457" y="10374"/>
                    <a:pt x="943" y="7544"/>
                    <a:pt x="314" y="5658"/>
                  </a:cubicBezTo>
                  <a:cubicBezTo>
                    <a:pt x="-315" y="3772"/>
                    <a:pt x="314" y="943"/>
                    <a:pt x="314" y="0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12" name="Google Shape;212;p26"/>
          <p:cNvGrpSpPr/>
          <p:nvPr/>
        </p:nvGrpSpPr>
        <p:grpSpPr>
          <a:xfrm>
            <a:off x="1123775" y="3942025"/>
            <a:ext cx="735600" cy="906350"/>
            <a:chOff x="1123775" y="3942025"/>
            <a:chExt cx="735600" cy="906350"/>
          </a:xfrm>
        </p:grpSpPr>
        <p:sp>
          <p:nvSpPr>
            <p:cNvPr id="213" name="Google Shape;213;p26"/>
            <p:cNvSpPr txBox="1"/>
            <p:nvPr/>
          </p:nvSpPr>
          <p:spPr>
            <a:xfrm>
              <a:off x="1123775" y="4355775"/>
              <a:ext cx="73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through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“up to”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490050" y="3942025"/>
              <a:ext cx="28300" cy="480975"/>
            </a:xfrm>
            <a:custGeom>
              <a:rect b="b" l="l" r="r" t="t"/>
              <a:pathLst>
                <a:path extrusionOk="0" h="19239" w="1132">
                  <a:moveTo>
                    <a:pt x="0" y="19239"/>
                  </a:moveTo>
                  <a:cubicBezTo>
                    <a:pt x="189" y="16033"/>
                    <a:pt x="943" y="3207"/>
                    <a:pt x="1132" y="0"/>
                  </a:cubicBezTo>
                </a:path>
              </a:pathLst>
            </a:custGeom>
            <a:noFill/>
            <a:ln cap="flat" cmpd="sng" w="9525">
              <a:solidFill>
                <a:srgbClr val="A64DC3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7"/>
          <p:cNvGrpSpPr/>
          <p:nvPr/>
        </p:nvGrpSpPr>
        <p:grpSpPr>
          <a:xfrm>
            <a:off x="2810475" y="590125"/>
            <a:ext cx="6736200" cy="1333450"/>
            <a:chOff x="905475" y="1199725"/>
            <a:chExt cx="6736200" cy="1333450"/>
          </a:xfrm>
        </p:grpSpPr>
        <p:sp>
          <p:nvSpPr>
            <p:cNvPr id="220" name="Google Shape;220;p27"/>
            <p:cNvSpPr txBox="1"/>
            <p:nvPr/>
          </p:nvSpPr>
          <p:spPr>
            <a:xfrm>
              <a:off x="905475" y="1430975"/>
              <a:ext cx="6736200" cy="11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450">
                  <a:solidFill>
                    <a:srgbClr val="36174D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kowabunga!</a:t>
              </a:r>
              <a:endParaRPr sz="2200"/>
            </a:p>
          </p:txBody>
        </p:sp>
        <p:sp>
          <p:nvSpPr>
            <p:cNvPr id="221" name="Google Shape;221;p27"/>
            <p:cNvSpPr txBox="1"/>
            <p:nvPr/>
          </p:nvSpPr>
          <p:spPr>
            <a:xfrm>
              <a:off x="2185400" y="1199725"/>
              <a:ext cx="443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Manrope"/>
                  <a:ea typeface="Manrope"/>
                  <a:cs typeface="Manrope"/>
                  <a:sym typeface="Manrope"/>
                </a:rPr>
                <a:t>0         1            2           3         4          5         6          7         8      9</a:t>
              </a:r>
              <a:endParaRPr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2076625" y="1501700"/>
              <a:ext cx="43164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2076625" y="1501700"/>
              <a:ext cx="489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25656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2970625" y="1501700"/>
              <a:ext cx="5796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3550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3955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4396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4837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278225" y="1501700"/>
              <a:ext cx="441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719225" y="1501700"/>
              <a:ext cx="405000" cy="8925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7"/>
          <p:cNvSpPr txBox="1"/>
          <p:nvPr/>
        </p:nvSpPr>
        <p:spPr>
          <a:xfrm>
            <a:off x="459400" y="557075"/>
            <a:ext cx="3188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text = “KOWABUNGA!”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428700" y="988775"/>
            <a:ext cx="3188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access several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consecutive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characters with 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slicing</a:t>
            </a:r>
            <a:endParaRPr sz="20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34" name="Google Shape;234;p27"/>
          <p:cNvGrpSpPr/>
          <p:nvPr/>
        </p:nvGrpSpPr>
        <p:grpSpPr>
          <a:xfrm>
            <a:off x="462950" y="1941400"/>
            <a:ext cx="8511150" cy="507900"/>
            <a:chOff x="462950" y="2474800"/>
            <a:chExt cx="8511150" cy="507900"/>
          </a:xfrm>
        </p:grpSpPr>
        <p:sp>
          <p:nvSpPr>
            <p:cNvPr id="235" name="Google Shape;235;p27"/>
            <p:cNvSpPr txBox="1"/>
            <p:nvPr/>
          </p:nvSpPr>
          <p:spPr>
            <a:xfrm>
              <a:off x="462950" y="2474800"/>
              <a:ext cx="55461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“BUN”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3987200" y="2506575"/>
              <a:ext cx="498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index 4, go up to (but do not include) index 7</a:t>
              </a:r>
              <a:endParaRPr/>
            </a:p>
          </p:txBody>
        </p:sp>
      </p:grpSp>
      <p:grpSp>
        <p:nvGrpSpPr>
          <p:cNvPr id="237" name="Google Shape;237;p27"/>
          <p:cNvGrpSpPr/>
          <p:nvPr/>
        </p:nvGrpSpPr>
        <p:grpSpPr>
          <a:xfrm>
            <a:off x="464725" y="2311775"/>
            <a:ext cx="8508625" cy="692700"/>
            <a:chOff x="464725" y="2311775"/>
            <a:chExt cx="8508625" cy="692700"/>
          </a:xfrm>
        </p:grpSpPr>
        <p:grpSp>
          <p:nvGrpSpPr>
            <p:cNvPr id="238" name="Google Shape;238;p27"/>
            <p:cNvGrpSpPr/>
            <p:nvPr/>
          </p:nvGrpSpPr>
          <p:grpSpPr>
            <a:xfrm>
              <a:off x="464725" y="2311775"/>
              <a:ext cx="8508625" cy="692700"/>
              <a:chOff x="464725" y="2311775"/>
              <a:chExt cx="8508625" cy="692700"/>
            </a:xfrm>
          </p:grpSpPr>
          <p:sp>
            <p:nvSpPr>
              <p:cNvPr id="239" name="Google Shape;239;p27"/>
              <p:cNvSpPr txBox="1"/>
              <p:nvPr/>
            </p:nvSpPr>
            <p:spPr>
              <a:xfrm>
                <a:off x="464725" y="2311775"/>
                <a:ext cx="5546100" cy="6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text[</a:t>
                </a:r>
                <a:r>
                  <a:rPr lang="en" sz="21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4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:</a:t>
                </a:r>
                <a:r>
                  <a:rPr lang="en" sz="21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 →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“BUNGA!”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40" name="Google Shape;240;p27"/>
              <p:cNvSpPr txBox="1"/>
              <p:nvPr/>
            </p:nvSpPr>
            <p:spPr>
              <a:xfrm>
                <a:off x="3997850" y="2528075"/>
                <a:ext cx="49755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start at index 4, go to the end of the string</a:t>
                </a:r>
                <a:endParaRPr/>
              </a:p>
            </p:txBody>
          </p:sp>
        </p:grpSp>
        <p:sp>
          <p:nvSpPr>
            <p:cNvPr id="241" name="Google Shape;241;p27"/>
            <p:cNvSpPr txBox="1"/>
            <p:nvPr/>
          </p:nvSpPr>
          <p:spPr>
            <a:xfrm>
              <a:off x="1746075" y="2361975"/>
              <a:ext cx="735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end</a:t>
              </a:r>
              <a:endPara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631950" y="2497237"/>
              <a:ext cx="196850" cy="239600"/>
            </a:xfrm>
            <a:custGeom>
              <a:rect b="b" l="l" r="r" t="t"/>
              <a:pathLst>
                <a:path extrusionOk="0" h="9584" w="7874">
                  <a:moveTo>
                    <a:pt x="7874" y="695"/>
                  </a:moveTo>
                  <a:cubicBezTo>
                    <a:pt x="6985" y="695"/>
                    <a:pt x="3852" y="-787"/>
                    <a:pt x="2540" y="695"/>
                  </a:cubicBezTo>
                  <a:cubicBezTo>
                    <a:pt x="1228" y="2177"/>
                    <a:pt x="423" y="8103"/>
                    <a:pt x="0" y="9585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243" name="Google Shape;243;p27"/>
          <p:cNvGrpSpPr/>
          <p:nvPr/>
        </p:nvGrpSpPr>
        <p:grpSpPr>
          <a:xfrm>
            <a:off x="464725" y="2845175"/>
            <a:ext cx="7722450" cy="864300"/>
            <a:chOff x="464725" y="2845175"/>
            <a:chExt cx="7722450" cy="864300"/>
          </a:xfrm>
        </p:grpSpPr>
        <p:sp>
          <p:nvSpPr>
            <p:cNvPr id="244" name="Google Shape;244;p27"/>
            <p:cNvSpPr txBox="1"/>
            <p:nvPr/>
          </p:nvSpPr>
          <p:spPr>
            <a:xfrm>
              <a:off x="464725" y="2845175"/>
              <a:ext cx="55461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“KOWA”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" name="Google Shape;245;p27"/>
            <p:cNvSpPr txBox="1"/>
            <p:nvPr/>
          </p:nvSpPr>
          <p:spPr>
            <a:xfrm>
              <a:off x="4008475" y="3061475"/>
              <a:ext cx="41787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start at </a:t>
              </a:r>
              <a:r>
                <a:rPr lang="en"/>
                <a:t>beginning</a:t>
              </a:r>
              <a:r>
                <a:rPr lang="en"/>
                <a:t> of the string, go up to (but do not include) index 4</a:t>
              </a:r>
              <a:endParaRPr/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603075" y="2895375"/>
              <a:ext cx="769825" cy="387575"/>
              <a:chOff x="603075" y="2895375"/>
              <a:chExt cx="769825" cy="387575"/>
            </a:xfrm>
          </p:grpSpPr>
          <p:sp>
            <p:nvSpPr>
              <p:cNvPr id="247" name="Google Shape;247;p27"/>
              <p:cNvSpPr txBox="1"/>
              <p:nvPr/>
            </p:nvSpPr>
            <p:spPr>
              <a:xfrm>
                <a:off x="603075" y="2895375"/>
                <a:ext cx="768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beginning</a:t>
                </a:r>
                <a:endParaRPr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>
                <a:off x="1295400" y="3063875"/>
                <a:ext cx="77500" cy="219075"/>
              </a:xfrm>
              <a:custGeom>
                <a:rect b="b" l="l" r="r" t="t"/>
                <a:pathLst>
                  <a:path extrusionOk="0" h="8763" w="3100">
                    <a:moveTo>
                      <a:pt x="0" y="635"/>
                    </a:moveTo>
                    <a:cubicBezTo>
                      <a:pt x="466" y="635"/>
                      <a:pt x="2286" y="-720"/>
                      <a:pt x="2794" y="635"/>
                    </a:cubicBezTo>
                    <a:cubicBezTo>
                      <a:pt x="3302" y="1990"/>
                      <a:pt x="3006" y="7408"/>
                      <a:pt x="3048" y="8763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grpSp>
        <p:nvGrpSpPr>
          <p:cNvPr id="249" name="Google Shape;249;p27"/>
          <p:cNvGrpSpPr/>
          <p:nvPr/>
        </p:nvGrpSpPr>
        <p:grpSpPr>
          <a:xfrm>
            <a:off x="464725" y="4114575"/>
            <a:ext cx="8508625" cy="718700"/>
            <a:chOff x="464725" y="4114575"/>
            <a:chExt cx="8508625" cy="718700"/>
          </a:xfrm>
        </p:grpSpPr>
        <p:sp>
          <p:nvSpPr>
            <p:cNvPr id="250" name="Google Shape;250;p27"/>
            <p:cNvSpPr txBox="1"/>
            <p:nvPr/>
          </p:nvSpPr>
          <p:spPr>
            <a:xfrm>
              <a:off x="464725" y="4140575"/>
              <a:ext cx="55461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text[</a:t>
              </a:r>
              <a:r>
                <a:rPr lang="en" sz="2100">
                  <a:solidFill>
                    <a:srgbClr val="A64DC3"/>
                  </a:solidFill>
                  <a:latin typeface="Consolas"/>
                  <a:ea typeface="Consolas"/>
                  <a:cs typeface="Consolas"/>
                  <a:sym typeface="Consolas"/>
                </a:rPr>
                <a:t>-3</a:t>
              </a:r>
              <a:r>
                <a:rPr lang="en" sz="21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:] → </a:t>
              </a:r>
              <a:r>
                <a:rPr lang="en"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rPr>
                <a:t>“GA!”</a:t>
              </a:r>
              <a:endParaRPr sz="21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" name="Google Shape;251;p27"/>
            <p:cNvSpPr txBox="1"/>
            <p:nvPr/>
          </p:nvSpPr>
          <p:spPr>
            <a:xfrm>
              <a:off x="3997850" y="4356875"/>
              <a:ext cx="4975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last three characters</a:t>
              </a:r>
              <a:endParaRPr/>
            </a:p>
          </p:txBody>
        </p:sp>
        <p:grpSp>
          <p:nvGrpSpPr>
            <p:cNvPr id="252" name="Google Shape;252;p27"/>
            <p:cNvGrpSpPr/>
            <p:nvPr/>
          </p:nvGrpSpPr>
          <p:grpSpPr>
            <a:xfrm>
              <a:off x="1708150" y="4114575"/>
              <a:ext cx="849725" cy="374862"/>
              <a:chOff x="1631950" y="2361975"/>
              <a:chExt cx="849725" cy="374862"/>
            </a:xfrm>
          </p:grpSpPr>
          <p:sp>
            <p:nvSpPr>
              <p:cNvPr id="253" name="Google Shape;253;p27"/>
              <p:cNvSpPr txBox="1"/>
              <p:nvPr/>
            </p:nvSpPr>
            <p:spPr>
              <a:xfrm>
                <a:off x="1746075" y="2361975"/>
                <a:ext cx="735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end</a:t>
                </a:r>
                <a:endParaRPr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254" name="Google Shape;254;p27"/>
              <p:cNvSpPr/>
              <p:nvPr/>
            </p:nvSpPr>
            <p:spPr>
              <a:xfrm>
                <a:off x="1631950" y="2497237"/>
                <a:ext cx="196850" cy="239600"/>
              </a:xfrm>
              <a:custGeom>
                <a:rect b="b" l="l" r="r" t="t"/>
                <a:pathLst>
                  <a:path extrusionOk="0" h="9584" w="7874">
                    <a:moveTo>
                      <a:pt x="7874" y="695"/>
                    </a:moveTo>
                    <a:cubicBezTo>
                      <a:pt x="6985" y="695"/>
                      <a:pt x="3852" y="-787"/>
                      <a:pt x="2540" y="695"/>
                    </a:cubicBezTo>
                    <a:cubicBezTo>
                      <a:pt x="1228" y="2177"/>
                      <a:pt x="423" y="8103"/>
                      <a:pt x="0" y="9585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grpSp>
        <p:nvGrpSpPr>
          <p:cNvPr id="255" name="Google Shape;255;p27"/>
          <p:cNvGrpSpPr/>
          <p:nvPr/>
        </p:nvGrpSpPr>
        <p:grpSpPr>
          <a:xfrm>
            <a:off x="464725" y="3428775"/>
            <a:ext cx="8062475" cy="890300"/>
            <a:chOff x="464725" y="3428775"/>
            <a:chExt cx="8062475" cy="890300"/>
          </a:xfrm>
        </p:grpSpPr>
        <p:grpSp>
          <p:nvGrpSpPr>
            <p:cNvPr id="256" name="Google Shape;256;p27"/>
            <p:cNvGrpSpPr/>
            <p:nvPr/>
          </p:nvGrpSpPr>
          <p:grpSpPr>
            <a:xfrm>
              <a:off x="464725" y="3454775"/>
              <a:ext cx="8062475" cy="864300"/>
              <a:chOff x="464725" y="3911975"/>
              <a:chExt cx="8062475" cy="864300"/>
            </a:xfrm>
          </p:grpSpPr>
          <p:sp>
            <p:nvSpPr>
              <p:cNvPr id="257" name="Google Shape;257;p27"/>
              <p:cNvSpPr txBox="1"/>
              <p:nvPr/>
            </p:nvSpPr>
            <p:spPr>
              <a:xfrm>
                <a:off x="464725" y="3911975"/>
                <a:ext cx="5546100" cy="692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text[:</a:t>
                </a:r>
                <a:r>
                  <a:rPr lang="en" sz="2100">
                    <a:solidFill>
                      <a:srgbClr val="A64DC3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-1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] →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“KOWABUNGA”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58" name="Google Shape;258;p27"/>
              <p:cNvSpPr txBox="1"/>
              <p:nvPr/>
            </p:nvSpPr>
            <p:spPr>
              <a:xfrm>
                <a:off x="4019100" y="4128275"/>
                <a:ext cx="4508100" cy="6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start at beginning of the string, go up to (but do not include) the last character</a:t>
                </a:r>
                <a:endParaRPr/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526875" y="3428775"/>
              <a:ext cx="769825" cy="387575"/>
              <a:chOff x="603075" y="2895375"/>
              <a:chExt cx="769825" cy="387575"/>
            </a:xfrm>
          </p:grpSpPr>
          <p:sp>
            <p:nvSpPr>
              <p:cNvPr id="260" name="Google Shape;260;p27"/>
              <p:cNvSpPr txBox="1"/>
              <p:nvPr/>
            </p:nvSpPr>
            <p:spPr>
              <a:xfrm>
                <a:off x="603075" y="2895375"/>
                <a:ext cx="768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beginning</a:t>
                </a:r>
                <a:endParaRPr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endParaRPr>
              </a:p>
            </p:txBody>
          </p:sp>
          <p:sp>
            <p:nvSpPr>
              <p:cNvPr id="261" name="Google Shape;261;p27"/>
              <p:cNvSpPr/>
              <p:nvPr/>
            </p:nvSpPr>
            <p:spPr>
              <a:xfrm>
                <a:off x="1295400" y="3063875"/>
                <a:ext cx="77500" cy="219075"/>
              </a:xfrm>
              <a:custGeom>
                <a:rect b="b" l="l" r="r" t="t"/>
                <a:pathLst>
                  <a:path extrusionOk="0" h="8763" w="3100">
                    <a:moveTo>
                      <a:pt x="0" y="635"/>
                    </a:moveTo>
                    <a:cubicBezTo>
                      <a:pt x="466" y="635"/>
                      <a:pt x="2286" y="-720"/>
                      <a:pt x="2794" y="635"/>
                    </a:cubicBezTo>
                    <a:cubicBezTo>
                      <a:pt x="3302" y="1990"/>
                      <a:pt x="3006" y="7408"/>
                      <a:pt x="3048" y="8763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  <p:sp>
          <p:nvSpPr>
            <p:cNvPr id="262" name="Google Shape;262;p27"/>
            <p:cNvSpPr txBox="1"/>
            <p:nvPr/>
          </p:nvSpPr>
          <p:spPr>
            <a:xfrm>
              <a:off x="1631950" y="3477650"/>
              <a:ext cx="12066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last character</a:t>
              </a: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>
              <a:off x="1555684" y="3625155"/>
              <a:ext cx="152450" cy="184825"/>
            </a:xfrm>
            <a:custGeom>
              <a:rect b="b" l="l" r="r" t="t"/>
              <a:pathLst>
                <a:path extrusionOk="0" h="7393" w="6098">
                  <a:moveTo>
                    <a:pt x="6099" y="536"/>
                  </a:moveTo>
                  <a:cubicBezTo>
                    <a:pt x="5168" y="536"/>
                    <a:pt x="1485" y="-607"/>
                    <a:pt x="511" y="536"/>
                  </a:cubicBezTo>
                  <a:cubicBezTo>
                    <a:pt x="-463" y="1679"/>
                    <a:pt x="299" y="6251"/>
                    <a:pt x="257" y="7394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ichelangelo and Donatello wait for the Pizza Dude in this scene from the 1990 movie &quot;Teenage Mutant Ninja Turtles&quot;.&#10;&#10;*I didn't disable comments. YouTube set the video &quot;Made for Kids&quot; and comments are disabled on those videos.  I tried to get them to change it back but they wouldn't.  Sorry. :(&#10;(07-14-22)&#10;&#10;-I don't own this movie.&#10;&#10;I hope you enjoy the video.&#10;╔━━╗&#10;║ X X ║ &#10;║╰╯║&#10;&#10;&#10;&#10;&#10;Production Companies: 888 Productions, Golden Harvest Productions &amp; Limelight Entertainment. &#10;&#10;Distributed by: New Line Cinema&#10;&#10;&#10;Also I have a new Storefront on Amazon with recommended items:  :)&#10;&#10;https://www.amazon.com/shop/mr.marshmello?ref_=cm_sw_r_mwn_aipsfshop_aipsfmr.marshmello_EFQKMJ0P89P5ZBYZ0MHG&amp;language=en_US&#10;&#10;(I earn Commissions on qualifying sales)&#10;&#10;07-09-24 (FD)&#10;&#10;&#10;If you'd like to help support my channel you can visit my new Patreon page:&#10;&#10;https://www.patreon.com/MrMarshmello&#10;&#10;If not that's cool too. Thank you and have a great day. :)&#10;06-07-21 (UD-TV)" id="268" name="Google Shape;268;p28" title="Teenage Mutant Ninja Turtles (1990) - Pizza Dude Scene (HD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6025" y="841100"/>
            <a:ext cx="6554975" cy="36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/>
        </p:nvSpPr>
        <p:spPr>
          <a:xfrm>
            <a:off x="1996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practice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1884050" y="9513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pizza party</a:t>
            </a:r>
            <a:endParaRPr sz="700"/>
          </a:p>
        </p:txBody>
      </p:sp>
      <p:sp>
        <p:nvSpPr>
          <p:cNvPr id="276" name="Google Shape;276;p29"/>
          <p:cNvSpPr txBox="1"/>
          <p:nvPr/>
        </p:nvSpPr>
        <p:spPr>
          <a:xfrm>
            <a:off x="1541725" y="1515050"/>
            <a:ext cx="7373700" cy="3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practice! Use the following quote to create the following sayings: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quote = "Forgiveness is divine, but never pay full price for late pizza."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2385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Forgiveness is pizza.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divine pizza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never ever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2385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nrope"/>
              <a:buAutoNum type="arabicPeriod"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pay later</a:t>
            </a:r>
            <a:endParaRPr sz="15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710225" y="2571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quote[:15] + quote[-6:]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710225" y="3181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quote[15:21] + quote[-7:-1]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9" name="Google Shape;279;p29"/>
          <p:cNvSpPr txBox="1"/>
          <p:nvPr/>
        </p:nvSpPr>
        <p:spPr>
          <a:xfrm>
            <a:off x="4710225" y="3790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quote[27:33] + quote[28:32]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4710225" y="4453725"/>
            <a:ext cx="427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quote[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33:37] + quote[-11:-7] + quote[-13]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t the perfect mood in your classroom, study session, or relaxation time with this 5-minute lo-fi classroom timer. Featuring calming beats and soothing visuals, this timer is great for focused learning, mindfulness, or productivity. Take a break or stay on track with peaceful lo-fi vibes that help you unwind and recharge.&#10;&#10;Shop cute visual timers:&#10;https://amzn.to/4gi41dt&#10;https://amzn.to/4aEwMj3&#10;https://amzn.to/40Gyv2M&#10;&#10;#affiliatelinks ⬆️&#10;&#10;&#10;#ClassroomTimer #5MinuteTimer #LoFiBeats #RelaxingTimer #StudyTimer #LoFiMusic #FocusTimer #RelaxationMusic #CalmMusic #classroomtimer  #TimerForKids #StudyBreakTimer #ChillBeats #brainbreaks #chillcountdowntimers #YouTube #fyp #viralmusic" id="281" name="Google Shape;281;p29" title="5 minute classroom timer with relaxing lofi music,  take a break timer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550" y="4497350"/>
            <a:ext cx="9350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"/>
          <p:cNvSpPr txBox="1"/>
          <p:nvPr/>
        </p:nvSpPr>
        <p:spPr>
          <a:xfrm>
            <a:off x="2325425" y="2317800"/>
            <a:ext cx="49845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music</a:t>
            </a: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= “yellow mellow cello”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len(music)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399950" y="1213825"/>
            <a:ext cx="6400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may find it helpful to know how long a string is when using slicing.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do this, we use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function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1488575" y="3677100"/>
            <a:ext cx="599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len function will return the length of the string music </a:t>
            </a:r>
            <a:endParaRPr/>
          </a:p>
        </p:txBody>
      </p:sp>
      <p:sp>
        <p:nvSpPr>
          <p:cNvPr id="289" name="Google Shape;289;p30"/>
          <p:cNvSpPr txBox="1"/>
          <p:nvPr/>
        </p:nvSpPr>
        <p:spPr>
          <a:xfrm>
            <a:off x="4004925" y="3024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→ 19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4000164" y="328475"/>
            <a:ext cx="548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music = “yellow mellow cello”</a:t>
            </a:r>
            <a:endParaRPr sz="21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705300" y="302975"/>
            <a:ext cx="3243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</a:t>
            </a:r>
            <a:r>
              <a:rPr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trings have </a:t>
            </a:r>
            <a:r>
              <a:rPr lang="en" sz="2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methods</a:t>
            </a:r>
            <a:r>
              <a:rPr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too!</a:t>
            </a:r>
            <a:endParaRPr sz="25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296" name="Google Shape;296;p31"/>
          <p:cNvGrpSpPr/>
          <p:nvPr/>
        </p:nvGrpSpPr>
        <p:grpSpPr>
          <a:xfrm>
            <a:off x="669850" y="2162900"/>
            <a:ext cx="7761600" cy="1477500"/>
            <a:chOff x="669850" y="2391500"/>
            <a:chExt cx="7761600" cy="1477500"/>
          </a:xfrm>
        </p:grpSpPr>
        <p:sp>
          <p:nvSpPr>
            <p:cNvPr id="297" name="Google Shape;297;p31"/>
            <p:cNvSpPr/>
            <p:nvPr/>
          </p:nvSpPr>
          <p:spPr>
            <a:xfrm>
              <a:off x="669850" y="2422450"/>
              <a:ext cx="7715100" cy="118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31"/>
            <p:cNvGrpSpPr/>
            <p:nvPr/>
          </p:nvGrpSpPr>
          <p:grpSpPr>
            <a:xfrm>
              <a:off x="716375" y="2391500"/>
              <a:ext cx="7715075" cy="1477500"/>
              <a:chOff x="792575" y="2315300"/>
              <a:chExt cx="7715075" cy="1477500"/>
            </a:xfrm>
          </p:grpSpPr>
          <p:grpSp>
            <p:nvGrpSpPr>
              <p:cNvPr id="299" name="Google Shape;299;p31"/>
              <p:cNvGrpSpPr/>
              <p:nvPr/>
            </p:nvGrpSpPr>
            <p:grpSpPr>
              <a:xfrm>
                <a:off x="792575" y="2315300"/>
                <a:ext cx="7715075" cy="1477500"/>
                <a:chOff x="792575" y="1324700"/>
                <a:chExt cx="7715075" cy="1477500"/>
              </a:xfrm>
            </p:grpSpPr>
            <p:sp>
              <p:nvSpPr>
                <p:cNvPr id="300" name="Google Shape;300;p31"/>
                <p:cNvSpPr txBox="1"/>
                <p:nvPr/>
              </p:nvSpPr>
              <p:spPr>
                <a:xfrm>
                  <a:off x="792575" y="1324700"/>
                  <a:ext cx="5546100" cy="50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music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.index(</a:t>
                  </a:r>
                  <a:r>
                    <a:rPr lang="en" sz="2100">
                      <a:solidFill>
                        <a:srgbClr val="1B91C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‘l’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) →</a:t>
                  </a: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</a:t>
                  </a:r>
                  <a:r>
                    <a:rPr lang="en" sz="2100">
                      <a:solidFill>
                        <a:srgbClr val="36174D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</a:t>
                  </a:r>
                  <a:endParaRPr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301" name="Google Shape;301;p31"/>
                <p:cNvSpPr txBox="1"/>
                <p:nvPr/>
              </p:nvSpPr>
              <p:spPr>
                <a:xfrm>
                  <a:off x="792575" y="1705700"/>
                  <a:ext cx="5546100" cy="50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music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.index(</a:t>
                  </a:r>
                  <a:r>
                    <a:rPr lang="en" sz="2100">
                      <a:solidFill>
                        <a:srgbClr val="1B91C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‘ello’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) →</a:t>
                  </a: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</a:t>
                  </a:r>
                  <a:r>
                    <a:rPr lang="en" sz="2100">
                      <a:solidFill>
                        <a:srgbClr val="36174D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</a:t>
                  </a:r>
                  <a:endParaRPr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302" name="Google Shape;302;p31"/>
                <p:cNvSpPr txBox="1"/>
                <p:nvPr/>
              </p:nvSpPr>
              <p:spPr>
                <a:xfrm>
                  <a:off x="5507650" y="1324700"/>
                  <a:ext cx="3000000" cy="14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the method </a:t>
                  </a:r>
                  <a:r>
                    <a:rPr lang="en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index()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 finds and returns the index of the </a:t>
                  </a:r>
                  <a:r>
                    <a:rPr lang="en" u="sng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first 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occurence of the substring. If there is no occurrence of the substring, index throws an error.</a:t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sp>
            <p:nvSpPr>
              <p:cNvPr id="303" name="Google Shape;303;p31"/>
              <p:cNvSpPr txBox="1"/>
              <p:nvPr/>
            </p:nvSpPr>
            <p:spPr>
              <a:xfrm>
                <a:off x="792575" y="3077300"/>
                <a:ext cx="45876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music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.index(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‘x’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 →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ValueError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304" name="Google Shape;304;p31"/>
          <p:cNvGrpSpPr/>
          <p:nvPr/>
        </p:nvGrpSpPr>
        <p:grpSpPr>
          <a:xfrm>
            <a:off x="669850" y="3458300"/>
            <a:ext cx="7837800" cy="1477500"/>
            <a:chOff x="669850" y="3686900"/>
            <a:chExt cx="7837800" cy="1477500"/>
          </a:xfrm>
        </p:grpSpPr>
        <p:sp>
          <p:nvSpPr>
            <p:cNvPr id="305" name="Google Shape;305;p31"/>
            <p:cNvSpPr/>
            <p:nvPr/>
          </p:nvSpPr>
          <p:spPr>
            <a:xfrm>
              <a:off x="669850" y="3794050"/>
              <a:ext cx="7715100" cy="118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6" name="Google Shape;306;p31"/>
            <p:cNvGrpSpPr/>
            <p:nvPr/>
          </p:nvGrpSpPr>
          <p:grpSpPr>
            <a:xfrm>
              <a:off x="792575" y="3686900"/>
              <a:ext cx="7715075" cy="1477500"/>
              <a:chOff x="792575" y="3534500"/>
              <a:chExt cx="7715075" cy="1477500"/>
            </a:xfrm>
          </p:grpSpPr>
          <p:grpSp>
            <p:nvGrpSpPr>
              <p:cNvPr id="307" name="Google Shape;307;p31"/>
              <p:cNvGrpSpPr/>
              <p:nvPr/>
            </p:nvGrpSpPr>
            <p:grpSpPr>
              <a:xfrm>
                <a:off x="792575" y="3534500"/>
                <a:ext cx="7715075" cy="1477500"/>
                <a:chOff x="792575" y="1324700"/>
                <a:chExt cx="7715075" cy="1477500"/>
              </a:xfrm>
            </p:grpSpPr>
            <p:sp>
              <p:nvSpPr>
                <p:cNvPr id="308" name="Google Shape;308;p31"/>
                <p:cNvSpPr txBox="1"/>
                <p:nvPr/>
              </p:nvSpPr>
              <p:spPr>
                <a:xfrm>
                  <a:off x="792575" y="1324700"/>
                  <a:ext cx="5546100" cy="50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music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.find(</a:t>
                  </a:r>
                  <a:r>
                    <a:rPr lang="en" sz="2100">
                      <a:solidFill>
                        <a:srgbClr val="1B91C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‘l’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) →</a:t>
                  </a: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</a:t>
                  </a:r>
                  <a:r>
                    <a:rPr lang="en" sz="2100">
                      <a:solidFill>
                        <a:srgbClr val="36174D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2</a:t>
                  </a:r>
                  <a:endParaRPr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309" name="Google Shape;309;p31"/>
                <p:cNvSpPr txBox="1"/>
                <p:nvPr/>
              </p:nvSpPr>
              <p:spPr>
                <a:xfrm>
                  <a:off x="792575" y="1705700"/>
                  <a:ext cx="5546100" cy="50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music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.find(</a:t>
                  </a:r>
                  <a:r>
                    <a:rPr lang="en" sz="2100">
                      <a:solidFill>
                        <a:srgbClr val="1B91C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‘ello’</a:t>
                  </a:r>
                  <a:r>
                    <a:rPr lang="en" sz="2100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) →</a:t>
                  </a:r>
                  <a:r>
                    <a:rPr lang="en" sz="2100">
                      <a:solidFill>
                        <a:schemeClr val="lt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</a:t>
                  </a:r>
                  <a:r>
                    <a:rPr lang="en" sz="2100">
                      <a:solidFill>
                        <a:srgbClr val="36174D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1</a:t>
                  </a:r>
                  <a:endParaRPr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310" name="Google Shape;310;p31"/>
                <p:cNvSpPr txBox="1"/>
                <p:nvPr/>
              </p:nvSpPr>
              <p:spPr>
                <a:xfrm>
                  <a:off x="5507650" y="1324700"/>
                  <a:ext cx="3000000" cy="147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the method </a:t>
                  </a:r>
                  <a:r>
                    <a:rPr lang="en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find</a:t>
                  </a:r>
                  <a:r>
                    <a:rPr lang="en">
                      <a:solidFill>
                        <a:schemeClr val="dk1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()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 finds and returns the index of the </a:t>
                  </a:r>
                  <a:r>
                    <a:rPr lang="en" u="sng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first 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occurence of the substring. If there is no occurrence of the substring, index returns -1.</a:t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</p:grpSp>
          <p:sp>
            <p:nvSpPr>
              <p:cNvPr id="311" name="Google Shape;311;p31"/>
              <p:cNvSpPr txBox="1"/>
              <p:nvPr/>
            </p:nvSpPr>
            <p:spPr>
              <a:xfrm>
                <a:off x="792575" y="4296500"/>
                <a:ext cx="45876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music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.find(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‘x’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 →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-1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grpSp>
        <p:nvGrpSpPr>
          <p:cNvPr id="312" name="Google Shape;312;p31"/>
          <p:cNvGrpSpPr/>
          <p:nvPr/>
        </p:nvGrpSpPr>
        <p:grpSpPr>
          <a:xfrm>
            <a:off x="669850" y="867500"/>
            <a:ext cx="7735025" cy="1269900"/>
            <a:chOff x="669850" y="1096100"/>
            <a:chExt cx="7735025" cy="1269900"/>
          </a:xfrm>
        </p:grpSpPr>
        <p:sp>
          <p:nvSpPr>
            <p:cNvPr id="313" name="Google Shape;313;p31"/>
            <p:cNvSpPr/>
            <p:nvPr/>
          </p:nvSpPr>
          <p:spPr>
            <a:xfrm>
              <a:off x="669850" y="1127050"/>
              <a:ext cx="7715100" cy="11802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" name="Google Shape;314;p31"/>
            <p:cNvGrpSpPr/>
            <p:nvPr/>
          </p:nvGrpSpPr>
          <p:grpSpPr>
            <a:xfrm>
              <a:off x="716375" y="1096100"/>
              <a:ext cx="7688500" cy="1269900"/>
              <a:chOff x="792575" y="1096100"/>
              <a:chExt cx="7688500" cy="1269900"/>
            </a:xfrm>
          </p:grpSpPr>
          <p:sp>
            <p:nvSpPr>
              <p:cNvPr id="315" name="Google Shape;315;p31"/>
              <p:cNvSpPr txBox="1"/>
              <p:nvPr/>
            </p:nvSpPr>
            <p:spPr>
              <a:xfrm>
                <a:off x="792575" y="1096100"/>
                <a:ext cx="5546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music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.count(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‘l’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→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6" name="Google Shape;316;p31"/>
              <p:cNvSpPr txBox="1"/>
              <p:nvPr/>
            </p:nvSpPr>
            <p:spPr>
              <a:xfrm>
                <a:off x="792575" y="1477100"/>
                <a:ext cx="5546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music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.count(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‘ello’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 →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17" name="Google Shape;317;p31"/>
              <p:cNvSpPr txBox="1"/>
              <p:nvPr/>
            </p:nvSpPr>
            <p:spPr>
              <a:xfrm>
                <a:off x="5481075" y="1096100"/>
                <a:ext cx="3000000" cy="12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the method </a:t>
                </a:r>
                <a:r>
                  <a:rPr lang="en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count()</a:t>
                </a: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counts and returns the number of </a:t>
                </a: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occurrences</a:t>
                </a:r>
                <a:r>
                  <a:rPr lang="en"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 of a substring. If there is no occurrence of the substring, count returns 0.</a:t>
                </a:r>
                <a:endParaRPr/>
              </a:p>
            </p:txBody>
          </p:sp>
          <p:sp>
            <p:nvSpPr>
              <p:cNvPr id="318" name="Google Shape;318;p31"/>
              <p:cNvSpPr txBox="1"/>
              <p:nvPr/>
            </p:nvSpPr>
            <p:spPr>
              <a:xfrm>
                <a:off x="792575" y="1858100"/>
                <a:ext cx="5546100" cy="507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music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.count(</a:t>
                </a:r>
                <a:r>
                  <a:rPr lang="en" sz="2100">
                    <a:solidFill>
                      <a:srgbClr val="1B91C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‘x’</a:t>
                </a:r>
                <a:r>
                  <a:rPr lang="en" sz="21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) →</a:t>
                </a:r>
                <a:r>
                  <a:rPr lang="en" sz="2100">
                    <a:solidFill>
                      <a:schemeClr val="lt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</a:t>
                </a:r>
                <a:r>
                  <a:rPr lang="en" sz="2100">
                    <a:solidFill>
                      <a:srgbClr val="36174D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0</a:t>
                </a:r>
                <a:endParaRPr sz="2100">
                  <a:solidFill>
                    <a:srgbClr val="36174D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</p:grpSp>
      <p:sp>
        <p:nvSpPr>
          <p:cNvPr id="319" name="Google Shape;319;p31"/>
          <p:cNvSpPr txBox="1"/>
          <p:nvPr/>
        </p:nvSpPr>
        <p:spPr>
          <a:xfrm>
            <a:off x="2431150" y="4743300"/>
            <a:ext cx="570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we’ll cover split + join methods for strings next class</a:t>
            </a:r>
            <a:endParaRPr sz="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/>
        </p:nvSpPr>
        <p:spPr>
          <a:xfrm>
            <a:off x="1996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1884050" y="11799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name check</a:t>
            </a:r>
            <a:endParaRPr sz="700"/>
          </a:p>
        </p:txBody>
      </p:sp>
      <p:sp>
        <p:nvSpPr>
          <p:cNvPr id="327" name="Google Shape;327;p32"/>
          <p:cNvSpPr txBox="1"/>
          <p:nvPr/>
        </p:nvSpPr>
        <p:spPr>
          <a:xfrm>
            <a:off x="2286000" y="1757925"/>
            <a:ext cx="5496900" cy="2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a program that prompts the user to enter their full name. The program splits this into their first and last name, and prints these separately.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Enter your full name: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Pippin Took</a:t>
            </a:r>
            <a:endParaRPr sz="12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first name is Pippin.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last name is Took.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Key Steps: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find the location of the space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048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Char char="●"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use string slicing to get their first and last name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This video contains 10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Nadav Cohen: Safest place on earth. Provided by Lofi girl.&#10;Listen: https://open.spotify.com/artist/04TycqJU9QoZ0DRQfuDM5S&#10;Watch: https://youtu.be/P9qCt5rUimw?si=FiYjA08URs2Wwn2r&#10;&#10;Kainbeats: The clouds stood still. Provided by Lofi girl.&#10;Listen: https://fanlink.to/AWalkThroughtheSky&#10;Watch: https://www.youtube.com/c/kainbeats&#10;&#10;Nadav Cohen: Midnight walk. Provided by Lofi girl.&#10;Listen: https://open.spotify.com/artist/04TycqJU9QoZ0DRQfuDM5S&#10;Watch: https://youtu.be/P9qCt5rUimw?si=FiYjA08URs2Wwn2r&#10;&#10;Dimension 32: Point me home. Provided by Lofi girl.&#10;Listen: https://fanlink.to/SilentEmotions&#10;Watch: https://www.youtube.com/channel/UCmZOgCpF9xAFFFucew4F3Vg/featured/featured&#10;&#10;Kainbeats: Dreamways. Provided by Lofi girl.&#10;Listen: https://fanlink.to/AWalkThroughtheSky&#10;Watch: https://www.youtube.com/c/kainbeats&#10;&#10;Nadav Cohen: Friday nights. Provided by Lofi girl.&#10;Listen: https://open.spotify.com/artist/04TycqJU9QoZ0DRQfuDM5S&#10;Watch: https://youtu.be/P9qCt5rUimw?si=FiYjA08URs2Wwn2r&#10;&#10;Kainbeats: Warm updrafts. Provided by Lofi girl.&#10;Listen: https://fanlink.to/AWalkThroughtheSky&#10;Watch: https://www.youtube.com/c/kainbeats&#10;&#10;Kainbeats: Crisp breaths. Provided by Lofi girl.&#10;Listen: https://fanlink.to/AWalkThroughtheSky&#10;Watch: https://www.youtube.com/c/kainbeats&#10;&#10;Kainbeats: Limitless heights. Provided by Lofi girl.&#10;Listen: https://fanlink.to/AWalkThroughtheSky&#10;Watch: https://www.youtube.com/c/kainbeats&#10;&#10;Dimension 32: Silent emotion. Provided by Lofi girl.&#10;Listen: https://fanlink.to/SilentEmotions&#10;Watch: https://www.youtube.com/channel/UCmZOgCpF9xAFFFucew4F3Vg/featured/featured&#10;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328" name="Google Shape;328;p32" title="10 minutes - Relax &amp; study with me Lofi | Space kitty #timer #10minutes   #10min #lofi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859" y="4383525"/>
            <a:ext cx="1149290" cy="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 flipH="1">
            <a:off x="20409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2273600" y="938650"/>
            <a:ext cx="27366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Good start on task 3 Project 2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Look at Standards IO + T &amp; do practice problems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335" name="Google Shape;335;p33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336" name="Google Shape;336;p33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1" name="Google Shape;341;p33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342" name="Google Shape;342;p33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346" name="Google Shape;346;p33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431300" y="1320600"/>
            <a:ext cx="64014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project</a:t>
            </a: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reminders</a:t>
            </a:r>
            <a:endParaRPr sz="700"/>
          </a:p>
        </p:txBody>
      </p:sp>
      <p:sp>
        <p:nvSpPr>
          <p:cNvPr id="74" name="Google Shape;74;p16"/>
          <p:cNvSpPr txBox="1"/>
          <p:nvPr/>
        </p:nvSpPr>
        <p:spPr>
          <a:xfrm>
            <a:off x="1433796" y="2052932"/>
            <a:ext cx="6396300" cy="1693200"/>
          </a:xfrm>
          <a:prstGeom prst="rect">
            <a:avLst/>
          </a:prstGeom>
          <a:noFill/>
          <a:ln cap="flat" cmpd="sng" w="28575">
            <a:solidFill>
              <a:srgbClr val="A64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All project work can be done with only material we have covered in class. Do not use concepts outside of what we cover in the slide decks.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Any outside code will receive a 0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Make sure to add a comment somewhere in the project if you received help from someone else (friends, TA, ect). This helps us understand how to project is going for folks in our classroom.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/>
        </p:nvSpPr>
        <p:spPr>
          <a:xfrm>
            <a:off x="2524650" y="1074350"/>
            <a:ext cx="4061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s </a:t>
            </a:r>
            <a:r>
              <a:rPr lang="en" sz="2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4070A0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endParaRPr sz="2200">
              <a:solidFill>
                <a:srgbClr val="407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idx </a:t>
            </a:r>
            <a:r>
              <a:rPr b="1" lang="en" sz="2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(s)):</a:t>
            </a:r>
            <a:endParaRPr sz="2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88900" marR="889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200">
                <a:solidFill>
                  <a:srgbClr val="007020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(s[idx </a:t>
            </a:r>
            <a:r>
              <a:rPr lang="en" sz="22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200">
                <a:solidFill>
                  <a:srgbClr val="20805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3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471850" y="376450"/>
            <a:ext cx="450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going over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Check Your Understanding from section 7.7 </a:t>
            </a:r>
            <a:endParaRPr b="1" sz="1200"/>
          </a:p>
        </p:txBody>
      </p:sp>
      <p:sp>
        <p:nvSpPr>
          <p:cNvPr id="358" name="Google Shape;358;p34"/>
          <p:cNvSpPr txBox="1"/>
          <p:nvPr/>
        </p:nvSpPr>
        <p:spPr>
          <a:xfrm>
            <a:off x="459225" y="930600"/>
            <a:ext cx="1804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for loop: </a:t>
            </a: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idx grabs values one-by-one from our range function and “temporarily” gets assigned those values </a:t>
            </a:r>
            <a:endParaRPr sz="12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597075" y="1300050"/>
            <a:ext cx="4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 sz="1200"/>
          </a:p>
        </p:txBody>
      </p:sp>
      <p:sp>
        <p:nvSpPr>
          <p:cNvPr id="360" name="Google Shape;360;p34"/>
          <p:cNvSpPr/>
          <p:nvPr/>
        </p:nvSpPr>
        <p:spPr>
          <a:xfrm>
            <a:off x="4312000" y="1415875"/>
            <a:ext cx="2007900" cy="45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1" name="Google Shape;361;p34"/>
          <p:cNvSpPr txBox="1"/>
          <p:nvPr/>
        </p:nvSpPr>
        <p:spPr>
          <a:xfrm>
            <a:off x="5815925" y="676963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becomes range(6) since </a:t>
            </a: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length</a:t>
            </a: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 of our string s is 6</a:t>
            </a:r>
            <a:endParaRPr sz="1200"/>
          </a:p>
        </p:txBody>
      </p:sp>
      <p:sp>
        <p:nvSpPr>
          <p:cNvPr id="362" name="Google Shape;362;p34"/>
          <p:cNvSpPr/>
          <p:nvPr/>
        </p:nvSpPr>
        <p:spPr>
          <a:xfrm>
            <a:off x="5096360" y="926087"/>
            <a:ext cx="798825" cy="438300"/>
          </a:xfrm>
          <a:custGeom>
            <a:rect b="b" l="l" r="r" t="t"/>
            <a:pathLst>
              <a:path extrusionOk="0" h="17532" w="31953">
                <a:moveTo>
                  <a:pt x="31954" y="542"/>
                </a:moveTo>
                <a:cubicBezTo>
                  <a:pt x="27149" y="714"/>
                  <a:pt x="8357" y="-1260"/>
                  <a:pt x="3122" y="1572"/>
                </a:cubicBezTo>
                <a:cubicBezTo>
                  <a:pt x="-2112" y="4404"/>
                  <a:pt x="976" y="14873"/>
                  <a:pt x="547" y="1753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3" name="Google Shape;363;p34"/>
          <p:cNvSpPr/>
          <p:nvPr/>
        </p:nvSpPr>
        <p:spPr>
          <a:xfrm>
            <a:off x="4400025" y="1917975"/>
            <a:ext cx="1083300" cy="33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4" name="Google Shape;364;p34"/>
          <p:cNvSpPr txBox="1"/>
          <p:nvPr/>
        </p:nvSpPr>
        <p:spPr>
          <a:xfrm>
            <a:off x="6011075" y="194880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we use string indexing to find the character in our string s with index calculated by the expression idx % 2</a:t>
            </a:r>
            <a:endParaRPr sz="1200"/>
          </a:p>
        </p:txBody>
      </p:sp>
      <p:sp>
        <p:nvSpPr>
          <p:cNvPr id="365" name="Google Shape;365;p34"/>
          <p:cNvSpPr/>
          <p:nvPr/>
        </p:nvSpPr>
        <p:spPr>
          <a:xfrm>
            <a:off x="5084300" y="2242550"/>
            <a:ext cx="926752" cy="240237"/>
          </a:xfrm>
          <a:custGeom>
            <a:rect b="b" l="l" r="r" t="t"/>
            <a:pathLst>
              <a:path extrusionOk="0" h="11798" w="37585">
                <a:moveTo>
                  <a:pt x="37585" y="9267"/>
                </a:moveTo>
                <a:cubicBezTo>
                  <a:pt x="33981" y="9610"/>
                  <a:pt x="22224" y="12872"/>
                  <a:pt x="15960" y="11327"/>
                </a:cubicBezTo>
                <a:cubicBezTo>
                  <a:pt x="9696" y="9783"/>
                  <a:pt x="2660" y="188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66" name="Google Shape;366;p34"/>
          <p:cNvSpPr/>
          <p:nvPr/>
        </p:nvSpPr>
        <p:spPr>
          <a:xfrm>
            <a:off x="1750550" y="1634700"/>
            <a:ext cx="798025" cy="240250"/>
          </a:xfrm>
          <a:custGeom>
            <a:rect b="b" l="l" r="r" t="t"/>
            <a:pathLst>
              <a:path extrusionOk="0" h="9610" w="31921">
                <a:moveTo>
                  <a:pt x="0" y="0"/>
                </a:moveTo>
                <a:cubicBezTo>
                  <a:pt x="1974" y="1545"/>
                  <a:pt x="6522" y="8066"/>
                  <a:pt x="11842" y="9267"/>
                </a:cubicBezTo>
                <a:cubicBezTo>
                  <a:pt x="17162" y="10468"/>
                  <a:pt x="28575" y="7551"/>
                  <a:pt x="31921" y="720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grpSp>
        <p:nvGrpSpPr>
          <p:cNvPr id="367" name="Google Shape;367;p34"/>
          <p:cNvGrpSpPr/>
          <p:nvPr/>
        </p:nvGrpSpPr>
        <p:grpSpPr>
          <a:xfrm>
            <a:off x="628650" y="2763900"/>
            <a:ext cx="4363500" cy="2177700"/>
            <a:chOff x="476250" y="2687700"/>
            <a:chExt cx="4363500" cy="2177700"/>
          </a:xfrm>
        </p:grpSpPr>
        <p:sp>
          <p:nvSpPr>
            <p:cNvPr id="368" name="Google Shape;368;p34"/>
            <p:cNvSpPr/>
            <p:nvPr/>
          </p:nvSpPr>
          <p:spPr>
            <a:xfrm>
              <a:off x="476250" y="2687700"/>
              <a:ext cx="4363500" cy="21777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476575" y="2724275"/>
              <a:ext cx="429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Manrope"/>
                  <a:ea typeface="Manrope"/>
                  <a:cs typeface="Manrope"/>
                  <a:sym typeface="Manrope"/>
                </a:rPr>
                <a:t>The first time the for loop will have idx grab the value 0, then will display s[0%2] →s[0] →”p”</a:t>
              </a:r>
              <a:endParaRPr sz="1200"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508675" y="3231800"/>
              <a:ext cx="423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Manrope"/>
                  <a:ea typeface="Manrope"/>
                  <a:cs typeface="Manrope"/>
                  <a:sym typeface="Manrope"/>
                </a:rPr>
                <a:t>The second time the for loop will have idx grab the value 1, then will display s[1%2] →s[1] →”y”</a:t>
              </a:r>
              <a:endParaRPr sz="1200"/>
            </a:p>
          </p:txBody>
        </p:sp>
        <p:sp>
          <p:nvSpPr>
            <p:cNvPr id="371" name="Google Shape;371;p34"/>
            <p:cNvSpPr txBox="1"/>
            <p:nvPr/>
          </p:nvSpPr>
          <p:spPr>
            <a:xfrm>
              <a:off x="508675" y="3803900"/>
              <a:ext cx="423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33333"/>
                  </a:solidFill>
                  <a:latin typeface="Manrope"/>
                  <a:ea typeface="Manrope"/>
                  <a:cs typeface="Manrope"/>
                  <a:sym typeface="Manrope"/>
                </a:rPr>
                <a:t>T</a:t>
              </a:r>
              <a:r>
                <a:rPr lang="en" sz="1200">
                  <a:solidFill>
                    <a:srgbClr val="333333"/>
                  </a:solidFill>
                  <a:latin typeface="Manrope"/>
                  <a:ea typeface="Manrope"/>
                  <a:cs typeface="Manrope"/>
                  <a:sym typeface="Manrope"/>
                </a:rPr>
                <a:t>he third time the for loop will have idx grab the value 2, then will display s[2%2] →s[0] →”p”</a:t>
              </a:r>
              <a:endParaRPr sz="1200"/>
            </a:p>
          </p:txBody>
        </p:sp>
      </p:grpSp>
      <p:sp>
        <p:nvSpPr>
          <p:cNvPr id="372" name="Google Shape;372;p34"/>
          <p:cNvSpPr txBox="1"/>
          <p:nvPr/>
        </p:nvSpPr>
        <p:spPr>
          <a:xfrm>
            <a:off x="5727875" y="29671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Notice, any even number % 2 will always be 0, so “p” will be displayed. </a:t>
            </a:r>
            <a:endParaRPr sz="12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Likewise any odd number % 2 will always be 1, so “y” will be displayed.</a:t>
            </a:r>
            <a:endParaRPr sz="1200"/>
          </a:p>
        </p:txBody>
      </p:sp>
      <p:sp>
        <p:nvSpPr>
          <p:cNvPr id="373" name="Google Shape;373;p34"/>
          <p:cNvSpPr/>
          <p:nvPr/>
        </p:nvSpPr>
        <p:spPr>
          <a:xfrm>
            <a:off x="5097150" y="3295125"/>
            <a:ext cx="630725" cy="12875"/>
          </a:xfrm>
          <a:custGeom>
            <a:rect b="b" l="l" r="r" t="t"/>
            <a:pathLst>
              <a:path extrusionOk="0" h="515" w="25229">
                <a:moveTo>
                  <a:pt x="25229" y="515"/>
                </a:moveTo>
                <a:cubicBezTo>
                  <a:pt x="21024" y="429"/>
                  <a:pt x="4205" y="86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374" name="Google Shape;374;p34"/>
          <p:cNvSpPr txBox="1"/>
          <p:nvPr/>
        </p:nvSpPr>
        <p:spPr>
          <a:xfrm>
            <a:off x="642550" y="4375325"/>
            <a:ext cx="415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Manrope"/>
                <a:ea typeface="Manrope"/>
                <a:cs typeface="Manrope"/>
                <a:sym typeface="Manrope"/>
              </a:rPr>
              <a:t>This repeats until idx gets to the value of 6, and the for loop ends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would we need string indexing + methods?</a:t>
            </a:r>
            <a:endParaRPr/>
          </a:p>
        </p:txBody>
      </p:sp>
      <p:sp>
        <p:nvSpPr>
          <p:cNvPr id="380" name="Google Shape;3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Anytime you want to take what the user inputs and manipulate it in any way.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Anytime you want to deal with text data (which if you continue on in CS is a lot!)</a:t>
            </a:r>
            <a:endParaRPr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Depending on the field you go into (genomics, bioinformatics, linguistics, data science)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00" y="2147225"/>
            <a:ext cx="8385500" cy="185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216450" y="3341200"/>
            <a:ext cx="1324500" cy="3540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5216450" y="2516775"/>
            <a:ext cx="1324500" cy="354000"/>
          </a:xfrm>
          <a:prstGeom prst="rect">
            <a:avLst/>
          </a:prstGeom>
          <a:noFill/>
          <a:ln cap="flat" cmpd="sng" w="28575">
            <a:solidFill>
              <a:srgbClr val="FFAB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1884050" y="798900"/>
            <a:ext cx="59568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Quiz 1</a:t>
            </a:r>
            <a:endParaRPr sz="700"/>
          </a:p>
        </p:txBody>
      </p:sp>
      <p:sp>
        <p:nvSpPr>
          <p:cNvPr id="95" name="Google Shape;95;p19"/>
          <p:cNvSpPr txBox="1"/>
          <p:nvPr/>
        </p:nvSpPr>
        <p:spPr>
          <a:xfrm>
            <a:off x="2185275" y="3418075"/>
            <a:ext cx="497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All information about these are in the Standard IO and Standard T handouts up  on Moodle 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8175" y="1642125"/>
            <a:ext cx="5568550" cy="1097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3419300" y="512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Wednesday!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2788" y="1327525"/>
            <a:ext cx="4039322" cy="33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1884050" y="417900"/>
            <a:ext cx="5956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standard IO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5"/>
              </a:rPr>
              <a:t>click here to view</a:t>
            </a:r>
            <a:endParaRPr sz="800"/>
          </a:p>
        </p:txBody>
      </p:sp>
      <p:sp>
        <p:nvSpPr>
          <p:cNvPr id="104" name="Google Shape;104;p20"/>
          <p:cNvSpPr txBox="1"/>
          <p:nvPr/>
        </p:nvSpPr>
        <p:spPr>
          <a:xfrm>
            <a:off x="3419300" y="20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Wednesday!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1884050" y="417900"/>
            <a:ext cx="5956800" cy="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standard t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hlinkClick r:id="rId4"/>
              </a:rPr>
              <a:t>click here to view</a:t>
            </a:r>
            <a:endParaRPr sz="800"/>
          </a:p>
        </p:txBody>
      </p:sp>
      <p:sp>
        <p:nvSpPr>
          <p:cNvPr id="110" name="Google Shape;110;p21"/>
          <p:cNvSpPr txBox="1"/>
          <p:nvPr/>
        </p:nvSpPr>
        <p:spPr>
          <a:xfrm>
            <a:off x="3419300" y="2076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Wednesday!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7975" y="1335900"/>
            <a:ext cx="3614776" cy="33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701" y="1332913"/>
            <a:ext cx="4060503" cy="335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How quizzes are graded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734975" y="1152475"/>
            <a:ext cx="782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For each of the two standards, you will receive one of three grades: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 have full credit for this standard.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your solution has a minor error.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you submit a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correct revision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your solution by Monday 3/3 (no extensions possible), this will change to an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you submit an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incorrect revision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or no revision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this will change to an </a:t>
            </a: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b="1"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 you do not yet have credit for this standard. You will be able to reattempt it on Exam I.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4357129" y="4038425"/>
            <a:ext cx="3862200" cy="5817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you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miss the quiz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(no matter the reason) you will receive an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need to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retake during Exam I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25" name="Google Shape;125;p23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26" name="Google Shape;126;p23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3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3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3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3"/>
          <p:cNvSpPr txBox="1"/>
          <p:nvPr/>
        </p:nvSpPr>
        <p:spPr>
          <a:xfrm>
            <a:off x="3182900" y="555400"/>
            <a:ext cx="4569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 of numbers</a:t>
            </a:r>
            <a:endParaRPr sz="700"/>
          </a:p>
        </p:txBody>
      </p:sp>
      <p:sp>
        <p:nvSpPr>
          <p:cNvPr id="131" name="Google Shape;131;p23"/>
          <p:cNvSpPr txBox="1"/>
          <p:nvPr/>
        </p:nvSpPr>
        <p:spPr>
          <a:xfrm>
            <a:off x="1144350" y="1743650"/>
            <a:ext cx="6570000" cy="24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Write for loops to print the following sequences of numbers where each number is printed on a new line.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-10, -5, 0, 5, 10, 15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0, 2, 4, 6, 8, 10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10, 9, 8, 7, 6, 5, 4, 3, 2, 1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32" name="Google Shape;132;p23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7358" y="4016675"/>
            <a:ext cx="1637866" cy="92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4293200" y="2510038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_ in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range(-10, 16, 5)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4293200" y="3075538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_ in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range(0, 11, 2)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4293200" y="3641038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_ in 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range(10, 0, -1)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print(_)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