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taatliches"/>
      <p:regular r:id="rId17"/>
    </p:embeddedFont>
    <p:embeddedFont>
      <p:font typeface="Manrope"/>
      <p:regular r:id="rId18"/>
      <p:bold r:id="rId19"/>
    </p:embeddedFont>
    <p:embeddedFont>
      <p:font typeface="Manrope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nrope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taatliche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anrope-bold.fntdata"/><Relationship Id="rId6" Type="http://schemas.openxmlformats.org/officeDocument/2006/relationships/slide" Target="slides/slide1.xml"/><Relationship Id="rId18" Type="http://schemas.openxmlformats.org/officeDocument/2006/relationships/font" Target="fonts/Manrop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1b31351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1b31351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4e75a4d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4e75a4d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1b3135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1b3135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e3e8f4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e3e8f4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4a71888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4a71888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4a71888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4a71888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4a71888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4a71888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4a71888a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4a71888a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4a71888a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4a71888a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txZViq7XyCE" TargetMode="External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-YdzwRdOrFtMPKGmiSCwVTXPGergrwGM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Lists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February 26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68" name="Google Shape;68;p15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ctrTitle"/>
          </p:nvPr>
        </p:nvSpPr>
        <p:spPr>
          <a:xfrm>
            <a:off x="1598550" y="937350"/>
            <a:ext cx="5513700" cy="33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Quiz 1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</a:rPr>
              <a:t>Take your time</a:t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</a:rPr>
              <a:t>Come up to ask me any questions</a:t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</a:rPr>
              <a:t>When finished, make sure your name, section, and Honor Code are filled out. </a:t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</a:rPr>
              <a:t>Hand in at the front.</a:t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17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</a:rPr>
              <a:t>You’re free to leave when you’re finished :)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LoFi HipHop 15 Minute countdown timer with a collection of lofi beats to keep you focused for at least 15 Minutes while you study, work or relax.&#10;This will be great to use for relaxing, working, studying while at home. Especially during self-isolation.&#10;Life can be overwhelming but there is always time to take care of yourself, your mental health and just breathe.&#10;Hope you all stay safe and that this mix can calm you a little bit 💜" id="205" name="Google Shape;205;p24" title="15 minute timer with calm music lofi beat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025" y="653650"/>
            <a:ext cx="1441725" cy="8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 flipH="1">
            <a:off x="20409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2622250" y="786250"/>
            <a:ext cx="24642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tasks 2-3 on Project 2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on HW3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12" name="Google Shape;212;p25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13" name="Google Shape;213;p25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19" name="Google Shape;219;p25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23" name="Google Shape;223;p25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lists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en" sz="33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33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00" y="2147225"/>
            <a:ext cx="8385500" cy="18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216450" y="3341200"/>
            <a:ext cx="1324500" cy="3540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216450" y="2516775"/>
            <a:ext cx="1324500" cy="3540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218400" y="735300"/>
            <a:ext cx="26139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Remind me to start quiz by:</a:t>
            </a:r>
            <a:endParaRPr b="1" sz="28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12:25	1:30</a:t>
            </a:r>
            <a:endParaRPr b="1" sz="28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90" name="Google Shape;90;p18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8"/>
          <p:cNvSpPr txBox="1"/>
          <p:nvPr/>
        </p:nvSpPr>
        <p:spPr>
          <a:xfrm>
            <a:off x="3182900" y="555400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One upper</a:t>
            </a:r>
            <a:endParaRPr sz="700"/>
          </a:p>
        </p:txBody>
      </p:sp>
      <p:sp>
        <p:nvSpPr>
          <p:cNvPr id="95" name="Google Shape;95;p18"/>
          <p:cNvSpPr txBox="1"/>
          <p:nvPr/>
        </p:nvSpPr>
        <p:spPr>
          <a:xfrm>
            <a:off x="657800" y="1395300"/>
            <a:ext cx="72843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a program to do the following: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●"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ask the user what pets they have. You can assume the user will always respond with an integer, followed by a space, </a:t>
            </a: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followed</a:t>
            </a: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by a type of pet.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nrope"/>
              <a:buChar char="●"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display that the computer has one more of that pet than the user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Examples of executing this program are given below: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pets do you have? </a:t>
            </a:r>
            <a:r>
              <a:rPr lang="en" sz="15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2 dogs</a:t>
            </a:r>
            <a:endParaRPr sz="15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have 3 dogs.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pets do you have? </a:t>
            </a:r>
            <a:r>
              <a:rPr lang="en" sz="15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5 fish</a:t>
            </a:r>
            <a:endParaRPr sz="15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have 6 fish.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96" name="Google Shape;96;p18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1450" y="4317050"/>
            <a:ext cx="834275" cy="4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09625" y="2932675"/>
            <a:ext cx="27345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I’ve added an outline in the workbook, but feel free to change it. Use your notes from Monday if you get stuck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6444500" y="2145875"/>
            <a:ext cx="317875" cy="853025"/>
          </a:xfrm>
          <a:custGeom>
            <a:rect b="b" l="l" r="r" t="t"/>
            <a:pathLst>
              <a:path extrusionOk="0" h="34121" w="12715">
                <a:moveTo>
                  <a:pt x="3791" y="34121"/>
                </a:moveTo>
                <a:cubicBezTo>
                  <a:pt x="5265" y="31046"/>
                  <a:pt x="13269" y="21357"/>
                  <a:pt x="12637" y="15670"/>
                </a:cubicBezTo>
                <a:cubicBezTo>
                  <a:pt x="12005" y="9983"/>
                  <a:pt x="2106" y="2612"/>
                  <a:pt x="0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2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string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slicing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function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string methods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461300" y="466850"/>
            <a:ext cx="23688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have other sequences besides strings.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</a:t>
            </a:r>
            <a:r>
              <a:rPr lang="en" sz="1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list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an example of another sequence, with entries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separated by commas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enclosed in brackets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Lists are quite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versatile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since they can be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composed of a bunch of various data types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!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381300" y="569450"/>
            <a:ext cx="556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number_list = [2, 3, 45]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4913771" y="138350"/>
            <a:ext cx="1517954" cy="686900"/>
            <a:chOff x="4913771" y="138350"/>
            <a:chExt cx="1517954" cy="686900"/>
          </a:xfrm>
        </p:grpSpPr>
        <p:sp>
          <p:nvSpPr>
            <p:cNvPr id="112" name="Google Shape;112;p20"/>
            <p:cNvSpPr txBox="1"/>
            <p:nvPr/>
          </p:nvSpPr>
          <p:spPr>
            <a:xfrm>
              <a:off x="5005225" y="138350"/>
              <a:ext cx="1426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enclosed in brackets</a:t>
              </a:r>
              <a:endParaRPr sz="1000"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913771" y="293143"/>
              <a:ext cx="197450" cy="405725"/>
            </a:xfrm>
            <a:custGeom>
              <a:rect b="b" l="l" r="r" t="t"/>
              <a:pathLst>
                <a:path extrusionOk="0" h="16229" w="7898">
                  <a:moveTo>
                    <a:pt x="7898" y="305"/>
                  </a:moveTo>
                  <a:cubicBezTo>
                    <a:pt x="6592" y="516"/>
                    <a:pt x="316" y="-1085"/>
                    <a:pt x="63" y="1569"/>
                  </a:cubicBezTo>
                  <a:cubicBezTo>
                    <a:pt x="-190" y="4223"/>
                    <a:pt x="5329" y="13786"/>
                    <a:pt x="6382" y="16229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14" name="Google Shape;114;p20"/>
            <p:cNvSpPr/>
            <p:nvPr/>
          </p:nvSpPr>
          <p:spPr>
            <a:xfrm>
              <a:off x="6172775" y="313425"/>
              <a:ext cx="191800" cy="511825"/>
            </a:xfrm>
            <a:custGeom>
              <a:rect b="b" l="l" r="r" t="t"/>
              <a:pathLst>
                <a:path extrusionOk="0" h="20473" w="7672">
                  <a:moveTo>
                    <a:pt x="6319" y="0"/>
                  </a:moveTo>
                  <a:cubicBezTo>
                    <a:pt x="6488" y="1980"/>
                    <a:pt x="8383" y="8467"/>
                    <a:pt x="7330" y="11879"/>
                  </a:cubicBezTo>
                  <a:cubicBezTo>
                    <a:pt x="6277" y="15291"/>
                    <a:pt x="1222" y="19041"/>
                    <a:pt x="0" y="20473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15" name="Google Shape;115;p20"/>
          <p:cNvSpPr txBox="1"/>
          <p:nvPr/>
        </p:nvSpPr>
        <p:spPr>
          <a:xfrm>
            <a:off x="3425400" y="1406650"/>
            <a:ext cx="547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string_list = [“Speak”, “friend”,“to”,“enter”]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431725" y="2116775"/>
            <a:ext cx="51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mixed_list = [3, “cats”, “1”, 3.1415]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431725" y="2881350"/>
            <a:ext cx="51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list_of_lists = [[1,2,3], [“hello”,2], 3]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431725" y="38734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empty_list = []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4827925" y="696075"/>
            <a:ext cx="1893600" cy="622125"/>
            <a:chOff x="4827925" y="696075"/>
            <a:chExt cx="1893600" cy="622125"/>
          </a:xfrm>
        </p:grpSpPr>
        <p:sp>
          <p:nvSpPr>
            <p:cNvPr id="120" name="Google Shape;120;p20"/>
            <p:cNvSpPr txBox="1"/>
            <p:nvPr/>
          </p:nvSpPr>
          <p:spPr>
            <a:xfrm>
              <a:off x="4827925" y="979500"/>
              <a:ext cx="189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separated by </a:t>
              </a:r>
              <a:r>
                <a:rPr b="1"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commas</a:t>
              </a:r>
              <a:endParaRPr b="1" sz="1000">
                <a:solidFill>
                  <a:srgbClr val="1B91CA"/>
                </a:solidFill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5267325" y="696075"/>
              <a:ext cx="166200" cy="2328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5615600" y="696075"/>
              <a:ext cx="166200" cy="2328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5302450" y="2944200"/>
            <a:ext cx="3567900" cy="740950"/>
            <a:chOff x="5302450" y="2944200"/>
            <a:chExt cx="3567900" cy="740950"/>
          </a:xfrm>
        </p:grpSpPr>
        <p:sp>
          <p:nvSpPr>
            <p:cNvPr id="124" name="Google Shape;124;p20"/>
            <p:cNvSpPr/>
            <p:nvPr/>
          </p:nvSpPr>
          <p:spPr>
            <a:xfrm>
              <a:off x="5438675" y="2946300"/>
              <a:ext cx="778200" cy="3054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6431725" y="2944200"/>
              <a:ext cx="1238700" cy="3054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7774875" y="2944200"/>
              <a:ext cx="220500" cy="3054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 txBox="1"/>
            <p:nvPr/>
          </p:nvSpPr>
          <p:spPr>
            <a:xfrm>
              <a:off x="5302450" y="3346450"/>
              <a:ext cx="356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three data are stored in </a:t>
              </a:r>
              <a:r>
                <a:rPr b="1"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list_of_lists</a:t>
              </a: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: 2 lists, 1 number</a:t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449350" y="3202600"/>
            <a:ext cx="7758300" cy="1599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431725" y="313925"/>
            <a:ext cx="4776000" cy="261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464625" y="521450"/>
            <a:ext cx="51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mixed_list = [3, “cats”, “1”, 3.1415]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997875" y="352875"/>
            <a:ext cx="26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0               1                   2                 3        </a:t>
            </a:r>
            <a:endParaRPr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442875" y="1132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mixed_list[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returns “1”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3442875" y="1674800"/>
            <a:ext cx="3980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mixed_list[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returns IndexError: index out of range</a:t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3442875" y="800150"/>
            <a:ext cx="4555000" cy="2131150"/>
            <a:chOff x="3442875" y="800150"/>
            <a:chExt cx="4555000" cy="2131150"/>
          </a:xfrm>
        </p:grpSpPr>
        <p:sp>
          <p:nvSpPr>
            <p:cNvPr id="139" name="Google Shape;139;p21"/>
            <p:cNvSpPr txBox="1"/>
            <p:nvPr/>
          </p:nvSpPr>
          <p:spPr>
            <a:xfrm>
              <a:off x="3442875" y="2500200"/>
              <a:ext cx="3980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mixed_list[</a:t>
              </a:r>
              <a:r>
                <a:rPr lang="en" sz="16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returns 3.1415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4997875" y="8001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-4            -3               -2                 -1</a:t>
              </a:r>
              <a:endParaRPr>
                <a:solidFill>
                  <a:srgbClr val="1B91CA"/>
                </a:solidFill>
              </a:endParaRPr>
            </a:p>
          </p:txBody>
        </p:sp>
      </p:grpSp>
      <p:sp>
        <p:nvSpPr>
          <p:cNvPr id="141" name="Google Shape;141;p21"/>
          <p:cNvSpPr txBox="1"/>
          <p:nvPr/>
        </p:nvSpPr>
        <p:spPr>
          <a:xfrm>
            <a:off x="3431725" y="3338550"/>
            <a:ext cx="51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list_of_lists = [[1,2,3], [“hello”,2], 3]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23825" y="3804775"/>
            <a:ext cx="44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list_of_lists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returns [“hello”, 2]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423825" y="4231150"/>
            <a:ext cx="44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list_of_lists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returns “hello”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704450" y="3110025"/>
            <a:ext cx="26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0                                1                      2  </a:t>
            </a:r>
            <a:endParaRPr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393725" y="3610000"/>
            <a:ext cx="1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0                1      </a:t>
            </a:r>
            <a:endParaRPr>
              <a:solidFill>
                <a:srgbClr val="A64DC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46" name="Google Shape;146;p21"/>
          <p:cNvGrpSpPr/>
          <p:nvPr/>
        </p:nvGrpSpPr>
        <p:grpSpPr>
          <a:xfrm>
            <a:off x="303075" y="3411675"/>
            <a:ext cx="3000000" cy="1071550"/>
            <a:chOff x="303075" y="3411675"/>
            <a:chExt cx="3000000" cy="1071550"/>
          </a:xfrm>
        </p:grpSpPr>
        <p:sp>
          <p:nvSpPr>
            <p:cNvPr id="147" name="Google Shape;147;p21"/>
            <p:cNvSpPr txBox="1"/>
            <p:nvPr/>
          </p:nvSpPr>
          <p:spPr>
            <a:xfrm>
              <a:off x="303075" y="3411675"/>
              <a:ext cx="3000000" cy="9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index twice </a:t>
              </a: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syntax</a:t>
              </a:r>
              <a:endParaRPr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list_variable[     ][     ]</a:t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1747875" y="3934525"/>
              <a:ext cx="641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index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2388975" y="3934525"/>
              <a:ext cx="641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index</a:t>
              </a:r>
              <a:endParaRPr sz="1200">
                <a:solidFill>
                  <a:srgbClr val="A64DC3"/>
                </a:solidFill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392025" y="463375"/>
            <a:ext cx="2715600" cy="2338800"/>
            <a:chOff x="392025" y="463375"/>
            <a:chExt cx="2715600" cy="2338800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392025" y="463375"/>
              <a:ext cx="2715600" cy="23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Similarly to strings, we can access the items in a list with</a:t>
              </a: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 indexing</a:t>
              </a:r>
              <a:endParaRPr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index syntax</a:t>
              </a:r>
              <a:endParaRPr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list_variable[     ]</a:t>
              </a:r>
              <a:endParaRPr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2012825" y="2100525"/>
              <a:ext cx="641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index</a:t>
              </a:r>
              <a:endParaRPr sz="12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3464625" y="521450"/>
            <a:ext cx="51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mixed_list = [3, “cats”, “1”, 3.1415]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997875" y="352875"/>
            <a:ext cx="26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0               1                   2                 3        </a:t>
            </a:r>
            <a:endParaRPr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59" name="Google Shape;159;p22"/>
          <p:cNvGrpSpPr/>
          <p:nvPr/>
        </p:nvGrpSpPr>
        <p:grpSpPr>
          <a:xfrm>
            <a:off x="3431725" y="2092100"/>
            <a:ext cx="4776000" cy="623400"/>
            <a:chOff x="3431725" y="2092100"/>
            <a:chExt cx="4776000" cy="623400"/>
          </a:xfrm>
        </p:grpSpPr>
        <p:sp>
          <p:nvSpPr>
            <p:cNvPr id="160" name="Google Shape;160;p22"/>
            <p:cNvSpPr/>
            <p:nvPr/>
          </p:nvSpPr>
          <p:spPr>
            <a:xfrm>
              <a:off x="3431725" y="2092100"/>
              <a:ext cx="4776000" cy="623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 txBox="1"/>
            <p:nvPr/>
          </p:nvSpPr>
          <p:spPr>
            <a:xfrm>
              <a:off x="3442875" y="2132000"/>
              <a:ext cx="3980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len(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mixed_list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returns 4</a:t>
              </a:r>
              <a:endParaRPr/>
            </a:p>
          </p:txBody>
        </p:sp>
      </p:grpSp>
      <p:sp>
        <p:nvSpPr>
          <p:cNvPr id="162" name="Google Shape;162;p22"/>
          <p:cNvSpPr txBox="1"/>
          <p:nvPr/>
        </p:nvSpPr>
        <p:spPr>
          <a:xfrm>
            <a:off x="392025" y="463375"/>
            <a:ext cx="28173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Lists can also be sliced and have methods!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</a:t>
            </a:r>
            <a:r>
              <a:rPr lang="en" sz="16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slicing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lists but not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249825" y="1217475"/>
            <a:ext cx="8379450" cy="2067825"/>
            <a:chOff x="249825" y="1217475"/>
            <a:chExt cx="8379450" cy="2067825"/>
          </a:xfrm>
        </p:grpSpPr>
        <p:sp>
          <p:nvSpPr>
            <p:cNvPr id="164" name="Google Shape;164;p22"/>
            <p:cNvSpPr txBox="1"/>
            <p:nvPr/>
          </p:nvSpPr>
          <p:spPr>
            <a:xfrm>
              <a:off x="249825" y="2174350"/>
              <a:ext cx="3000000" cy="11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slicing syntax</a:t>
              </a:r>
              <a:endParaRPr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list_variable[     :     ]</a:t>
              </a:r>
              <a:endParaRPr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3431725" y="1217475"/>
              <a:ext cx="4776000" cy="623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3442875" y="1285000"/>
              <a:ext cx="518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mixed_list[</a:t>
              </a:r>
              <a:r>
                <a:rPr lang="en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returns [“1”, 3.1415]</a:t>
              </a:r>
              <a:endParaRPr/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1761725" y="2931300"/>
              <a:ext cx="6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2319700" y="2925550"/>
              <a:ext cx="6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stop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319700" y="1659100"/>
              <a:ext cx="1013125" cy="1134325"/>
            </a:xfrm>
            <a:custGeom>
              <a:rect b="b" l="l" r="r" t="t"/>
              <a:pathLst>
                <a:path extrusionOk="0" h="45373" w="40525">
                  <a:moveTo>
                    <a:pt x="0" y="45373"/>
                  </a:moveTo>
                  <a:cubicBezTo>
                    <a:pt x="4330" y="43930"/>
                    <a:pt x="20955" y="42775"/>
                    <a:pt x="25977" y="36714"/>
                  </a:cubicBezTo>
                  <a:cubicBezTo>
                    <a:pt x="30999" y="30653"/>
                    <a:pt x="27709" y="15124"/>
                    <a:pt x="30134" y="9005"/>
                  </a:cubicBezTo>
                  <a:cubicBezTo>
                    <a:pt x="32559" y="2886"/>
                    <a:pt x="38793" y="1501"/>
                    <a:pt x="4052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70" name="Google Shape;170;p22"/>
          <p:cNvGrpSpPr/>
          <p:nvPr/>
        </p:nvGrpSpPr>
        <p:grpSpPr>
          <a:xfrm>
            <a:off x="303075" y="2947675"/>
            <a:ext cx="7965450" cy="1657195"/>
            <a:chOff x="303075" y="2947675"/>
            <a:chExt cx="7965450" cy="1657195"/>
          </a:xfrm>
        </p:grpSpPr>
        <p:sp>
          <p:nvSpPr>
            <p:cNvPr id="171" name="Google Shape;171;p22"/>
            <p:cNvSpPr/>
            <p:nvPr/>
          </p:nvSpPr>
          <p:spPr>
            <a:xfrm>
              <a:off x="3431725" y="2963570"/>
              <a:ext cx="4776000" cy="1641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22"/>
            <p:cNvGrpSpPr/>
            <p:nvPr/>
          </p:nvGrpSpPr>
          <p:grpSpPr>
            <a:xfrm>
              <a:off x="303075" y="3411675"/>
              <a:ext cx="3000000" cy="668100"/>
              <a:chOff x="303075" y="3411675"/>
              <a:chExt cx="3000000" cy="668100"/>
            </a:xfrm>
          </p:grpSpPr>
          <p:sp>
            <p:nvSpPr>
              <p:cNvPr id="173" name="Google Shape;173;p22"/>
              <p:cNvSpPr txBox="1"/>
              <p:nvPr/>
            </p:nvSpPr>
            <p:spPr>
              <a:xfrm>
                <a:off x="303075" y="3411675"/>
                <a:ext cx="3000000" cy="66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method </a:t>
                </a:r>
                <a:r>
                  <a:rPr lang="en" sz="1600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syntax</a:t>
                </a:r>
                <a:endParaRPr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list_variable</a:t>
                </a:r>
                <a:r>
                  <a:rPr b="1" lang="en" sz="13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.method(     )</a:t>
                </a:r>
                <a:endParaRPr b="1"/>
              </a:p>
            </p:txBody>
          </p:sp>
          <p:sp>
            <p:nvSpPr>
              <p:cNvPr id="174" name="Google Shape;174;p22"/>
              <p:cNvSpPr txBox="1"/>
              <p:nvPr/>
            </p:nvSpPr>
            <p:spPr>
              <a:xfrm>
                <a:off x="2416325" y="3710938"/>
                <a:ext cx="6411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A64DC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item</a:t>
                </a:r>
                <a:endParaRPr sz="1200">
                  <a:solidFill>
                    <a:srgbClr val="A64DC3"/>
                  </a:solidFill>
                </a:endParaRPr>
              </a:p>
            </p:txBody>
          </p:sp>
        </p:grpSp>
        <p:sp>
          <p:nvSpPr>
            <p:cNvPr id="175" name="Google Shape;175;p22"/>
            <p:cNvSpPr txBox="1"/>
            <p:nvPr/>
          </p:nvSpPr>
          <p:spPr>
            <a:xfrm>
              <a:off x="3442875" y="2947675"/>
              <a:ext cx="3980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mixed_list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.count(</a:t>
              </a:r>
              <a:r>
                <a:rPr lang="en" sz="16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returns 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3442875" y="3534750"/>
              <a:ext cx="4548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mixed_list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.index(</a:t>
              </a:r>
              <a:r>
                <a:rPr lang="en" sz="16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“cats”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returns 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3464625" y="4139775"/>
              <a:ext cx="4803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mixed_list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.index(</a:t>
              </a:r>
              <a:r>
                <a:rPr lang="en" sz="16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returns ValueError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380325" y="3607375"/>
              <a:ext cx="978475" cy="8675"/>
            </a:xfrm>
            <a:custGeom>
              <a:rect b="b" l="l" r="r" t="t"/>
              <a:pathLst>
                <a:path extrusionOk="0" h="347" w="39139">
                  <a:moveTo>
                    <a:pt x="0" y="347"/>
                  </a:moveTo>
                  <a:cubicBezTo>
                    <a:pt x="6523" y="289"/>
                    <a:pt x="32616" y="58"/>
                    <a:pt x="3913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392025" y="463375"/>
            <a:ext cx="7002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switch back and forth from lists to strings, we can use the string methods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split()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442200" y="1650400"/>
            <a:ext cx="6416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pet_string = "dog, cat, turtle, fish, rabbit"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pet_list = pet_string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.split(</a:t>
            </a:r>
            <a:r>
              <a:rPr b="1" lang="en" sz="16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3414750" y="3229850"/>
            <a:ext cx="6471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color_list = ["pink", "orange", "green", "brown"]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color_string = </a:t>
            </a:r>
            <a:r>
              <a:rPr b="1" lang="en" sz="16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.join(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color_list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2995549" y="2291200"/>
            <a:ext cx="6412451" cy="722375"/>
            <a:chOff x="1014349" y="2291200"/>
            <a:chExt cx="6412451" cy="722375"/>
          </a:xfrm>
        </p:grpSpPr>
        <p:sp>
          <p:nvSpPr>
            <p:cNvPr id="187" name="Google Shape;187;p23"/>
            <p:cNvSpPr txBox="1"/>
            <p:nvPr/>
          </p:nvSpPr>
          <p:spPr>
            <a:xfrm>
              <a:off x="1648200" y="2582475"/>
              <a:ext cx="5778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[“dog”, “cat”, “turtle”, “fish”, “rabbit”]</a:t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014349" y="2291200"/>
              <a:ext cx="673250" cy="565725"/>
            </a:xfrm>
            <a:custGeom>
              <a:rect b="b" l="l" r="r" t="t"/>
              <a:pathLst>
                <a:path extrusionOk="0" h="22629" w="26930">
                  <a:moveTo>
                    <a:pt x="21041" y="0"/>
                  </a:moveTo>
                  <a:cubicBezTo>
                    <a:pt x="17808" y="520"/>
                    <a:pt x="4474" y="-289"/>
                    <a:pt x="1645" y="3117"/>
                  </a:cubicBezTo>
                  <a:cubicBezTo>
                    <a:pt x="-1183" y="6523"/>
                    <a:pt x="-144" y="17203"/>
                    <a:pt x="4070" y="20436"/>
                  </a:cubicBezTo>
                  <a:cubicBezTo>
                    <a:pt x="8284" y="23669"/>
                    <a:pt x="23120" y="22168"/>
                    <a:pt x="26930" y="2251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89" name="Google Shape;189;p23"/>
          <p:cNvGrpSpPr/>
          <p:nvPr/>
        </p:nvGrpSpPr>
        <p:grpSpPr>
          <a:xfrm>
            <a:off x="3021836" y="3866803"/>
            <a:ext cx="6552539" cy="769172"/>
            <a:chOff x="1040636" y="3866803"/>
            <a:chExt cx="6552539" cy="769172"/>
          </a:xfrm>
        </p:grpSpPr>
        <p:sp>
          <p:nvSpPr>
            <p:cNvPr id="190" name="Google Shape;190;p23"/>
            <p:cNvSpPr txBox="1"/>
            <p:nvPr/>
          </p:nvSpPr>
          <p:spPr>
            <a:xfrm>
              <a:off x="1953475" y="4204875"/>
              <a:ext cx="5639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"pink, orange, green, brown"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040636" y="3866803"/>
              <a:ext cx="889400" cy="650850"/>
            </a:xfrm>
            <a:custGeom>
              <a:rect b="b" l="l" r="r" t="t"/>
              <a:pathLst>
                <a:path extrusionOk="0" h="26034" w="35576">
                  <a:moveTo>
                    <a:pt x="17912" y="361"/>
                  </a:moveTo>
                  <a:cubicBezTo>
                    <a:pt x="15372" y="707"/>
                    <a:pt x="5097" y="-1602"/>
                    <a:pt x="2672" y="2439"/>
                  </a:cubicBezTo>
                  <a:cubicBezTo>
                    <a:pt x="248" y="6480"/>
                    <a:pt x="-2119" y="21085"/>
                    <a:pt x="3365" y="24606"/>
                  </a:cubicBezTo>
                  <a:cubicBezTo>
                    <a:pt x="8849" y="28127"/>
                    <a:pt x="30208" y="23740"/>
                    <a:pt x="35577" y="2356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92" name="Google Shape;192;p23"/>
          <p:cNvSpPr txBox="1"/>
          <p:nvPr/>
        </p:nvSpPr>
        <p:spPr>
          <a:xfrm>
            <a:off x="3601375" y="1029225"/>
            <a:ext cx="3498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Notice, we’re using the same 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separator </a:t>
            </a:r>
            <a:r>
              <a:rPr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for both (comma followed by a single space)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93" name="Google Shape;193;p23"/>
          <p:cNvGrpSpPr/>
          <p:nvPr/>
        </p:nvGrpSpPr>
        <p:grpSpPr>
          <a:xfrm>
            <a:off x="111300" y="1750450"/>
            <a:ext cx="3000000" cy="707550"/>
            <a:chOff x="111300" y="1750450"/>
            <a:chExt cx="3000000" cy="707550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111300" y="1750450"/>
              <a:ext cx="3000000" cy="6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split syntax</a:t>
              </a:r>
              <a:endParaRPr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_variable</a:t>
              </a:r>
              <a:r>
                <a:rPr b="1"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.split(“    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r>
                <a:rPr b="1"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1"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2269125" y="1942300"/>
              <a:ext cx="5961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separator</a:t>
              </a:r>
              <a:endParaRPr sz="1100">
                <a:solidFill>
                  <a:srgbClr val="A64DC3"/>
                </a:solidFill>
              </a:endParaRPr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177100" y="3241550"/>
            <a:ext cx="3000000" cy="720050"/>
            <a:chOff x="177100" y="3470150"/>
            <a:chExt cx="3000000" cy="720050"/>
          </a:xfrm>
        </p:grpSpPr>
        <p:sp>
          <p:nvSpPr>
            <p:cNvPr id="197" name="Google Shape;197;p23"/>
            <p:cNvSpPr txBox="1"/>
            <p:nvPr/>
          </p:nvSpPr>
          <p:spPr>
            <a:xfrm>
              <a:off x="177100" y="3470150"/>
              <a:ext cx="3000000" cy="6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join</a:t>
              </a:r>
              <a:r>
                <a:rPr lang="en" sz="16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 syntax</a:t>
              </a:r>
              <a:endParaRPr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“     ”.join(list_variable)</a:t>
              </a:r>
              <a:endParaRPr b="1" sz="1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98" name="Google Shape;198;p23"/>
            <p:cNvSpPr txBox="1"/>
            <p:nvPr/>
          </p:nvSpPr>
          <p:spPr>
            <a:xfrm>
              <a:off x="481875" y="3674500"/>
              <a:ext cx="5961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separator</a:t>
              </a:r>
              <a:endParaRPr sz="1100">
                <a:solidFill>
                  <a:srgbClr val="A64DC3"/>
                </a:solidFill>
              </a:endParaRPr>
            </a:p>
          </p:txBody>
        </p:sp>
      </p:grpSp>
      <p:sp>
        <p:nvSpPr>
          <p:cNvPr id="199" name="Google Shape;199;p23"/>
          <p:cNvSpPr txBox="1"/>
          <p:nvPr/>
        </p:nvSpPr>
        <p:spPr>
          <a:xfrm>
            <a:off x="181850" y="4078450"/>
            <a:ext cx="292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both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split()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join()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are string methods, so they must always be on the right side of a string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