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Staatliches"/>
      <p:regular r:id="rId21"/>
    </p:embeddedFont>
    <p:embeddedFont>
      <p:font typeface="Manrope"/>
      <p:regular r:id="rId22"/>
      <p:bold r:id="rId23"/>
    </p:embeddedFont>
    <p:embeddedFont>
      <p:font typeface="Source Code Pro"/>
      <p:regular r:id="rId24"/>
      <p:bold r:id="rId25"/>
      <p:italic r:id="rId26"/>
      <p:boldItalic r:id="rId27"/>
    </p:embeddedFont>
    <p:embeddedFont>
      <p:font typeface="Manrope Medium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anrope-regular.fntdata"/><Relationship Id="rId21" Type="http://schemas.openxmlformats.org/officeDocument/2006/relationships/font" Target="fonts/Staatliches-regular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Manrop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ManropeMedium-regular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nrope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275bb14f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275bb14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5fff49db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5fff49db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5fff49db4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5fff49db4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5fff49db4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5fff49db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06faa1be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06faa1be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5fff49db4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05fff49db4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2597be6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72597be6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aa04da2f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aa04da2f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aa04da2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aa04da2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aa04da2f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aa04da2f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4e75a4d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4e75a4d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aa04da2f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aa04da2f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aa04da2f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aa04da2f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aa04da2f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aa04da2f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5fff49db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5fff49db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500" cy="94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808037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85346" y="457200"/>
            <a:ext cx="7765500" cy="94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85346" y="1557338"/>
            <a:ext cx="7765500" cy="27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6B8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hyperlink" Target="http://www.youtube.com/watch?v=4xDzrJKXOOY" TargetMode="External"/><Relationship Id="rId5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hyperlink" Target="http://www.youtube.com/watch?v=odzGsDTJKz4" TargetMode="External"/><Relationship Id="rId5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hyperlink" Target="http://www.youtube.com/watch?v=odzGsDTJKz4" TargetMode="External"/><Relationship Id="rId5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hyperlink" Target="https://docs.google.com/spreadsheets/d/1hblHwD4Wz5WsCPPMq2-dA18E4eylotZE5X_dFZ2GKes/edit?gid=1585090131#gid=1585090131" TargetMode="External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ab.research.google.com/drive/1D2AqPN4xONj6ZXl6OsQGvWJoBh7pitPd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hyperlink" Target="http://www.youtube.com/watch?v=odzGsDTJKz4" TargetMode="External"/><Relationship Id="rId5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iteration: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Loops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Friday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February 28  2025 	TOH210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descr="🎼 | Listen on Spotify, Apple music and more&#10;→  https://fanlink.to/ChillSynthwave&#10;&#10;🎶 Subscribe to this channel for more synthwave music&#10;→ https://bit.ly/synthwave-channel&#10;&#10;🌎 | Lofi Girl on all social media&#10;→  https://fanlink.to/lofigirl-social&#10;&#10;👕 | Lofi Girl merch&#10;→  https://bit.ly/Iofigirl-shop&#10;&#10;🎭 | Create your lofi avatar now&#10;→  https://lofigirl.com/generator/&#10;&#10;💬 | Join the Lofi Girl community&#10;→   https://bit.ly/lofigirl-discord&#10;→   https://bit.ly/lofigirl-reddit&#10;&#10;🎨 | Art by Lofi Studio (full list of artists here)&#10;→  https://www.instagram.com/p/CrlCU3msh49/&#10;&#10;📝 | Submit your music / art&#10;→  https://bit.ly/lofi-submission" id="68" name="Google Shape;68;p15" title="synthwave radio 🌌 - beats to chill/game t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850" y="4657597"/>
            <a:ext cx="561450" cy="31581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6463275" y="167550"/>
            <a:ext cx="231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Before We Begin (BWB): take out name cards, handing back Quiz1 !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4"/>
          <p:cNvGrpSpPr/>
          <p:nvPr/>
        </p:nvGrpSpPr>
        <p:grpSpPr>
          <a:xfrm>
            <a:off x="3306100" y="507575"/>
            <a:ext cx="4745100" cy="2064325"/>
            <a:chOff x="3306100" y="507575"/>
            <a:chExt cx="4745100" cy="2064325"/>
          </a:xfrm>
        </p:grpSpPr>
        <p:sp>
          <p:nvSpPr>
            <p:cNvPr id="165" name="Google Shape;165;p24"/>
            <p:cNvSpPr txBox="1"/>
            <p:nvPr/>
          </p:nvSpPr>
          <p:spPr>
            <a:xfrm>
              <a:off x="3527650" y="507575"/>
              <a:ext cx="4302000" cy="6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800">
                  <a:solidFill>
                    <a:srgbClr val="36174D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iteration by index</a:t>
              </a:r>
              <a:endParaRPr sz="400"/>
            </a:p>
          </p:txBody>
        </p:sp>
        <p:sp>
          <p:nvSpPr>
            <p:cNvPr id="166" name="Google Shape;166;p24"/>
            <p:cNvSpPr txBox="1"/>
            <p:nvPr/>
          </p:nvSpPr>
          <p:spPr>
            <a:xfrm>
              <a:off x="3306100" y="1035000"/>
              <a:ext cx="4745100" cy="1536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color_string = "pink orange green brown"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length = len(</a:t>
              </a: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color_string</a:t>
              </a: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for index in range(length):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print(index, color_string[index])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67" name="Google Shape;167;p24"/>
          <p:cNvGrpSpPr/>
          <p:nvPr/>
        </p:nvGrpSpPr>
        <p:grpSpPr>
          <a:xfrm>
            <a:off x="3238700" y="2608525"/>
            <a:ext cx="4812600" cy="1705725"/>
            <a:chOff x="3238700" y="2608525"/>
            <a:chExt cx="4812600" cy="1705725"/>
          </a:xfrm>
        </p:grpSpPr>
        <p:sp>
          <p:nvSpPr>
            <p:cNvPr id="168" name="Google Shape;168;p24"/>
            <p:cNvSpPr txBox="1"/>
            <p:nvPr/>
          </p:nvSpPr>
          <p:spPr>
            <a:xfrm>
              <a:off x="3306100" y="2608525"/>
              <a:ext cx="4745100" cy="6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800">
                  <a:solidFill>
                    <a:srgbClr val="36174D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iteration by item</a:t>
              </a:r>
              <a:endParaRPr sz="400"/>
            </a:p>
          </p:txBody>
        </p:sp>
        <p:sp>
          <p:nvSpPr>
            <p:cNvPr id="169" name="Google Shape;169;p24"/>
            <p:cNvSpPr txBox="1"/>
            <p:nvPr/>
          </p:nvSpPr>
          <p:spPr>
            <a:xfrm>
              <a:off x="3238700" y="3161350"/>
              <a:ext cx="4812600" cy="1152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color_string = "pink orange green brown"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for char in color_</a:t>
              </a: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print(char)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70" name="Google Shape;170;p24"/>
          <p:cNvSpPr txBox="1"/>
          <p:nvPr/>
        </p:nvSpPr>
        <p:spPr>
          <a:xfrm>
            <a:off x="383300" y="1035000"/>
            <a:ext cx="23010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Similarly, w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 can print out </a:t>
            </a:r>
            <a:r>
              <a:rPr lang="en" sz="2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characters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from a </a:t>
            </a:r>
            <a:r>
              <a:rPr lang="en" sz="2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string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b="1"/>
          </a:p>
        </p:txBody>
      </p:sp>
      <p:sp>
        <p:nvSpPr>
          <p:cNvPr id="171" name="Google Shape;171;p24"/>
          <p:cNvSpPr txBox="1"/>
          <p:nvPr/>
        </p:nvSpPr>
        <p:spPr>
          <a:xfrm>
            <a:off x="469875" y="507575"/>
            <a:ext cx="168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follow along in workbook</a:t>
            </a:r>
            <a:endParaRPr sz="1000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/>
        </p:nvSpPr>
        <p:spPr>
          <a:xfrm>
            <a:off x="304800" y="533400"/>
            <a:ext cx="305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practice</a:t>
            </a:r>
            <a:r>
              <a:rPr lang="en" sz="3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sz="13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77" name="Google Shape;177;p25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178" name="Google Shape;178;p25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5 Minute Timer Relaxing Music Lofi Fish Background&#10;&#10;&#10;&#10;&#10;&#10;&#10;TAGS&#10;5 minute&#10;5 minute countdown&#10;5 minute lo-fi hiphop timer&#10;5 minute timer&#10;countdown&#10;lo-fi music&#10;lofi study song&#10;study music&#10;study timer&#10;time&#10;timer&#10;working music&#10;5 minute timer with music&#10;5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182" name="Google Shape;182;p25" title="5 Minute Timer Relaxing Music Lofi Fish Backgroun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3579" y="4581875"/>
            <a:ext cx="684246" cy="384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25"/>
          <p:cNvGrpSpPr/>
          <p:nvPr/>
        </p:nvGrpSpPr>
        <p:grpSpPr>
          <a:xfrm>
            <a:off x="3306100" y="927050"/>
            <a:ext cx="4745100" cy="1957450"/>
            <a:chOff x="3306100" y="546050"/>
            <a:chExt cx="4745100" cy="1957450"/>
          </a:xfrm>
        </p:grpSpPr>
        <p:sp>
          <p:nvSpPr>
            <p:cNvPr id="184" name="Google Shape;184;p25"/>
            <p:cNvSpPr txBox="1"/>
            <p:nvPr/>
          </p:nvSpPr>
          <p:spPr>
            <a:xfrm>
              <a:off x="3377500" y="546050"/>
              <a:ext cx="46023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700">
                  <a:solidFill>
                    <a:srgbClr val="36174D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every other character</a:t>
              </a:r>
              <a:endParaRPr sz="300"/>
            </a:p>
          </p:txBody>
        </p:sp>
        <p:sp>
          <p:nvSpPr>
            <p:cNvPr id="185" name="Google Shape;185;p25"/>
            <p:cNvSpPr txBox="1"/>
            <p:nvPr/>
          </p:nvSpPr>
          <p:spPr>
            <a:xfrm>
              <a:off x="3306100" y="1035000"/>
              <a:ext cx="4745100" cy="1468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color_string = "pink orange green brown"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length = len(color_string)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for index in range(	 	  ,	  	 ,	   ):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print(color_string[index])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86" name="Google Shape;186;p25"/>
          <p:cNvGrpSpPr/>
          <p:nvPr/>
        </p:nvGrpSpPr>
        <p:grpSpPr>
          <a:xfrm>
            <a:off x="3314900" y="2989525"/>
            <a:ext cx="4812600" cy="2021325"/>
            <a:chOff x="3238700" y="2608525"/>
            <a:chExt cx="4812600" cy="2021325"/>
          </a:xfrm>
        </p:grpSpPr>
        <p:sp>
          <p:nvSpPr>
            <p:cNvPr id="187" name="Google Shape;187;p25"/>
            <p:cNvSpPr txBox="1"/>
            <p:nvPr/>
          </p:nvSpPr>
          <p:spPr>
            <a:xfrm>
              <a:off x="3306100" y="2608525"/>
              <a:ext cx="47451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700">
                  <a:solidFill>
                    <a:srgbClr val="36174D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Reverse lists</a:t>
              </a:r>
              <a:endParaRPr sz="300"/>
            </a:p>
          </p:txBody>
        </p:sp>
        <p:sp>
          <p:nvSpPr>
            <p:cNvPr id="188" name="Google Shape;188;p25"/>
            <p:cNvSpPr txBox="1"/>
            <p:nvPr/>
          </p:nvSpPr>
          <p:spPr>
            <a:xfrm>
              <a:off x="3238700" y="3161350"/>
              <a:ext cx="4812600" cy="1468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color_list = ["pink", "orange", "green", "brown"]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length = len(color_list)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for index in range(	  	 ,	  	 ,	   ):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print(color_list[index])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89" name="Google Shape;189;p25"/>
          <p:cNvSpPr txBox="1"/>
          <p:nvPr/>
        </p:nvSpPr>
        <p:spPr>
          <a:xfrm>
            <a:off x="383300" y="1568400"/>
            <a:ext cx="2637900" cy="320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use the </a:t>
            </a: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range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function to go through lists and strings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Try figuring out the </a:t>
            </a: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arguments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to the range function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range(</a:t>
            </a:r>
            <a:r>
              <a:rPr lang="en" sz="1000">
                <a:solidFill>
                  <a:srgbClr val="A64DC3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stop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5318975" y="2138275"/>
            <a:ext cx="31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0</a:t>
            </a:r>
            <a:endParaRPr sz="1300"/>
          </a:p>
        </p:txBody>
      </p:sp>
      <p:sp>
        <p:nvSpPr>
          <p:cNvPr id="191" name="Google Shape;191;p25"/>
          <p:cNvSpPr txBox="1"/>
          <p:nvPr/>
        </p:nvSpPr>
        <p:spPr>
          <a:xfrm>
            <a:off x="6010150" y="2138275"/>
            <a:ext cx="75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length</a:t>
            </a:r>
            <a:endParaRPr sz="1300"/>
          </a:p>
        </p:txBody>
      </p:sp>
      <p:sp>
        <p:nvSpPr>
          <p:cNvPr id="192" name="Google Shape;192;p25"/>
          <p:cNvSpPr txBox="1"/>
          <p:nvPr/>
        </p:nvSpPr>
        <p:spPr>
          <a:xfrm>
            <a:off x="6869575" y="2138275"/>
            <a:ext cx="75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2</a:t>
            </a:r>
            <a:endParaRPr sz="1300"/>
          </a:p>
        </p:txBody>
      </p:sp>
      <p:sp>
        <p:nvSpPr>
          <p:cNvPr id="193" name="Google Shape;193;p25"/>
          <p:cNvSpPr txBox="1"/>
          <p:nvPr/>
        </p:nvSpPr>
        <p:spPr>
          <a:xfrm>
            <a:off x="6908075" y="4247575"/>
            <a:ext cx="40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-1</a:t>
            </a:r>
            <a:endParaRPr sz="1300"/>
          </a:p>
        </p:txBody>
      </p:sp>
      <p:sp>
        <p:nvSpPr>
          <p:cNvPr id="194" name="Google Shape;194;p25"/>
          <p:cNvSpPr txBox="1"/>
          <p:nvPr/>
        </p:nvSpPr>
        <p:spPr>
          <a:xfrm>
            <a:off x="6113675" y="4263025"/>
            <a:ext cx="40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-1</a:t>
            </a:r>
            <a:endParaRPr sz="1300"/>
          </a:p>
        </p:txBody>
      </p:sp>
      <p:sp>
        <p:nvSpPr>
          <p:cNvPr id="195" name="Google Shape;195;p25"/>
          <p:cNvSpPr txBox="1"/>
          <p:nvPr/>
        </p:nvSpPr>
        <p:spPr>
          <a:xfrm>
            <a:off x="5047175" y="4278475"/>
            <a:ext cx="86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length - 1</a:t>
            </a:r>
            <a:endParaRPr sz="1100"/>
          </a:p>
        </p:txBody>
      </p:sp>
      <p:sp>
        <p:nvSpPr>
          <p:cNvPr id="196" name="Google Shape;196;p25"/>
          <p:cNvSpPr txBox="1"/>
          <p:nvPr/>
        </p:nvSpPr>
        <p:spPr>
          <a:xfrm>
            <a:off x="1337600" y="1026000"/>
            <a:ext cx="168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workbook</a:t>
            </a:r>
            <a:endParaRPr sz="1000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6"/>
          <p:cNvGrpSpPr/>
          <p:nvPr/>
        </p:nvGrpSpPr>
        <p:grpSpPr>
          <a:xfrm>
            <a:off x="3306100" y="469850"/>
            <a:ext cx="4745100" cy="3305050"/>
            <a:chOff x="3306100" y="469850"/>
            <a:chExt cx="4745100" cy="3305050"/>
          </a:xfrm>
        </p:grpSpPr>
        <p:sp>
          <p:nvSpPr>
            <p:cNvPr id="202" name="Google Shape;202;p26"/>
            <p:cNvSpPr txBox="1"/>
            <p:nvPr/>
          </p:nvSpPr>
          <p:spPr>
            <a:xfrm>
              <a:off x="3377500" y="469850"/>
              <a:ext cx="4602300" cy="6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800">
                  <a:solidFill>
                    <a:srgbClr val="36174D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sum numbers</a:t>
              </a:r>
              <a:endParaRPr sz="400"/>
            </a:p>
          </p:txBody>
        </p:sp>
        <p:sp>
          <p:nvSpPr>
            <p:cNvPr id="203" name="Google Shape;203;p26"/>
            <p:cNvSpPr txBox="1"/>
            <p:nvPr/>
          </p:nvSpPr>
          <p:spPr>
            <a:xfrm>
              <a:off x="3306100" y="1035000"/>
              <a:ext cx="4745100" cy="2739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numbers_list = [1, 1, 2, 3, 5, 8, 13]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total_sum = 0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for number in numbers_list: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total_sum = total_sum + number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print(total_sum)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04" name="Google Shape;204;p26"/>
          <p:cNvSpPr txBox="1"/>
          <p:nvPr/>
        </p:nvSpPr>
        <p:spPr>
          <a:xfrm>
            <a:off x="383300" y="1035000"/>
            <a:ext cx="2301000" cy="16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use a variable to </a:t>
            </a:r>
            <a:r>
              <a:rPr lang="en" sz="2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accumulate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something as we iterate through a list or string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05" name="Google Shape;205;p26"/>
          <p:cNvGrpSpPr/>
          <p:nvPr/>
        </p:nvGrpSpPr>
        <p:grpSpPr>
          <a:xfrm>
            <a:off x="421800" y="1666675"/>
            <a:ext cx="4359800" cy="3396275"/>
            <a:chOff x="421800" y="1666675"/>
            <a:chExt cx="4359800" cy="3396275"/>
          </a:xfrm>
        </p:grpSpPr>
        <p:sp>
          <p:nvSpPr>
            <p:cNvPr id="206" name="Google Shape;206;p26"/>
            <p:cNvSpPr/>
            <p:nvPr/>
          </p:nvSpPr>
          <p:spPr>
            <a:xfrm>
              <a:off x="3360500" y="1666675"/>
              <a:ext cx="1421100" cy="353700"/>
            </a:xfrm>
            <a:prstGeom prst="rect">
              <a:avLst/>
            </a:prstGeom>
            <a:noFill/>
            <a:ln cap="flat" cmpd="sng" w="19050">
              <a:solidFill>
                <a:srgbClr val="1B91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" name="Google Shape;207;p26"/>
            <p:cNvGrpSpPr/>
            <p:nvPr/>
          </p:nvGrpSpPr>
          <p:grpSpPr>
            <a:xfrm>
              <a:off x="421800" y="1808800"/>
              <a:ext cx="2839792" cy="3254150"/>
              <a:chOff x="421800" y="1808800"/>
              <a:chExt cx="2839792" cy="3254150"/>
            </a:xfrm>
          </p:grpSpPr>
          <p:sp>
            <p:nvSpPr>
              <p:cNvPr id="208" name="Google Shape;208;p26"/>
              <p:cNvSpPr txBox="1"/>
              <p:nvPr/>
            </p:nvSpPr>
            <p:spPr>
              <a:xfrm>
                <a:off x="421800" y="2815650"/>
                <a:ext cx="2512800" cy="224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1B91CA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total_sum</a:t>
                </a:r>
                <a:r>
                  <a:rPr lang="en">
                    <a:solidFill>
                      <a:srgbClr val="1B91CA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 is how we keep track of the running sum of the numbers we have. </a:t>
                </a:r>
                <a:endParaRPr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B91CA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it is called our </a:t>
                </a:r>
                <a:r>
                  <a:rPr lang="en" sz="1800">
                    <a:solidFill>
                      <a:srgbClr val="1B91CA"/>
                    </a:solidFill>
                    <a:latin typeface="Staatliches"/>
                    <a:ea typeface="Staatliches"/>
                    <a:cs typeface="Staatliches"/>
                    <a:sym typeface="Staatliches"/>
                  </a:rPr>
                  <a:t>accumulator variable</a:t>
                </a:r>
                <a:r>
                  <a:rPr lang="en">
                    <a:solidFill>
                      <a:srgbClr val="1B91CA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, and the first thing we must do with it is </a:t>
                </a:r>
                <a:r>
                  <a:rPr b="1" lang="en">
                    <a:solidFill>
                      <a:srgbClr val="1B91CA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figure out what value to set it to initially</a:t>
                </a:r>
                <a:endParaRPr b="1"/>
              </a:p>
            </p:txBody>
          </p:sp>
          <p:sp>
            <p:nvSpPr>
              <p:cNvPr id="209" name="Google Shape;209;p26"/>
              <p:cNvSpPr/>
              <p:nvPr/>
            </p:nvSpPr>
            <p:spPr>
              <a:xfrm>
                <a:off x="2594117" y="1808800"/>
                <a:ext cx="667475" cy="1260375"/>
              </a:xfrm>
              <a:custGeom>
                <a:rect b="b" l="l" r="r" t="t"/>
                <a:pathLst>
                  <a:path extrusionOk="0" h="50415" w="26699">
                    <a:moveTo>
                      <a:pt x="7071" y="50415"/>
                    </a:moveTo>
                    <a:cubicBezTo>
                      <a:pt x="9188" y="48363"/>
                      <a:pt x="20926" y="45284"/>
                      <a:pt x="19771" y="38100"/>
                    </a:cubicBezTo>
                    <a:cubicBezTo>
                      <a:pt x="18617" y="30916"/>
                      <a:pt x="-1011" y="13662"/>
                      <a:pt x="144" y="7312"/>
                    </a:cubicBezTo>
                    <a:cubicBezTo>
                      <a:pt x="1299" y="962"/>
                      <a:pt x="22273" y="1219"/>
                      <a:pt x="26699" y="0"/>
                    </a:cubicBezTo>
                  </a:path>
                </a:pathLst>
              </a:custGeom>
              <a:noFill/>
              <a:ln cap="flat" cmpd="sng" w="9525">
                <a:solidFill>
                  <a:srgbClr val="1B91CA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sp>
        </p:grpSp>
      </p:grpSp>
      <p:grpSp>
        <p:nvGrpSpPr>
          <p:cNvPr id="210" name="Google Shape;210;p26"/>
          <p:cNvGrpSpPr/>
          <p:nvPr/>
        </p:nvGrpSpPr>
        <p:grpSpPr>
          <a:xfrm>
            <a:off x="3445575" y="2531050"/>
            <a:ext cx="5322802" cy="2408100"/>
            <a:chOff x="3445575" y="2531050"/>
            <a:chExt cx="5322802" cy="2408100"/>
          </a:xfrm>
        </p:grpSpPr>
        <p:sp>
          <p:nvSpPr>
            <p:cNvPr id="211" name="Google Shape;211;p26"/>
            <p:cNvSpPr/>
            <p:nvPr/>
          </p:nvSpPr>
          <p:spPr>
            <a:xfrm>
              <a:off x="3445575" y="2531050"/>
              <a:ext cx="3019800" cy="353700"/>
            </a:xfrm>
            <a:prstGeom prst="rect">
              <a:avLst/>
            </a:prstGeom>
            <a:noFill/>
            <a:ln cap="flat" cmpd="sng" w="19050">
              <a:solidFill>
                <a:srgbClr val="AF00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 txBox="1"/>
            <p:nvPr/>
          </p:nvSpPr>
          <p:spPr>
            <a:xfrm>
              <a:off x="5404600" y="3892450"/>
              <a:ext cx="33204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each time our for loop repeats, the number we grab from </a:t>
              </a:r>
              <a:r>
                <a:rPr b="1" lang="en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numbers_list</a:t>
              </a:r>
              <a:r>
                <a:rPr lang="en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 gets added to </a:t>
              </a:r>
              <a:r>
                <a:rPr b="1" lang="en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total_sum </a:t>
              </a:r>
              <a:r>
                <a:rPr lang="en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and then saved back to </a:t>
              </a:r>
              <a:r>
                <a:rPr b="1" lang="en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total_sum</a:t>
              </a:r>
              <a:endParaRPr b="1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32802" y="2687400"/>
              <a:ext cx="2235575" cy="2046088"/>
            </a:xfrm>
            <a:custGeom>
              <a:rect b="b" l="l" r="r" t="t"/>
              <a:pathLst>
                <a:path extrusionOk="0" h="74498" w="128297">
                  <a:moveTo>
                    <a:pt x="91594" y="73122"/>
                  </a:moveTo>
                  <a:cubicBezTo>
                    <a:pt x="97046" y="72673"/>
                    <a:pt x="119046" y="77869"/>
                    <a:pt x="124306" y="70428"/>
                  </a:cubicBezTo>
                  <a:cubicBezTo>
                    <a:pt x="129566" y="62988"/>
                    <a:pt x="130015" y="39319"/>
                    <a:pt x="123152" y="28479"/>
                  </a:cubicBezTo>
                  <a:cubicBezTo>
                    <a:pt x="116289" y="17639"/>
                    <a:pt x="103653" y="10135"/>
                    <a:pt x="83128" y="5388"/>
                  </a:cubicBezTo>
                  <a:cubicBezTo>
                    <a:pt x="62603" y="642"/>
                    <a:pt x="13855" y="89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AF00DB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sp>
        <p:nvSpPr>
          <p:cNvPr id="214" name="Google Shape;214;p26"/>
          <p:cNvSpPr txBox="1"/>
          <p:nvPr/>
        </p:nvSpPr>
        <p:spPr>
          <a:xfrm>
            <a:off x="469875" y="507575"/>
            <a:ext cx="168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follow along in workbook</a:t>
            </a:r>
            <a:endParaRPr sz="10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133150" y="1812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accumulator Pattern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199625" y="533388"/>
            <a:ext cx="305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Exercise</a:t>
            </a:r>
            <a:endParaRPr sz="3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191203" y="533413"/>
            <a:ext cx="734663" cy="646487"/>
          </a:xfrm>
          <a:custGeom>
            <a:rect b="b" l="l" r="r" t="t"/>
            <a:pathLst>
              <a:path extrusionOk="0" h="11815" w="11973">
                <a:moveTo>
                  <a:pt x="5986" y="631"/>
                </a:moveTo>
                <a:cubicBezTo>
                  <a:pt x="6396" y="631"/>
                  <a:pt x="6711" y="946"/>
                  <a:pt x="6711" y="1324"/>
                </a:cubicBezTo>
                <a:cubicBezTo>
                  <a:pt x="6711" y="1733"/>
                  <a:pt x="6396" y="2048"/>
                  <a:pt x="5986" y="2048"/>
                </a:cubicBezTo>
                <a:cubicBezTo>
                  <a:pt x="5608" y="2048"/>
                  <a:pt x="5293" y="1733"/>
                  <a:pt x="5293" y="1324"/>
                </a:cubicBezTo>
                <a:cubicBezTo>
                  <a:pt x="5293" y="946"/>
                  <a:pt x="5608" y="631"/>
                  <a:pt x="5986" y="631"/>
                </a:cubicBezTo>
                <a:close/>
                <a:moveTo>
                  <a:pt x="5986" y="2710"/>
                </a:moveTo>
                <a:cubicBezTo>
                  <a:pt x="6931" y="2710"/>
                  <a:pt x="7719" y="3498"/>
                  <a:pt x="7719" y="4443"/>
                </a:cubicBezTo>
                <a:lnTo>
                  <a:pt x="7719" y="4789"/>
                </a:lnTo>
                <a:lnTo>
                  <a:pt x="4253" y="4789"/>
                </a:lnTo>
                <a:lnTo>
                  <a:pt x="4253" y="4443"/>
                </a:lnTo>
                <a:cubicBezTo>
                  <a:pt x="4253" y="3498"/>
                  <a:pt x="5041" y="2710"/>
                  <a:pt x="5986" y="2710"/>
                </a:cubicBezTo>
                <a:close/>
                <a:moveTo>
                  <a:pt x="3245" y="6900"/>
                </a:moveTo>
                <a:cubicBezTo>
                  <a:pt x="3623" y="6900"/>
                  <a:pt x="3938" y="7215"/>
                  <a:pt x="3938" y="7593"/>
                </a:cubicBezTo>
                <a:cubicBezTo>
                  <a:pt x="3938" y="8003"/>
                  <a:pt x="3623" y="8318"/>
                  <a:pt x="3245" y="8318"/>
                </a:cubicBezTo>
                <a:cubicBezTo>
                  <a:pt x="2836" y="8255"/>
                  <a:pt x="2521" y="7940"/>
                  <a:pt x="2521" y="7593"/>
                </a:cubicBezTo>
                <a:cubicBezTo>
                  <a:pt x="2521" y="7215"/>
                  <a:pt x="2836" y="6900"/>
                  <a:pt x="3245" y="6900"/>
                </a:cubicBezTo>
                <a:close/>
                <a:moveTo>
                  <a:pt x="8759" y="6900"/>
                </a:moveTo>
                <a:cubicBezTo>
                  <a:pt x="9137" y="6900"/>
                  <a:pt x="9452" y="7215"/>
                  <a:pt x="9452" y="7593"/>
                </a:cubicBezTo>
                <a:cubicBezTo>
                  <a:pt x="9452" y="8003"/>
                  <a:pt x="9137" y="8318"/>
                  <a:pt x="8759" y="8318"/>
                </a:cubicBezTo>
                <a:cubicBezTo>
                  <a:pt x="8349" y="8318"/>
                  <a:pt x="8034" y="7940"/>
                  <a:pt x="8034" y="7593"/>
                </a:cubicBezTo>
                <a:cubicBezTo>
                  <a:pt x="8034" y="7215"/>
                  <a:pt x="8349" y="6900"/>
                  <a:pt x="8759" y="6900"/>
                </a:cubicBezTo>
                <a:close/>
                <a:moveTo>
                  <a:pt x="10365" y="5545"/>
                </a:moveTo>
                <a:cubicBezTo>
                  <a:pt x="10523" y="5545"/>
                  <a:pt x="10680" y="5672"/>
                  <a:pt x="10712" y="5829"/>
                </a:cubicBezTo>
                <a:lnTo>
                  <a:pt x="11216" y="8570"/>
                </a:lnTo>
                <a:cubicBezTo>
                  <a:pt x="11247" y="8790"/>
                  <a:pt x="11027" y="8980"/>
                  <a:pt x="10838" y="8980"/>
                </a:cubicBezTo>
                <a:lnTo>
                  <a:pt x="10460" y="8980"/>
                </a:lnTo>
                <a:cubicBezTo>
                  <a:pt x="10239" y="8790"/>
                  <a:pt x="10019" y="8633"/>
                  <a:pt x="9767" y="8507"/>
                </a:cubicBezTo>
                <a:cubicBezTo>
                  <a:pt x="10019" y="8255"/>
                  <a:pt x="10145" y="7940"/>
                  <a:pt x="10145" y="7562"/>
                </a:cubicBezTo>
                <a:cubicBezTo>
                  <a:pt x="10145" y="6806"/>
                  <a:pt x="9515" y="6176"/>
                  <a:pt x="8759" y="6176"/>
                </a:cubicBezTo>
                <a:cubicBezTo>
                  <a:pt x="8002" y="6176"/>
                  <a:pt x="7372" y="6806"/>
                  <a:pt x="7372" y="7562"/>
                </a:cubicBezTo>
                <a:cubicBezTo>
                  <a:pt x="7372" y="7908"/>
                  <a:pt x="7498" y="8223"/>
                  <a:pt x="7719" y="8507"/>
                </a:cubicBezTo>
                <a:cubicBezTo>
                  <a:pt x="7498" y="8633"/>
                  <a:pt x="7246" y="8790"/>
                  <a:pt x="7057" y="8980"/>
                </a:cubicBezTo>
                <a:lnTo>
                  <a:pt x="4883" y="8980"/>
                </a:lnTo>
                <a:cubicBezTo>
                  <a:pt x="4694" y="8790"/>
                  <a:pt x="4442" y="8633"/>
                  <a:pt x="4222" y="8507"/>
                </a:cubicBezTo>
                <a:cubicBezTo>
                  <a:pt x="4474" y="8255"/>
                  <a:pt x="4568" y="7940"/>
                  <a:pt x="4568" y="7562"/>
                </a:cubicBezTo>
                <a:cubicBezTo>
                  <a:pt x="4568" y="6806"/>
                  <a:pt x="3938" y="6176"/>
                  <a:pt x="3214" y="6176"/>
                </a:cubicBezTo>
                <a:cubicBezTo>
                  <a:pt x="2458" y="6176"/>
                  <a:pt x="1828" y="6806"/>
                  <a:pt x="1828" y="7562"/>
                </a:cubicBezTo>
                <a:cubicBezTo>
                  <a:pt x="1828" y="7908"/>
                  <a:pt x="1954" y="8223"/>
                  <a:pt x="2174" y="8507"/>
                </a:cubicBezTo>
                <a:cubicBezTo>
                  <a:pt x="1922" y="8633"/>
                  <a:pt x="1701" y="8790"/>
                  <a:pt x="1512" y="8980"/>
                </a:cubicBezTo>
                <a:lnTo>
                  <a:pt x="1103" y="8980"/>
                </a:lnTo>
                <a:cubicBezTo>
                  <a:pt x="882" y="8980"/>
                  <a:pt x="725" y="8790"/>
                  <a:pt x="756" y="8570"/>
                </a:cubicBezTo>
                <a:lnTo>
                  <a:pt x="1260" y="5829"/>
                </a:lnTo>
                <a:cubicBezTo>
                  <a:pt x="1323" y="5672"/>
                  <a:pt x="1418" y="5545"/>
                  <a:pt x="1638" y="5545"/>
                </a:cubicBezTo>
                <a:close/>
                <a:moveTo>
                  <a:pt x="3214" y="8948"/>
                </a:moveTo>
                <a:cubicBezTo>
                  <a:pt x="4127" y="8948"/>
                  <a:pt x="4915" y="9736"/>
                  <a:pt x="4915" y="10712"/>
                </a:cubicBezTo>
                <a:lnTo>
                  <a:pt x="4915" y="11059"/>
                </a:lnTo>
                <a:lnTo>
                  <a:pt x="1481" y="11059"/>
                </a:lnTo>
                <a:lnTo>
                  <a:pt x="1481" y="10712"/>
                </a:lnTo>
                <a:cubicBezTo>
                  <a:pt x="1481" y="9736"/>
                  <a:pt x="2269" y="8948"/>
                  <a:pt x="3214" y="8948"/>
                </a:cubicBezTo>
                <a:close/>
                <a:moveTo>
                  <a:pt x="8759" y="8948"/>
                </a:moveTo>
                <a:cubicBezTo>
                  <a:pt x="9704" y="8948"/>
                  <a:pt x="10491" y="9736"/>
                  <a:pt x="10491" y="10712"/>
                </a:cubicBezTo>
                <a:lnTo>
                  <a:pt x="10491" y="11059"/>
                </a:lnTo>
                <a:lnTo>
                  <a:pt x="7026" y="11059"/>
                </a:lnTo>
                <a:lnTo>
                  <a:pt x="7026" y="10712"/>
                </a:lnTo>
                <a:cubicBezTo>
                  <a:pt x="7026" y="9736"/>
                  <a:pt x="7813" y="8948"/>
                  <a:pt x="8759" y="8948"/>
                </a:cubicBezTo>
                <a:close/>
                <a:moveTo>
                  <a:pt x="5986" y="1"/>
                </a:moveTo>
                <a:cubicBezTo>
                  <a:pt x="5262" y="1"/>
                  <a:pt x="4631" y="631"/>
                  <a:pt x="4631" y="1387"/>
                </a:cubicBezTo>
                <a:cubicBezTo>
                  <a:pt x="4631" y="1733"/>
                  <a:pt x="4726" y="2048"/>
                  <a:pt x="4978" y="2269"/>
                </a:cubicBezTo>
                <a:cubicBezTo>
                  <a:pt x="4127" y="2679"/>
                  <a:pt x="3592" y="3498"/>
                  <a:pt x="3592" y="4474"/>
                </a:cubicBezTo>
                <a:lnTo>
                  <a:pt x="3592" y="4852"/>
                </a:lnTo>
                <a:lnTo>
                  <a:pt x="1670" y="4852"/>
                </a:lnTo>
                <a:cubicBezTo>
                  <a:pt x="1166" y="4852"/>
                  <a:pt x="725" y="5199"/>
                  <a:pt x="630" y="5703"/>
                </a:cubicBezTo>
                <a:lnTo>
                  <a:pt x="126" y="8475"/>
                </a:lnTo>
                <a:cubicBezTo>
                  <a:pt x="0" y="9043"/>
                  <a:pt x="473" y="9610"/>
                  <a:pt x="1071" y="9673"/>
                </a:cubicBezTo>
                <a:cubicBezTo>
                  <a:pt x="914" y="9988"/>
                  <a:pt x="819" y="10366"/>
                  <a:pt x="819" y="10744"/>
                </a:cubicBezTo>
                <a:lnTo>
                  <a:pt x="819" y="11468"/>
                </a:lnTo>
                <a:cubicBezTo>
                  <a:pt x="819" y="11657"/>
                  <a:pt x="977" y="11815"/>
                  <a:pt x="1197" y="11815"/>
                </a:cubicBezTo>
                <a:lnTo>
                  <a:pt x="5356" y="11815"/>
                </a:lnTo>
                <a:cubicBezTo>
                  <a:pt x="5545" y="11815"/>
                  <a:pt x="5703" y="11657"/>
                  <a:pt x="5703" y="11468"/>
                </a:cubicBezTo>
                <a:lnTo>
                  <a:pt x="5703" y="10744"/>
                </a:lnTo>
                <a:cubicBezTo>
                  <a:pt x="5703" y="10366"/>
                  <a:pt x="5640" y="9988"/>
                  <a:pt x="5482" y="9673"/>
                </a:cubicBezTo>
                <a:lnTo>
                  <a:pt x="6648" y="9673"/>
                </a:lnTo>
                <a:cubicBezTo>
                  <a:pt x="6490" y="9988"/>
                  <a:pt x="6427" y="10366"/>
                  <a:pt x="6427" y="10744"/>
                </a:cubicBezTo>
                <a:lnTo>
                  <a:pt x="6427" y="11468"/>
                </a:lnTo>
                <a:cubicBezTo>
                  <a:pt x="6427" y="11657"/>
                  <a:pt x="6585" y="11815"/>
                  <a:pt x="6774" y="11815"/>
                </a:cubicBezTo>
                <a:lnTo>
                  <a:pt x="10838" y="11815"/>
                </a:lnTo>
                <a:cubicBezTo>
                  <a:pt x="11027" y="11815"/>
                  <a:pt x="11184" y="11657"/>
                  <a:pt x="11184" y="11468"/>
                </a:cubicBezTo>
                <a:lnTo>
                  <a:pt x="11184" y="10744"/>
                </a:lnTo>
                <a:cubicBezTo>
                  <a:pt x="11184" y="10366"/>
                  <a:pt x="11121" y="9988"/>
                  <a:pt x="10964" y="9673"/>
                </a:cubicBezTo>
                <a:cubicBezTo>
                  <a:pt x="11563" y="9610"/>
                  <a:pt x="11972" y="9043"/>
                  <a:pt x="11878" y="8475"/>
                </a:cubicBezTo>
                <a:lnTo>
                  <a:pt x="11342" y="5703"/>
                </a:lnTo>
                <a:cubicBezTo>
                  <a:pt x="11279" y="5199"/>
                  <a:pt x="10838" y="4852"/>
                  <a:pt x="10334" y="4852"/>
                </a:cubicBezTo>
                <a:lnTo>
                  <a:pt x="8412" y="4852"/>
                </a:lnTo>
                <a:lnTo>
                  <a:pt x="8412" y="4474"/>
                </a:lnTo>
                <a:cubicBezTo>
                  <a:pt x="8412" y="3498"/>
                  <a:pt x="7845" y="2679"/>
                  <a:pt x="7026" y="2269"/>
                </a:cubicBezTo>
                <a:cubicBezTo>
                  <a:pt x="7246" y="2048"/>
                  <a:pt x="7372" y="1733"/>
                  <a:pt x="7372" y="1387"/>
                </a:cubicBezTo>
                <a:cubicBezTo>
                  <a:pt x="7372" y="631"/>
                  <a:pt x="6742" y="1"/>
                  <a:pt x="5986" y="1"/>
                </a:cubicBezTo>
                <a:close/>
              </a:path>
            </a:pathLst>
          </a:custGeom>
          <a:solidFill>
            <a:srgbClr val="1B91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27"/>
          <p:cNvGrpSpPr/>
          <p:nvPr/>
        </p:nvGrpSpPr>
        <p:grpSpPr>
          <a:xfrm>
            <a:off x="2552900" y="1313125"/>
            <a:ext cx="4812600" cy="1830225"/>
            <a:chOff x="3238700" y="2608525"/>
            <a:chExt cx="4812600" cy="1830225"/>
          </a:xfrm>
        </p:grpSpPr>
        <p:sp>
          <p:nvSpPr>
            <p:cNvPr id="223" name="Google Shape;223;p27"/>
            <p:cNvSpPr txBox="1"/>
            <p:nvPr/>
          </p:nvSpPr>
          <p:spPr>
            <a:xfrm>
              <a:off x="3306100" y="2608525"/>
              <a:ext cx="4745100" cy="6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800">
                  <a:solidFill>
                    <a:srgbClr val="36174D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Product of numbers</a:t>
              </a:r>
              <a:endParaRPr sz="400"/>
            </a:p>
          </p:txBody>
        </p:sp>
        <p:sp>
          <p:nvSpPr>
            <p:cNvPr id="224" name="Google Shape;224;p27"/>
            <p:cNvSpPr txBox="1"/>
            <p:nvPr/>
          </p:nvSpPr>
          <p:spPr>
            <a:xfrm>
              <a:off x="3238700" y="3161350"/>
              <a:ext cx="4812600" cy="1277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total_product = 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____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for number in numbers_list: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total_product = ___________________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print(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total_product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25" name="Google Shape;225;p27"/>
          <p:cNvGrpSpPr/>
          <p:nvPr/>
        </p:nvGrpSpPr>
        <p:grpSpPr>
          <a:xfrm>
            <a:off x="2512100" y="3172700"/>
            <a:ext cx="4812600" cy="1830225"/>
            <a:chOff x="3238700" y="2608525"/>
            <a:chExt cx="4812600" cy="1830225"/>
          </a:xfrm>
        </p:grpSpPr>
        <p:sp>
          <p:nvSpPr>
            <p:cNvPr id="226" name="Google Shape;226;p27"/>
            <p:cNvSpPr txBox="1"/>
            <p:nvPr/>
          </p:nvSpPr>
          <p:spPr>
            <a:xfrm>
              <a:off x="3306100" y="2608525"/>
              <a:ext cx="4745100" cy="6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800">
                  <a:solidFill>
                    <a:srgbClr val="36174D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sum of Even indices</a:t>
              </a:r>
              <a:endParaRPr sz="400"/>
            </a:p>
          </p:txBody>
        </p:sp>
        <p:sp>
          <p:nvSpPr>
            <p:cNvPr id="227" name="Google Shape;227;p27"/>
            <p:cNvSpPr txBox="1"/>
            <p:nvPr/>
          </p:nvSpPr>
          <p:spPr>
            <a:xfrm>
              <a:off x="3238700" y="3161350"/>
              <a:ext cx="4812600" cy="1277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total_sum = ____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for index in range(0, len(numbers_list), 2):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total_sum = ___________________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print(total_sum)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28" name="Google Shape;228;p27"/>
          <p:cNvSpPr txBox="1"/>
          <p:nvPr/>
        </p:nvSpPr>
        <p:spPr>
          <a:xfrm>
            <a:off x="2954000" y="883575"/>
            <a:ext cx="40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numbers_list = [1, 1, 2, 3, 5, 8, 13]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1337600" y="1026000"/>
            <a:ext cx="168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workbook</a:t>
            </a:r>
            <a:endParaRPr sz="1000"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5 Minute Timer Relaxing Music Lofi Fish Background&#10;&#10;&#10;&#10;&#10;&#10;&#10;TAGS&#10;5 minute&#10;5 minute countdown&#10;5 minute lo-fi hiphop timer&#10;5 minute timer&#10;countdown&#10;lo-fi music&#10;lofi study song&#10;study music&#10;study timer&#10;time&#10;timer&#10;working music&#10;5 minute timer with music&#10;5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230" name="Google Shape;230;p27" title="5 Minute Timer Relaxing Music Lofi Fish Backgroun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3950" y="118425"/>
            <a:ext cx="1260175" cy="7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8"/>
          <p:cNvGrpSpPr/>
          <p:nvPr/>
        </p:nvGrpSpPr>
        <p:grpSpPr>
          <a:xfrm>
            <a:off x="2848900" y="1117175"/>
            <a:ext cx="5545500" cy="2832325"/>
            <a:chOff x="3306100" y="507575"/>
            <a:chExt cx="5545500" cy="2832325"/>
          </a:xfrm>
        </p:grpSpPr>
        <p:sp>
          <p:nvSpPr>
            <p:cNvPr id="236" name="Google Shape;236;p28"/>
            <p:cNvSpPr txBox="1"/>
            <p:nvPr/>
          </p:nvSpPr>
          <p:spPr>
            <a:xfrm>
              <a:off x="4027975" y="507575"/>
              <a:ext cx="43020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700">
                  <a:solidFill>
                    <a:srgbClr val="36174D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Reverse strings</a:t>
              </a:r>
              <a:endParaRPr b="1" sz="38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  <p:sp>
          <p:nvSpPr>
            <p:cNvPr id="237" name="Google Shape;237;p28"/>
            <p:cNvSpPr txBox="1"/>
            <p:nvPr/>
          </p:nvSpPr>
          <p:spPr>
            <a:xfrm>
              <a:off x="3306100" y="1035000"/>
              <a:ext cx="5545500" cy="2304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color_string = "pink orange green brown"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length = len(color_string)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reversed_string = “”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for index in range(length-1, -1, -1):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reversed_string = </a:t>
              </a: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reversed_string + color_string[index]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print(reversed_string)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38" name="Google Shape;238;p28"/>
          <p:cNvSpPr txBox="1"/>
          <p:nvPr/>
        </p:nvSpPr>
        <p:spPr>
          <a:xfrm>
            <a:off x="400225" y="2605925"/>
            <a:ext cx="23010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also accumulate to a string, using concatenation</a:t>
            </a:r>
            <a:endParaRPr b="1"/>
          </a:p>
        </p:txBody>
      </p:sp>
      <p:sp>
        <p:nvSpPr>
          <p:cNvPr id="239" name="Google Shape;239;p28"/>
          <p:cNvSpPr txBox="1"/>
          <p:nvPr/>
        </p:nvSpPr>
        <p:spPr>
          <a:xfrm>
            <a:off x="400225" y="1662550"/>
            <a:ext cx="19065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accumulator Pattern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/>
          <p:nvPr/>
        </p:nvSpPr>
        <p:spPr>
          <a:xfrm flipH="1">
            <a:off x="20409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/>
        </p:nvSpPr>
        <p:spPr>
          <a:xfrm>
            <a:off x="2000350" y="786250"/>
            <a:ext cx="30861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Submit HW3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Quiz 1 Revision 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Reading 4 + Reflection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Look at Project 3, find partner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46" name="Google Shape;246;p29"/>
          <p:cNvGrpSpPr/>
          <p:nvPr/>
        </p:nvGrpSpPr>
        <p:grpSpPr>
          <a:xfrm>
            <a:off x="9753083" y="2571747"/>
            <a:ext cx="362727" cy="362678"/>
            <a:chOff x="1911245" y="3660176"/>
            <a:chExt cx="375377" cy="375326"/>
          </a:xfrm>
        </p:grpSpPr>
        <p:sp>
          <p:nvSpPr>
            <p:cNvPr id="247" name="Google Shape;247;p29"/>
            <p:cNvSpPr/>
            <p:nvPr/>
          </p:nvSpPr>
          <p:spPr>
            <a:xfrm>
              <a:off x="1911245" y="3660176"/>
              <a:ext cx="375377" cy="375326"/>
            </a:xfrm>
            <a:custGeom>
              <a:rect b="b" l="l" r="r" t="t"/>
              <a:pathLst>
                <a:path extrusionOk="0" h="20206" w="20206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2005191" y="3852279"/>
              <a:ext cx="57423" cy="22011"/>
            </a:xfrm>
            <a:custGeom>
              <a:rect b="b" l="l" r="r" t="t"/>
              <a:pathLst>
                <a:path extrusionOk="0" h="1185" w="3091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2135661" y="3835951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2005191" y="3736724"/>
              <a:ext cx="57460" cy="57415"/>
            </a:xfrm>
            <a:custGeom>
              <a:rect b="b" l="l" r="r" t="t"/>
              <a:pathLst>
                <a:path extrusionOk="0" h="3091" w="3093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2135717" y="3737355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29"/>
          <p:cNvGrpSpPr/>
          <p:nvPr/>
        </p:nvGrpSpPr>
        <p:grpSpPr>
          <a:xfrm>
            <a:off x="9714395" y="3256018"/>
            <a:ext cx="362691" cy="362660"/>
            <a:chOff x="2477933" y="3080134"/>
            <a:chExt cx="375340" cy="375308"/>
          </a:xfrm>
        </p:grpSpPr>
        <p:sp>
          <p:nvSpPr>
            <p:cNvPr id="253" name="Google Shape;253;p29"/>
            <p:cNvSpPr/>
            <p:nvPr/>
          </p:nvSpPr>
          <p:spPr>
            <a:xfrm>
              <a:off x="2716487" y="3155233"/>
              <a:ext cx="75685" cy="111097"/>
            </a:xfrm>
            <a:custGeom>
              <a:rect b="b" l="l" r="r" t="t"/>
              <a:pathLst>
                <a:path extrusionOk="0" h="5981" w="4074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2536508" y="3154880"/>
              <a:ext cx="91773" cy="112193"/>
            </a:xfrm>
            <a:custGeom>
              <a:rect b="b" l="l" r="r" t="t"/>
              <a:pathLst>
                <a:path extrusionOk="0" h="6040" w="494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2477933" y="3080134"/>
              <a:ext cx="375340" cy="375308"/>
            </a:xfrm>
            <a:custGeom>
              <a:rect b="b" l="l" r="r" t="t"/>
              <a:pathLst>
                <a:path extrusionOk="0" h="20205" w="20204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29"/>
          <p:cNvGrpSpPr/>
          <p:nvPr/>
        </p:nvGrpSpPr>
        <p:grpSpPr>
          <a:xfrm>
            <a:off x="9714392" y="3717709"/>
            <a:ext cx="362691" cy="362642"/>
            <a:chOff x="5172859" y="3605268"/>
            <a:chExt cx="375340" cy="375289"/>
          </a:xfrm>
        </p:grpSpPr>
        <p:sp>
          <p:nvSpPr>
            <p:cNvPr id="257" name="Google Shape;257;p29"/>
            <p:cNvSpPr/>
            <p:nvPr/>
          </p:nvSpPr>
          <p:spPr>
            <a:xfrm>
              <a:off x="5172859" y="3605268"/>
              <a:ext cx="375340" cy="375289"/>
            </a:xfrm>
            <a:custGeom>
              <a:rect b="b" l="l" r="r" t="t"/>
              <a:pathLst>
                <a:path extrusionOk="0" h="20204" w="20204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5366530" y="3674144"/>
              <a:ext cx="128909" cy="123858"/>
            </a:xfrm>
            <a:custGeom>
              <a:rect b="b" l="l" r="r" t="t"/>
              <a:pathLst>
                <a:path extrusionOk="0" h="6668" w="6939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5234685" y="3657668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5234685" y="3701654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5234685" y="3745640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5234685" y="3788901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9749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upcoming week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1061125" y="1692350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198750"/>
            <a:ext cx="8839204" cy="159261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2629225" y="2602325"/>
            <a:ext cx="1269300" cy="557700"/>
          </a:xfrm>
          <a:prstGeom prst="rect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6435650" y="2602325"/>
            <a:ext cx="1269300" cy="557700"/>
          </a:xfrm>
          <a:prstGeom prst="rect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How quizzes are graded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5392200" cy="25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For each of the two standards, you will receive one of three grades: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</a:pP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- you have full credit for this standard.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</a:pP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- your solution has a minor error. 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If you submit a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correct revision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to your solution by Monday 3/3 (no extensions possible), this will change to an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If you submit an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incorrect or no revision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this will change to an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</a:pP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- you do not yet have credit for this standard. You will be able to reattempt it on Exam I. 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996000" y="1321075"/>
            <a:ext cx="2659800" cy="35586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Timeline</a:t>
            </a:r>
            <a:endParaRPr sz="19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Quiz 1 will be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returned today</a:t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Revisions due Monday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at the start of class.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Revisions must be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written on a separate page*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with the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entire question redone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(not just the part you missed the first time). This rewrite must be handed in with the original quiz (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do not write on the original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).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*blank piece of copy paper with your name and standard at the top.</a:t>
            </a:r>
            <a:endParaRPr sz="9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229375" y="726600"/>
            <a:ext cx="3617700" cy="29442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788" y="914050"/>
            <a:ext cx="1304925" cy="121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8"/>
          <p:cNvGrpSpPr/>
          <p:nvPr/>
        </p:nvGrpSpPr>
        <p:grpSpPr>
          <a:xfrm>
            <a:off x="1070800" y="2737575"/>
            <a:ext cx="2571750" cy="828675"/>
            <a:chOff x="613600" y="1899375"/>
            <a:chExt cx="2571750" cy="828675"/>
          </a:xfrm>
        </p:grpSpPr>
        <p:pic>
          <p:nvPicPr>
            <p:cNvPr id="93" name="Google Shape;93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3600" y="1899375"/>
              <a:ext cx="2571750" cy="828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8"/>
            <p:cNvSpPr txBox="1"/>
            <p:nvPr/>
          </p:nvSpPr>
          <p:spPr>
            <a:xfrm>
              <a:off x="1596775" y="2201675"/>
              <a:ext cx="7041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shift: 2</a:t>
              </a:r>
              <a:endParaRPr sz="1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95" name="Google Shape;95;p18"/>
          <p:cNvGrpSpPr/>
          <p:nvPr/>
        </p:nvGrpSpPr>
        <p:grpSpPr>
          <a:xfrm>
            <a:off x="1077713" y="3863425"/>
            <a:ext cx="2571750" cy="828675"/>
            <a:chOff x="613613" y="2930325"/>
            <a:chExt cx="2571750" cy="828675"/>
          </a:xfrm>
        </p:grpSpPr>
        <p:pic>
          <p:nvPicPr>
            <p:cNvPr id="96" name="Google Shape;96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3613" y="2930325"/>
              <a:ext cx="2571750" cy="828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8"/>
            <p:cNvSpPr txBox="1"/>
            <p:nvPr/>
          </p:nvSpPr>
          <p:spPr>
            <a:xfrm>
              <a:off x="1437625" y="3240788"/>
              <a:ext cx="10224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shift: potato</a:t>
              </a:r>
              <a:endParaRPr sz="1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pic>
          <p:nvPicPr>
            <p:cNvPr id="98" name="Google Shape;98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5825" y="3576350"/>
              <a:ext cx="2427350" cy="152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8"/>
          <p:cNvGrpSpPr/>
          <p:nvPr/>
        </p:nvGrpSpPr>
        <p:grpSpPr>
          <a:xfrm>
            <a:off x="1077425" y="2228788"/>
            <a:ext cx="2572350" cy="476100"/>
            <a:chOff x="620225" y="1771588"/>
            <a:chExt cx="2572350" cy="476100"/>
          </a:xfrm>
        </p:grpSpPr>
        <p:sp>
          <p:nvSpPr>
            <p:cNvPr id="100" name="Google Shape;100;p18"/>
            <p:cNvSpPr/>
            <p:nvPr/>
          </p:nvSpPr>
          <p:spPr>
            <a:xfrm>
              <a:off x="620225" y="1816400"/>
              <a:ext cx="2536200" cy="387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" name="Google Shape;101;p18"/>
            <p:cNvGrpSpPr/>
            <p:nvPr/>
          </p:nvGrpSpPr>
          <p:grpSpPr>
            <a:xfrm>
              <a:off x="620675" y="1771588"/>
              <a:ext cx="2571900" cy="476100"/>
              <a:chOff x="773075" y="1619188"/>
              <a:chExt cx="2571900" cy="476100"/>
            </a:xfrm>
          </p:grpSpPr>
          <p:sp>
            <p:nvSpPr>
              <p:cNvPr id="102" name="Google Shape;102;p18"/>
              <p:cNvSpPr txBox="1"/>
              <p:nvPr/>
            </p:nvSpPr>
            <p:spPr>
              <a:xfrm>
                <a:off x="773075" y="1619188"/>
                <a:ext cx="2571900" cy="47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2"/>
                    </a:solidFill>
                    <a:latin typeface="Staatliches"/>
                    <a:ea typeface="Staatliches"/>
                    <a:cs typeface="Staatliches"/>
                    <a:sym typeface="Staatliches"/>
                  </a:rPr>
                  <a:t>abcdefghijklmnopqrstuvwxyz</a:t>
                </a:r>
                <a:endParaRPr sz="1600">
                  <a:solidFill>
                    <a:schemeClr val="dk2"/>
                  </a:solidFill>
                  <a:latin typeface="Staatliches"/>
                  <a:ea typeface="Staatliches"/>
                  <a:cs typeface="Staatliches"/>
                  <a:sym typeface="Staatliches"/>
                </a:endParaRPr>
              </a:p>
            </p:txBody>
          </p:sp>
          <p:sp>
            <p:nvSpPr>
              <p:cNvPr id="103" name="Google Shape;103;p18"/>
              <p:cNvSpPr txBox="1"/>
              <p:nvPr/>
            </p:nvSpPr>
            <p:spPr>
              <a:xfrm>
                <a:off x="773075" y="1810588"/>
                <a:ext cx="2571900" cy="27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dk2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 0   1    2   3   4   5  6    7  8 9  10 11  12  13 14 15  16 </a:t>
                </a:r>
                <a:r>
                  <a:rPr lang="en" sz="300">
                    <a:solidFill>
                      <a:schemeClr val="dk2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 </a:t>
                </a:r>
                <a:r>
                  <a:rPr lang="en" sz="600">
                    <a:solidFill>
                      <a:schemeClr val="dk2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17</a:t>
                </a:r>
                <a:r>
                  <a:rPr lang="en" sz="300">
                    <a:solidFill>
                      <a:schemeClr val="dk2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  </a:t>
                </a:r>
                <a:r>
                  <a:rPr lang="en" sz="600">
                    <a:solidFill>
                      <a:schemeClr val="dk2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18</a:t>
                </a:r>
                <a:r>
                  <a:rPr lang="en" sz="300">
                    <a:solidFill>
                      <a:schemeClr val="dk2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  </a:t>
                </a:r>
                <a:r>
                  <a:rPr lang="en" sz="600">
                    <a:solidFill>
                      <a:schemeClr val="dk2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19</a:t>
                </a:r>
                <a:r>
                  <a:rPr lang="en" sz="300">
                    <a:solidFill>
                      <a:schemeClr val="dk2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 </a:t>
                </a:r>
                <a:r>
                  <a:rPr lang="en" sz="600">
                    <a:solidFill>
                      <a:schemeClr val="dk2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20</a:t>
                </a:r>
                <a:r>
                  <a:rPr lang="en" sz="400">
                    <a:solidFill>
                      <a:schemeClr val="dk2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  </a:t>
                </a:r>
                <a:r>
                  <a:rPr lang="en" sz="600">
                    <a:solidFill>
                      <a:schemeClr val="dk2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21 22 23</a:t>
                </a:r>
                <a:r>
                  <a:rPr lang="en" sz="300">
                    <a:solidFill>
                      <a:schemeClr val="dk2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 </a:t>
                </a:r>
                <a:r>
                  <a:rPr lang="en" sz="600">
                    <a:solidFill>
                      <a:schemeClr val="dk2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24</a:t>
                </a:r>
                <a:r>
                  <a:rPr lang="en" sz="300">
                    <a:solidFill>
                      <a:schemeClr val="dk2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 </a:t>
                </a:r>
                <a:r>
                  <a:rPr lang="en" sz="600">
                    <a:solidFill>
                      <a:schemeClr val="dk2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25</a:t>
                </a:r>
                <a:endParaRPr sz="6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</p:grpSp>
      </p:grpSp>
      <p:sp>
        <p:nvSpPr>
          <p:cNvPr id="104" name="Google Shape;104;p18"/>
          <p:cNvSpPr txBox="1"/>
          <p:nvPr/>
        </p:nvSpPr>
        <p:spPr>
          <a:xfrm>
            <a:off x="297925" y="1119400"/>
            <a:ext cx="6873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task 1</a:t>
            </a:r>
            <a:endParaRPr sz="18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66950" y="2586875"/>
            <a:ext cx="6873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tasks</a:t>
            </a:r>
            <a:endParaRPr sz="18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 2 + 3</a:t>
            </a:r>
            <a:endParaRPr sz="18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297925" y="4109275"/>
            <a:ext cx="7728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extra credit</a:t>
            </a:r>
            <a:endParaRPr sz="18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2955250" y="991000"/>
            <a:ext cx="7728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group work</a:t>
            </a:r>
            <a:endParaRPr b="1">
              <a:solidFill>
                <a:srgbClr val="1B91CA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131800" y="98700"/>
            <a:ext cx="19668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Staatliches"/>
                <a:ea typeface="Staatliches"/>
                <a:cs typeface="Staatliches"/>
                <a:sym typeface="Staatliches"/>
              </a:rPr>
              <a:t>Project 3</a:t>
            </a:r>
            <a:endParaRPr sz="200"/>
          </a:p>
        </p:txBody>
      </p:sp>
      <p:sp>
        <p:nvSpPr>
          <p:cNvPr id="109" name="Google Shape;109;p18"/>
          <p:cNvSpPr/>
          <p:nvPr/>
        </p:nvSpPr>
        <p:spPr>
          <a:xfrm>
            <a:off x="229375" y="3819402"/>
            <a:ext cx="3617700" cy="1130100"/>
          </a:xfrm>
          <a:prstGeom prst="rect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297925" y="4692100"/>
            <a:ext cx="14997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00FF"/>
                </a:solidFill>
                <a:latin typeface="Manrope"/>
                <a:ea typeface="Manrope"/>
                <a:cs typeface="Manrope"/>
                <a:sym typeface="Manrope"/>
              </a:rPr>
              <a:t>individual work</a:t>
            </a:r>
            <a:endParaRPr b="1" sz="1200">
              <a:solidFill>
                <a:srgbClr val="9900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9475" y="152400"/>
            <a:ext cx="484673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6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Loops</a:t>
            </a:r>
            <a:endParaRPr sz="566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colab workbook</a:t>
            </a:r>
            <a:endParaRPr b="1"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click for access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found on Moodle under this week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Takeaways from last time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825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Things you should know: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lists are sequences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and can contain any data types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list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indexing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slicing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len()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count()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split()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join()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199625" y="533388"/>
            <a:ext cx="305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example</a:t>
            </a:r>
            <a:endParaRPr sz="3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191203" y="533413"/>
            <a:ext cx="734663" cy="646487"/>
          </a:xfrm>
          <a:custGeom>
            <a:rect b="b" l="l" r="r" t="t"/>
            <a:pathLst>
              <a:path extrusionOk="0" h="11815" w="11973">
                <a:moveTo>
                  <a:pt x="5986" y="631"/>
                </a:moveTo>
                <a:cubicBezTo>
                  <a:pt x="6396" y="631"/>
                  <a:pt x="6711" y="946"/>
                  <a:pt x="6711" y="1324"/>
                </a:cubicBezTo>
                <a:cubicBezTo>
                  <a:pt x="6711" y="1733"/>
                  <a:pt x="6396" y="2048"/>
                  <a:pt x="5986" y="2048"/>
                </a:cubicBezTo>
                <a:cubicBezTo>
                  <a:pt x="5608" y="2048"/>
                  <a:pt x="5293" y="1733"/>
                  <a:pt x="5293" y="1324"/>
                </a:cubicBezTo>
                <a:cubicBezTo>
                  <a:pt x="5293" y="946"/>
                  <a:pt x="5608" y="631"/>
                  <a:pt x="5986" y="631"/>
                </a:cubicBezTo>
                <a:close/>
                <a:moveTo>
                  <a:pt x="5986" y="2710"/>
                </a:moveTo>
                <a:cubicBezTo>
                  <a:pt x="6931" y="2710"/>
                  <a:pt x="7719" y="3498"/>
                  <a:pt x="7719" y="4443"/>
                </a:cubicBezTo>
                <a:lnTo>
                  <a:pt x="7719" y="4789"/>
                </a:lnTo>
                <a:lnTo>
                  <a:pt x="4253" y="4789"/>
                </a:lnTo>
                <a:lnTo>
                  <a:pt x="4253" y="4443"/>
                </a:lnTo>
                <a:cubicBezTo>
                  <a:pt x="4253" y="3498"/>
                  <a:pt x="5041" y="2710"/>
                  <a:pt x="5986" y="2710"/>
                </a:cubicBezTo>
                <a:close/>
                <a:moveTo>
                  <a:pt x="3245" y="6900"/>
                </a:moveTo>
                <a:cubicBezTo>
                  <a:pt x="3623" y="6900"/>
                  <a:pt x="3938" y="7215"/>
                  <a:pt x="3938" y="7593"/>
                </a:cubicBezTo>
                <a:cubicBezTo>
                  <a:pt x="3938" y="8003"/>
                  <a:pt x="3623" y="8318"/>
                  <a:pt x="3245" y="8318"/>
                </a:cubicBezTo>
                <a:cubicBezTo>
                  <a:pt x="2836" y="8255"/>
                  <a:pt x="2521" y="7940"/>
                  <a:pt x="2521" y="7593"/>
                </a:cubicBezTo>
                <a:cubicBezTo>
                  <a:pt x="2521" y="7215"/>
                  <a:pt x="2836" y="6900"/>
                  <a:pt x="3245" y="6900"/>
                </a:cubicBezTo>
                <a:close/>
                <a:moveTo>
                  <a:pt x="8759" y="6900"/>
                </a:moveTo>
                <a:cubicBezTo>
                  <a:pt x="9137" y="6900"/>
                  <a:pt x="9452" y="7215"/>
                  <a:pt x="9452" y="7593"/>
                </a:cubicBezTo>
                <a:cubicBezTo>
                  <a:pt x="9452" y="8003"/>
                  <a:pt x="9137" y="8318"/>
                  <a:pt x="8759" y="8318"/>
                </a:cubicBezTo>
                <a:cubicBezTo>
                  <a:pt x="8349" y="8318"/>
                  <a:pt x="8034" y="7940"/>
                  <a:pt x="8034" y="7593"/>
                </a:cubicBezTo>
                <a:cubicBezTo>
                  <a:pt x="8034" y="7215"/>
                  <a:pt x="8349" y="6900"/>
                  <a:pt x="8759" y="6900"/>
                </a:cubicBezTo>
                <a:close/>
                <a:moveTo>
                  <a:pt x="10365" y="5545"/>
                </a:moveTo>
                <a:cubicBezTo>
                  <a:pt x="10523" y="5545"/>
                  <a:pt x="10680" y="5672"/>
                  <a:pt x="10712" y="5829"/>
                </a:cubicBezTo>
                <a:lnTo>
                  <a:pt x="11216" y="8570"/>
                </a:lnTo>
                <a:cubicBezTo>
                  <a:pt x="11247" y="8790"/>
                  <a:pt x="11027" y="8980"/>
                  <a:pt x="10838" y="8980"/>
                </a:cubicBezTo>
                <a:lnTo>
                  <a:pt x="10460" y="8980"/>
                </a:lnTo>
                <a:cubicBezTo>
                  <a:pt x="10239" y="8790"/>
                  <a:pt x="10019" y="8633"/>
                  <a:pt x="9767" y="8507"/>
                </a:cubicBezTo>
                <a:cubicBezTo>
                  <a:pt x="10019" y="8255"/>
                  <a:pt x="10145" y="7940"/>
                  <a:pt x="10145" y="7562"/>
                </a:cubicBezTo>
                <a:cubicBezTo>
                  <a:pt x="10145" y="6806"/>
                  <a:pt x="9515" y="6176"/>
                  <a:pt x="8759" y="6176"/>
                </a:cubicBezTo>
                <a:cubicBezTo>
                  <a:pt x="8002" y="6176"/>
                  <a:pt x="7372" y="6806"/>
                  <a:pt x="7372" y="7562"/>
                </a:cubicBezTo>
                <a:cubicBezTo>
                  <a:pt x="7372" y="7908"/>
                  <a:pt x="7498" y="8223"/>
                  <a:pt x="7719" y="8507"/>
                </a:cubicBezTo>
                <a:cubicBezTo>
                  <a:pt x="7498" y="8633"/>
                  <a:pt x="7246" y="8790"/>
                  <a:pt x="7057" y="8980"/>
                </a:cubicBezTo>
                <a:lnTo>
                  <a:pt x="4883" y="8980"/>
                </a:lnTo>
                <a:cubicBezTo>
                  <a:pt x="4694" y="8790"/>
                  <a:pt x="4442" y="8633"/>
                  <a:pt x="4222" y="8507"/>
                </a:cubicBezTo>
                <a:cubicBezTo>
                  <a:pt x="4474" y="8255"/>
                  <a:pt x="4568" y="7940"/>
                  <a:pt x="4568" y="7562"/>
                </a:cubicBezTo>
                <a:cubicBezTo>
                  <a:pt x="4568" y="6806"/>
                  <a:pt x="3938" y="6176"/>
                  <a:pt x="3214" y="6176"/>
                </a:cubicBezTo>
                <a:cubicBezTo>
                  <a:pt x="2458" y="6176"/>
                  <a:pt x="1828" y="6806"/>
                  <a:pt x="1828" y="7562"/>
                </a:cubicBezTo>
                <a:cubicBezTo>
                  <a:pt x="1828" y="7908"/>
                  <a:pt x="1954" y="8223"/>
                  <a:pt x="2174" y="8507"/>
                </a:cubicBezTo>
                <a:cubicBezTo>
                  <a:pt x="1922" y="8633"/>
                  <a:pt x="1701" y="8790"/>
                  <a:pt x="1512" y="8980"/>
                </a:cubicBezTo>
                <a:lnTo>
                  <a:pt x="1103" y="8980"/>
                </a:lnTo>
                <a:cubicBezTo>
                  <a:pt x="882" y="8980"/>
                  <a:pt x="725" y="8790"/>
                  <a:pt x="756" y="8570"/>
                </a:cubicBezTo>
                <a:lnTo>
                  <a:pt x="1260" y="5829"/>
                </a:lnTo>
                <a:cubicBezTo>
                  <a:pt x="1323" y="5672"/>
                  <a:pt x="1418" y="5545"/>
                  <a:pt x="1638" y="5545"/>
                </a:cubicBezTo>
                <a:close/>
                <a:moveTo>
                  <a:pt x="3214" y="8948"/>
                </a:moveTo>
                <a:cubicBezTo>
                  <a:pt x="4127" y="8948"/>
                  <a:pt x="4915" y="9736"/>
                  <a:pt x="4915" y="10712"/>
                </a:cubicBezTo>
                <a:lnTo>
                  <a:pt x="4915" y="11059"/>
                </a:lnTo>
                <a:lnTo>
                  <a:pt x="1481" y="11059"/>
                </a:lnTo>
                <a:lnTo>
                  <a:pt x="1481" y="10712"/>
                </a:lnTo>
                <a:cubicBezTo>
                  <a:pt x="1481" y="9736"/>
                  <a:pt x="2269" y="8948"/>
                  <a:pt x="3214" y="8948"/>
                </a:cubicBezTo>
                <a:close/>
                <a:moveTo>
                  <a:pt x="8759" y="8948"/>
                </a:moveTo>
                <a:cubicBezTo>
                  <a:pt x="9704" y="8948"/>
                  <a:pt x="10491" y="9736"/>
                  <a:pt x="10491" y="10712"/>
                </a:cubicBezTo>
                <a:lnTo>
                  <a:pt x="10491" y="11059"/>
                </a:lnTo>
                <a:lnTo>
                  <a:pt x="7026" y="11059"/>
                </a:lnTo>
                <a:lnTo>
                  <a:pt x="7026" y="10712"/>
                </a:lnTo>
                <a:cubicBezTo>
                  <a:pt x="7026" y="9736"/>
                  <a:pt x="7813" y="8948"/>
                  <a:pt x="8759" y="8948"/>
                </a:cubicBezTo>
                <a:close/>
                <a:moveTo>
                  <a:pt x="5986" y="1"/>
                </a:moveTo>
                <a:cubicBezTo>
                  <a:pt x="5262" y="1"/>
                  <a:pt x="4631" y="631"/>
                  <a:pt x="4631" y="1387"/>
                </a:cubicBezTo>
                <a:cubicBezTo>
                  <a:pt x="4631" y="1733"/>
                  <a:pt x="4726" y="2048"/>
                  <a:pt x="4978" y="2269"/>
                </a:cubicBezTo>
                <a:cubicBezTo>
                  <a:pt x="4127" y="2679"/>
                  <a:pt x="3592" y="3498"/>
                  <a:pt x="3592" y="4474"/>
                </a:cubicBezTo>
                <a:lnTo>
                  <a:pt x="3592" y="4852"/>
                </a:lnTo>
                <a:lnTo>
                  <a:pt x="1670" y="4852"/>
                </a:lnTo>
                <a:cubicBezTo>
                  <a:pt x="1166" y="4852"/>
                  <a:pt x="725" y="5199"/>
                  <a:pt x="630" y="5703"/>
                </a:cubicBezTo>
                <a:lnTo>
                  <a:pt x="126" y="8475"/>
                </a:lnTo>
                <a:cubicBezTo>
                  <a:pt x="0" y="9043"/>
                  <a:pt x="473" y="9610"/>
                  <a:pt x="1071" y="9673"/>
                </a:cubicBezTo>
                <a:cubicBezTo>
                  <a:pt x="914" y="9988"/>
                  <a:pt x="819" y="10366"/>
                  <a:pt x="819" y="10744"/>
                </a:cubicBezTo>
                <a:lnTo>
                  <a:pt x="819" y="11468"/>
                </a:lnTo>
                <a:cubicBezTo>
                  <a:pt x="819" y="11657"/>
                  <a:pt x="977" y="11815"/>
                  <a:pt x="1197" y="11815"/>
                </a:cubicBezTo>
                <a:lnTo>
                  <a:pt x="5356" y="11815"/>
                </a:lnTo>
                <a:cubicBezTo>
                  <a:pt x="5545" y="11815"/>
                  <a:pt x="5703" y="11657"/>
                  <a:pt x="5703" y="11468"/>
                </a:cubicBezTo>
                <a:lnTo>
                  <a:pt x="5703" y="10744"/>
                </a:lnTo>
                <a:cubicBezTo>
                  <a:pt x="5703" y="10366"/>
                  <a:pt x="5640" y="9988"/>
                  <a:pt x="5482" y="9673"/>
                </a:cubicBezTo>
                <a:lnTo>
                  <a:pt x="6648" y="9673"/>
                </a:lnTo>
                <a:cubicBezTo>
                  <a:pt x="6490" y="9988"/>
                  <a:pt x="6427" y="10366"/>
                  <a:pt x="6427" y="10744"/>
                </a:cubicBezTo>
                <a:lnTo>
                  <a:pt x="6427" y="11468"/>
                </a:lnTo>
                <a:cubicBezTo>
                  <a:pt x="6427" y="11657"/>
                  <a:pt x="6585" y="11815"/>
                  <a:pt x="6774" y="11815"/>
                </a:cubicBezTo>
                <a:lnTo>
                  <a:pt x="10838" y="11815"/>
                </a:lnTo>
                <a:cubicBezTo>
                  <a:pt x="11027" y="11815"/>
                  <a:pt x="11184" y="11657"/>
                  <a:pt x="11184" y="11468"/>
                </a:cubicBezTo>
                <a:lnTo>
                  <a:pt x="11184" y="10744"/>
                </a:lnTo>
                <a:cubicBezTo>
                  <a:pt x="11184" y="10366"/>
                  <a:pt x="11121" y="9988"/>
                  <a:pt x="10964" y="9673"/>
                </a:cubicBezTo>
                <a:cubicBezTo>
                  <a:pt x="11563" y="9610"/>
                  <a:pt x="11972" y="9043"/>
                  <a:pt x="11878" y="8475"/>
                </a:cubicBezTo>
                <a:lnTo>
                  <a:pt x="11342" y="5703"/>
                </a:lnTo>
                <a:cubicBezTo>
                  <a:pt x="11279" y="5199"/>
                  <a:pt x="10838" y="4852"/>
                  <a:pt x="10334" y="4852"/>
                </a:cubicBezTo>
                <a:lnTo>
                  <a:pt x="8412" y="4852"/>
                </a:lnTo>
                <a:lnTo>
                  <a:pt x="8412" y="4474"/>
                </a:lnTo>
                <a:cubicBezTo>
                  <a:pt x="8412" y="3498"/>
                  <a:pt x="7845" y="2679"/>
                  <a:pt x="7026" y="2269"/>
                </a:cubicBezTo>
                <a:cubicBezTo>
                  <a:pt x="7246" y="2048"/>
                  <a:pt x="7372" y="1733"/>
                  <a:pt x="7372" y="1387"/>
                </a:cubicBezTo>
                <a:cubicBezTo>
                  <a:pt x="7372" y="631"/>
                  <a:pt x="6742" y="1"/>
                  <a:pt x="5986" y="1"/>
                </a:cubicBezTo>
                <a:close/>
              </a:path>
            </a:pathLst>
          </a:custGeom>
          <a:solidFill>
            <a:srgbClr val="1B91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1884050" y="1179900"/>
            <a:ext cx="59568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iteration by index</a:t>
            </a:r>
            <a:endParaRPr sz="700"/>
          </a:p>
        </p:txBody>
      </p:sp>
      <p:sp>
        <p:nvSpPr>
          <p:cNvPr id="130" name="Google Shape;130;p21"/>
          <p:cNvSpPr txBox="1"/>
          <p:nvPr/>
        </p:nvSpPr>
        <p:spPr>
          <a:xfrm>
            <a:off x="1884050" y="1958700"/>
            <a:ext cx="6570000" cy="22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Print out items from a list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color_list = ["pink", "orange", "green", "brown"]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length = len(color_list)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index in range(length):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print(color_list[index])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3733650" y="2231900"/>
            <a:ext cx="39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0                         1                             2                         3        </a:t>
            </a:r>
            <a:endParaRPr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693650" y="2859600"/>
            <a:ext cx="4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4</a:t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3410725" y="3347600"/>
            <a:ext cx="1488300" cy="337800"/>
          </a:xfrm>
          <a:prstGeom prst="rect">
            <a:avLst/>
          </a:prstGeom>
          <a:noFill/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5402100" y="31567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range(4) starts at 0, goes up to (not including) 4 → 0, 1, 2, 3</a:t>
            </a:r>
            <a:endParaRPr>
              <a:solidFill>
                <a:srgbClr val="1B91CA"/>
              </a:solidFill>
            </a:endParaRPr>
          </a:p>
        </p:txBody>
      </p:sp>
      <p:grpSp>
        <p:nvGrpSpPr>
          <p:cNvPr id="135" name="Google Shape;135;p21"/>
          <p:cNvGrpSpPr/>
          <p:nvPr/>
        </p:nvGrpSpPr>
        <p:grpSpPr>
          <a:xfrm>
            <a:off x="3984121" y="4045150"/>
            <a:ext cx="4847454" cy="1046700"/>
            <a:chOff x="3984121" y="4045150"/>
            <a:chExt cx="4847454" cy="1046700"/>
          </a:xfrm>
        </p:grpSpPr>
        <p:sp>
          <p:nvSpPr>
            <p:cNvPr id="136" name="Google Shape;136;p21"/>
            <p:cNvSpPr txBox="1"/>
            <p:nvPr/>
          </p:nvSpPr>
          <p:spPr>
            <a:xfrm>
              <a:off x="4351975" y="4045150"/>
              <a:ext cx="44796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64DC3"/>
                  </a:solidFill>
                  <a:latin typeface="Manrope"/>
                  <a:ea typeface="Manrope"/>
                  <a:cs typeface="Manrope"/>
                  <a:sym typeface="Manrope"/>
                </a:rPr>
                <a:t>index first grabs the value 0, and we use list indexing to output the first item in our color_list which is the string “pink”. index keeps grabbing values from the range function up until we get to 4 (end of list)</a:t>
              </a:r>
              <a:endParaRPr>
                <a:solidFill>
                  <a:srgbClr val="A64DC3"/>
                </a:solidFill>
              </a:endParaRPr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3984121" y="4140400"/>
              <a:ext cx="309900" cy="317400"/>
            </a:xfrm>
            <a:custGeom>
              <a:rect b="b" l="l" r="r" t="t"/>
              <a:pathLst>
                <a:path extrusionOk="0" h="12696" w="12396">
                  <a:moveTo>
                    <a:pt x="12396" y="11776"/>
                  </a:moveTo>
                  <a:cubicBezTo>
                    <a:pt x="10376" y="11776"/>
                    <a:pt x="1371" y="13739"/>
                    <a:pt x="274" y="11776"/>
                  </a:cubicBezTo>
                  <a:cubicBezTo>
                    <a:pt x="-823" y="9813"/>
                    <a:pt x="4892" y="1963"/>
                    <a:pt x="5816" y="0"/>
                  </a:cubicBezTo>
                </a:path>
              </a:pathLst>
            </a:custGeom>
            <a:noFill/>
            <a:ln cap="flat" cmpd="sng" w="9525">
              <a:solidFill>
                <a:srgbClr val="A64DC3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199625" y="533388"/>
            <a:ext cx="305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practice</a:t>
            </a:r>
            <a:endParaRPr sz="3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191203" y="533413"/>
            <a:ext cx="734663" cy="646487"/>
          </a:xfrm>
          <a:custGeom>
            <a:rect b="b" l="l" r="r" t="t"/>
            <a:pathLst>
              <a:path extrusionOk="0" h="11815" w="11973">
                <a:moveTo>
                  <a:pt x="5986" y="631"/>
                </a:moveTo>
                <a:cubicBezTo>
                  <a:pt x="6396" y="631"/>
                  <a:pt x="6711" y="946"/>
                  <a:pt x="6711" y="1324"/>
                </a:cubicBezTo>
                <a:cubicBezTo>
                  <a:pt x="6711" y="1733"/>
                  <a:pt x="6396" y="2048"/>
                  <a:pt x="5986" y="2048"/>
                </a:cubicBezTo>
                <a:cubicBezTo>
                  <a:pt x="5608" y="2048"/>
                  <a:pt x="5293" y="1733"/>
                  <a:pt x="5293" y="1324"/>
                </a:cubicBezTo>
                <a:cubicBezTo>
                  <a:pt x="5293" y="946"/>
                  <a:pt x="5608" y="631"/>
                  <a:pt x="5986" y="631"/>
                </a:cubicBezTo>
                <a:close/>
                <a:moveTo>
                  <a:pt x="5986" y="2710"/>
                </a:moveTo>
                <a:cubicBezTo>
                  <a:pt x="6931" y="2710"/>
                  <a:pt x="7719" y="3498"/>
                  <a:pt x="7719" y="4443"/>
                </a:cubicBezTo>
                <a:lnTo>
                  <a:pt x="7719" y="4789"/>
                </a:lnTo>
                <a:lnTo>
                  <a:pt x="4253" y="4789"/>
                </a:lnTo>
                <a:lnTo>
                  <a:pt x="4253" y="4443"/>
                </a:lnTo>
                <a:cubicBezTo>
                  <a:pt x="4253" y="3498"/>
                  <a:pt x="5041" y="2710"/>
                  <a:pt x="5986" y="2710"/>
                </a:cubicBezTo>
                <a:close/>
                <a:moveTo>
                  <a:pt x="3245" y="6900"/>
                </a:moveTo>
                <a:cubicBezTo>
                  <a:pt x="3623" y="6900"/>
                  <a:pt x="3938" y="7215"/>
                  <a:pt x="3938" y="7593"/>
                </a:cubicBezTo>
                <a:cubicBezTo>
                  <a:pt x="3938" y="8003"/>
                  <a:pt x="3623" y="8318"/>
                  <a:pt x="3245" y="8318"/>
                </a:cubicBezTo>
                <a:cubicBezTo>
                  <a:pt x="2836" y="8255"/>
                  <a:pt x="2521" y="7940"/>
                  <a:pt x="2521" y="7593"/>
                </a:cubicBezTo>
                <a:cubicBezTo>
                  <a:pt x="2521" y="7215"/>
                  <a:pt x="2836" y="6900"/>
                  <a:pt x="3245" y="6900"/>
                </a:cubicBezTo>
                <a:close/>
                <a:moveTo>
                  <a:pt x="8759" y="6900"/>
                </a:moveTo>
                <a:cubicBezTo>
                  <a:pt x="9137" y="6900"/>
                  <a:pt x="9452" y="7215"/>
                  <a:pt x="9452" y="7593"/>
                </a:cubicBezTo>
                <a:cubicBezTo>
                  <a:pt x="9452" y="8003"/>
                  <a:pt x="9137" y="8318"/>
                  <a:pt x="8759" y="8318"/>
                </a:cubicBezTo>
                <a:cubicBezTo>
                  <a:pt x="8349" y="8318"/>
                  <a:pt x="8034" y="7940"/>
                  <a:pt x="8034" y="7593"/>
                </a:cubicBezTo>
                <a:cubicBezTo>
                  <a:pt x="8034" y="7215"/>
                  <a:pt x="8349" y="6900"/>
                  <a:pt x="8759" y="6900"/>
                </a:cubicBezTo>
                <a:close/>
                <a:moveTo>
                  <a:pt x="10365" y="5545"/>
                </a:moveTo>
                <a:cubicBezTo>
                  <a:pt x="10523" y="5545"/>
                  <a:pt x="10680" y="5672"/>
                  <a:pt x="10712" y="5829"/>
                </a:cubicBezTo>
                <a:lnTo>
                  <a:pt x="11216" y="8570"/>
                </a:lnTo>
                <a:cubicBezTo>
                  <a:pt x="11247" y="8790"/>
                  <a:pt x="11027" y="8980"/>
                  <a:pt x="10838" y="8980"/>
                </a:cubicBezTo>
                <a:lnTo>
                  <a:pt x="10460" y="8980"/>
                </a:lnTo>
                <a:cubicBezTo>
                  <a:pt x="10239" y="8790"/>
                  <a:pt x="10019" y="8633"/>
                  <a:pt x="9767" y="8507"/>
                </a:cubicBezTo>
                <a:cubicBezTo>
                  <a:pt x="10019" y="8255"/>
                  <a:pt x="10145" y="7940"/>
                  <a:pt x="10145" y="7562"/>
                </a:cubicBezTo>
                <a:cubicBezTo>
                  <a:pt x="10145" y="6806"/>
                  <a:pt x="9515" y="6176"/>
                  <a:pt x="8759" y="6176"/>
                </a:cubicBezTo>
                <a:cubicBezTo>
                  <a:pt x="8002" y="6176"/>
                  <a:pt x="7372" y="6806"/>
                  <a:pt x="7372" y="7562"/>
                </a:cubicBezTo>
                <a:cubicBezTo>
                  <a:pt x="7372" y="7908"/>
                  <a:pt x="7498" y="8223"/>
                  <a:pt x="7719" y="8507"/>
                </a:cubicBezTo>
                <a:cubicBezTo>
                  <a:pt x="7498" y="8633"/>
                  <a:pt x="7246" y="8790"/>
                  <a:pt x="7057" y="8980"/>
                </a:cubicBezTo>
                <a:lnTo>
                  <a:pt x="4883" y="8980"/>
                </a:lnTo>
                <a:cubicBezTo>
                  <a:pt x="4694" y="8790"/>
                  <a:pt x="4442" y="8633"/>
                  <a:pt x="4222" y="8507"/>
                </a:cubicBezTo>
                <a:cubicBezTo>
                  <a:pt x="4474" y="8255"/>
                  <a:pt x="4568" y="7940"/>
                  <a:pt x="4568" y="7562"/>
                </a:cubicBezTo>
                <a:cubicBezTo>
                  <a:pt x="4568" y="6806"/>
                  <a:pt x="3938" y="6176"/>
                  <a:pt x="3214" y="6176"/>
                </a:cubicBezTo>
                <a:cubicBezTo>
                  <a:pt x="2458" y="6176"/>
                  <a:pt x="1828" y="6806"/>
                  <a:pt x="1828" y="7562"/>
                </a:cubicBezTo>
                <a:cubicBezTo>
                  <a:pt x="1828" y="7908"/>
                  <a:pt x="1954" y="8223"/>
                  <a:pt x="2174" y="8507"/>
                </a:cubicBezTo>
                <a:cubicBezTo>
                  <a:pt x="1922" y="8633"/>
                  <a:pt x="1701" y="8790"/>
                  <a:pt x="1512" y="8980"/>
                </a:cubicBezTo>
                <a:lnTo>
                  <a:pt x="1103" y="8980"/>
                </a:lnTo>
                <a:cubicBezTo>
                  <a:pt x="882" y="8980"/>
                  <a:pt x="725" y="8790"/>
                  <a:pt x="756" y="8570"/>
                </a:cubicBezTo>
                <a:lnTo>
                  <a:pt x="1260" y="5829"/>
                </a:lnTo>
                <a:cubicBezTo>
                  <a:pt x="1323" y="5672"/>
                  <a:pt x="1418" y="5545"/>
                  <a:pt x="1638" y="5545"/>
                </a:cubicBezTo>
                <a:close/>
                <a:moveTo>
                  <a:pt x="3214" y="8948"/>
                </a:moveTo>
                <a:cubicBezTo>
                  <a:pt x="4127" y="8948"/>
                  <a:pt x="4915" y="9736"/>
                  <a:pt x="4915" y="10712"/>
                </a:cubicBezTo>
                <a:lnTo>
                  <a:pt x="4915" y="11059"/>
                </a:lnTo>
                <a:lnTo>
                  <a:pt x="1481" y="11059"/>
                </a:lnTo>
                <a:lnTo>
                  <a:pt x="1481" y="10712"/>
                </a:lnTo>
                <a:cubicBezTo>
                  <a:pt x="1481" y="9736"/>
                  <a:pt x="2269" y="8948"/>
                  <a:pt x="3214" y="8948"/>
                </a:cubicBezTo>
                <a:close/>
                <a:moveTo>
                  <a:pt x="8759" y="8948"/>
                </a:moveTo>
                <a:cubicBezTo>
                  <a:pt x="9704" y="8948"/>
                  <a:pt x="10491" y="9736"/>
                  <a:pt x="10491" y="10712"/>
                </a:cubicBezTo>
                <a:lnTo>
                  <a:pt x="10491" y="11059"/>
                </a:lnTo>
                <a:lnTo>
                  <a:pt x="7026" y="11059"/>
                </a:lnTo>
                <a:lnTo>
                  <a:pt x="7026" y="10712"/>
                </a:lnTo>
                <a:cubicBezTo>
                  <a:pt x="7026" y="9736"/>
                  <a:pt x="7813" y="8948"/>
                  <a:pt x="8759" y="8948"/>
                </a:cubicBezTo>
                <a:close/>
                <a:moveTo>
                  <a:pt x="5986" y="1"/>
                </a:moveTo>
                <a:cubicBezTo>
                  <a:pt x="5262" y="1"/>
                  <a:pt x="4631" y="631"/>
                  <a:pt x="4631" y="1387"/>
                </a:cubicBezTo>
                <a:cubicBezTo>
                  <a:pt x="4631" y="1733"/>
                  <a:pt x="4726" y="2048"/>
                  <a:pt x="4978" y="2269"/>
                </a:cubicBezTo>
                <a:cubicBezTo>
                  <a:pt x="4127" y="2679"/>
                  <a:pt x="3592" y="3498"/>
                  <a:pt x="3592" y="4474"/>
                </a:cubicBezTo>
                <a:lnTo>
                  <a:pt x="3592" y="4852"/>
                </a:lnTo>
                <a:lnTo>
                  <a:pt x="1670" y="4852"/>
                </a:lnTo>
                <a:cubicBezTo>
                  <a:pt x="1166" y="4852"/>
                  <a:pt x="725" y="5199"/>
                  <a:pt x="630" y="5703"/>
                </a:cubicBezTo>
                <a:lnTo>
                  <a:pt x="126" y="8475"/>
                </a:lnTo>
                <a:cubicBezTo>
                  <a:pt x="0" y="9043"/>
                  <a:pt x="473" y="9610"/>
                  <a:pt x="1071" y="9673"/>
                </a:cubicBezTo>
                <a:cubicBezTo>
                  <a:pt x="914" y="9988"/>
                  <a:pt x="819" y="10366"/>
                  <a:pt x="819" y="10744"/>
                </a:cubicBezTo>
                <a:lnTo>
                  <a:pt x="819" y="11468"/>
                </a:lnTo>
                <a:cubicBezTo>
                  <a:pt x="819" y="11657"/>
                  <a:pt x="977" y="11815"/>
                  <a:pt x="1197" y="11815"/>
                </a:cubicBezTo>
                <a:lnTo>
                  <a:pt x="5356" y="11815"/>
                </a:lnTo>
                <a:cubicBezTo>
                  <a:pt x="5545" y="11815"/>
                  <a:pt x="5703" y="11657"/>
                  <a:pt x="5703" y="11468"/>
                </a:cubicBezTo>
                <a:lnTo>
                  <a:pt x="5703" y="10744"/>
                </a:lnTo>
                <a:cubicBezTo>
                  <a:pt x="5703" y="10366"/>
                  <a:pt x="5640" y="9988"/>
                  <a:pt x="5482" y="9673"/>
                </a:cubicBezTo>
                <a:lnTo>
                  <a:pt x="6648" y="9673"/>
                </a:lnTo>
                <a:cubicBezTo>
                  <a:pt x="6490" y="9988"/>
                  <a:pt x="6427" y="10366"/>
                  <a:pt x="6427" y="10744"/>
                </a:cubicBezTo>
                <a:lnTo>
                  <a:pt x="6427" y="11468"/>
                </a:lnTo>
                <a:cubicBezTo>
                  <a:pt x="6427" y="11657"/>
                  <a:pt x="6585" y="11815"/>
                  <a:pt x="6774" y="11815"/>
                </a:cubicBezTo>
                <a:lnTo>
                  <a:pt x="10838" y="11815"/>
                </a:lnTo>
                <a:cubicBezTo>
                  <a:pt x="11027" y="11815"/>
                  <a:pt x="11184" y="11657"/>
                  <a:pt x="11184" y="11468"/>
                </a:cubicBezTo>
                <a:lnTo>
                  <a:pt x="11184" y="10744"/>
                </a:lnTo>
                <a:cubicBezTo>
                  <a:pt x="11184" y="10366"/>
                  <a:pt x="11121" y="9988"/>
                  <a:pt x="10964" y="9673"/>
                </a:cubicBezTo>
                <a:cubicBezTo>
                  <a:pt x="11563" y="9610"/>
                  <a:pt x="11972" y="9043"/>
                  <a:pt x="11878" y="8475"/>
                </a:cubicBezTo>
                <a:lnTo>
                  <a:pt x="11342" y="5703"/>
                </a:lnTo>
                <a:cubicBezTo>
                  <a:pt x="11279" y="5199"/>
                  <a:pt x="10838" y="4852"/>
                  <a:pt x="10334" y="4852"/>
                </a:cubicBezTo>
                <a:lnTo>
                  <a:pt x="8412" y="4852"/>
                </a:lnTo>
                <a:lnTo>
                  <a:pt x="8412" y="4474"/>
                </a:lnTo>
                <a:cubicBezTo>
                  <a:pt x="8412" y="3498"/>
                  <a:pt x="7845" y="2679"/>
                  <a:pt x="7026" y="2269"/>
                </a:cubicBezTo>
                <a:cubicBezTo>
                  <a:pt x="7246" y="2048"/>
                  <a:pt x="7372" y="1733"/>
                  <a:pt x="7372" y="1387"/>
                </a:cubicBezTo>
                <a:cubicBezTo>
                  <a:pt x="7372" y="631"/>
                  <a:pt x="6742" y="1"/>
                  <a:pt x="5986" y="1"/>
                </a:cubicBezTo>
                <a:close/>
              </a:path>
            </a:pathLst>
          </a:custGeom>
          <a:solidFill>
            <a:srgbClr val="1B91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2115250" y="1385100"/>
            <a:ext cx="4436700" cy="15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list items and indices</a:t>
            </a:r>
            <a:endParaRPr b="1" sz="41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Let’s see if we can fill in the </a:t>
            </a:r>
            <a:r>
              <a:rPr b="1" lang="en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blanks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to the following code so that we can get the following </a:t>
            </a:r>
            <a:r>
              <a:rPr b="1" lang="en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output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5 Minute Timer Relaxing Music Lofi Fish Background&#10;&#10;&#10;&#10;&#10;&#10;&#10;TAGS&#10;5 minute&#10;5 minute countdown&#10;5 minute lo-fi hiphop timer&#10;5 minute timer&#10;countdown&#10;lo-fi music&#10;lofi study song&#10;study music&#10;study timer&#10;time&#10;timer&#10;working music&#10;5 minute timer with music&#10;5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145" name="Google Shape;145;p22" title="5 Minute Timer Relaxing Music Lofi Fish Backgroun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2025" y="4469527"/>
            <a:ext cx="794400" cy="44684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2115300" y="2876550"/>
            <a:ext cx="4206300" cy="127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my_list = [6,5,7,8]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length =  </a:t>
            </a:r>
            <a:r>
              <a:rPr b="1" lang="en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____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____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index in </a:t>
            </a:r>
            <a:r>
              <a:rPr b="1" lang="en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____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____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print(str(index) +":", </a:t>
            </a:r>
            <a:r>
              <a:rPr b="1" lang="en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____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[index])</a:t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6991975" y="2571750"/>
            <a:ext cx="794400" cy="1566900"/>
          </a:xfrm>
          <a:prstGeom prst="rect">
            <a:avLst/>
          </a:prstGeom>
          <a:solidFill>
            <a:srgbClr val="1B91C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0: 6</a:t>
            </a:r>
            <a:endParaRPr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1: 5</a:t>
            </a:r>
            <a:endParaRPr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2: 7</a:t>
            </a:r>
            <a:endParaRPr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3: 8</a:t>
            </a:r>
            <a:endParaRPr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23"/>
          <p:cNvGrpSpPr/>
          <p:nvPr/>
        </p:nvGrpSpPr>
        <p:grpSpPr>
          <a:xfrm>
            <a:off x="3306100" y="507575"/>
            <a:ext cx="4745100" cy="2064325"/>
            <a:chOff x="3306100" y="507575"/>
            <a:chExt cx="4745100" cy="2064325"/>
          </a:xfrm>
        </p:grpSpPr>
        <p:sp>
          <p:nvSpPr>
            <p:cNvPr id="153" name="Google Shape;153;p23"/>
            <p:cNvSpPr txBox="1"/>
            <p:nvPr/>
          </p:nvSpPr>
          <p:spPr>
            <a:xfrm>
              <a:off x="3527650" y="507575"/>
              <a:ext cx="4302000" cy="6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800">
                  <a:solidFill>
                    <a:srgbClr val="36174D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iteration by index</a:t>
              </a:r>
              <a:endParaRPr sz="400"/>
            </a:p>
          </p:txBody>
        </p:sp>
        <p:sp>
          <p:nvSpPr>
            <p:cNvPr id="154" name="Google Shape;154;p23"/>
            <p:cNvSpPr txBox="1"/>
            <p:nvPr/>
          </p:nvSpPr>
          <p:spPr>
            <a:xfrm>
              <a:off x="3306100" y="1035000"/>
              <a:ext cx="4745100" cy="1536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color_list = ["pink", "orange", "green", "brown"]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length = len(color_list)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for index in range(length):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print(color_list[index])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5" name="Google Shape;155;p23"/>
          <p:cNvGrpSpPr/>
          <p:nvPr/>
        </p:nvGrpSpPr>
        <p:grpSpPr>
          <a:xfrm>
            <a:off x="3238700" y="2608525"/>
            <a:ext cx="4812600" cy="1705725"/>
            <a:chOff x="3238700" y="2608525"/>
            <a:chExt cx="4812600" cy="1705725"/>
          </a:xfrm>
        </p:grpSpPr>
        <p:sp>
          <p:nvSpPr>
            <p:cNvPr id="156" name="Google Shape;156;p23"/>
            <p:cNvSpPr txBox="1"/>
            <p:nvPr/>
          </p:nvSpPr>
          <p:spPr>
            <a:xfrm>
              <a:off x="3306100" y="2608525"/>
              <a:ext cx="4745100" cy="6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800">
                  <a:solidFill>
                    <a:srgbClr val="36174D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iteration by item</a:t>
              </a:r>
              <a:endParaRPr sz="400"/>
            </a:p>
          </p:txBody>
        </p:sp>
        <p:sp>
          <p:nvSpPr>
            <p:cNvPr id="157" name="Google Shape;157;p23"/>
            <p:cNvSpPr txBox="1"/>
            <p:nvPr/>
          </p:nvSpPr>
          <p:spPr>
            <a:xfrm>
              <a:off x="3238700" y="3161350"/>
              <a:ext cx="4812600" cy="1152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color_list = ["pink", "orange", "green", "brown"]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for item in color_list: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print(item)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8" name="Google Shape;158;p23"/>
          <p:cNvSpPr txBox="1"/>
          <p:nvPr/>
        </p:nvSpPr>
        <p:spPr>
          <a:xfrm>
            <a:off x="383300" y="1035000"/>
            <a:ext cx="21951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print out </a:t>
            </a:r>
            <a:r>
              <a:rPr lang="en" sz="2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items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from a </a:t>
            </a:r>
            <a:r>
              <a:rPr lang="en" sz="2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list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b="1"/>
          </a:p>
        </p:txBody>
      </p:sp>
      <p:sp>
        <p:nvSpPr>
          <p:cNvPr id="159" name="Google Shape;159;p23"/>
          <p:cNvSpPr txBox="1"/>
          <p:nvPr/>
        </p:nvSpPr>
        <p:spPr>
          <a:xfrm>
            <a:off x="469875" y="507575"/>
            <a:ext cx="168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follow along in workbook</a:t>
            </a:r>
            <a:endParaRPr sz="1000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