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Staatliches"/>
      <p:regular r:id="rId24"/>
    </p:embeddedFont>
    <p:embeddedFont>
      <p:font typeface="Manrope"/>
      <p:regular r:id="rId25"/>
      <p:bold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Manrope Medium"/>
      <p:regular r:id="rId31"/>
      <p:bold r:id="rId32"/>
    </p:embeddedFont>
    <p:embeddedFont>
      <p:font typeface="Lustria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taatliches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nrope-bold.fntdata"/><Relationship Id="rId25" Type="http://schemas.openxmlformats.org/officeDocument/2006/relationships/font" Target="fonts/Manrope-regular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ropeMedium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33" Type="http://schemas.openxmlformats.org/officeDocument/2006/relationships/font" Target="fonts/Lustria-regular.fntdata"/><Relationship Id="rId10" Type="http://schemas.openxmlformats.org/officeDocument/2006/relationships/slide" Target="slides/slide5.xml"/><Relationship Id="rId32" Type="http://schemas.openxmlformats.org/officeDocument/2006/relationships/font" Target="fonts/Manrope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d785ac62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d785ac6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275bb14f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275bb14f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fd785ac62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d785ac62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fd785ac62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fd785ac62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d785ac62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d785ac6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fde382d98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fde382d98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d785ac62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fd785ac62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fdce02da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fdce02da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de382d98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de382d98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fbed994e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fbed994e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fbed994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fbed994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fbed994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fbed994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3eb510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3eb510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4e75a4d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4e75a4d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dce02da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dce02da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d785ac6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d785ac6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4xDzrJKXOOY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://www.youtube.com/watch?v=_W0bSen8Qjg" TargetMode="External"/><Relationship Id="rId5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4xDzrJKXOOY" TargetMode="External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F5ek_fPMWdbudav1W0krAYJL407FfDFG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://www.youtube.com/watch?v=CH50zuS8DD0" TargetMode="External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Fundamentals: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Variables + Operators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February 12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🎼 | Listen on Spotify, Apple music and more&#10;→  https://fanlink.to/ChillSynthwave&#10;&#10;🎶 Subscribe to this channel for more synthwave music&#10;→ https://bit.ly/synthwave-channel&#10;&#10;🌎 | Lofi Girl on all social media&#10;→  https://fanlink.to/lofigirl-social&#10;&#10;👕 | Lofi Girl merch&#10;→  https://bit.ly/Iofigirl-shop&#10;&#10;🎭 | Create your lofi avatar now&#10;→  https://lofigirl.com/generator/&#10;&#10;💬 | Join the Lofi Girl community&#10;→   https://bit.ly/lofigirl-discord&#10;→   https://bit.ly/lofigirl-reddit&#10;&#10;🎨 | Art by Lofi Studio (full list of artists here)&#10;→  https://www.instagram.com/p/CrlCU3msh49/&#10;&#10;📝 | Submit your music / art&#10;→  https://bit.ly/lofi-submission" id="55" name="Google Shape;55;p13" title="synthwave radio 🌌 - beats to chill/game t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50" y="4657597"/>
            <a:ext cx="561450" cy="31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>
            <a:off x="679725" y="2213425"/>
            <a:ext cx="4350300" cy="18051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flipH="1">
            <a:off x="6609300" y="114650"/>
            <a:ext cx="2385600" cy="4783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6609300" y="116850"/>
            <a:ext cx="238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you can change from one to another in a process called </a:t>
            </a:r>
            <a:r>
              <a:rPr lang="en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casting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using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int()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float()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functions which take another data type as input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6609289" y="1721423"/>
            <a:ext cx="2385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float(5)    = 5.0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int(3.14)  = 3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int(3.9)   = 3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int(7/4)   = 1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float(7//4)= 1.0</a:t>
            </a:r>
            <a:endParaRPr sz="18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1483425" y="2402421"/>
            <a:ext cx="1278300" cy="877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64DC3"/>
                </a:solidFill>
                <a:latin typeface="Staatliches"/>
                <a:ea typeface="Staatliches"/>
                <a:cs typeface="Staatliches"/>
                <a:sym typeface="Staatliches"/>
              </a:rPr>
              <a:t>floats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2978325" y="2402421"/>
            <a:ext cx="1278300" cy="8778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64DC3"/>
                </a:solidFill>
                <a:latin typeface="Staatliches"/>
                <a:ea typeface="Staatliches"/>
                <a:cs typeface="Staatliches"/>
                <a:sym typeface="Staatliches"/>
              </a:rPr>
              <a:t>ints</a:t>
            </a:r>
            <a:endParaRPr sz="3000"/>
          </a:p>
        </p:txBody>
      </p:sp>
      <p:sp>
        <p:nvSpPr>
          <p:cNvPr id="193" name="Google Shape;193;p22"/>
          <p:cNvSpPr/>
          <p:nvPr/>
        </p:nvSpPr>
        <p:spPr>
          <a:xfrm>
            <a:off x="1463125" y="577338"/>
            <a:ext cx="12783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515475" y="470238"/>
            <a:ext cx="12783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1483425" y="1006288"/>
            <a:ext cx="12783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division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565150" y="1473450"/>
            <a:ext cx="11763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 / 4 = 1.75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978325" y="577350"/>
            <a:ext cx="12783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3030675" y="470250"/>
            <a:ext cx="12783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//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2998625" y="965825"/>
            <a:ext cx="12783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floor division  (quotient)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3156550" y="1473450"/>
            <a:ext cx="11133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 // 4 =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398825" y="1872325"/>
            <a:ext cx="297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returns a decimal	   returns an integer 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753375" y="3241250"/>
            <a:ext cx="435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in Python, numbers are stored as ints (integers, whole numbers) and floats (decimals, floating point numbers) and these types are managed automatically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244150" y="4127450"/>
            <a:ext cx="478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why both?</a:t>
            </a:r>
            <a:r>
              <a:rPr lang="en" sz="12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n" sz="12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v</a:t>
            </a:r>
            <a:r>
              <a:rPr lang="en" sz="12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ariety of ways numbers are used:</a:t>
            </a:r>
            <a:endParaRPr sz="12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f</a:t>
            </a:r>
            <a:r>
              <a:rPr lang="en" sz="12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loats are good for calculations </a:t>
            </a:r>
            <a:endParaRPr sz="1200">
              <a:solidFill>
                <a:schemeClr val="dk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ints are good for counting and iteration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5181575" y="2349050"/>
            <a:ext cx="1278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Lustria"/>
                <a:ea typeface="Lustria"/>
                <a:cs typeface="Lustria"/>
                <a:sym typeface="Lustria"/>
              </a:rPr>
              <a:t>int() also does not round up!</a:t>
            </a:r>
            <a:endParaRPr sz="1200">
              <a:solidFill>
                <a:srgbClr val="1B91CA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91CA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Lustria"/>
                <a:ea typeface="Lustria"/>
                <a:cs typeface="Lustria"/>
                <a:sym typeface="Lustria"/>
              </a:rPr>
              <a:t>Another way of thinking about this is that it is unaware of anything happening to the right of a decimal point</a:t>
            </a:r>
            <a:endParaRPr sz="1200">
              <a:solidFill>
                <a:srgbClr val="1B91CA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5615225" y="2694225"/>
            <a:ext cx="1097625" cy="250950"/>
          </a:xfrm>
          <a:custGeom>
            <a:rect b="b" l="l" r="r" t="t"/>
            <a:pathLst>
              <a:path extrusionOk="0" h="10038" w="43905">
                <a:moveTo>
                  <a:pt x="0" y="5805"/>
                </a:moveTo>
                <a:cubicBezTo>
                  <a:pt x="1270" y="6470"/>
                  <a:pt x="303" y="10765"/>
                  <a:pt x="7620" y="9797"/>
                </a:cubicBezTo>
                <a:cubicBezTo>
                  <a:pt x="14938" y="8830"/>
                  <a:pt x="37858" y="1633"/>
                  <a:pt x="43905" y="0"/>
                </a:cubicBezTo>
              </a:path>
            </a:pathLst>
          </a:custGeom>
          <a:noFill/>
          <a:ln cap="flat" cmpd="sng" w="9525">
            <a:solidFill>
              <a:srgbClr val="1B91CA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06" name="Google Shape;206;p22"/>
          <p:cNvSpPr txBox="1"/>
          <p:nvPr/>
        </p:nvSpPr>
        <p:spPr>
          <a:xfrm>
            <a:off x="7164625" y="3329500"/>
            <a:ext cx="57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1.75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7578950" y="3900325"/>
            <a:ext cx="57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4968425" y="866100"/>
            <a:ext cx="158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f</a:t>
            </a:r>
            <a:r>
              <a:rPr lang="en" sz="12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ollow along in workbook to see this in action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152400" y="1524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Lustria"/>
                <a:ea typeface="Lustria"/>
                <a:cs typeface="Lustria"/>
                <a:sym typeface="Lustria"/>
              </a:rPr>
              <a:t>does not </a:t>
            </a:r>
            <a:r>
              <a:rPr lang="en" sz="1200">
                <a:solidFill>
                  <a:srgbClr val="1B91CA"/>
                </a:solidFill>
                <a:latin typeface="Lustria"/>
                <a:ea typeface="Lustria"/>
                <a:cs typeface="Lustria"/>
                <a:sym typeface="Lustria"/>
              </a:rPr>
              <a:t> round up!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2978325" y="577350"/>
            <a:ext cx="1278300" cy="1316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9223000" y="2402425"/>
            <a:ext cx="395100" cy="557400"/>
          </a:xfrm>
          <a:prstGeom prst="rect">
            <a:avLst/>
          </a:prstGeom>
          <a:solidFill>
            <a:srgbClr val="1B91C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275825" y="533388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Discussion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884050" y="1179900"/>
            <a:ext cx="5956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Predict the output</a:t>
            </a:r>
            <a:endParaRPr sz="700"/>
          </a:p>
        </p:txBody>
      </p:sp>
      <p:sp>
        <p:nvSpPr>
          <p:cNvPr id="219" name="Google Shape;219;p23"/>
          <p:cNvSpPr txBox="1"/>
          <p:nvPr/>
        </p:nvSpPr>
        <p:spPr>
          <a:xfrm>
            <a:off x="2744877" y="1869300"/>
            <a:ext cx="2834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AutoNum type="arabicPeriod"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(1+2)**3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AutoNum type="arabicPeriod"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4 + 3 / 8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AutoNum type="arabicPeriod"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int((4+3)/2)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AutoNum type="arabicPeriod"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float(19//5)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AutoNum type="arabicPeriod"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3*(1//3)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AutoNum type="arabicPeriod"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1/3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nsolas"/>
              <a:buAutoNum type="arabicPeriod"/>
            </a:pPr>
            <a:r>
              <a:rPr lang="en" sz="24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1.2 - 1</a:t>
            </a:r>
            <a:endParaRPr sz="24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5352150" y="1910750"/>
            <a:ext cx="27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= (3)**3 = 3**3 =</a:t>
            </a: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 27</a:t>
            </a:r>
            <a:endParaRPr sz="1800"/>
          </a:p>
        </p:txBody>
      </p:sp>
      <p:sp>
        <p:nvSpPr>
          <p:cNvPr id="221" name="Google Shape;221;p23"/>
          <p:cNvSpPr txBox="1"/>
          <p:nvPr/>
        </p:nvSpPr>
        <p:spPr>
          <a:xfrm>
            <a:off x="5334000" y="2289925"/>
            <a:ext cx="27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= 4 + 0.375 =</a:t>
            </a: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 4.375</a:t>
            </a:r>
            <a:endParaRPr sz="1800"/>
          </a:p>
        </p:txBody>
      </p:sp>
      <p:sp>
        <p:nvSpPr>
          <p:cNvPr id="222" name="Google Shape;222;p23"/>
          <p:cNvSpPr txBox="1"/>
          <p:nvPr/>
        </p:nvSpPr>
        <p:spPr>
          <a:xfrm>
            <a:off x="5334000" y="2670925"/>
            <a:ext cx="27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= int(7/2) = int(3.5) =</a:t>
            </a: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 3</a:t>
            </a:r>
            <a:endParaRPr sz="1800"/>
          </a:p>
        </p:txBody>
      </p:sp>
      <p:sp>
        <p:nvSpPr>
          <p:cNvPr id="223" name="Google Shape;223;p23"/>
          <p:cNvSpPr txBox="1"/>
          <p:nvPr/>
        </p:nvSpPr>
        <p:spPr>
          <a:xfrm>
            <a:off x="5334000" y="3051925"/>
            <a:ext cx="27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= float(3) =</a:t>
            </a: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 3.0</a:t>
            </a:r>
            <a:endParaRPr sz="1800"/>
          </a:p>
        </p:txBody>
      </p:sp>
      <p:sp>
        <p:nvSpPr>
          <p:cNvPr id="224" name="Google Shape;224;p23"/>
          <p:cNvSpPr txBox="1"/>
          <p:nvPr/>
        </p:nvSpPr>
        <p:spPr>
          <a:xfrm>
            <a:off x="5352150" y="3431100"/>
            <a:ext cx="27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= 3*(0) =</a:t>
            </a: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 0</a:t>
            </a:r>
            <a:endParaRPr sz="1800"/>
          </a:p>
        </p:txBody>
      </p:sp>
      <p:sp>
        <p:nvSpPr>
          <p:cNvPr id="225" name="Google Shape;225;p23"/>
          <p:cNvSpPr txBox="1"/>
          <p:nvPr/>
        </p:nvSpPr>
        <p:spPr>
          <a:xfrm>
            <a:off x="5352150" y="3712188"/>
            <a:ext cx="27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=</a:t>
            </a: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 0.333…333</a:t>
            </a:r>
            <a:endParaRPr sz="1800"/>
          </a:p>
        </p:txBody>
      </p:sp>
      <p:sp>
        <p:nvSpPr>
          <p:cNvPr id="226" name="Google Shape;226;p23"/>
          <p:cNvSpPr txBox="1"/>
          <p:nvPr/>
        </p:nvSpPr>
        <p:spPr>
          <a:xfrm>
            <a:off x="5352150" y="4093188"/>
            <a:ext cx="278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=</a:t>
            </a: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 ???</a:t>
            </a:r>
            <a:endParaRPr sz="1800"/>
          </a:p>
        </p:txBody>
      </p:sp>
      <p:sp>
        <p:nvSpPr>
          <p:cNvPr id="227" name="Google Shape;227;p23"/>
          <p:cNvSpPr txBox="1"/>
          <p:nvPr/>
        </p:nvSpPr>
        <p:spPr>
          <a:xfrm>
            <a:off x="996325" y="951050"/>
            <a:ext cx="14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workbook</a:t>
            </a:r>
            <a:endParaRPr/>
          </a:p>
        </p:txBody>
      </p:sp>
      <p:pic>
        <p:nvPicPr>
          <p:cNvPr descr="This timer counts down silently until it reaches 0:00, then a police siren sounds to alert you that time is up." id="228" name="Google Shape;228;p23" title="5 Minute Tim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84150" y="4303900"/>
            <a:ext cx="1080275" cy="6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311700" y="2247425"/>
            <a:ext cx="8520600" cy="13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1.2 - 1 = 0.1999…96</a:t>
            </a:r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4572000" y="3465575"/>
            <a:ext cx="3861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WHAT!!?!?!</a:t>
            </a:r>
            <a:endParaRPr sz="68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1974700" y="1631800"/>
            <a:ext cx="577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1/3 = 0.333…333</a:t>
            </a:r>
            <a:endParaRPr/>
          </a:p>
        </p:txBody>
      </p:sp>
      <p:sp>
        <p:nvSpPr>
          <p:cNvPr id="236" name="Google Shape;236;p24"/>
          <p:cNvSpPr txBox="1"/>
          <p:nvPr/>
        </p:nvSpPr>
        <p:spPr>
          <a:xfrm>
            <a:off x="4176575" y="1156925"/>
            <a:ext cx="2461200" cy="1354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his is not exactly 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1/3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but rather an approximation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6854750" y="1156925"/>
            <a:ext cx="1752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WHY? 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ecimal expansion for 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1/3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doesn’t end, but computers have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finite memory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728075" y="2550300"/>
            <a:ext cx="2461200" cy="12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he exact value of 1.2 isn’t stored in the computer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9" name="Google Shape;239;p24"/>
          <p:cNvSpPr txBox="1"/>
          <p:nvPr/>
        </p:nvSpPr>
        <p:spPr>
          <a:xfrm>
            <a:off x="728075" y="1326250"/>
            <a:ext cx="226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WHY? 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1.2 has an infinite binary expansion, but computers have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finite memory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240" name="Google Shape;240;p24"/>
          <p:cNvSpPr txBox="1"/>
          <p:nvPr/>
        </p:nvSpPr>
        <p:spPr>
          <a:xfrm>
            <a:off x="464100" y="39920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r</a:t>
            </a:r>
            <a:r>
              <a:rPr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emember, computers think in binary! </a:t>
            </a:r>
            <a:r>
              <a:rPr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s</a:t>
            </a:r>
            <a:r>
              <a:rPr lang="en"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rPr>
              <a:t>o we need to convert this decimal number to binary somehow</a:t>
            </a:r>
            <a:endParaRPr sz="1200">
              <a:solidFill>
                <a:srgbClr val="A64DC3"/>
              </a:solidFill>
            </a:endParaRPr>
          </a:p>
        </p:txBody>
      </p:sp>
      <p:sp>
        <p:nvSpPr>
          <p:cNvPr id="241" name="Google Shape;241;p24"/>
          <p:cNvSpPr/>
          <p:nvPr/>
        </p:nvSpPr>
        <p:spPr>
          <a:xfrm>
            <a:off x="347753" y="3516925"/>
            <a:ext cx="458175" cy="680350"/>
          </a:xfrm>
          <a:custGeom>
            <a:rect b="b" l="l" r="r" t="t"/>
            <a:pathLst>
              <a:path extrusionOk="0" h="27214" w="18327">
                <a:moveTo>
                  <a:pt x="7024" y="27214"/>
                </a:moveTo>
                <a:cubicBezTo>
                  <a:pt x="5908" y="25260"/>
                  <a:pt x="-1559" y="20027"/>
                  <a:pt x="325" y="15491"/>
                </a:cubicBezTo>
                <a:cubicBezTo>
                  <a:pt x="2209" y="10955"/>
                  <a:pt x="15328" y="2582"/>
                  <a:pt x="1832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/>
        </p:nvSpPr>
        <p:spPr>
          <a:xfrm>
            <a:off x="2924100" y="371750"/>
            <a:ext cx="164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3.141592 = pi</a:t>
            </a:r>
            <a:endParaRPr/>
          </a:p>
        </p:txBody>
      </p:sp>
      <p:sp>
        <p:nvSpPr>
          <p:cNvPr id="247" name="Google Shape;247;p25"/>
          <p:cNvSpPr/>
          <p:nvPr/>
        </p:nvSpPr>
        <p:spPr>
          <a:xfrm>
            <a:off x="2913250" y="239250"/>
            <a:ext cx="1679100" cy="590100"/>
          </a:xfrm>
          <a:prstGeom prst="mathMultiply">
            <a:avLst>
              <a:gd fmla="val 5126" name="adj1"/>
            </a:avLst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 txBox="1"/>
          <p:nvPr>
            <p:ph type="title"/>
          </p:nvPr>
        </p:nvSpPr>
        <p:spPr>
          <a:xfrm>
            <a:off x="387900" y="1588025"/>
            <a:ext cx="1821300" cy="17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Variables</a:t>
            </a:r>
            <a:r>
              <a:rPr lang="en"/>
              <a:t> </a:t>
            </a:r>
            <a:r>
              <a:rPr lang="en" sz="1600">
                <a:latin typeface="Manrope"/>
                <a:ea typeface="Manrope"/>
                <a:cs typeface="Manrope"/>
                <a:sym typeface="Manrope"/>
              </a:rPr>
              <a:t>are </a:t>
            </a:r>
            <a:r>
              <a:rPr lang="en" sz="1600">
                <a:latin typeface="Manrope"/>
                <a:ea typeface="Manrope"/>
                <a:cs typeface="Manrope"/>
                <a:sym typeface="Manrope"/>
              </a:rPr>
              <a:t>used when we’d like to store a piece of </a:t>
            </a:r>
            <a:r>
              <a:rPr b="1" lang="en" sz="1600">
                <a:latin typeface="Manrope"/>
                <a:ea typeface="Manrope"/>
                <a:cs typeface="Manrope"/>
                <a:sym typeface="Manrope"/>
              </a:rPr>
              <a:t>data</a:t>
            </a:r>
            <a:r>
              <a:rPr lang="en" sz="1600">
                <a:latin typeface="Manrope"/>
                <a:ea typeface="Manrope"/>
                <a:cs typeface="Manrope"/>
                <a:sym typeface="Manrope"/>
              </a:rPr>
              <a:t> in memory, so that we can refer to it late</a:t>
            </a:r>
            <a:r>
              <a:rPr lang="en" sz="1600">
                <a:latin typeface="Manrope"/>
                <a:ea typeface="Manrope"/>
                <a:cs typeface="Manrope"/>
                <a:sym typeface="Manrope"/>
              </a:rPr>
              <a:t>r on</a:t>
            </a:r>
            <a:endParaRPr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685200" y="2057400"/>
            <a:ext cx="2223900" cy="43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2780375" y="2043450"/>
            <a:ext cx="412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3.141592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adius = 8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rea = pi * (radius ** 2)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51" name="Google Shape;251;p25"/>
          <p:cNvGrpSpPr/>
          <p:nvPr/>
        </p:nvGrpSpPr>
        <p:grpSpPr>
          <a:xfrm>
            <a:off x="2294093" y="1572575"/>
            <a:ext cx="969982" cy="742000"/>
            <a:chOff x="2294093" y="1572575"/>
            <a:chExt cx="969982" cy="742000"/>
          </a:xfrm>
        </p:grpSpPr>
        <p:sp>
          <p:nvSpPr>
            <p:cNvPr id="252" name="Google Shape;252;p25"/>
            <p:cNvSpPr txBox="1"/>
            <p:nvPr/>
          </p:nvSpPr>
          <p:spPr>
            <a:xfrm>
              <a:off x="2433075" y="1572575"/>
              <a:ext cx="831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v</a:t>
              </a:r>
              <a:r>
                <a:rPr lang="en" sz="1200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ariable </a:t>
              </a:r>
              <a:endParaRPr sz="1200">
                <a:solidFill>
                  <a:srgbClr val="A64DC3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name</a:t>
              </a:r>
              <a:endParaRPr sz="1200">
                <a:solidFill>
                  <a:srgbClr val="A64DC3"/>
                </a:solidFill>
              </a:endParaRPr>
            </a:p>
          </p:txBody>
        </p:sp>
        <p:sp>
          <p:nvSpPr>
            <p:cNvPr id="253" name="Google Shape;253;p25"/>
            <p:cNvSpPr/>
            <p:nvPr/>
          </p:nvSpPr>
          <p:spPr>
            <a:xfrm>
              <a:off x="2294093" y="1838050"/>
              <a:ext cx="474325" cy="476525"/>
            </a:xfrm>
            <a:custGeom>
              <a:rect b="b" l="l" r="r" t="t"/>
              <a:pathLst>
                <a:path extrusionOk="0" h="19061" w="18973">
                  <a:moveTo>
                    <a:pt x="8988" y="0"/>
                  </a:moveTo>
                  <a:cubicBezTo>
                    <a:pt x="7526" y="1109"/>
                    <a:pt x="970" y="3933"/>
                    <a:pt x="214" y="6656"/>
                  </a:cubicBezTo>
                  <a:cubicBezTo>
                    <a:pt x="-542" y="9379"/>
                    <a:pt x="1324" y="14271"/>
                    <a:pt x="4450" y="16338"/>
                  </a:cubicBezTo>
                  <a:cubicBezTo>
                    <a:pt x="7577" y="18406"/>
                    <a:pt x="16553" y="18607"/>
                    <a:pt x="18973" y="19061"/>
                  </a:cubicBezTo>
                </a:path>
              </a:pathLst>
            </a:custGeom>
            <a:noFill/>
            <a:ln cap="flat" cmpd="sng" w="9525">
              <a:solidFill>
                <a:srgbClr val="A64DC3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54" name="Google Shape;254;p25"/>
          <p:cNvGrpSpPr/>
          <p:nvPr/>
        </p:nvGrpSpPr>
        <p:grpSpPr>
          <a:xfrm>
            <a:off x="4398025" y="1572575"/>
            <a:ext cx="1097275" cy="749575"/>
            <a:chOff x="4398025" y="1572575"/>
            <a:chExt cx="1097275" cy="749575"/>
          </a:xfrm>
        </p:grpSpPr>
        <p:sp>
          <p:nvSpPr>
            <p:cNvPr id="255" name="Google Shape;255;p25"/>
            <p:cNvSpPr txBox="1"/>
            <p:nvPr/>
          </p:nvSpPr>
          <p:spPr>
            <a:xfrm>
              <a:off x="4398025" y="1572575"/>
              <a:ext cx="10080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d</a:t>
              </a:r>
              <a:r>
                <a:rPr lang="en" sz="1200">
                  <a:solidFill>
                    <a:srgbClr val="A64DC3"/>
                  </a:solidFill>
                  <a:latin typeface="Manrope"/>
                  <a:ea typeface="Manrope"/>
                  <a:cs typeface="Manrope"/>
                  <a:sym typeface="Manrope"/>
                </a:rPr>
                <a:t>ata we’d like to store</a:t>
              </a:r>
              <a:endParaRPr sz="1200">
                <a:solidFill>
                  <a:srgbClr val="A64DC3"/>
                </a:solidFill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4833375" y="1822925"/>
              <a:ext cx="661925" cy="499225"/>
            </a:xfrm>
            <a:custGeom>
              <a:rect b="b" l="l" r="r" t="t"/>
              <a:pathLst>
                <a:path extrusionOk="0" h="19969" w="26477">
                  <a:moveTo>
                    <a:pt x="15733" y="0"/>
                  </a:moveTo>
                  <a:cubicBezTo>
                    <a:pt x="17246" y="504"/>
                    <a:pt x="23449" y="302"/>
                    <a:pt x="24810" y="3025"/>
                  </a:cubicBezTo>
                  <a:cubicBezTo>
                    <a:pt x="26172" y="5748"/>
                    <a:pt x="28037" y="13514"/>
                    <a:pt x="23902" y="16338"/>
                  </a:cubicBezTo>
                  <a:cubicBezTo>
                    <a:pt x="19767" y="19162"/>
                    <a:pt x="3984" y="19364"/>
                    <a:pt x="0" y="19969"/>
                  </a:cubicBezTo>
                </a:path>
              </a:pathLst>
            </a:custGeom>
            <a:noFill/>
            <a:ln cap="flat" cmpd="sng" w="9525">
              <a:solidFill>
                <a:srgbClr val="A64DC3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57" name="Google Shape;257;p25"/>
          <p:cNvGrpSpPr/>
          <p:nvPr/>
        </p:nvGrpSpPr>
        <p:grpSpPr>
          <a:xfrm>
            <a:off x="3102350" y="1400450"/>
            <a:ext cx="1156200" cy="846050"/>
            <a:chOff x="3102350" y="1400450"/>
            <a:chExt cx="1156200" cy="846050"/>
          </a:xfrm>
        </p:grpSpPr>
        <p:sp>
          <p:nvSpPr>
            <p:cNvPr id="258" name="Google Shape;258;p25"/>
            <p:cNvSpPr txBox="1"/>
            <p:nvPr/>
          </p:nvSpPr>
          <p:spPr>
            <a:xfrm>
              <a:off x="3102350" y="1400450"/>
              <a:ext cx="11562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r>
                <a:rPr lang="en" sz="12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ssignment operator</a:t>
              </a:r>
              <a:endParaRPr>
                <a:solidFill>
                  <a:srgbClr val="1B91CA"/>
                </a:solidFill>
              </a:endParaRPr>
            </a:p>
          </p:txBody>
        </p:sp>
        <p:sp>
          <p:nvSpPr>
            <p:cNvPr id="259" name="Google Shape;259;p25"/>
            <p:cNvSpPr/>
            <p:nvPr/>
          </p:nvSpPr>
          <p:spPr>
            <a:xfrm>
              <a:off x="3381100" y="1891000"/>
              <a:ext cx="83200" cy="355500"/>
            </a:xfrm>
            <a:custGeom>
              <a:rect b="b" l="l" r="r" t="t"/>
              <a:pathLst>
                <a:path extrusionOk="0" h="14220" w="3328">
                  <a:moveTo>
                    <a:pt x="3328" y="0"/>
                  </a:moveTo>
                  <a:cubicBezTo>
                    <a:pt x="2773" y="2370"/>
                    <a:pt x="555" y="11850"/>
                    <a:pt x="0" y="14220"/>
                  </a:cubicBezTo>
                </a:path>
              </a:pathLst>
            </a:custGeom>
            <a:noFill/>
            <a:ln cap="flat" cmpd="sng" w="9525">
              <a:solidFill>
                <a:srgbClr val="1B91CA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sp>
        <p:nvSpPr>
          <p:cNvPr id="260" name="Google Shape;260;p25"/>
          <p:cNvSpPr/>
          <p:nvPr/>
        </p:nvSpPr>
        <p:spPr>
          <a:xfrm>
            <a:off x="158150" y="169450"/>
            <a:ext cx="2715600" cy="125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C0000"/>
                </a:solidFill>
                <a:latin typeface="Staatliches"/>
                <a:ea typeface="Staatliches"/>
                <a:cs typeface="Staatliches"/>
                <a:sym typeface="Staatliches"/>
              </a:rPr>
              <a:t>CAUTION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while we like to share ideas across </a:t>
            </a:r>
            <a:r>
              <a:rPr lang="en" sz="1200"/>
              <a:t>disciplines</a:t>
            </a:r>
            <a:r>
              <a:rPr lang="en" sz="1200"/>
              <a:t>, we need to be careful as </a:t>
            </a:r>
            <a:r>
              <a:rPr b="1" lang="en" sz="1200"/>
              <a:t>variable</a:t>
            </a:r>
            <a:r>
              <a:rPr lang="en" sz="1200"/>
              <a:t> and </a:t>
            </a:r>
            <a:r>
              <a:rPr b="1" lang="en" sz="1200"/>
              <a:t>=</a:t>
            </a:r>
            <a:r>
              <a:rPr lang="en" sz="1200"/>
              <a:t> mean different things than they do over in math worl</a:t>
            </a:r>
            <a:r>
              <a:rPr lang="en" sz="1200">
                <a:solidFill>
                  <a:schemeClr val="dk1"/>
                </a:solidFill>
              </a:rPr>
              <a:t>d</a:t>
            </a:r>
            <a:endParaRPr sz="1200"/>
          </a:p>
        </p:txBody>
      </p:sp>
      <p:sp>
        <p:nvSpPr>
          <p:cNvPr id="261" name="Google Shape;261;p25"/>
          <p:cNvSpPr txBox="1"/>
          <p:nvPr/>
        </p:nvSpPr>
        <p:spPr>
          <a:xfrm>
            <a:off x="2924100" y="741050"/>
            <a:ext cx="164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</a:t>
            </a:r>
            <a:r>
              <a:rPr lang="en" sz="1200">
                <a:solidFill>
                  <a:schemeClr val="dk1"/>
                </a:solidFill>
              </a:rPr>
              <a:t>i  ← </a:t>
            </a:r>
            <a:r>
              <a:rPr lang="en" sz="1200">
                <a:solidFill>
                  <a:schemeClr val="dk1"/>
                </a:solidFill>
              </a:rPr>
              <a:t>3.141592 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3079800" y="701650"/>
            <a:ext cx="824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B91CA"/>
                </a:solidFill>
              </a:rPr>
              <a:t>“gets”</a:t>
            </a:r>
            <a:endParaRPr sz="900">
              <a:solidFill>
                <a:srgbClr val="1B91CA"/>
              </a:solidFill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5953975" y="4474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</a:t>
            </a:r>
            <a:r>
              <a:rPr lang="en" sz="16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amesp</a:t>
            </a:r>
            <a:r>
              <a:rPr lang="en" sz="16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ace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</a:t>
            </a:r>
            <a:r>
              <a:rPr lang="en" sz="16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objectspace</a:t>
            </a:r>
            <a:endParaRPr sz="16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</a:t>
            </a:r>
            <a:endParaRPr sz="1600" u="sng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5953975" y="8293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		 3.141592	</a:t>
            </a:r>
            <a:endParaRPr/>
          </a:p>
        </p:txBody>
      </p:sp>
      <p:sp>
        <p:nvSpPr>
          <p:cNvPr id="265" name="Google Shape;265;p25"/>
          <p:cNvSpPr txBox="1"/>
          <p:nvPr/>
        </p:nvSpPr>
        <p:spPr>
          <a:xfrm>
            <a:off x="5953975" y="12865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adius		 8	</a:t>
            </a:r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5953975" y="17268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area 			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3645350" y="2973775"/>
            <a:ext cx="10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3.141592</a:t>
            </a:r>
            <a:endParaRPr/>
          </a:p>
        </p:txBody>
      </p:sp>
      <p:sp>
        <p:nvSpPr>
          <p:cNvPr id="268" name="Google Shape;268;p25"/>
          <p:cNvSpPr txBox="1"/>
          <p:nvPr/>
        </p:nvSpPr>
        <p:spPr>
          <a:xfrm>
            <a:off x="5009650" y="2973775"/>
            <a:ext cx="37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8</a:t>
            </a:r>
            <a:endParaRPr/>
          </a:p>
        </p:txBody>
      </p:sp>
      <p:sp>
        <p:nvSpPr>
          <p:cNvPr id="269" name="Google Shape;269;p25"/>
          <p:cNvSpPr txBox="1"/>
          <p:nvPr/>
        </p:nvSpPr>
        <p:spPr>
          <a:xfrm>
            <a:off x="7382425" y="1726825"/>
            <a:ext cx="151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201.06176</a:t>
            </a:r>
            <a:endParaRPr/>
          </a:p>
        </p:txBody>
      </p:sp>
      <p:grpSp>
        <p:nvGrpSpPr>
          <p:cNvPr id="270" name="Google Shape;270;p25"/>
          <p:cNvGrpSpPr/>
          <p:nvPr/>
        </p:nvGrpSpPr>
        <p:grpSpPr>
          <a:xfrm>
            <a:off x="156949" y="2700350"/>
            <a:ext cx="1862626" cy="881475"/>
            <a:chOff x="156949" y="2700350"/>
            <a:chExt cx="1862626" cy="881475"/>
          </a:xfrm>
        </p:grpSpPr>
        <p:sp>
          <p:nvSpPr>
            <p:cNvPr id="271" name="Google Shape;271;p25"/>
            <p:cNvSpPr txBox="1"/>
            <p:nvPr/>
          </p:nvSpPr>
          <p:spPr>
            <a:xfrm>
              <a:off x="432275" y="3212525"/>
              <a:ext cx="158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numbers or strings</a:t>
              </a: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156949" y="2700350"/>
              <a:ext cx="622158" cy="711000"/>
            </a:xfrm>
            <a:custGeom>
              <a:rect b="b" l="l" r="r" t="t"/>
              <a:pathLst>
                <a:path extrusionOk="0" h="28440" w="21254">
                  <a:moveTo>
                    <a:pt x="21255" y="0"/>
                  </a:moveTo>
                  <a:cubicBezTo>
                    <a:pt x="18935" y="353"/>
                    <a:pt x="10867" y="-404"/>
                    <a:pt x="7337" y="2117"/>
                  </a:cubicBezTo>
                  <a:cubicBezTo>
                    <a:pt x="3807" y="4638"/>
                    <a:pt x="-227" y="10740"/>
                    <a:pt x="76" y="15127"/>
                  </a:cubicBezTo>
                  <a:cubicBezTo>
                    <a:pt x="379" y="19514"/>
                    <a:pt x="7640" y="26221"/>
                    <a:pt x="9153" y="28440"/>
                  </a:cubicBezTo>
                </a:path>
              </a:pathLst>
            </a:custGeom>
            <a:noFill/>
            <a:ln cap="flat" cmpd="sng" w="9525">
              <a:solidFill>
                <a:srgbClr val="1B91CA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cxnSp>
        <p:nvCxnSpPr>
          <p:cNvPr id="273" name="Google Shape;273;p25"/>
          <p:cNvCxnSpPr/>
          <p:nvPr/>
        </p:nvCxnSpPr>
        <p:spPr>
          <a:xfrm flipH="1" rot="10800000">
            <a:off x="6830275" y="1089275"/>
            <a:ext cx="696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7211275" y="1546475"/>
            <a:ext cx="6960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5"/>
          <p:cNvCxnSpPr>
            <a:endCxn id="269" idx="1"/>
          </p:cNvCxnSpPr>
          <p:nvPr/>
        </p:nvCxnSpPr>
        <p:spPr>
          <a:xfrm flipH="1" rot="10800000">
            <a:off x="6906025" y="1980775"/>
            <a:ext cx="476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5"/>
          <p:cNvSpPr txBox="1"/>
          <p:nvPr/>
        </p:nvSpPr>
        <p:spPr>
          <a:xfrm>
            <a:off x="439825" y="3775550"/>
            <a:ext cx="3000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Python is kinda smart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 you attempt to use a variable name that hasn’t been used before Python will create it automatically (unlike some other languages)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77" name="Google Shape;277;p25"/>
          <p:cNvGrpSpPr/>
          <p:nvPr/>
        </p:nvGrpSpPr>
        <p:grpSpPr>
          <a:xfrm>
            <a:off x="3645350" y="3370050"/>
            <a:ext cx="4888200" cy="1613700"/>
            <a:chOff x="3645350" y="3370050"/>
            <a:chExt cx="4888200" cy="1613700"/>
          </a:xfrm>
        </p:grpSpPr>
        <p:sp>
          <p:nvSpPr>
            <p:cNvPr id="278" name="Google Shape;278;p25"/>
            <p:cNvSpPr/>
            <p:nvPr/>
          </p:nvSpPr>
          <p:spPr>
            <a:xfrm>
              <a:off x="3645350" y="3446850"/>
              <a:ext cx="4888200" cy="15369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CC0000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CAUTION: picky variable names</a:t>
              </a:r>
              <a:r>
                <a:rPr lang="en"/>
                <a:t> 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Python is </a:t>
              </a:r>
              <a:r>
                <a:rPr b="1" lang="en" sz="1200"/>
                <a:t>case-sensitive</a:t>
              </a:r>
              <a:r>
                <a:rPr lang="en" sz="1200"/>
                <a:t> and will treat all of these variable names as separate entities. Variable names must </a:t>
              </a:r>
              <a:r>
                <a:rPr b="1" lang="en" sz="1200"/>
                <a:t>start with a letter or underscore</a:t>
              </a:r>
              <a:r>
                <a:rPr lang="en" sz="1200"/>
                <a:t>. You can include </a:t>
              </a:r>
              <a:r>
                <a:rPr b="1" lang="en" sz="1200"/>
                <a:t>numbers</a:t>
              </a:r>
              <a:r>
                <a:rPr lang="en" sz="1200"/>
                <a:t>, but </a:t>
              </a:r>
              <a:r>
                <a:rPr b="1" lang="en" sz="1200"/>
                <a:t>no other punctuation</a:t>
              </a:r>
              <a:endParaRPr b="1" sz="1200"/>
            </a:p>
          </p:txBody>
        </p:sp>
        <p:grpSp>
          <p:nvGrpSpPr>
            <p:cNvPr id="279" name="Google Shape;279;p25"/>
            <p:cNvGrpSpPr/>
            <p:nvPr/>
          </p:nvGrpSpPr>
          <p:grpSpPr>
            <a:xfrm>
              <a:off x="3803900" y="3370050"/>
              <a:ext cx="4387300" cy="537575"/>
              <a:chOff x="3803900" y="3370050"/>
              <a:chExt cx="4387300" cy="537575"/>
            </a:xfrm>
          </p:grpSpPr>
          <p:sp>
            <p:nvSpPr>
              <p:cNvPr id="280" name="Google Shape;280;p25"/>
              <p:cNvSpPr txBox="1"/>
              <p:nvPr/>
            </p:nvSpPr>
            <p:spPr>
              <a:xfrm>
                <a:off x="3803900" y="3399725"/>
                <a:ext cx="824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area</a:t>
                </a:r>
                <a:endParaRPr/>
              </a:p>
            </p:txBody>
          </p:sp>
          <p:sp>
            <p:nvSpPr>
              <p:cNvPr id="281" name="Google Shape;281;p25"/>
              <p:cNvSpPr txBox="1"/>
              <p:nvPr/>
            </p:nvSpPr>
            <p:spPr>
              <a:xfrm>
                <a:off x="4909250" y="3399725"/>
                <a:ext cx="824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rea</a:t>
                </a:r>
                <a:endParaRPr/>
              </a:p>
            </p:txBody>
          </p:sp>
          <p:sp>
            <p:nvSpPr>
              <p:cNvPr id="282" name="Google Shape;282;p25"/>
              <p:cNvSpPr txBox="1"/>
              <p:nvPr/>
            </p:nvSpPr>
            <p:spPr>
              <a:xfrm>
                <a:off x="6473575" y="3370050"/>
                <a:ext cx="824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aRea</a:t>
                </a:r>
                <a:endParaRPr/>
              </a:p>
            </p:txBody>
          </p:sp>
          <p:sp>
            <p:nvSpPr>
              <p:cNvPr id="283" name="Google Shape;283;p25"/>
              <p:cNvSpPr txBox="1"/>
              <p:nvPr/>
            </p:nvSpPr>
            <p:spPr>
              <a:xfrm>
                <a:off x="7367100" y="3370050"/>
                <a:ext cx="824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ar3a</a:t>
                </a:r>
                <a:endParaRPr/>
              </a:p>
            </p:txBody>
          </p:sp>
        </p:grpSp>
      </p:grpSp>
      <p:sp>
        <p:nvSpPr>
          <p:cNvPr id="284" name="Google Shape;284;p25"/>
          <p:cNvSpPr txBox="1"/>
          <p:nvPr/>
        </p:nvSpPr>
        <p:spPr>
          <a:xfrm>
            <a:off x="6902725" y="2328775"/>
            <a:ext cx="2066700" cy="861900"/>
          </a:xfrm>
          <a:prstGeom prst="rect">
            <a:avLst/>
          </a:prstGeom>
          <a:noFill/>
          <a:ln cap="flat" cmpd="sng" w="28575">
            <a:solidFill>
              <a:srgbClr val="A64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Good variable naming convention is all lowercase with underscores if needed</a:t>
            </a:r>
            <a:endParaRPr sz="11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sensible_variable_name</a:t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"/>
          <p:cNvSpPr txBox="1"/>
          <p:nvPr/>
        </p:nvSpPr>
        <p:spPr>
          <a:xfrm>
            <a:off x="2665325" y="613800"/>
            <a:ext cx="3376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RESERVED WORDS 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should not be used for variable names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90" name="Google Shape;290;p26"/>
          <p:cNvGrpSpPr/>
          <p:nvPr/>
        </p:nvGrpSpPr>
        <p:grpSpPr>
          <a:xfrm>
            <a:off x="1872200" y="1673900"/>
            <a:ext cx="5574425" cy="2715900"/>
            <a:chOff x="1491200" y="1521500"/>
            <a:chExt cx="5574425" cy="2715900"/>
          </a:xfrm>
        </p:grpSpPr>
        <p:sp>
          <p:nvSpPr>
            <p:cNvPr id="291" name="Google Shape;291;p26"/>
            <p:cNvSpPr txBox="1"/>
            <p:nvPr/>
          </p:nvSpPr>
          <p:spPr>
            <a:xfrm>
              <a:off x="1491200" y="1559300"/>
              <a:ext cx="1314900" cy="26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nd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ssert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break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class 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continue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def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del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2" name="Google Shape;292;p26"/>
            <p:cNvSpPr txBox="1"/>
            <p:nvPr/>
          </p:nvSpPr>
          <p:spPr>
            <a:xfrm>
              <a:off x="2982425" y="1551750"/>
              <a:ext cx="1314900" cy="26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elif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else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except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exec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finally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for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from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global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3" name="Google Shape;293;p26"/>
            <p:cNvSpPr txBox="1"/>
            <p:nvPr/>
          </p:nvSpPr>
          <p:spPr>
            <a:xfrm>
              <a:off x="4435825" y="1521500"/>
              <a:ext cx="1314900" cy="240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if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import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in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is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lambda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not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or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pass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94" name="Google Shape;294;p26"/>
            <p:cNvSpPr txBox="1"/>
            <p:nvPr/>
          </p:nvSpPr>
          <p:spPr>
            <a:xfrm>
              <a:off x="5750725" y="1521500"/>
              <a:ext cx="13149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print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raise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return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try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while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with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yield</a:t>
              </a:r>
              <a:endParaRPr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95" name="Google Shape;295;p26"/>
          <p:cNvSpPr txBox="1"/>
          <p:nvPr/>
        </p:nvSpPr>
        <p:spPr>
          <a:xfrm>
            <a:off x="7042050" y="298350"/>
            <a:ext cx="190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when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these words come up, the interpreter that takes your Python code and converts to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machine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code already has a meaning attached to these!</a:t>
            </a:r>
            <a:endParaRPr sz="1200"/>
          </a:p>
        </p:txBody>
      </p:sp>
      <p:sp>
        <p:nvSpPr>
          <p:cNvPr id="296" name="Google Shape;296;p26"/>
          <p:cNvSpPr/>
          <p:nvPr/>
        </p:nvSpPr>
        <p:spPr>
          <a:xfrm>
            <a:off x="3744175" y="281752"/>
            <a:ext cx="3320575" cy="451925"/>
          </a:xfrm>
          <a:custGeom>
            <a:rect b="b" l="l" r="r" t="t"/>
            <a:pathLst>
              <a:path extrusionOk="0" h="18077" w="132823">
                <a:moveTo>
                  <a:pt x="132823" y="12330"/>
                </a:moveTo>
                <a:cubicBezTo>
                  <a:pt x="128386" y="11019"/>
                  <a:pt x="118300" y="6480"/>
                  <a:pt x="106198" y="4463"/>
                </a:cubicBezTo>
                <a:cubicBezTo>
                  <a:pt x="94096" y="2446"/>
                  <a:pt x="76144" y="-681"/>
                  <a:pt x="60209" y="227"/>
                </a:cubicBezTo>
                <a:cubicBezTo>
                  <a:pt x="44274" y="1135"/>
                  <a:pt x="20624" y="6934"/>
                  <a:pt x="10589" y="9909"/>
                </a:cubicBezTo>
                <a:cubicBezTo>
                  <a:pt x="554" y="12884"/>
                  <a:pt x="1765" y="16717"/>
                  <a:pt x="0" y="180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27"/>
          <p:cNvGrpSpPr/>
          <p:nvPr/>
        </p:nvGrpSpPr>
        <p:grpSpPr>
          <a:xfrm>
            <a:off x="908325" y="689342"/>
            <a:ext cx="4350300" cy="1583073"/>
            <a:chOff x="679725" y="2213425"/>
            <a:chExt cx="4350300" cy="1805100"/>
          </a:xfrm>
        </p:grpSpPr>
        <p:sp>
          <p:nvSpPr>
            <p:cNvPr id="302" name="Google Shape;302;p27"/>
            <p:cNvSpPr/>
            <p:nvPr/>
          </p:nvSpPr>
          <p:spPr>
            <a:xfrm>
              <a:off x="679725" y="2213425"/>
              <a:ext cx="4350300" cy="18051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data can be stored as numbers using the float and int types, or as text using the string type</a:t>
              </a:r>
              <a:endParaRPr/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840500" y="2334346"/>
              <a:ext cx="1278300" cy="877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floats</a:t>
              </a:r>
              <a:endParaRPr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3613700" y="2334346"/>
              <a:ext cx="1278300" cy="877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dk2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ints</a:t>
              </a:r>
              <a:endParaRPr sz="3000">
                <a:solidFill>
                  <a:schemeClr val="dk2"/>
                </a:solidFill>
              </a:endParaRPr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2172513" y="2326225"/>
              <a:ext cx="1401000" cy="877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A64DC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strings</a:t>
              </a:r>
              <a:endParaRPr sz="3000"/>
            </a:p>
          </p:txBody>
        </p:sp>
      </p:grpSp>
      <p:sp>
        <p:nvSpPr>
          <p:cNvPr id="306" name="Google Shape;306;p27"/>
          <p:cNvSpPr txBox="1"/>
          <p:nvPr/>
        </p:nvSpPr>
        <p:spPr>
          <a:xfrm>
            <a:off x="291800" y="114650"/>
            <a:ext cx="577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“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here’s a string</a:t>
            </a:r>
            <a:r>
              <a:rPr lang="en" sz="21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”	 ‘</a:t>
            </a: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there’s a string</a:t>
            </a:r>
            <a:r>
              <a:rPr lang="en" sz="21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’</a:t>
            </a:r>
            <a:endParaRPr sz="2100">
              <a:solidFill>
                <a:srgbClr val="A64DC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07" name="Google Shape;307;p27"/>
          <p:cNvGrpSpPr/>
          <p:nvPr/>
        </p:nvGrpSpPr>
        <p:grpSpPr>
          <a:xfrm>
            <a:off x="6232800" y="114650"/>
            <a:ext cx="2762100" cy="4783800"/>
            <a:chOff x="6232800" y="114650"/>
            <a:chExt cx="2762100" cy="4783800"/>
          </a:xfrm>
        </p:grpSpPr>
        <p:sp>
          <p:nvSpPr>
            <p:cNvPr id="308" name="Google Shape;308;p27"/>
            <p:cNvSpPr/>
            <p:nvPr/>
          </p:nvSpPr>
          <p:spPr>
            <a:xfrm flipH="1">
              <a:off x="6232800" y="114650"/>
              <a:ext cx="2762100" cy="4783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7"/>
            <p:cNvSpPr txBox="1"/>
            <p:nvPr/>
          </p:nvSpPr>
          <p:spPr>
            <a:xfrm>
              <a:off x="6345600" y="269250"/>
              <a:ext cx="25731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you can change numbers to strings in a process called </a:t>
              </a:r>
              <a:r>
                <a:rPr lang="en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casting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using </a:t>
              </a:r>
              <a:r>
                <a:rPr b="1"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str()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function 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310" name="Google Shape;310;p27"/>
            <p:cNvSpPr txBox="1"/>
            <p:nvPr/>
          </p:nvSpPr>
          <p:spPr>
            <a:xfrm>
              <a:off x="6304501" y="1264225"/>
              <a:ext cx="2613300" cy="32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8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(1)    = “1”</a:t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str(1.5)  = “1.5”</a:t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str(int(3.9)) = “3”</a:t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int(“hi”)   ERROR</a:t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  <a:latin typeface="Consolas"/>
                  <a:ea typeface="Consolas"/>
                  <a:cs typeface="Consolas"/>
                  <a:sym typeface="Consolas"/>
                </a:rPr>
                <a:t>float(‘hi’) ERROR</a:t>
              </a:r>
              <a:endParaRPr sz="18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11" name="Google Shape;311;p27"/>
            <p:cNvSpPr txBox="1"/>
            <p:nvPr/>
          </p:nvSpPr>
          <p:spPr>
            <a:xfrm>
              <a:off x="6418350" y="2716600"/>
              <a:ext cx="2385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but strings cannot be cast as 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float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or ints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312" name="Google Shape;312;p27"/>
          <p:cNvSpPr txBox="1"/>
          <p:nvPr/>
        </p:nvSpPr>
        <p:spPr>
          <a:xfrm>
            <a:off x="360125" y="4403375"/>
            <a:ext cx="193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“potato” - “tato”  </a:t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3 + “potato”	</a:t>
            </a:r>
            <a:endParaRPr sz="1100"/>
          </a:p>
        </p:txBody>
      </p:sp>
      <p:sp>
        <p:nvSpPr>
          <p:cNvPr id="313" name="Google Shape;313;p27"/>
          <p:cNvSpPr txBox="1"/>
          <p:nvPr/>
        </p:nvSpPr>
        <p:spPr>
          <a:xfrm>
            <a:off x="1983400" y="4524000"/>
            <a:ext cx="77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endParaRPr sz="1100"/>
          </a:p>
        </p:txBody>
      </p:sp>
      <p:sp>
        <p:nvSpPr>
          <p:cNvPr id="314" name="Google Shape;314;p27"/>
          <p:cNvSpPr txBox="1"/>
          <p:nvPr/>
        </p:nvSpPr>
        <p:spPr>
          <a:xfrm>
            <a:off x="1618475" y="225002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64DC3"/>
                </a:solidFill>
                <a:latin typeface="Staatliches"/>
                <a:ea typeface="Staatliches"/>
                <a:cs typeface="Staatliches"/>
                <a:sym typeface="Staatliches"/>
              </a:rPr>
              <a:t>operations</a:t>
            </a:r>
            <a:endParaRPr/>
          </a:p>
        </p:txBody>
      </p:sp>
      <p:grpSp>
        <p:nvGrpSpPr>
          <p:cNvPr id="315" name="Google Shape;315;p27"/>
          <p:cNvGrpSpPr/>
          <p:nvPr/>
        </p:nvGrpSpPr>
        <p:grpSpPr>
          <a:xfrm>
            <a:off x="408450" y="2915575"/>
            <a:ext cx="5677800" cy="907150"/>
            <a:chOff x="408450" y="2915575"/>
            <a:chExt cx="5677800" cy="907150"/>
          </a:xfrm>
        </p:grpSpPr>
        <p:sp>
          <p:nvSpPr>
            <p:cNvPr id="316" name="Google Shape;316;p27"/>
            <p:cNvSpPr/>
            <p:nvPr/>
          </p:nvSpPr>
          <p:spPr>
            <a:xfrm>
              <a:off x="408450" y="2941825"/>
              <a:ext cx="5677800" cy="8808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7" name="Google Shape;317;p27"/>
            <p:cNvCxnSpPr>
              <a:endCxn id="318" idx="1"/>
            </p:cNvCxnSpPr>
            <p:nvPr/>
          </p:nvCxnSpPr>
          <p:spPr>
            <a:xfrm flipH="1" rot="10800000">
              <a:off x="3382625" y="3277300"/>
              <a:ext cx="555000" cy="1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19" name="Google Shape;319;p27"/>
            <p:cNvGrpSpPr/>
            <p:nvPr/>
          </p:nvGrpSpPr>
          <p:grpSpPr>
            <a:xfrm>
              <a:off x="417125" y="2915575"/>
              <a:ext cx="5552400" cy="907150"/>
              <a:chOff x="417125" y="2915575"/>
              <a:chExt cx="5552400" cy="907150"/>
            </a:xfrm>
          </p:grpSpPr>
          <p:sp>
            <p:nvSpPr>
              <p:cNvPr id="320" name="Google Shape;320;p27"/>
              <p:cNvSpPr txBox="1"/>
              <p:nvPr/>
            </p:nvSpPr>
            <p:spPr>
              <a:xfrm>
                <a:off x="2493475" y="2915575"/>
                <a:ext cx="1934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string concatenation</a:t>
                </a:r>
                <a:endParaRPr sz="1200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321" name="Google Shape;321;p27"/>
              <p:cNvGrpSpPr/>
              <p:nvPr/>
            </p:nvGrpSpPr>
            <p:grpSpPr>
              <a:xfrm>
                <a:off x="417125" y="3046175"/>
                <a:ext cx="5552400" cy="776550"/>
                <a:chOff x="417125" y="3046175"/>
                <a:chExt cx="5552400" cy="776550"/>
              </a:xfrm>
            </p:grpSpPr>
            <p:sp>
              <p:nvSpPr>
                <p:cNvPr id="322" name="Google Shape;322;p27"/>
                <p:cNvSpPr txBox="1"/>
                <p:nvPr/>
              </p:nvSpPr>
              <p:spPr>
                <a:xfrm>
                  <a:off x="868750" y="3367150"/>
                  <a:ext cx="30000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“potato” + str(3)</a:t>
                  </a:r>
                  <a:endParaRPr/>
                </a:p>
              </p:txBody>
            </p:sp>
            <p:cxnSp>
              <p:nvCxnSpPr>
                <p:cNvPr id="323" name="Google Shape;323;p27"/>
                <p:cNvCxnSpPr/>
                <p:nvPr/>
              </p:nvCxnSpPr>
              <p:spPr>
                <a:xfrm flipH="1" rot="10800000">
                  <a:off x="2969850" y="3601475"/>
                  <a:ext cx="555000" cy="11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  <p:sp>
              <p:nvSpPr>
                <p:cNvPr id="324" name="Google Shape;324;p27"/>
                <p:cNvSpPr txBox="1"/>
                <p:nvPr/>
              </p:nvSpPr>
              <p:spPr>
                <a:xfrm>
                  <a:off x="417125" y="3046175"/>
                  <a:ext cx="31908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“potato” + “potato” + “ !”</a:t>
                  </a:r>
                  <a:endParaRPr sz="900"/>
                </a:p>
              </p:txBody>
            </p:sp>
            <p:sp>
              <p:nvSpPr>
                <p:cNvPr id="318" name="Google Shape;318;p27"/>
                <p:cNvSpPr txBox="1"/>
                <p:nvPr/>
              </p:nvSpPr>
              <p:spPr>
                <a:xfrm>
                  <a:off x="3937625" y="3061750"/>
                  <a:ext cx="20319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A64DC3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“potatopotato !”</a:t>
                  </a:r>
                  <a:endParaRPr>
                    <a:solidFill>
                      <a:srgbClr val="A64DC3"/>
                    </a:solidFill>
                  </a:endParaRPr>
                </a:p>
              </p:txBody>
            </p:sp>
            <p:sp>
              <p:nvSpPr>
                <p:cNvPr id="325" name="Google Shape;325;p27"/>
                <p:cNvSpPr txBox="1"/>
                <p:nvPr/>
              </p:nvSpPr>
              <p:spPr>
                <a:xfrm>
                  <a:off x="3616700" y="3391625"/>
                  <a:ext cx="13983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A64DC3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“potato3”</a:t>
                  </a:r>
                  <a:endParaRPr/>
                </a:p>
              </p:txBody>
            </p:sp>
          </p:grpSp>
        </p:grpSp>
      </p:grpSp>
      <p:grpSp>
        <p:nvGrpSpPr>
          <p:cNvPr id="326" name="Google Shape;326;p27"/>
          <p:cNvGrpSpPr/>
          <p:nvPr/>
        </p:nvGrpSpPr>
        <p:grpSpPr>
          <a:xfrm>
            <a:off x="408450" y="3858325"/>
            <a:ext cx="5677800" cy="446675"/>
            <a:chOff x="408450" y="3858325"/>
            <a:chExt cx="5677800" cy="446675"/>
          </a:xfrm>
        </p:grpSpPr>
        <p:grpSp>
          <p:nvGrpSpPr>
            <p:cNvPr id="327" name="Google Shape;327;p27"/>
            <p:cNvGrpSpPr/>
            <p:nvPr/>
          </p:nvGrpSpPr>
          <p:grpSpPr>
            <a:xfrm>
              <a:off x="1102925" y="3858325"/>
              <a:ext cx="4189500" cy="446675"/>
              <a:chOff x="1102925" y="3705925"/>
              <a:chExt cx="4189500" cy="446675"/>
            </a:xfrm>
          </p:grpSpPr>
          <p:sp>
            <p:nvSpPr>
              <p:cNvPr id="328" name="Google Shape;328;p27"/>
              <p:cNvSpPr txBox="1"/>
              <p:nvPr/>
            </p:nvSpPr>
            <p:spPr>
              <a:xfrm>
                <a:off x="1102925" y="3705925"/>
                <a:ext cx="18546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“p</a:t>
                </a:r>
                <a:r>
                  <a:rPr lang="en" sz="16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otato” * 2</a:t>
                </a:r>
                <a:endParaRPr sz="900"/>
              </a:p>
            </p:txBody>
          </p:sp>
          <p:sp>
            <p:nvSpPr>
              <p:cNvPr id="329" name="Google Shape;329;p27"/>
              <p:cNvSpPr txBox="1"/>
              <p:nvPr/>
            </p:nvSpPr>
            <p:spPr>
              <a:xfrm>
                <a:off x="3404225" y="3721500"/>
                <a:ext cx="18882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A64DC3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“</a:t>
                </a:r>
                <a:r>
                  <a:rPr lang="en" sz="1600">
                    <a:solidFill>
                      <a:srgbClr val="A64DC3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potatopotato”</a:t>
                </a:r>
                <a:endParaRPr>
                  <a:solidFill>
                    <a:srgbClr val="A64DC3"/>
                  </a:solidFill>
                </a:endParaRPr>
              </a:p>
            </p:txBody>
          </p:sp>
          <p:cxnSp>
            <p:nvCxnSpPr>
              <p:cNvPr id="330" name="Google Shape;330;p27"/>
              <p:cNvCxnSpPr>
                <a:endCxn id="329" idx="1"/>
              </p:cNvCxnSpPr>
              <p:nvPr/>
            </p:nvCxnSpPr>
            <p:spPr>
              <a:xfrm flipH="1" rot="10800000">
                <a:off x="2849225" y="3937050"/>
                <a:ext cx="555000" cy="1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31" name="Google Shape;331;p27"/>
            <p:cNvSpPr/>
            <p:nvPr/>
          </p:nvSpPr>
          <p:spPr>
            <a:xfrm>
              <a:off x="408450" y="3867925"/>
              <a:ext cx="5677800" cy="431100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17575" y="2272425"/>
            <a:ext cx="2968675" cy="1223650"/>
            <a:chOff x="-686275" y="1122700"/>
            <a:chExt cx="2968675" cy="1223650"/>
          </a:xfrm>
        </p:grpSpPr>
        <p:sp>
          <p:nvSpPr>
            <p:cNvPr id="333" name="Google Shape;333;p27"/>
            <p:cNvSpPr/>
            <p:nvPr/>
          </p:nvSpPr>
          <p:spPr>
            <a:xfrm>
              <a:off x="1690700" y="1988725"/>
              <a:ext cx="90900" cy="3198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7"/>
            <p:cNvSpPr/>
            <p:nvPr/>
          </p:nvSpPr>
          <p:spPr>
            <a:xfrm>
              <a:off x="-686275" y="2026550"/>
              <a:ext cx="90900" cy="3198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7"/>
            <p:cNvSpPr txBox="1"/>
            <p:nvPr/>
          </p:nvSpPr>
          <p:spPr>
            <a:xfrm>
              <a:off x="812700" y="1122700"/>
              <a:ext cx="14697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spacing with concatenation is super important!</a:t>
              </a:r>
              <a:endParaRPr sz="1200"/>
            </a:p>
          </p:txBody>
        </p:sp>
      </p:grpSp>
      <p:sp>
        <p:nvSpPr>
          <p:cNvPr id="336" name="Google Shape;336;p27"/>
          <p:cNvSpPr txBox="1"/>
          <p:nvPr/>
        </p:nvSpPr>
        <p:spPr>
          <a:xfrm>
            <a:off x="7240400" y="197932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/>
          <p:nvPr/>
        </p:nvSpPr>
        <p:spPr>
          <a:xfrm>
            <a:off x="418236" y="1238850"/>
            <a:ext cx="44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function can take strings, floats, ints, and variables as arguments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400900" y="2027805"/>
            <a:ext cx="449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</a:t>
            </a:r>
            <a:r>
              <a:rPr b="1"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function deals in </a:t>
            </a:r>
            <a:r>
              <a:rPr lang="en" sz="18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strings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strings as arguments, strings as output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43" name="Google Shape;343;p28"/>
          <p:cNvGrpSpPr/>
          <p:nvPr/>
        </p:nvGrpSpPr>
        <p:grpSpPr>
          <a:xfrm>
            <a:off x="5099300" y="560850"/>
            <a:ext cx="3918000" cy="1728650"/>
            <a:chOff x="5099300" y="560850"/>
            <a:chExt cx="3918000" cy="1728650"/>
          </a:xfrm>
        </p:grpSpPr>
        <p:sp>
          <p:nvSpPr>
            <p:cNvPr id="344" name="Google Shape;344;p28"/>
            <p:cNvSpPr txBox="1"/>
            <p:nvPr/>
          </p:nvSpPr>
          <p:spPr>
            <a:xfrm>
              <a:off x="5141050" y="1673900"/>
              <a:ext cx="300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What is your name? Eowyn</a:t>
              </a:r>
              <a:endParaRPr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Hello </a:t>
              </a: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Eowyn</a:t>
              </a:r>
              <a:endParaRPr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5" name="Google Shape;345;p28"/>
            <p:cNvSpPr txBox="1"/>
            <p:nvPr/>
          </p:nvSpPr>
          <p:spPr>
            <a:xfrm>
              <a:off x="5099300" y="560850"/>
              <a:ext cx="39180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name = input(“What is your name? ”)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print(“Hello ”, name)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print(“Hello ” + name)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46" name="Google Shape;346;p28"/>
          <p:cNvSpPr txBox="1"/>
          <p:nvPr/>
        </p:nvSpPr>
        <p:spPr>
          <a:xfrm>
            <a:off x="1338850" y="4032275"/>
            <a:ext cx="53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f“The square of {number} is {squared}”)</a:t>
            </a:r>
            <a:endParaRPr/>
          </a:p>
        </p:txBody>
      </p:sp>
      <p:grpSp>
        <p:nvGrpSpPr>
          <p:cNvPr id="347" name="Google Shape;347;p28"/>
          <p:cNvGrpSpPr/>
          <p:nvPr/>
        </p:nvGrpSpPr>
        <p:grpSpPr>
          <a:xfrm>
            <a:off x="5099300" y="1248150"/>
            <a:ext cx="3992625" cy="2041800"/>
            <a:chOff x="5099300" y="1248150"/>
            <a:chExt cx="3992625" cy="2041800"/>
          </a:xfrm>
        </p:grpSpPr>
        <p:grpSp>
          <p:nvGrpSpPr>
            <p:cNvPr id="348" name="Google Shape;348;p28"/>
            <p:cNvGrpSpPr/>
            <p:nvPr/>
          </p:nvGrpSpPr>
          <p:grpSpPr>
            <a:xfrm>
              <a:off x="5099300" y="1248150"/>
              <a:ext cx="3992625" cy="2041800"/>
              <a:chOff x="5099300" y="1248150"/>
              <a:chExt cx="3992625" cy="2041800"/>
            </a:xfrm>
          </p:grpSpPr>
          <p:sp>
            <p:nvSpPr>
              <p:cNvPr id="349" name="Google Shape;349;p28"/>
              <p:cNvSpPr txBox="1"/>
              <p:nvPr/>
            </p:nvSpPr>
            <p:spPr>
              <a:xfrm>
                <a:off x="6860525" y="2181750"/>
                <a:ext cx="2231400" cy="110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this is printing with what is called an </a:t>
                </a:r>
                <a:r>
                  <a:rPr b="1" lang="en" sz="12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f-string</a:t>
                </a:r>
                <a:r>
                  <a:rPr lang="en" sz="12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. this is something you do NOT need to know unless it’s of interest to you</a:t>
                </a:r>
                <a:endParaRPr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350" name="Google Shape;350;p28"/>
              <p:cNvSpPr txBox="1"/>
              <p:nvPr/>
            </p:nvSpPr>
            <p:spPr>
              <a:xfrm>
                <a:off x="5099300" y="1248150"/>
                <a:ext cx="300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print(f“Hello {name}”)</a:t>
                </a:r>
                <a:endParaRPr/>
              </a:p>
            </p:txBody>
          </p:sp>
        </p:grpSp>
        <p:sp>
          <p:nvSpPr>
            <p:cNvPr id="351" name="Google Shape;351;p28"/>
            <p:cNvSpPr/>
            <p:nvPr/>
          </p:nvSpPr>
          <p:spPr>
            <a:xfrm>
              <a:off x="7359750" y="1422025"/>
              <a:ext cx="523475" cy="862300"/>
            </a:xfrm>
            <a:custGeom>
              <a:rect b="b" l="l" r="r" t="t"/>
              <a:pathLst>
                <a:path extrusionOk="0" h="34492" w="20939">
                  <a:moveTo>
                    <a:pt x="0" y="0"/>
                  </a:moveTo>
                  <a:cubicBezTo>
                    <a:pt x="2874" y="504"/>
                    <a:pt x="13767" y="-958"/>
                    <a:pt x="17246" y="3026"/>
                  </a:cubicBezTo>
                  <a:cubicBezTo>
                    <a:pt x="20725" y="7010"/>
                    <a:pt x="20624" y="18658"/>
                    <a:pt x="20876" y="23902"/>
                  </a:cubicBezTo>
                  <a:cubicBezTo>
                    <a:pt x="21128" y="29146"/>
                    <a:pt x="19111" y="32727"/>
                    <a:pt x="18758" y="34492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sp>
      </p:grpSp>
      <p:grpSp>
        <p:nvGrpSpPr>
          <p:cNvPr id="352" name="Google Shape;352;p28"/>
          <p:cNvGrpSpPr/>
          <p:nvPr/>
        </p:nvGrpSpPr>
        <p:grpSpPr>
          <a:xfrm>
            <a:off x="1338850" y="3329250"/>
            <a:ext cx="6878400" cy="1684400"/>
            <a:chOff x="1338850" y="3329250"/>
            <a:chExt cx="6878400" cy="1684400"/>
          </a:xfrm>
        </p:grpSpPr>
        <p:sp>
          <p:nvSpPr>
            <p:cNvPr id="353" name="Google Shape;353;p28"/>
            <p:cNvSpPr txBox="1"/>
            <p:nvPr/>
          </p:nvSpPr>
          <p:spPr>
            <a:xfrm>
              <a:off x="1338850" y="3329250"/>
              <a:ext cx="68784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number = int(input(“Enter a whole number: ”))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squared = number ** 2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print(“The square of”, str(number), “is”, squared)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4" name="Google Shape;354;p28"/>
            <p:cNvSpPr txBox="1"/>
            <p:nvPr/>
          </p:nvSpPr>
          <p:spPr>
            <a:xfrm>
              <a:off x="1398025" y="4398050"/>
              <a:ext cx="300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Enter a whole number:</a:t>
              </a: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 2</a:t>
              </a:r>
              <a:endParaRPr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The square of 2 is 4</a:t>
              </a:r>
              <a:endParaRPr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55" name="Google Shape;355;p28"/>
          <p:cNvGrpSpPr/>
          <p:nvPr/>
        </p:nvGrpSpPr>
        <p:grpSpPr>
          <a:xfrm>
            <a:off x="1908925" y="470100"/>
            <a:ext cx="6505150" cy="3302250"/>
            <a:chOff x="1908925" y="470100"/>
            <a:chExt cx="6505150" cy="3302250"/>
          </a:xfrm>
        </p:grpSpPr>
        <p:grpSp>
          <p:nvGrpSpPr>
            <p:cNvPr id="356" name="Google Shape;356;p28"/>
            <p:cNvGrpSpPr/>
            <p:nvPr/>
          </p:nvGrpSpPr>
          <p:grpSpPr>
            <a:xfrm>
              <a:off x="1908925" y="470100"/>
              <a:ext cx="3614600" cy="3302250"/>
              <a:chOff x="1908925" y="470100"/>
              <a:chExt cx="3614600" cy="3302250"/>
            </a:xfrm>
          </p:grpSpPr>
          <p:sp>
            <p:nvSpPr>
              <p:cNvPr id="357" name="Google Shape;357;p28"/>
              <p:cNvSpPr txBox="1"/>
              <p:nvPr/>
            </p:nvSpPr>
            <p:spPr>
              <a:xfrm>
                <a:off x="1908925" y="470100"/>
                <a:ext cx="30000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note the spaces! super important to remember, especially for Standard IO!!</a:t>
                </a: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5432625" y="3289950"/>
                <a:ext cx="90900" cy="482400"/>
              </a:xfrm>
              <a:prstGeom prst="rect">
                <a:avLst/>
              </a:prstGeom>
              <a:noFill/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9" name="Google Shape;359;p28"/>
            <p:cNvSpPr/>
            <p:nvPr/>
          </p:nvSpPr>
          <p:spPr>
            <a:xfrm>
              <a:off x="8323175" y="560850"/>
              <a:ext cx="90900" cy="4824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372800" y="1043250"/>
              <a:ext cx="90900" cy="319800"/>
            </a:xfrm>
            <a:prstGeom prst="rect">
              <a:avLst/>
            </a:pr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Staatliches"/>
                <a:ea typeface="Staatliches"/>
                <a:cs typeface="Staatliches"/>
                <a:sym typeface="Staatliches"/>
              </a:rPr>
              <a:t>Functions so far</a:t>
            </a:r>
            <a:endParaRPr sz="30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66" name="Google Shape;366;p29"/>
          <p:cNvSpPr txBox="1"/>
          <p:nvPr>
            <p:ph type="title"/>
          </p:nvPr>
        </p:nvSpPr>
        <p:spPr>
          <a:xfrm>
            <a:off x="311700" y="117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Function		arguments	 	return value			notes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67" name="Google Shape;367;p29"/>
          <p:cNvSpPr txBox="1"/>
          <p:nvPr/>
        </p:nvSpPr>
        <p:spPr>
          <a:xfrm>
            <a:off x="370650" y="1832850"/>
            <a:ext cx="85206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int()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		         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float or string			    int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		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converts argument to int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		int or string			 float			converts argument to float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		int or float				string		converts argument to float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	    text to be displayed		             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None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		displays argument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input()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	   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text prompt for user			string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	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0"/>
          <p:cNvSpPr/>
          <p:nvPr/>
        </p:nvSpPr>
        <p:spPr>
          <a:xfrm flipH="1">
            <a:off x="57747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 txBox="1"/>
          <p:nvPr>
            <p:ph idx="1" type="body"/>
          </p:nvPr>
        </p:nvSpPr>
        <p:spPr>
          <a:xfrm>
            <a:off x="337100" y="786250"/>
            <a:ext cx="4480200" cy="3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Time for today’s workbook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General workflow: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36174D"/>
              </a:buClr>
              <a:buSzPts val="1400"/>
              <a:buFont typeface="Manrope"/>
              <a:buChar char="●"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Put all name cards face down.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400"/>
              <a:buFont typeface="Manrope"/>
              <a:buChar char="●"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with concept checks, discussing first with partner and then with table group.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400"/>
              <a:buFont typeface="Manrope"/>
              <a:buChar char="●"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When done, flip all name cards up and move onto exercises.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4" name="Google Shape;374;p30"/>
          <p:cNvSpPr txBox="1"/>
          <p:nvPr/>
        </p:nvSpPr>
        <p:spPr>
          <a:xfrm>
            <a:off x="6356050" y="786250"/>
            <a:ext cx="22998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Good start on HW 1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75" name="Google Shape;375;p30"/>
          <p:cNvGrpSpPr/>
          <p:nvPr/>
        </p:nvGrpSpPr>
        <p:grpSpPr>
          <a:xfrm>
            <a:off x="5993333" y="2390409"/>
            <a:ext cx="362727" cy="362678"/>
            <a:chOff x="1911245" y="3660176"/>
            <a:chExt cx="375377" cy="375326"/>
          </a:xfrm>
        </p:grpSpPr>
        <p:sp>
          <p:nvSpPr>
            <p:cNvPr id="376" name="Google Shape;376;p30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30"/>
          <p:cNvGrpSpPr/>
          <p:nvPr/>
        </p:nvGrpSpPr>
        <p:grpSpPr>
          <a:xfrm>
            <a:off x="9408720" y="2713418"/>
            <a:ext cx="362691" cy="362660"/>
            <a:chOff x="2477933" y="3080134"/>
            <a:chExt cx="375340" cy="375308"/>
          </a:xfrm>
        </p:grpSpPr>
        <p:sp>
          <p:nvSpPr>
            <p:cNvPr id="382" name="Google Shape;382;p30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🎼 | Listen on Spotify, Apple music and more&#10;→  https://fanlink.to/ChillSynthwave&#10;&#10;🎶 Subscribe to this channel for more synthwave music&#10;→ https://bit.ly/synthwave-channel&#10;&#10;🌎 | Lofi Girl on all social media&#10;→  https://fanlink.to/lofigirl-social&#10;&#10;👕 | Lofi Girl merch&#10;→  https://bit.ly/Iofigirl-shop&#10;&#10;🎭 | Create your lofi avatar now&#10;→  https://lofigirl.com/generator/&#10;&#10;💬 | Join the Lofi Girl community&#10;→   https://bit.ly/lofigirl-discord&#10;→   https://bit.ly/lofigirl-reddit&#10;&#10;🎨 | Art by Lofi Studio (full list of artists here)&#10;→  https://www.instagram.com/p/CrlCU3msh49/&#10;&#10;📝 | Submit your music / art&#10;→  https://bit.ly/lofi-submission" id="385" name="Google Shape;385;p30" title="synthwave radio 🌌 - beats to chill/game t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50" y="4657597"/>
            <a:ext cx="561450" cy="315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30"/>
          <p:cNvGrpSpPr/>
          <p:nvPr/>
        </p:nvGrpSpPr>
        <p:grpSpPr>
          <a:xfrm>
            <a:off x="9408717" y="3295434"/>
            <a:ext cx="362691" cy="362642"/>
            <a:chOff x="5172859" y="3605268"/>
            <a:chExt cx="375340" cy="375289"/>
          </a:xfrm>
        </p:grpSpPr>
        <p:sp>
          <p:nvSpPr>
            <p:cNvPr id="387" name="Google Shape;387;p30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712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an algorithm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is, how to think algorithmically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pseudocode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computers talk in binary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use Python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upcoming schedule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98750"/>
            <a:ext cx="8839204" cy="2369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5"/>
          <p:cNvGrpSpPr/>
          <p:nvPr/>
        </p:nvGrpSpPr>
        <p:grpSpPr>
          <a:xfrm>
            <a:off x="6391825" y="2621875"/>
            <a:ext cx="2599775" cy="1539300"/>
            <a:chOff x="6391825" y="2621875"/>
            <a:chExt cx="2599775" cy="1539300"/>
          </a:xfrm>
        </p:grpSpPr>
        <p:sp>
          <p:nvSpPr>
            <p:cNvPr id="70" name="Google Shape;70;p15"/>
            <p:cNvSpPr/>
            <p:nvPr/>
          </p:nvSpPr>
          <p:spPr>
            <a:xfrm>
              <a:off x="7667100" y="2621875"/>
              <a:ext cx="1324500" cy="7926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6391825" y="2621875"/>
              <a:ext cx="1220400" cy="15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Consider starting on this as soon as possible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Ask questions during office hours today</a:t>
              </a:r>
              <a:endParaRPr sz="1100"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7110075" y="3194425"/>
              <a:ext cx="692725" cy="210700"/>
            </a:xfrm>
            <a:custGeom>
              <a:rect b="b" l="l" r="r" t="t"/>
              <a:pathLst>
                <a:path extrusionOk="0" h="8428" w="27709">
                  <a:moveTo>
                    <a:pt x="0" y="2771"/>
                  </a:moveTo>
                  <a:cubicBezTo>
                    <a:pt x="2078" y="3695"/>
                    <a:pt x="7851" y="8775"/>
                    <a:pt x="12469" y="8313"/>
                  </a:cubicBezTo>
                  <a:cubicBezTo>
                    <a:pt x="17087" y="7851"/>
                    <a:pt x="25169" y="1386"/>
                    <a:pt x="2770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632888" y="4478000"/>
            <a:ext cx="604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Project 1 and IDLE+Python guide both up on Moodle!</a:t>
            </a:r>
            <a:endParaRPr sz="18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075" y="612150"/>
            <a:ext cx="7844550" cy="37259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6"/>
          <p:cNvGrpSpPr/>
          <p:nvPr/>
        </p:nvGrpSpPr>
        <p:grpSpPr>
          <a:xfrm>
            <a:off x="682950" y="2118250"/>
            <a:ext cx="5910325" cy="915200"/>
            <a:chOff x="682950" y="2118250"/>
            <a:chExt cx="5910325" cy="915200"/>
          </a:xfrm>
        </p:grpSpPr>
        <p:sp>
          <p:nvSpPr>
            <p:cNvPr id="80" name="Google Shape;80;p16"/>
            <p:cNvSpPr/>
            <p:nvPr/>
          </p:nvSpPr>
          <p:spPr>
            <a:xfrm>
              <a:off x="4476775" y="2118250"/>
              <a:ext cx="2116500" cy="5628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682950" y="2571750"/>
              <a:ext cx="2116500" cy="4617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82" name="Google Shape;82;p16"/>
          <p:cNvSpPr/>
          <p:nvPr/>
        </p:nvSpPr>
        <p:spPr>
          <a:xfrm>
            <a:off x="4572000" y="1500000"/>
            <a:ext cx="2892000" cy="562800"/>
          </a:xfrm>
          <a:prstGeom prst="rect">
            <a:avLst/>
          </a:prstGeom>
          <a:noFill/>
          <a:ln cap="flat" cmpd="sng" w="28575">
            <a:solidFill>
              <a:srgbClr val="A64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0" t="3521"/>
          <a:stretch/>
        </p:blipFill>
        <p:spPr>
          <a:xfrm>
            <a:off x="1292200" y="104850"/>
            <a:ext cx="6674850" cy="4962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7"/>
          <p:cNvGrpSpPr/>
          <p:nvPr/>
        </p:nvGrpSpPr>
        <p:grpSpPr>
          <a:xfrm>
            <a:off x="3012875" y="1987050"/>
            <a:ext cx="1311600" cy="512625"/>
            <a:chOff x="3012875" y="1987050"/>
            <a:chExt cx="1311600" cy="512625"/>
          </a:xfrm>
        </p:grpSpPr>
        <p:sp>
          <p:nvSpPr>
            <p:cNvPr id="89" name="Google Shape;89;p17"/>
            <p:cNvSpPr/>
            <p:nvPr/>
          </p:nvSpPr>
          <p:spPr>
            <a:xfrm>
              <a:off x="3012875" y="1987050"/>
              <a:ext cx="1311600" cy="206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3122875" y="2293275"/>
              <a:ext cx="662100" cy="206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91" name="Google Shape;91;p17"/>
          <p:cNvSpPr/>
          <p:nvPr/>
        </p:nvSpPr>
        <p:spPr>
          <a:xfrm>
            <a:off x="2100225" y="3464300"/>
            <a:ext cx="5435100" cy="4545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657350" y="1291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expression vs literal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396375" y="1291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are videos required?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391850" y="270605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code block reassignment was a bit tricky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22475" y="2915750"/>
            <a:ext cx="32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order of operations, what?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903800" y="166317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Nope! Just an alternative format for information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930125" y="3486350"/>
            <a:ext cx="41928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As you see more examples, this will make more sense. It’ll come up on HW2, so go to OH or TA if you want an in-depth explanation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112075" y="332490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We’ll see more examples of this during class today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1165200" y="1721750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 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expression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does operations on literals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409425" y="729025"/>
            <a:ext cx="2027400" cy="4617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‘string’ * 2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895200" y="423336"/>
            <a:ext cx="1342100" cy="1041275"/>
          </a:xfrm>
          <a:custGeom>
            <a:rect b="b" l="l" r="r" t="t"/>
            <a:pathLst>
              <a:path extrusionOk="0" h="41651" w="53684">
                <a:moveTo>
                  <a:pt x="4786" y="41652"/>
                </a:moveTo>
                <a:cubicBezTo>
                  <a:pt x="4017" y="39038"/>
                  <a:pt x="-519" y="31811"/>
                  <a:pt x="173" y="25968"/>
                </a:cubicBezTo>
                <a:cubicBezTo>
                  <a:pt x="865" y="20125"/>
                  <a:pt x="1865" y="10899"/>
                  <a:pt x="8938" y="6593"/>
                </a:cubicBezTo>
                <a:cubicBezTo>
                  <a:pt x="16011" y="2288"/>
                  <a:pt x="35155" y="-403"/>
                  <a:pt x="42613" y="135"/>
                </a:cubicBezTo>
                <a:cubicBezTo>
                  <a:pt x="50071" y="673"/>
                  <a:pt x="51839" y="8208"/>
                  <a:pt x="53684" y="98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6" name="Google Shape;106;p18"/>
          <p:cNvSpPr/>
          <p:nvPr/>
        </p:nvSpPr>
        <p:spPr>
          <a:xfrm>
            <a:off x="2664000" y="1107125"/>
            <a:ext cx="438525" cy="322900"/>
          </a:xfrm>
          <a:custGeom>
            <a:rect b="b" l="l" r="r" t="t"/>
            <a:pathLst>
              <a:path extrusionOk="0" h="12916" w="17541">
                <a:moveTo>
                  <a:pt x="0" y="12916"/>
                </a:moveTo>
                <a:cubicBezTo>
                  <a:pt x="2691" y="12224"/>
                  <a:pt x="13378" y="10918"/>
                  <a:pt x="16146" y="8765"/>
                </a:cubicBezTo>
                <a:cubicBezTo>
                  <a:pt x="18914" y="6612"/>
                  <a:pt x="16530" y="1461"/>
                  <a:pt x="16607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7" name="Google Shape;107;p18"/>
          <p:cNvSpPr/>
          <p:nvPr/>
        </p:nvSpPr>
        <p:spPr>
          <a:xfrm>
            <a:off x="2191600" y="1129525"/>
            <a:ext cx="488875" cy="303450"/>
          </a:xfrm>
          <a:custGeom>
            <a:rect b="b" l="l" r="r" t="t"/>
            <a:pathLst>
              <a:path extrusionOk="0" h="12138" w="19555">
                <a:moveTo>
                  <a:pt x="19555" y="12138"/>
                </a:moveTo>
                <a:cubicBezTo>
                  <a:pt x="17083" y="11688"/>
                  <a:pt x="7979" y="11463"/>
                  <a:pt x="4720" y="9440"/>
                </a:cubicBezTo>
                <a:cubicBezTo>
                  <a:pt x="1461" y="7417"/>
                  <a:pt x="787" y="1573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Link: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1995050" y="1664075"/>
            <a:ext cx="60975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Diana is writing a program to help an apple orchard. She knows that the orchard gathered in total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42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apples this week, and then sold them in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bags of five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 She adds some calculations to her program that she thinks would be helpful.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42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= 8.4		    42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   			42 </a:t>
            </a:r>
            <a:r>
              <a:rPr b="1"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2459025" y="1003175"/>
            <a:ext cx="4778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Apple bagging</a:t>
            </a:r>
            <a:endParaRPr sz="700"/>
          </a:p>
        </p:txBody>
      </p:sp>
      <p:pic>
        <p:nvPicPr>
          <p:cNvPr descr="This timer counts down silently until it reaches 0:00, then a police siren sounds to alert you that time is up." id="119" name="Google Shape;119;p20" title="1 Minute Tim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8000" y="4533975"/>
            <a:ext cx="862125" cy="4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848600" y="3223600"/>
            <a:ext cx="22263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Context: There are </a:t>
            </a:r>
            <a:r>
              <a:rPr b="1" lang="en" sz="1300" u="sng">
                <a:solidFill>
                  <a:schemeClr val="dk2"/>
                </a:solidFill>
              </a:rPr>
              <a:t>exactly</a:t>
            </a:r>
            <a:r>
              <a:rPr lang="en" sz="1300">
                <a:solidFill>
                  <a:schemeClr val="dk2"/>
                </a:solidFill>
              </a:rPr>
              <a:t> </a:t>
            </a:r>
            <a:r>
              <a:rPr b="1" lang="en" sz="1300">
                <a:solidFill>
                  <a:schemeClr val="dk2"/>
                </a:solidFill>
              </a:rPr>
              <a:t>8.4 bags of apples in total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6469175" y="3237400"/>
            <a:ext cx="2226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Context: There are </a:t>
            </a:r>
            <a:r>
              <a:rPr b="1" lang="en" sz="1300">
                <a:solidFill>
                  <a:schemeClr val="dk2"/>
                </a:solidFill>
              </a:rPr>
              <a:t>2</a:t>
            </a:r>
            <a:r>
              <a:rPr b="1" lang="en" sz="1300">
                <a:solidFill>
                  <a:schemeClr val="dk2"/>
                </a:solidFill>
              </a:rPr>
              <a:t> apples that are </a:t>
            </a:r>
            <a:r>
              <a:rPr b="1" lang="en" sz="1300" u="sng">
                <a:solidFill>
                  <a:schemeClr val="dk2"/>
                </a:solidFill>
              </a:rPr>
              <a:t>unbagged</a:t>
            </a:r>
            <a:endParaRPr sz="1300" u="sng"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5191525" y="2668100"/>
            <a:ext cx="60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8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7357850" y="2668100"/>
            <a:ext cx="73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2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4074900" y="3223600"/>
            <a:ext cx="22263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Context: There are </a:t>
            </a:r>
            <a:r>
              <a:rPr b="1" lang="en" sz="1300">
                <a:solidFill>
                  <a:schemeClr val="dk2"/>
                </a:solidFill>
              </a:rPr>
              <a:t>8 </a:t>
            </a:r>
            <a:r>
              <a:rPr b="1" lang="en" sz="1300" u="sng">
                <a:solidFill>
                  <a:schemeClr val="dk2"/>
                </a:solidFill>
              </a:rPr>
              <a:t>full</a:t>
            </a:r>
            <a:r>
              <a:rPr b="1" lang="en" sz="1300">
                <a:solidFill>
                  <a:schemeClr val="dk2"/>
                </a:solidFill>
              </a:rPr>
              <a:t> bags of apples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-304800" y="533400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discussion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15325" y="951050"/>
            <a:ext cx="141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workbook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1936525" y="4011700"/>
            <a:ext cx="61560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is Diana calculating when she uses the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//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%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operators, and what is the context of that expression in terms of apples or bags of apples?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/>
        </p:nvSpPr>
        <p:spPr>
          <a:xfrm>
            <a:off x="5988625" y="3576425"/>
            <a:ext cx="127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helpful to visualize modulus as a clock </a:t>
            </a:r>
            <a:endParaRPr sz="1200">
              <a:solidFill>
                <a:srgbClr val="A64DC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3030000" y="3634650"/>
            <a:ext cx="12783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32075" y="279200"/>
            <a:ext cx="5419500" cy="15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Staatliches"/>
                <a:ea typeface="Staatliches"/>
                <a:cs typeface="Staatliches"/>
                <a:sym typeface="Staatliches"/>
              </a:rPr>
              <a:t>Arithmetic Operators</a:t>
            </a:r>
            <a:r>
              <a:rPr lang="en" sz="4800">
                <a:latin typeface="Manrope"/>
                <a:ea typeface="Manrope"/>
                <a:cs typeface="Manrope"/>
                <a:sym typeface="Manrope"/>
              </a:rPr>
              <a:t> </a:t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006150" y="3451350"/>
            <a:ext cx="1278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>
                <a:latin typeface="Consolas"/>
                <a:ea typeface="Consolas"/>
                <a:cs typeface="Consolas"/>
                <a:sym typeface="Consolas"/>
              </a:rPr>
              <a:t>-</a:t>
            </a:r>
            <a:endParaRPr sz="6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050300" y="4063600"/>
            <a:ext cx="12783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subtraction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3202700" y="4530750"/>
            <a:ext cx="9636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7 - 4 = 3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4436950" y="3634650"/>
            <a:ext cx="12783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413100" y="3451350"/>
            <a:ext cx="1278300" cy="74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100">
                <a:latin typeface="Consolas"/>
                <a:ea typeface="Consolas"/>
                <a:cs typeface="Consolas"/>
                <a:sym typeface="Consolas"/>
              </a:rPr>
              <a:t>+</a:t>
            </a:r>
            <a:endParaRPr sz="5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4457250" y="4063600"/>
            <a:ext cx="12783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addition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609650" y="4530750"/>
            <a:ext cx="9636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 + 4 = 11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1527275" y="2157588"/>
            <a:ext cx="12783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1503425" y="1974288"/>
            <a:ext cx="12783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100"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5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1547575" y="2586538"/>
            <a:ext cx="12783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multiplication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699975" y="3053688"/>
            <a:ext cx="9636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 * 4 = 28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2958075" y="2157588"/>
            <a:ext cx="12783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010425" y="2050488"/>
            <a:ext cx="12783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>
                <a:latin typeface="Consolas"/>
                <a:ea typeface="Consolas"/>
                <a:cs typeface="Consolas"/>
                <a:sym typeface="Consolas"/>
              </a:rPr>
              <a:t>/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2978375" y="2586538"/>
            <a:ext cx="12783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division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060100" y="3053700"/>
            <a:ext cx="11763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 / 4 = 1.75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5909950" y="693475"/>
            <a:ext cx="12783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5962300" y="586375"/>
            <a:ext cx="12783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>
                <a:latin typeface="Consolas"/>
                <a:ea typeface="Consolas"/>
                <a:cs typeface="Consolas"/>
                <a:sym typeface="Consolas"/>
              </a:rPr>
              <a:t>**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5930250" y="1122425"/>
            <a:ext cx="1278300" cy="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exponent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6088175" y="1589575"/>
            <a:ext cx="11133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** 3 =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5936125" y="2134950"/>
            <a:ext cx="12783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5988475" y="2027850"/>
            <a:ext cx="12783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400">
                <a:latin typeface="Consolas"/>
                <a:ea typeface="Consolas"/>
                <a:cs typeface="Consolas"/>
                <a:sym typeface="Consolas"/>
              </a:rPr>
              <a:t>%</a:t>
            </a:r>
            <a:endParaRPr sz="3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5956425" y="2447225"/>
            <a:ext cx="12783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modulus  (remainder)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6114350" y="3031050"/>
            <a:ext cx="11133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% 3 = 2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4473275" y="2157600"/>
            <a:ext cx="1278300" cy="1316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4525625" y="2050500"/>
            <a:ext cx="12783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//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4493575" y="2546075"/>
            <a:ext cx="12783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f</a:t>
            </a: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loor division</a:t>
            </a: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  (quotient)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4651500" y="3053700"/>
            <a:ext cx="1113300" cy="3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7 // 4 = 1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7673995" y="3927107"/>
            <a:ext cx="27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7622440" y="3198878"/>
            <a:ext cx="821852" cy="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start</a:t>
            </a:r>
            <a:endParaRPr>
              <a:solidFill>
                <a:srgbClr val="A64DC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8435880" y="3957438"/>
            <a:ext cx="180888" cy="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1</a:t>
            </a:r>
            <a:endParaRPr>
              <a:solidFill>
                <a:srgbClr val="A64DC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391278" y="4147512"/>
            <a:ext cx="180888" cy="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endParaRPr>
              <a:solidFill>
                <a:srgbClr val="A64DC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7811864" y="2975784"/>
            <a:ext cx="180888" cy="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3</a:t>
            </a:r>
            <a:endParaRPr>
              <a:solidFill>
                <a:srgbClr val="A64DC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8643848" y="3969057"/>
            <a:ext cx="180888" cy="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4</a:t>
            </a:r>
            <a:endParaRPr>
              <a:solidFill>
                <a:srgbClr val="A64DC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115682" y="4239044"/>
            <a:ext cx="271149" cy="400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C3"/>
                </a:solidFill>
                <a:latin typeface="Lustria"/>
                <a:ea typeface="Lustria"/>
                <a:cs typeface="Lustria"/>
                <a:sym typeface="Lustria"/>
              </a:rPr>
              <a:t>5</a:t>
            </a:r>
            <a:endParaRPr>
              <a:solidFill>
                <a:srgbClr val="A64DC3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8200314" y="3475756"/>
            <a:ext cx="379866" cy="545802"/>
          </a:xfrm>
          <a:custGeom>
            <a:rect b="b" l="l" r="r" t="t"/>
            <a:pathLst>
              <a:path extrusionOk="0" h="35277" w="25993">
                <a:moveTo>
                  <a:pt x="0" y="0"/>
                </a:moveTo>
                <a:cubicBezTo>
                  <a:pt x="2579" y="1135"/>
                  <a:pt x="11656" y="3404"/>
                  <a:pt x="15472" y="6808"/>
                </a:cubicBezTo>
                <a:cubicBezTo>
                  <a:pt x="19288" y="10212"/>
                  <a:pt x="21145" y="15679"/>
                  <a:pt x="22898" y="20424"/>
                </a:cubicBezTo>
                <a:cubicBezTo>
                  <a:pt x="24652" y="25169"/>
                  <a:pt x="25477" y="32802"/>
                  <a:pt x="25993" y="35277"/>
                </a:cubicBezTo>
              </a:path>
            </a:pathLst>
          </a:custGeom>
          <a:noFill/>
          <a:ln cap="flat" cmpd="sng" w="28575">
            <a:solidFill>
              <a:srgbClr val="323D59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0" name="Google Shape;170;p21"/>
          <p:cNvSpPr/>
          <p:nvPr/>
        </p:nvSpPr>
        <p:spPr>
          <a:xfrm>
            <a:off x="7651340" y="4302513"/>
            <a:ext cx="900199" cy="202328"/>
          </a:xfrm>
          <a:custGeom>
            <a:rect b="b" l="l" r="r" t="t"/>
            <a:pathLst>
              <a:path extrusionOk="0" h="19907" w="64983">
                <a:moveTo>
                  <a:pt x="64983" y="0"/>
                </a:moveTo>
                <a:cubicBezTo>
                  <a:pt x="62611" y="2579"/>
                  <a:pt x="57246" y="12171"/>
                  <a:pt x="50748" y="15472"/>
                </a:cubicBezTo>
                <a:cubicBezTo>
                  <a:pt x="44250" y="18773"/>
                  <a:pt x="34451" y="20010"/>
                  <a:pt x="25993" y="19804"/>
                </a:cubicBezTo>
                <a:cubicBezTo>
                  <a:pt x="17535" y="19598"/>
                  <a:pt x="4332" y="15162"/>
                  <a:pt x="0" y="14234"/>
                </a:cubicBezTo>
              </a:path>
            </a:pathLst>
          </a:custGeom>
          <a:noFill/>
          <a:ln cap="flat" cmpd="sng" w="28575">
            <a:solidFill>
              <a:srgbClr val="323D59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1" name="Google Shape;171;p21"/>
          <p:cNvSpPr/>
          <p:nvPr/>
        </p:nvSpPr>
        <p:spPr>
          <a:xfrm rot="-749369">
            <a:off x="7257896" y="3292552"/>
            <a:ext cx="732387" cy="912244"/>
          </a:xfrm>
          <a:custGeom>
            <a:rect b="b" l="l" r="r" t="t"/>
            <a:pathLst>
              <a:path extrusionOk="0" h="58794" w="34194">
                <a:moveTo>
                  <a:pt x="3869" y="58794"/>
                </a:moveTo>
                <a:cubicBezTo>
                  <a:pt x="3250" y="55390"/>
                  <a:pt x="-464" y="44663"/>
                  <a:pt x="155" y="38371"/>
                </a:cubicBezTo>
                <a:cubicBezTo>
                  <a:pt x="774" y="32079"/>
                  <a:pt x="3869" y="26510"/>
                  <a:pt x="7582" y="21043"/>
                </a:cubicBezTo>
                <a:cubicBezTo>
                  <a:pt x="11295" y="15576"/>
                  <a:pt x="18000" y="9077"/>
                  <a:pt x="22435" y="5570"/>
                </a:cubicBezTo>
                <a:cubicBezTo>
                  <a:pt x="26870" y="2063"/>
                  <a:pt x="32234" y="928"/>
                  <a:pt x="34194" y="0"/>
                </a:cubicBezTo>
              </a:path>
            </a:pathLst>
          </a:custGeom>
          <a:noFill/>
          <a:ln cap="flat" cmpd="sng" w="28575">
            <a:solidFill>
              <a:srgbClr val="323D59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2" name="Google Shape;172;p21"/>
          <p:cNvSpPr/>
          <p:nvPr/>
        </p:nvSpPr>
        <p:spPr>
          <a:xfrm>
            <a:off x="8046948" y="3248072"/>
            <a:ext cx="777610" cy="839858"/>
          </a:xfrm>
          <a:custGeom>
            <a:rect b="b" l="l" r="r" t="t"/>
            <a:pathLst>
              <a:path extrusionOk="0" h="45230" w="47525">
                <a:moveTo>
                  <a:pt x="0" y="52"/>
                </a:moveTo>
                <a:cubicBezTo>
                  <a:pt x="3301" y="361"/>
                  <a:pt x="13925" y="-774"/>
                  <a:pt x="19804" y="1908"/>
                </a:cubicBezTo>
                <a:cubicBezTo>
                  <a:pt x="25683" y="4590"/>
                  <a:pt x="30841" y="10367"/>
                  <a:pt x="35276" y="16143"/>
                </a:cubicBezTo>
                <a:cubicBezTo>
                  <a:pt x="39711" y="21919"/>
                  <a:pt x="44456" y="31718"/>
                  <a:pt x="46416" y="36566"/>
                </a:cubicBezTo>
                <a:cubicBezTo>
                  <a:pt x="48376" y="41414"/>
                  <a:pt x="46932" y="43786"/>
                  <a:pt x="47035" y="45230"/>
                </a:cubicBezTo>
              </a:path>
            </a:pathLst>
          </a:custGeom>
          <a:noFill/>
          <a:ln cap="flat" cmpd="sng" w="28575">
            <a:solidFill>
              <a:srgbClr val="323D59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73" name="Google Shape;173;p21"/>
          <p:cNvSpPr/>
          <p:nvPr/>
        </p:nvSpPr>
        <p:spPr>
          <a:xfrm>
            <a:off x="7379997" y="4323590"/>
            <a:ext cx="1429031" cy="465998"/>
          </a:xfrm>
          <a:custGeom>
            <a:rect b="b" l="l" r="r" t="t"/>
            <a:pathLst>
              <a:path extrusionOk="0" h="30119" w="97784">
                <a:moveTo>
                  <a:pt x="97784" y="0"/>
                </a:moveTo>
                <a:cubicBezTo>
                  <a:pt x="96546" y="2476"/>
                  <a:pt x="95102" y="10418"/>
                  <a:pt x="90357" y="14853"/>
                </a:cubicBezTo>
                <a:cubicBezTo>
                  <a:pt x="85612" y="19288"/>
                  <a:pt x="79630" y="24137"/>
                  <a:pt x="69315" y="26612"/>
                </a:cubicBezTo>
                <a:cubicBezTo>
                  <a:pt x="59000" y="29088"/>
                  <a:pt x="38990" y="30531"/>
                  <a:pt x="28469" y="29706"/>
                </a:cubicBezTo>
                <a:cubicBezTo>
                  <a:pt x="17948" y="28881"/>
                  <a:pt x="10934" y="23827"/>
                  <a:pt x="6189" y="21661"/>
                </a:cubicBezTo>
                <a:cubicBezTo>
                  <a:pt x="1444" y="19495"/>
                  <a:pt x="1032" y="17535"/>
                  <a:pt x="0" y="16710"/>
                </a:cubicBezTo>
              </a:path>
            </a:pathLst>
          </a:custGeom>
          <a:noFill/>
          <a:ln cap="flat" cmpd="sng" w="28575">
            <a:solidFill>
              <a:srgbClr val="323D59"/>
            </a:solidFill>
            <a:prstDash val="solid"/>
            <a:round/>
            <a:headEnd len="med" w="med" type="none"/>
            <a:tailEnd len="med" w="med" type="stealth"/>
          </a:ln>
        </p:spPr>
      </p:sp>
      <p:grpSp>
        <p:nvGrpSpPr>
          <p:cNvPr id="174" name="Google Shape;174;p21"/>
          <p:cNvGrpSpPr/>
          <p:nvPr/>
        </p:nvGrpSpPr>
        <p:grpSpPr>
          <a:xfrm>
            <a:off x="7576622" y="3440374"/>
            <a:ext cx="907702" cy="892571"/>
            <a:chOff x="7576622" y="3440374"/>
            <a:chExt cx="907702" cy="892571"/>
          </a:xfrm>
        </p:grpSpPr>
        <p:sp>
          <p:nvSpPr>
            <p:cNvPr id="175" name="Google Shape;175;p21"/>
            <p:cNvSpPr/>
            <p:nvPr/>
          </p:nvSpPr>
          <p:spPr>
            <a:xfrm>
              <a:off x="7576622" y="3555258"/>
              <a:ext cx="777635" cy="777687"/>
            </a:xfrm>
            <a:prstGeom prst="ellipse">
              <a:avLst/>
            </a:prstGeom>
            <a:solidFill>
              <a:srgbClr val="E3E8E2"/>
            </a:solidFill>
            <a:ln cap="flat" cmpd="sng" w="9525">
              <a:solidFill>
                <a:srgbClr val="323D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7811842" y="3440374"/>
              <a:ext cx="379682" cy="384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ustria"/>
                  <a:ea typeface="Lustria"/>
                  <a:cs typeface="Lustria"/>
                  <a:sym typeface="Lustria"/>
                </a:rPr>
                <a:t>0</a:t>
              </a:r>
              <a:endParaRPr sz="13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8104642" y="3855686"/>
              <a:ext cx="379682" cy="384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ustria"/>
                  <a:ea typeface="Lustria"/>
                  <a:cs typeface="Lustria"/>
                  <a:sym typeface="Lustria"/>
                </a:rPr>
                <a:t>1</a:t>
              </a:r>
              <a:endParaRPr sz="13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7580326" y="3909421"/>
              <a:ext cx="379682" cy="3848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Lustria"/>
                  <a:ea typeface="Lustria"/>
                  <a:cs typeface="Lustria"/>
                  <a:sym typeface="Lustria"/>
                </a:rPr>
                <a:t>2</a:t>
              </a:r>
              <a:endParaRPr sz="1300">
                <a:solidFill>
                  <a:srgbClr val="000000"/>
                </a:solidFill>
                <a:latin typeface="Lustria"/>
                <a:ea typeface="Lustria"/>
                <a:cs typeface="Lustria"/>
                <a:sym typeface="Lustria"/>
              </a:endParaRPr>
            </a:p>
          </p:txBody>
        </p:sp>
      </p:grpSp>
      <p:sp>
        <p:nvSpPr>
          <p:cNvPr id="179" name="Google Shape;179;p21"/>
          <p:cNvSpPr txBox="1"/>
          <p:nvPr/>
        </p:nvSpPr>
        <p:spPr>
          <a:xfrm>
            <a:off x="583125" y="1590175"/>
            <a:ext cx="4849200" cy="40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)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 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**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 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/ // %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→  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+ -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583125" y="963000"/>
            <a:ext cx="484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when computing using operators, the order (precedence) matters (similar to PEMDAS in math)</a:t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5936125" y="2134950"/>
            <a:ext cx="1278300" cy="1316400"/>
          </a:xfrm>
          <a:prstGeom prst="rect">
            <a:avLst/>
          </a:prstGeom>
          <a:noFill/>
          <a:ln cap="flat" cmpd="sng" w="28575">
            <a:solidFill>
              <a:srgbClr val="A64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7581288" y="3957450"/>
            <a:ext cx="271200" cy="293100"/>
          </a:xfrm>
          <a:prstGeom prst="rect">
            <a:avLst/>
          </a:prstGeom>
          <a:noFill/>
          <a:ln cap="flat" cmpd="sng" w="28575">
            <a:solidFill>
              <a:srgbClr val="A64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