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Staatliches"/>
      <p:regular r:id="rId25"/>
    </p:embeddedFont>
    <p:embeddedFont>
      <p:font typeface="Manrope"/>
      <p:regular r:id="rId26"/>
      <p:bold r:id="rId27"/>
    </p:embeddedFont>
    <p:embeddedFont>
      <p:font typeface="Manrope Medium"/>
      <p:regular r:id="rId28"/>
      <p:bold r:id="rId29"/>
    </p:embeddedFont>
    <p:embeddedFont>
      <p:font typeface="Lustri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-regular.fntdata"/><Relationship Id="rId25" Type="http://schemas.openxmlformats.org/officeDocument/2006/relationships/font" Target="fonts/Staatliches-regular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ustri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2df1982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2df1982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b191fe08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b191fe08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b191fe08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b191fe08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b191fe083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b191fe083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fc6f103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fc6f103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b191fe08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b191fe08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b191fe083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b191fe083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8b191fe083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2df1982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2df1982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e3e8f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e3e8f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111552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111552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b10b654c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b10b654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b10b654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b10b654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b191fe08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b191fe08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b191fe08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b191fe08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b191fe083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b191fe08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b191fe08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b191fe08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◈"/>
              <a:defRPr/>
            </a:lvl1pPr>
            <a:lvl2pPr indent="-2857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?"/>
              <a:defRPr/>
            </a:lvl2pPr>
            <a:lvl3pPr indent="-2857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3pPr>
            <a:lvl4pPr indent="-2857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?"/>
              <a:defRPr/>
            </a:lvl4pPr>
            <a:lvl5pPr indent="-2857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5pPr>
            <a:lvl6pPr indent="-2857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6pPr>
            <a:lvl7pPr indent="-2857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7pPr>
            <a:lvl8pPr indent="-2857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Char char="◈"/>
              <a:defRPr/>
            </a:lvl8pPr>
            <a:lvl9pPr indent="-285750" lvl="8" marL="41148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900"/>
              <a:buChar char="◈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hyperlink" Target="https://colab.research.google.com/drive/1iReCGIcbpjc2NmGZfgC_ZR1RaHWUg-aU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hyperlink" Target="http://www.youtube.com/watch?v=_5OympOCH8U" TargetMode="External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 terminology + range 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21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908500" y="282400"/>
            <a:ext cx="30000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open up Runestone’s code editor</a:t>
            </a:r>
            <a:endParaRPr sz="1600">
              <a:solidFill>
                <a:srgbClr val="36174D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15497" l="0" r="6950" t="0"/>
          <a:stretch/>
        </p:blipFill>
        <p:spPr>
          <a:xfrm>
            <a:off x="3731400" y="2021825"/>
            <a:ext cx="2602175" cy="23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14030" l="0" r="0" t="0"/>
          <a:stretch/>
        </p:blipFill>
        <p:spPr>
          <a:xfrm>
            <a:off x="6684225" y="2668800"/>
            <a:ext cx="1985951" cy="17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437200" y="4353825"/>
            <a:ext cx="77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092550" y="4281575"/>
            <a:ext cx="117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598400" y="4357775"/>
            <a:ext cx="77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endParaRPr sz="1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5">
            <a:alphaModFix/>
          </a:blip>
          <a:srcRect b="13080" l="0" r="0" t="-13079"/>
          <a:stretch/>
        </p:blipFill>
        <p:spPr>
          <a:xfrm flipH="1">
            <a:off x="76200" y="1130425"/>
            <a:ext cx="3648976" cy="36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995800" y="440125"/>
            <a:ext cx="10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endParaRPr sz="3300"/>
          </a:p>
        </p:txBody>
      </p:sp>
      <p:sp>
        <p:nvSpPr>
          <p:cNvPr id="155" name="Google Shape;155;p23"/>
          <p:cNvSpPr txBox="1"/>
          <p:nvPr/>
        </p:nvSpPr>
        <p:spPr>
          <a:xfrm>
            <a:off x="1181825" y="4610025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56" name="Google Shape;156;p23"/>
          <p:cNvSpPr txBox="1"/>
          <p:nvPr/>
        </p:nvSpPr>
        <p:spPr>
          <a:xfrm>
            <a:off x="4032650" y="4578500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57" name="Google Shape;157;p23"/>
          <p:cNvSpPr txBox="1"/>
          <p:nvPr/>
        </p:nvSpPr>
        <p:spPr>
          <a:xfrm>
            <a:off x="6840400" y="4533825"/>
            <a:ext cx="17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800"/>
          </a:p>
        </p:txBody>
      </p:sp>
      <p:sp>
        <p:nvSpPr>
          <p:cNvPr id="158" name="Google Shape;158;p23"/>
          <p:cNvSpPr txBox="1"/>
          <p:nvPr/>
        </p:nvSpPr>
        <p:spPr>
          <a:xfrm>
            <a:off x="5303875" y="1922975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sit()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169688" y="2163800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pippin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087310" y="304800"/>
            <a:ext cx="8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</a:t>
            </a:r>
            <a:endParaRPr sz="1700"/>
          </a:p>
        </p:txBody>
      </p:sp>
      <p:sp>
        <p:nvSpPr>
          <p:cNvPr id="161" name="Google Shape;161;p23"/>
          <p:cNvSpPr txBox="1"/>
          <p:nvPr/>
        </p:nvSpPr>
        <p:spPr>
          <a:xfrm>
            <a:off x="752000" y="1283900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14688" y="1452925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eowyn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4008415" y="388025"/>
            <a:ext cx="2280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</a:t>
            </a:r>
            <a:r>
              <a:rPr lang="en" sz="1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sit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run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5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chew</a:t>
            </a:r>
            <a:endParaRPr b="1" sz="1500">
              <a:solidFill>
                <a:srgbClr val="A64DC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7253688" y="1790700"/>
            <a:ext cx="1734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 of </a:t>
            </a: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 that interacts with the instance </a:t>
            </a: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endParaRPr sz="1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7437400" y="1629875"/>
            <a:ext cx="121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meriadoc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r>
              <a:rPr b="1"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bark()</a:t>
            </a:r>
            <a:endParaRPr b="1">
              <a:solidFill>
                <a:srgbClr val="A64DC3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 rot="1495653">
            <a:off x="3437921" y="1380297"/>
            <a:ext cx="708944" cy="7080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3522700" y="1549650"/>
            <a:ext cx="5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woof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 rot="1495653">
            <a:off x="7613971" y="2600909"/>
            <a:ext cx="708944" cy="70800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7698750" y="2770263"/>
            <a:ext cx="5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woof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2938375" y="305525"/>
            <a:ext cx="3207900" cy="825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400" y="223200"/>
            <a:ext cx="4009726" cy="16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type="title"/>
          </p:nvPr>
        </p:nvSpPr>
        <p:spPr>
          <a:xfrm>
            <a:off x="3432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Link: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760225" y="3623075"/>
            <a:ext cx="28143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Have at least </a:t>
            </a: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one member of table group open this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to take notes. After we are done, make sure to share with the rest of the members of your group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3487775" y="2977375"/>
            <a:ext cx="1269700" cy="1389550"/>
          </a:xfrm>
          <a:custGeom>
            <a:rect b="b" l="l" r="r" t="t"/>
            <a:pathLst>
              <a:path extrusionOk="0" h="55582" w="50788">
                <a:moveTo>
                  <a:pt x="0" y="48523"/>
                </a:moveTo>
                <a:cubicBezTo>
                  <a:pt x="4421" y="49655"/>
                  <a:pt x="19355" y="56934"/>
                  <a:pt x="26526" y="55317"/>
                </a:cubicBezTo>
                <a:cubicBezTo>
                  <a:pt x="33697" y="53700"/>
                  <a:pt x="38980" y="48039"/>
                  <a:pt x="43024" y="38819"/>
                </a:cubicBezTo>
                <a:cubicBezTo>
                  <a:pt x="47068" y="29600"/>
                  <a:pt x="49494" y="6470"/>
                  <a:pt x="5078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9" name="Google Shape;179;p24"/>
          <p:cNvSpPr txBox="1"/>
          <p:nvPr/>
        </p:nvSpPr>
        <p:spPr>
          <a:xfrm>
            <a:off x="4905275" y="3623075"/>
            <a:ext cx="3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It is helpful to </a:t>
            </a: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turn off autocomplete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4203600" y="1582250"/>
            <a:ext cx="936900" cy="267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937125" y="820200"/>
            <a:ext cx="72051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</a:t>
            </a:r>
            <a:r>
              <a:rPr lang="en" sz="1600"/>
              <a:t>e've seen how the range function can be used in a for loop to repeat code: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myrtle = turtle.Turtle()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myrtle.forward(50)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myrtle.left(360/4)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Let's look at the range function and these for loops more closely…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860925" y="744000"/>
            <a:ext cx="55164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What is the output of the following code chunk?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   print(_)</a:t>
            </a:r>
            <a:endParaRPr sz="2100"/>
          </a:p>
        </p:txBody>
      </p:sp>
      <p:sp>
        <p:nvSpPr>
          <p:cNvPr id="191" name="Google Shape;191;p26"/>
          <p:cNvSpPr txBox="1"/>
          <p:nvPr/>
        </p:nvSpPr>
        <p:spPr>
          <a:xfrm>
            <a:off x="4844200" y="1627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namespace</a:t>
            </a:r>
            <a:r>
              <a:rPr lang="en" sz="1800"/>
              <a:t>      </a:t>
            </a:r>
            <a:r>
              <a:rPr lang="en" sz="1800" u="sng"/>
              <a:t>objectspace</a:t>
            </a:r>
            <a:endParaRPr sz="1800" u="sng"/>
          </a:p>
        </p:txBody>
      </p:sp>
      <p:sp>
        <p:nvSpPr>
          <p:cNvPr id="192" name="Google Shape;192;p26"/>
          <p:cNvSpPr txBox="1"/>
          <p:nvPr/>
        </p:nvSpPr>
        <p:spPr>
          <a:xfrm>
            <a:off x="5106625" y="2058950"/>
            <a:ext cx="41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600"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5538025" y="2135150"/>
            <a:ext cx="1779700" cy="492600"/>
            <a:chOff x="6300025" y="1754150"/>
            <a:chExt cx="1779700" cy="492600"/>
          </a:xfrm>
        </p:grpSpPr>
        <p:sp>
          <p:nvSpPr>
            <p:cNvPr id="194" name="Google Shape;194;p26"/>
            <p:cNvSpPr txBox="1"/>
            <p:nvPr/>
          </p:nvSpPr>
          <p:spPr>
            <a:xfrm>
              <a:off x="7663625" y="1754150"/>
              <a:ext cx="416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600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300025" y="1876098"/>
              <a:ext cx="1382650" cy="169625"/>
            </a:xfrm>
            <a:custGeom>
              <a:rect b="b" l="l" r="r" t="t"/>
              <a:pathLst>
                <a:path extrusionOk="0" h="6785" w="55306">
                  <a:moveTo>
                    <a:pt x="0" y="6785"/>
                  </a:moveTo>
                  <a:cubicBezTo>
                    <a:pt x="3585" y="5761"/>
                    <a:pt x="14339" y="1664"/>
                    <a:pt x="21508" y="640"/>
                  </a:cubicBezTo>
                  <a:cubicBezTo>
                    <a:pt x="28677" y="-384"/>
                    <a:pt x="37383" y="128"/>
                    <a:pt x="43016" y="640"/>
                  </a:cubicBezTo>
                  <a:cubicBezTo>
                    <a:pt x="48649" y="1152"/>
                    <a:pt x="53258" y="3200"/>
                    <a:pt x="55306" y="371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96" name="Google Shape;196;p26"/>
          <p:cNvSpPr txBox="1"/>
          <p:nvPr/>
        </p:nvSpPr>
        <p:spPr>
          <a:xfrm>
            <a:off x="860925" y="2434100"/>
            <a:ext cx="30000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output</a:t>
            </a:r>
            <a:endParaRPr sz="2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7" name="Google Shape;197;p26"/>
          <p:cNvGrpSpPr/>
          <p:nvPr/>
        </p:nvGrpSpPr>
        <p:grpSpPr>
          <a:xfrm>
            <a:off x="860925" y="2423650"/>
            <a:ext cx="6456800" cy="2223000"/>
            <a:chOff x="1318125" y="2576050"/>
            <a:chExt cx="6456800" cy="2223000"/>
          </a:xfrm>
        </p:grpSpPr>
        <p:sp>
          <p:nvSpPr>
            <p:cNvPr id="198" name="Google Shape;198;p26"/>
            <p:cNvSpPr txBox="1"/>
            <p:nvPr/>
          </p:nvSpPr>
          <p:spPr>
            <a:xfrm>
              <a:off x="7358825" y="4048125"/>
              <a:ext cx="416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60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021350" y="2576050"/>
              <a:ext cx="1387450" cy="1613200"/>
            </a:xfrm>
            <a:custGeom>
              <a:rect b="b" l="l" r="r" t="t"/>
              <a:pathLst>
                <a:path extrusionOk="0" h="64528" w="55498">
                  <a:moveTo>
                    <a:pt x="0" y="0"/>
                  </a:moveTo>
                  <a:cubicBezTo>
                    <a:pt x="4845" y="4478"/>
                    <a:pt x="19820" y="16113"/>
                    <a:pt x="29070" y="26868"/>
                  </a:cubicBezTo>
                  <a:cubicBezTo>
                    <a:pt x="38320" y="37623"/>
                    <a:pt x="51093" y="58251"/>
                    <a:pt x="55498" y="6452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00" name="Google Shape;200;p26"/>
            <p:cNvSpPr txBox="1"/>
            <p:nvPr/>
          </p:nvSpPr>
          <p:spPr>
            <a:xfrm>
              <a:off x="6587488" y="2810600"/>
              <a:ext cx="33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x</a:t>
              </a:r>
              <a:endParaRPr/>
            </a:p>
          </p:txBody>
        </p:sp>
        <p:sp>
          <p:nvSpPr>
            <p:cNvPr id="201" name="Google Shape;201;p26"/>
            <p:cNvSpPr txBox="1"/>
            <p:nvPr/>
          </p:nvSpPr>
          <p:spPr>
            <a:xfrm>
              <a:off x="1318125" y="4291150"/>
              <a:ext cx="41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860925" y="1998200"/>
            <a:ext cx="6456800" cy="1788175"/>
            <a:chOff x="1318125" y="2150600"/>
            <a:chExt cx="6456800" cy="1788175"/>
          </a:xfrm>
        </p:grpSpPr>
        <p:grpSp>
          <p:nvGrpSpPr>
            <p:cNvPr id="203" name="Google Shape;203;p26"/>
            <p:cNvGrpSpPr/>
            <p:nvPr/>
          </p:nvGrpSpPr>
          <p:grpSpPr>
            <a:xfrm>
              <a:off x="6055450" y="2150600"/>
              <a:ext cx="1719475" cy="1197350"/>
              <a:chOff x="6360250" y="1617200"/>
              <a:chExt cx="1719475" cy="1197350"/>
            </a:xfrm>
          </p:grpSpPr>
          <p:sp>
            <p:nvSpPr>
              <p:cNvPr id="204" name="Google Shape;204;p26"/>
              <p:cNvSpPr txBox="1"/>
              <p:nvPr/>
            </p:nvSpPr>
            <p:spPr>
              <a:xfrm>
                <a:off x="7663625" y="2321950"/>
                <a:ext cx="4161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600"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6360250" y="2043275"/>
                <a:ext cx="1351925" cy="506975"/>
              </a:xfrm>
              <a:custGeom>
                <a:rect b="b" l="l" r="r" t="t"/>
                <a:pathLst>
                  <a:path extrusionOk="0" h="20279" w="54077">
                    <a:moveTo>
                      <a:pt x="0" y="0"/>
                    </a:moveTo>
                    <a:cubicBezTo>
                      <a:pt x="6350" y="1946"/>
                      <a:pt x="29087" y="8295"/>
                      <a:pt x="38100" y="11675"/>
                    </a:cubicBezTo>
                    <a:cubicBezTo>
                      <a:pt x="47113" y="15055"/>
                      <a:pt x="51414" y="18845"/>
                      <a:pt x="54077" y="20279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206" name="Google Shape;206;p26"/>
              <p:cNvSpPr txBox="1"/>
              <p:nvPr/>
            </p:nvSpPr>
            <p:spPr>
              <a:xfrm>
                <a:off x="6860950" y="1617200"/>
                <a:ext cx="338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</a:rPr>
                  <a:t>x</a:t>
                </a:r>
                <a:endParaRPr/>
              </a:p>
            </p:txBody>
          </p:sp>
        </p:grpSp>
        <p:sp>
          <p:nvSpPr>
            <p:cNvPr id="207" name="Google Shape;207;p26"/>
            <p:cNvSpPr txBox="1"/>
            <p:nvPr/>
          </p:nvSpPr>
          <p:spPr>
            <a:xfrm>
              <a:off x="1318125" y="3430875"/>
              <a:ext cx="41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</p:grpSp>
      <p:grpSp>
        <p:nvGrpSpPr>
          <p:cNvPr id="208" name="Google Shape;208;p26"/>
          <p:cNvGrpSpPr/>
          <p:nvPr/>
        </p:nvGrpSpPr>
        <p:grpSpPr>
          <a:xfrm>
            <a:off x="860925" y="2366025"/>
            <a:ext cx="6456800" cy="1835625"/>
            <a:chOff x="1318125" y="2518425"/>
            <a:chExt cx="6456800" cy="1835625"/>
          </a:xfrm>
        </p:grpSpPr>
        <p:sp>
          <p:nvSpPr>
            <p:cNvPr id="209" name="Google Shape;209;p26"/>
            <p:cNvSpPr txBox="1"/>
            <p:nvPr/>
          </p:nvSpPr>
          <p:spPr>
            <a:xfrm>
              <a:off x="7358825" y="3438525"/>
              <a:ext cx="416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055450" y="2576675"/>
              <a:ext cx="1336575" cy="1044675"/>
            </a:xfrm>
            <a:custGeom>
              <a:rect b="b" l="l" r="r" t="t"/>
              <a:pathLst>
                <a:path extrusionOk="0" h="41787" w="53463">
                  <a:moveTo>
                    <a:pt x="0" y="0"/>
                  </a:moveTo>
                  <a:cubicBezTo>
                    <a:pt x="6657" y="4711"/>
                    <a:pt x="31033" y="21303"/>
                    <a:pt x="39943" y="28267"/>
                  </a:cubicBezTo>
                  <a:cubicBezTo>
                    <a:pt x="48854" y="35232"/>
                    <a:pt x="51210" y="39534"/>
                    <a:pt x="53463" y="41787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211" name="Google Shape;211;p26"/>
            <p:cNvSpPr txBox="1"/>
            <p:nvPr/>
          </p:nvSpPr>
          <p:spPr>
            <a:xfrm>
              <a:off x="6587500" y="2518425"/>
              <a:ext cx="338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x</a:t>
              </a:r>
              <a:endParaRPr/>
            </a:p>
          </p:txBody>
        </p:sp>
        <p:sp>
          <p:nvSpPr>
            <p:cNvPr id="212" name="Google Shape;212;p26"/>
            <p:cNvSpPr txBox="1"/>
            <p:nvPr/>
          </p:nvSpPr>
          <p:spPr>
            <a:xfrm>
              <a:off x="1318125" y="3846150"/>
              <a:ext cx="41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</p:grpSp>
      <p:sp>
        <p:nvSpPr>
          <p:cNvPr id="213" name="Google Shape;213;p26"/>
          <p:cNvSpPr txBox="1"/>
          <p:nvPr/>
        </p:nvSpPr>
        <p:spPr>
          <a:xfrm>
            <a:off x="1949000" y="4388475"/>
            <a:ext cx="6237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Let’s take a look at some options for the range function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457200" y="457200"/>
            <a:ext cx="809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When we call the range function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with one argument: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533400" y="2209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with two arguments: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533400" y="358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with three  arguments: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1" name="Google Shape;221;p27"/>
          <p:cNvGrpSpPr/>
          <p:nvPr/>
        </p:nvGrpSpPr>
        <p:grpSpPr>
          <a:xfrm>
            <a:off x="990600" y="2582200"/>
            <a:ext cx="7131525" cy="895800"/>
            <a:chOff x="990600" y="2582200"/>
            <a:chExt cx="7131525" cy="895800"/>
          </a:xfrm>
        </p:grpSpPr>
        <p:sp>
          <p:nvSpPr>
            <p:cNvPr id="222" name="Google Shape;222;p27"/>
            <p:cNvSpPr txBox="1"/>
            <p:nvPr/>
          </p:nvSpPr>
          <p:spPr>
            <a:xfrm>
              <a:off x="990600" y="2743200"/>
              <a:ext cx="300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for _ in range(3,10):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print(_)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>
              <a:off x="3707025" y="2582200"/>
              <a:ext cx="44151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3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 up by 1 each time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up until it reaches 10 (does not include 10)</a:t>
              </a: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990600" y="3867300"/>
            <a:ext cx="7117625" cy="895800"/>
            <a:chOff x="990600" y="3867300"/>
            <a:chExt cx="7117625" cy="895800"/>
          </a:xfrm>
        </p:grpSpPr>
        <p:sp>
          <p:nvSpPr>
            <p:cNvPr id="225" name="Google Shape;225;p27"/>
            <p:cNvSpPr txBox="1"/>
            <p:nvPr/>
          </p:nvSpPr>
          <p:spPr>
            <a:xfrm>
              <a:off x="990600" y="4038600"/>
              <a:ext cx="300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 _ in range(1,11,3):</a:t>
              </a:r>
              <a:endParaRPr/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print(_)</a:t>
              </a:r>
              <a:endParaRPr/>
            </a:p>
          </p:txBody>
        </p:sp>
        <p:sp>
          <p:nvSpPr>
            <p:cNvPr id="226" name="Google Shape;226;p27"/>
            <p:cNvSpPr txBox="1"/>
            <p:nvPr/>
          </p:nvSpPr>
          <p:spPr>
            <a:xfrm>
              <a:off x="3693125" y="3867300"/>
              <a:ext cx="44151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1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 up by 3 each time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up until it reaches 11 (does not include 11)</a:t>
              </a:r>
              <a:endParaRPr/>
            </a:p>
          </p:txBody>
        </p:sp>
      </p:grpSp>
      <p:grpSp>
        <p:nvGrpSpPr>
          <p:cNvPr id="227" name="Google Shape;227;p27"/>
          <p:cNvGrpSpPr/>
          <p:nvPr/>
        </p:nvGrpSpPr>
        <p:grpSpPr>
          <a:xfrm>
            <a:off x="990600" y="1212300"/>
            <a:ext cx="6642225" cy="895800"/>
            <a:chOff x="990600" y="1212300"/>
            <a:chExt cx="6642225" cy="895800"/>
          </a:xfrm>
        </p:grpSpPr>
        <p:sp>
          <p:nvSpPr>
            <p:cNvPr id="228" name="Google Shape;228;p27"/>
            <p:cNvSpPr txBox="1"/>
            <p:nvPr/>
          </p:nvSpPr>
          <p:spPr>
            <a:xfrm>
              <a:off x="990600" y="1371600"/>
              <a:ext cx="300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for _ in range(4):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print(_)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3707025" y="1212300"/>
              <a:ext cx="3925800" cy="8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0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go up by 1 each time</a:t>
              </a:r>
              <a:endParaRPr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up until it reaches 4 (does not include 4)</a:t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2473560" y="861612"/>
            <a:ext cx="5423245" cy="1143865"/>
            <a:chOff x="2473560" y="861612"/>
            <a:chExt cx="5423245" cy="1143865"/>
          </a:xfrm>
        </p:grpSpPr>
        <p:sp>
          <p:nvSpPr>
            <p:cNvPr id="231" name="Google Shape;231;p27"/>
            <p:cNvSpPr txBox="1"/>
            <p:nvPr/>
          </p:nvSpPr>
          <p:spPr>
            <a:xfrm rot="-3723683">
              <a:off x="2456530" y="1048565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7269805" y="1666777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2725710" y="2271074"/>
            <a:ext cx="5208695" cy="1130728"/>
            <a:chOff x="2725710" y="2271074"/>
            <a:chExt cx="5208695" cy="1130728"/>
          </a:xfrm>
        </p:grpSpPr>
        <p:sp>
          <p:nvSpPr>
            <p:cNvPr id="234" name="Google Shape;234;p27"/>
            <p:cNvSpPr txBox="1"/>
            <p:nvPr/>
          </p:nvSpPr>
          <p:spPr>
            <a:xfrm rot="-3723683">
              <a:off x="2708680" y="2458027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5" name="Google Shape;235;p27"/>
            <p:cNvSpPr txBox="1"/>
            <p:nvPr/>
          </p:nvSpPr>
          <p:spPr>
            <a:xfrm>
              <a:off x="7307405" y="3063102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36" name="Google Shape;236;p27"/>
          <p:cNvGrpSpPr/>
          <p:nvPr/>
        </p:nvGrpSpPr>
        <p:grpSpPr>
          <a:xfrm>
            <a:off x="2414985" y="2266612"/>
            <a:ext cx="2601345" cy="721415"/>
            <a:chOff x="2580635" y="2231112"/>
            <a:chExt cx="2601345" cy="721415"/>
          </a:xfrm>
        </p:grpSpPr>
        <p:sp>
          <p:nvSpPr>
            <p:cNvPr id="237" name="Google Shape;237;p27"/>
            <p:cNvSpPr txBox="1"/>
            <p:nvPr/>
          </p:nvSpPr>
          <p:spPr>
            <a:xfrm rot="-3723683">
              <a:off x="2563605" y="2418065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start</a:t>
              </a:r>
              <a:endParaRPr sz="10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38" name="Google Shape;238;p27"/>
            <p:cNvSpPr txBox="1"/>
            <p:nvPr/>
          </p:nvSpPr>
          <p:spPr>
            <a:xfrm>
              <a:off x="4554980" y="2613827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start</a:t>
              </a:r>
              <a:endParaRPr sz="10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39" name="Google Shape;239;p27"/>
          <p:cNvGrpSpPr/>
          <p:nvPr/>
        </p:nvGrpSpPr>
        <p:grpSpPr>
          <a:xfrm>
            <a:off x="2473560" y="3601012"/>
            <a:ext cx="3429370" cy="906715"/>
            <a:chOff x="2737660" y="3524412"/>
            <a:chExt cx="3429370" cy="906715"/>
          </a:xfrm>
        </p:grpSpPr>
        <p:sp>
          <p:nvSpPr>
            <p:cNvPr id="240" name="Google Shape;240;p27"/>
            <p:cNvSpPr txBox="1"/>
            <p:nvPr/>
          </p:nvSpPr>
          <p:spPr>
            <a:xfrm rot="-3723683">
              <a:off x="2720630" y="3711365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step</a:t>
              </a:r>
              <a:endParaRPr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5540030" y="4092427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step</a:t>
              </a:r>
              <a:endParaRPr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42" name="Google Shape;242;p27"/>
          <p:cNvGrpSpPr/>
          <p:nvPr/>
        </p:nvGrpSpPr>
        <p:grpSpPr>
          <a:xfrm>
            <a:off x="2278335" y="3524812"/>
            <a:ext cx="5425345" cy="1172790"/>
            <a:chOff x="2509060" y="3524412"/>
            <a:chExt cx="5425345" cy="1172790"/>
          </a:xfrm>
        </p:grpSpPr>
        <p:sp>
          <p:nvSpPr>
            <p:cNvPr id="243" name="Google Shape;243;p27"/>
            <p:cNvSpPr txBox="1"/>
            <p:nvPr/>
          </p:nvSpPr>
          <p:spPr>
            <a:xfrm rot="-3723683">
              <a:off x="2492030" y="3711365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4" name="Google Shape;244;p27"/>
            <p:cNvSpPr txBox="1"/>
            <p:nvPr/>
          </p:nvSpPr>
          <p:spPr>
            <a:xfrm>
              <a:off x="7307405" y="4358502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45" name="Google Shape;245;p27"/>
          <p:cNvGrpSpPr/>
          <p:nvPr/>
        </p:nvGrpSpPr>
        <p:grpSpPr>
          <a:xfrm>
            <a:off x="1987835" y="3531312"/>
            <a:ext cx="3194145" cy="712500"/>
            <a:chOff x="1987835" y="3531312"/>
            <a:chExt cx="3194145" cy="712500"/>
          </a:xfrm>
        </p:grpSpPr>
        <p:sp>
          <p:nvSpPr>
            <p:cNvPr id="246" name="Google Shape;246;p27"/>
            <p:cNvSpPr txBox="1"/>
            <p:nvPr/>
          </p:nvSpPr>
          <p:spPr>
            <a:xfrm rot="-3723683">
              <a:off x="1970805" y="3718265"/>
              <a:ext cx="626861" cy="338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start</a:t>
              </a:r>
              <a:endParaRPr sz="10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7" name="Google Shape;247;p27"/>
            <p:cNvSpPr txBox="1"/>
            <p:nvPr/>
          </p:nvSpPr>
          <p:spPr>
            <a:xfrm>
              <a:off x="4554980" y="3867302"/>
              <a:ext cx="627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start</a:t>
              </a:r>
              <a:endParaRPr sz="10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/>
        </p:nvSpPr>
        <p:spPr>
          <a:xfrm>
            <a:off x="2758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1884050" y="11799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 of numbers</a:t>
            </a:r>
            <a:endParaRPr sz="700"/>
          </a:p>
        </p:txBody>
      </p:sp>
      <p:sp>
        <p:nvSpPr>
          <p:cNvPr id="255" name="Google Shape;255;p28"/>
          <p:cNvSpPr txBox="1"/>
          <p:nvPr/>
        </p:nvSpPr>
        <p:spPr>
          <a:xfrm>
            <a:off x="996325" y="9510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workbook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2493075" y="1946200"/>
            <a:ext cx="4918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Using the various options for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function, write for loops to print the following sequences of numbers: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0, 1, 2, 3, 4, 5, 6, 7, 8, 9, 10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4, 5, 6, 7, 8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3, 7, 11, 15, 19, 23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57" name="Google Shape;257;p28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67700"/>
            <a:ext cx="912175" cy="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9"/>
          <p:cNvGrpSpPr/>
          <p:nvPr/>
        </p:nvGrpSpPr>
        <p:grpSpPr>
          <a:xfrm>
            <a:off x="2810475" y="1123525"/>
            <a:ext cx="6736200" cy="1333450"/>
            <a:chOff x="905475" y="1199725"/>
            <a:chExt cx="6736200" cy="1333450"/>
          </a:xfrm>
        </p:grpSpPr>
        <p:sp>
          <p:nvSpPr>
            <p:cNvPr id="263" name="Google Shape;263;p29"/>
            <p:cNvSpPr txBox="1"/>
            <p:nvPr/>
          </p:nvSpPr>
          <p:spPr>
            <a:xfrm>
              <a:off x="905475" y="1430975"/>
              <a:ext cx="67362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45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kowabunga!</a:t>
              </a:r>
              <a:endParaRPr sz="2200"/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2185400" y="1199725"/>
              <a:ext cx="44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0         1            2           3         4          5         6          7         8      9</a:t>
              </a:r>
              <a:endPara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076625" y="1501700"/>
              <a:ext cx="43164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076625" y="1501700"/>
              <a:ext cx="489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5656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970625" y="1501700"/>
              <a:ext cx="5796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3550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3955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396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837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5278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719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9"/>
          <p:cNvSpPr txBox="1"/>
          <p:nvPr/>
        </p:nvSpPr>
        <p:spPr>
          <a:xfrm>
            <a:off x="459400" y="1090475"/>
            <a:ext cx="318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= “KOWABUNGA!”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681250" y="1612700"/>
            <a:ext cx="24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think of a string as a sequence of characters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681250" y="2522550"/>
            <a:ext cx="24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access individual characters with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indexing</a:t>
            </a:r>
            <a:endParaRPr sz="20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78" name="Google Shape;278;p29"/>
          <p:cNvGrpSpPr/>
          <p:nvPr/>
        </p:nvGrpSpPr>
        <p:grpSpPr>
          <a:xfrm>
            <a:off x="459400" y="1212850"/>
            <a:ext cx="3998350" cy="2687175"/>
            <a:chOff x="535600" y="908050"/>
            <a:chExt cx="3998350" cy="2687175"/>
          </a:xfrm>
        </p:grpSpPr>
        <p:sp>
          <p:nvSpPr>
            <p:cNvPr id="279" name="Google Shape;279;p29"/>
            <p:cNvSpPr txBox="1"/>
            <p:nvPr/>
          </p:nvSpPr>
          <p:spPr>
            <a:xfrm>
              <a:off x="535600" y="3087325"/>
              <a:ext cx="227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“K”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048850" y="908050"/>
              <a:ext cx="485100" cy="1098600"/>
            </a:xfrm>
            <a:prstGeom prst="rect">
              <a:avLst/>
            </a:prstGeom>
            <a:noFill/>
            <a:ln cap="flat" cmpd="sng" w="19050">
              <a:solidFill>
                <a:srgbClr val="A64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9"/>
          <p:cNvGrpSpPr/>
          <p:nvPr/>
        </p:nvGrpSpPr>
        <p:grpSpPr>
          <a:xfrm>
            <a:off x="461175" y="1212850"/>
            <a:ext cx="5863475" cy="3221175"/>
            <a:chOff x="537375" y="908050"/>
            <a:chExt cx="5863475" cy="3221175"/>
          </a:xfrm>
        </p:grpSpPr>
        <p:sp>
          <p:nvSpPr>
            <p:cNvPr id="282" name="Google Shape;282;p29"/>
            <p:cNvSpPr txBox="1"/>
            <p:nvPr/>
          </p:nvSpPr>
          <p:spPr>
            <a:xfrm>
              <a:off x="537375" y="3621325"/>
              <a:ext cx="227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“B”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915750" y="908050"/>
              <a:ext cx="485100" cy="1098600"/>
            </a:xfrm>
            <a:prstGeom prst="rect">
              <a:avLst/>
            </a:prstGeom>
            <a:noFill/>
            <a:ln cap="flat" cmpd="sng" w="19050">
              <a:solidFill>
                <a:srgbClr val="A64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3019250" y="1423950"/>
            <a:ext cx="5342300" cy="2502175"/>
            <a:chOff x="3095450" y="1119150"/>
            <a:chExt cx="5342300" cy="2502175"/>
          </a:xfrm>
        </p:grpSpPr>
        <p:grpSp>
          <p:nvGrpSpPr>
            <p:cNvPr id="285" name="Google Shape;285;p29"/>
            <p:cNvGrpSpPr/>
            <p:nvPr/>
          </p:nvGrpSpPr>
          <p:grpSpPr>
            <a:xfrm>
              <a:off x="3095450" y="1925150"/>
              <a:ext cx="5342300" cy="1696175"/>
              <a:chOff x="3095450" y="1925150"/>
              <a:chExt cx="5342300" cy="1696175"/>
            </a:xfrm>
          </p:grpSpPr>
          <p:sp>
            <p:nvSpPr>
              <p:cNvPr id="286" name="Google Shape;286;p29"/>
              <p:cNvSpPr txBox="1"/>
              <p:nvPr/>
            </p:nvSpPr>
            <p:spPr>
              <a:xfrm>
                <a:off x="3095450" y="3113425"/>
                <a:ext cx="2273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text[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-1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 →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“!”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87" name="Google Shape;287;p29"/>
              <p:cNvSpPr txBox="1"/>
              <p:nvPr/>
            </p:nvSpPr>
            <p:spPr>
              <a:xfrm>
                <a:off x="3858850" y="1925150"/>
                <a:ext cx="4578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    -1</a:t>
                </a:r>
                <a:r>
                  <a:rPr lang="en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0       -9        -8        -7       -6        -5        -4        -3       -2     -1</a:t>
                </a:r>
                <a:endParaRPr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288" name="Google Shape;288;p29"/>
            <p:cNvSpPr/>
            <p:nvPr/>
          </p:nvSpPr>
          <p:spPr>
            <a:xfrm>
              <a:off x="8103025" y="1119150"/>
              <a:ext cx="270300" cy="10986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9"/>
          <p:cNvSpPr txBox="1"/>
          <p:nvPr/>
        </p:nvSpPr>
        <p:spPr>
          <a:xfrm>
            <a:off x="3002450" y="3892750"/>
            <a:ext cx="227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en" sz="21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-5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→ </a:t>
            </a:r>
            <a:endParaRPr sz="21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0" name="Google Shape;290;p29"/>
          <p:cNvGrpSpPr/>
          <p:nvPr/>
        </p:nvGrpSpPr>
        <p:grpSpPr>
          <a:xfrm>
            <a:off x="4636225" y="1423950"/>
            <a:ext cx="2110825" cy="2976700"/>
            <a:chOff x="4712425" y="1119150"/>
            <a:chExt cx="2110825" cy="2976700"/>
          </a:xfrm>
        </p:grpSpPr>
        <p:sp>
          <p:nvSpPr>
            <p:cNvPr id="291" name="Google Shape;291;p29"/>
            <p:cNvSpPr txBox="1"/>
            <p:nvPr/>
          </p:nvSpPr>
          <p:spPr>
            <a:xfrm>
              <a:off x="4712425" y="3587950"/>
              <a:ext cx="675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“U”</a:t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6400850" y="1119150"/>
              <a:ext cx="422400" cy="10986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9"/>
          <p:cNvSpPr txBox="1"/>
          <p:nvPr/>
        </p:nvSpPr>
        <p:spPr>
          <a:xfrm>
            <a:off x="5817675" y="3418225"/>
            <a:ext cx="227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→</a:t>
            </a:r>
            <a:endParaRPr sz="21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7465875" y="3319250"/>
            <a:ext cx="1317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IndexError: string index out of range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3986175" y="597250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index by starting at 0 and increasing by one as we move left to right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3986175" y="2568750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reverse our indexing by starting at -1 and increasing by one as we move right to left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 flipH="1">
            <a:off x="11265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1707850" y="786250"/>
            <a:ext cx="22998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HW2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Reading 3 + reflection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Quiz 1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303" name="Google Shape;303;p30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/>
        </p:nvSpPr>
        <p:spPr>
          <a:xfrm>
            <a:off x="627750" y="1459925"/>
            <a:ext cx="7888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Below are three examples of printing out the string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“red is not pink”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8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endParaRPr sz="18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y = </a:t>
            </a:r>
            <a:r>
              <a:rPr lang="en" sz="18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"pink"</a:t>
            </a:r>
            <a:endParaRPr sz="18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print(x, "is not", y)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x + " is not " + y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"{} is not {}".format(x, y)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8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f"{x} is not {y}"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5224213" y="3421656"/>
            <a:ext cx="272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statement with</a:t>
            </a:r>
            <a:r>
              <a:rPr lang="en" sz="11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 concatenation</a:t>
            </a:r>
            <a:endParaRPr sz="1100">
              <a:solidFill>
                <a:schemeClr val="accen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5224230" y="3729450"/>
            <a:ext cx="341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statement with </a:t>
            </a:r>
            <a:r>
              <a:rPr lang="en" sz="1100">
                <a:solidFill>
                  <a:schemeClr val="accent6"/>
                </a:solidFill>
                <a:latin typeface="Lustria"/>
                <a:ea typeface="Lustria"/>
                <a:cs typeface="Lustria"/>
                <a:sym typeface="Lustria"/>
              </a:rPr>
              <a:t>format method</a:t>
            </a:r>
            <a:endParaRPr sz="1100">
              <a:solidFill>
                <a:schemeClr val="accent6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5224213" y="4099881"/>
            <a:ext cx="213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statement with </a:t>
            </a:r>
            <a:r>
              <a:rPr lang="en" sz="11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f string</a:t>
            </a:r>
            <a:endParaRPr sz="1100"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5224236" y="3069675"/>
            <a:ext cx="292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regular print statement</a:t>
            </a:r>
            <a:endParaRPr sz="11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1580125" y="691925"/>
            <a:ext cx="637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more on </a:t>
            </a: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Strings and print statements</a:t>
            </a:r>
            <a:endParaRPr sz="2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following is just for fun, you do NOT need to know format or f string (unless it is of interest to you)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/>
        </p:nvSpPr>
        <p:spPr>
          <a:xfrm>
            <a:off x="3980725" y="155550"/>
            <a:ext cx="30000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#create mabel and make her speedy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 = turtle.Turtle()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mabel.speed(0)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#octagon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mabel.fillcolor("purple")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mabel.begin_fill()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_ in range(8):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mabel.forward(80)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mabel.left(360/8)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mabel.end_fill()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#centering + making stick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mabel.fillcolor("burlywood")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mabel.begin_fill()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mabel.forward(30)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mabel.right(90)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mabel.forward(150)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mabel.left(90)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mabel.forward(20)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mabel.left(90)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mabel.forward(150)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mabel.end_fill()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6298700" y="844300"/>
            <a:ext cx="30000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#moving for lollipop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mabel.penup()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mabel.setx(-75)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mabel.sety(85)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mabel.pendown()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#creating lollipop band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mabel.fillcolor("purple")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mabel.begin_fill()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mabel.forward(30)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mabel.right(90)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mabel.forward(240)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mabel.right(90)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mabel.forward(30)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mabel.right(90)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mabel.forward(240)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mabel.end_fill()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mabel.hideturtle()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835425" y="2647200"/>
            <a:ext cx="1215000" cy="2326800"/>
            <a:chOff x="4482625" y="2418600"/>
            <a:chExt cx="1215000" cy="2326800"/>
          </a:xfrm>
        </p:grpSpPr>
        <p:sp>
          <p:nvSpPr>
            <p:cNvPr id="322" name="Google Shape;322;p32"/>
            <p:cNvSpPr/>
            <p:nvPr/>
          </p:nvSpPr>
          <p:spPr>
            <a:xfrm>
              <a:off x="4547600" y="2418600"/>
              <a:ext cx="1086600" cy="1143600"/>
            </a:xfrm>
            <a:prstGeom prst="octagon">
              <a:avLst>
                <a:gd fmla="val 29289" name="adj"/>
              </a:avLst>
            </a:prstGeom>
            <a:solidFill>
              <a:srgbClr val="A64DC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001500" y="3562200"/>
              <a:ext cx="178800" cy="11832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4482625" y="2859500"/>
              <a:ext cx="1215000" cy="253500"/>
            </a:xfrm>
            <a:prstGeom prst="rect">
              <a:avLst/>
            </a:prstGeom>
            <a:solidFill>
              <a:srgbClr val="A64DC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32"/>
          <p:cNvSpPr txBox="1"/>
          <p:nvPr/>
        </p:nvSpPr>
        <p:spPr>
          <a:xfrm>
            <a:off x="228600" y="0"/>
            <a:ext cx="3000000" cy="5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#create mabel and make her speedy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 = turtle.Turtle()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mabel.speed(0)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mabel.fillcolor("red")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mabel.begin_fill()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#octagon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for _ in range(8):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mabel.forward(80)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    mabel.left(360/8)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mabel.end_fill()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#centering + making stick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mabel.fillcolor("black")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mabel.begin_fill()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mabel.forward(30)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mabel.right(90)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mabel.forward(200)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mabel.left(90)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mabel.forward(20)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mabel.left(90)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mabel.forward(200)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mabel.end_fill()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mabel.hideturtle()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2366775" y="2571000"/>
            <a:ext cx="1086600" cy="2326800"/>
            <a:chOff x="1909575" y="2418600"/>
            <a:chExt cx="1086600" cy="2326800"/>
          </a:xfrm>
        </p:grpSpPr>
        <p:sp>
          <p:nvSpPr>
            <p:cNvPr id="327" name="Google Shape;327;p32"/>
            <p:cNvSpPr/>
            <p:nvPr/>
          </p:nvSpPr>
          <p:spPr>
            <a:xfrm>
              <a:off x="1909575" y="2418600"/>
              <a:ext cx="1086600" cy="1143600"/>
            </a:xfrm>
            <a:prstGeom prst="octagon">
              <a:avLst>
                <a:gd fmla="val 29289" name="adj"/>
              </a:avLst>
            </a:prstGeom>
            <a:solidFill>
              <a:srgbClr val="CC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2363475" y="3562200"/>
              <a:ext cx="178800" cy="1183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" name="Google Shape;329;p32"/>
          <p:cNvSpPr txBox="1"/>
          <p:nvPr/>
        </p:nvSpPr>
        <p:spPr>
          <a:xfrm>
            <a:off x="2108450" y="1086925"/>
            <a:ext cx="18492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turtle on a stick</a:t>
            </a:r>
            <a:endParaRPr sz="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04800" y="533400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 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67" name="Google Shape;67;p15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68" name="Google Shape;68;p15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5"/>
          <p:cNvSpPr txBox="1"/>
          <p:nvPr/>
        </p:nvSpPr>
        <p:spPr>
          <a:xfrm>
            <a:off x="2420900" y="1393600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turtle on a stick</a:t>
            </a:r>
            <a:endParaRPr sz="700"/>
          </a:p>
        </p:txBody>
      </p:sp>
      <p:sp>
        <p:nvSpPr>
          <p:cNvPr id="73" name="Google Shape;73;p15"/>
          <p:cNvSpPr txBox="1"/>
          <p:nvPr/>
        </p:nvSpPr>
        <p:spPr>
          <a:xfrm>
            <a:off x="1245125" y="1869325"/>
            <a:ext cx="172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the turtle module to draw a stop sign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3128775" y="2190000"/>
            <a:ext cx="1086600" cy="2326800"/>
            <a:chOff x="1909575" y="2418600"/>
            <a:chExt cx="1086600" cy="2326800"/>
          </a:xfrm>
        </p:grpSpPr>
        <p:sp>
          <p:nvSpPr>
            <p:cNvPr id="75" name="Google Shape;75;p15"/>
            <p:cNvSpPr/>
            <p:nvPr/>
          </p:nvSpPr>
          <p:spPr>
            <a:xfrm>
              <a:off x="1909575" y="2418600"/>
              <a:ext cx="1086600" cy="1143600"/>
            </a:xfrm>
            <a:prstGeom prst="octagon">
              <a:avLst>
                <a:gd fmla="val 29289" name="adj"/>
              </a:avLst>
            </a:prstGeom>
            <a:solidFill>
              <a:srgbClr val="CC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363475" y="3562200"/>
              <a:ext cx="178800" cy="1183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939825" y="2190000"/>
            <a:ext cx="1215000" cy="2326800"/>
            <a:chOff x="4482625" y="2418600"/>
            <a:chExt cx="1215000" cy="2326800"/>
          </a:xfrm>
        </p:grpSpPr>
        <p:sp>
          <p:nvSpPr>
            <p:cNvPr id="78" name="Google Shape;78;p15"/>
            <p:cNvSpPr/>
            <p:nvPr/>
          </p:nvSpPr>
          <p:spPr>
            <a:xfrm>
              <a:off x="4547600" y="2418600"/>
              <a:ext cx="1086600" cy="1143600"/>
            </a:xfrm>
            <a:prstGeom prst="octagon">
              <a:avLst>
                <a:gd fmla="val 29289" name="adj"/>
              </a:avLst>
            </a:prstGeom>
            <a:solidFill>
              <a:srgbClr val="A64DC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01500" y="3562200"/>
              <a:ext cx="178800" cy="11832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482625" y="2859500"/>
              <a:ext cx="1215000" cy="253500"/>
            </a:xfrm>
            <a:prstGeom prst="rect">
              <a:avLst/>
            </a:prstGeom>
            <a:solidFill>
              <a:srgbClr val="A64DC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523375" y="2190000"/>
            <a:ext cx="1792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hard mode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change your stop sign to look like a lollipop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713650" y="2854525"/>
            <a:ext cx="1483609" cy="640545"/>
          </a:xfrm>
          <a:custGeom>
            <a:rect b="b" l="l" r="r" t="t"/>
            <a:pathLst>
              <a:path extrusionOk="0" h="32606" w="86470">
                <a:moveTo>
                  <a:pt x="0" y="0"/>
                </a:moveTo>
                <a:cubicBezTo>
                  <a:pt x="1143" y="2833"/>
                  <a:pt x="-497" y="11579"/>
                  <a:pt x="6858" y="16996"/>
                </a:cubicBezTo>
                <a:cubicBezTo>
                  <a:pt x="14213" y="22413"/>
                  <a:pt x="32054" y="31656"/>
                  <a:pt x="44130" y="32501"/>
                </a:cubicBezTo>
                <a:cubicBezTo>
                  <a:pt x="56206" y="33346"/>
                  <a:pt x="72257" y="25146"/>
                  <a:pt x="79314" y="22065"/>
                </a:cubicBezTo>
                <a:cubicBezTo>
                  <a:pt x="86371" y="18984"/>
                  <a:pt x="85277" y="15357"/>
                  <a:pt x="86470" y="140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3" name="Google Shape;83;p15"/>
          <p:cNvSpPr/>
          <p:nvPr/>
        </p:nvSpPr>
        <p:spPr>
          <a:xfrm>
            <a:off x="6004975" y="3160150"/>
            <a:ext cx="1039275" cy="640525"/>
          </a:xfrm>
          <a:custGeom>
            <a:rect b="b" l="l" r="r" t="t"/>
            <a:pathLst>
              <a:path extrusionOk="0" h="25621" w="41571">
                <a:moveTo>
                  <a:pt x="40850" y="0"/>
                </a:moveTo>
                <a:cubicBezTo>
                  <a:pt x="40452" y="3876"/>
                  <a:pt x="43881" y="19382"/>
                  <a:pt x="38464" y="23258"/>
                </a:cubicBezTo>
                <a:cubicBezTo>
                  <a:pt x="33047" y="27134"/>
                  <a:pt x="14760" y="25395"/>
                  <a:pt x="8349" y="23258"/>
                </a:cubicBezTo>
                <a:cubicBezTo>
                  <a:pt x="1938" y="21121"/>
                  <a:pt x="1392" y="12573"/>
                  <a:pt x="0" y="104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4" name="Google Shape;84;p15"/>
          <p:cNvSpPr txBox="1"/>
          <p:nvPr/>
        </p:nvSpPr>
        <p:spPr>
          <a:xfrm>
            <a:off x="4855675" y="4579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lollipop colors are purple and burlywood</a:t>
            </a:r>
            <a:endParaRPr sz="1100"/>
          </a:p>
        </p:txBody>
      </p:sp>
      <p:sp>
        <p:nvSpPr>
          <p:cNvPr id="85" name="Google Shape;85;p15"/>
          <p:cNvSpPr txBox="1"/>
          <p:nvPr/>
        </p:nvSpPr>
        <p:spPr>
          <a:xfrm>
            <a:off x="2393450" y="45799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stop sign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colors are red and black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65025" y="3507525"/>
            <a:ext cx="2064900" cy="1163100"/>
          </a:xfrm>
          <a:prstGeom prst="rect">
            <a:avLst/>
          </a:prstGeom>
          <a:noFill/>
          <a:ln cap="flat" cmpd="sng" w="952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helpful Turtle methods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forward, left, right,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goto, setx, sety,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fillcolor, begin_fill, end_fill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389550" y="308500"/>
            <a:ext cx="2407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open up Runestone’s code editor</a:t>
            </a:r>
            <a:endParaRPr sz="1600">
              <a:solidFill>
                <a:srgbClr val="36174D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descr="Subscribe for more high quality countdown timers to help our channel grow! Come for the timers, stay for the music 🎶 &#10;&#10;Thirty Minute Timer - featuring a mellow and relaxing lofi jazz playlist to help you stay on task for study and/or work. Perfect for getting into a deep focus or getting a productivity boost. All videos feature a short, soft bell at the end of the timer. &#10;&#10;About T-Minus Timers: &#10;⚡High quality timers with intentional playlists to help you focus and manage your time &#10;✨Amazing tool for teachers in the classroom, as a study aid or to keep your computer on for all you wfh folks that want to look like you're online :) &#10;&#10;If you want to request a timer theme, drop a comment below, we're reading everything 😊&#10;&#10;#countdowntimer #classroomtimer #studymotivation #studywithme #study #studyfocus #timers #timer #timerwithmusic #timerwithalarm #tminustimers #soundscape  #deepfocus #backgroundmusic #timerwithalarm #timerwithmusic #deepfocusmusicforstudying #tminustimers #10minutes #10minutetimer #relax #relaxingmusic #calmingmusic #teachertools #classroomtimer #homeworktimer  #lofi #lofichill #backtoschool" id="88" name="Google Shape;88;p15" title="10 minute Timer | Back to School Lofi Chill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804" y="190776"/>
            <a:ext cx="1225646" cy="6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0" y="2147225"/>
            <a:ext cx="8385500" cy="18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216450" y="3016300"/>
            <a:ext cx="1324500" cy="6789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9975" y="376000"/>
            <a:ext cx="27849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Project 2</a:t>
            </a:r>
            <a:endParaRPr sz="48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due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next Wednesday!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625" y="3927400"/>
            <a:ext cx="1505734" cy="10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488" y="3927388"/>
            <a:ext cx="1062250" cy="1054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4525" y="3927400"/>
            <a:ext cx="1080067" cy="10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1706800" y="1714238"/>
            <a:ext cx="108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slide deck will help you with task 3!!</a:t>
            </a:r>
            <a:endParaRPr sz="10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084625" y="4700400"/>
            <a:ext cx="10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1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5536750" y="4732750"/>
            <a:ext cx="10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2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248613" y="4732750"/>
            <a:ext cx="108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1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4625" y="226200"/>
            <a:ext cx="3866430" cy="36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2362575" y="2284875"/>
            <a:ext cx="815125" cy="241825"/>
          </a:xfrm>
          <a:custGeom>
            <a:rect b="b" l="l" r="r" t="t"/>
            <a:pathLst>
              <a:path extrusionOk="0" h="9673" w="32605">
                <a:moveTo>
                  <a:pt x="0" y="0"/>
                </a:moveTo>
                <a:cubicBezTo>
                  <a:pt x="969" y="1601"/>
                  <a:pt x="379" y="9057"/>
                  <a:pt x="5813" y="9605"/>
                </a:cubicBezTo>
                <a:cubicBezTo>
                  <a:pt x="11247" y="10153"/>
                  <a:pt x="28140" y="4339"/>
                  <a:pt x="32605" y="32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438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29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a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loop to repeat code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documentation to learn everything available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a module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more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turtle methods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0" y="517850"/>
            <a:ext cx="4149424" cy="41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830225" y="389088"/>
            <a:ext cx="3000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#background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 = turtle.Screen()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wn.bgcolor("lightblue")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#myrtle to 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 = turtle.Turtle()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myrtle.fillcolor("red")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#square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myrtle.begin_fill()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myrtle.forward(50)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myrtle.left(360/4)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myrtle.end_fill()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myrtle.hideturtle()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830225" y="389088"/>
            <a:ext cx="3000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#background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 = turtle.</a:t>
            </a:r>
            <a:r>
              <a:rPr lang="en">
                <a:highlight>
                  <a:srgbClr val="A64DC3"/>
                </a:highlight>
                <a:latin typeface="Consolas"/>
                <a:ea typeface="Consolas"/>
                <a:cs typeface="Consolas"/>
                <a:sym typeface="Consolas"/>
              </a:rPr>
              <a:t>Screen()</a:t>
            </a:r>
            <a:endParaRPr>
              <a:highlight>
                <a:srgbClr val="A64DC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wn.bgcolor("lightblue")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#myrtle to 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 = turtle.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Turtle()</a:t>
            </a:r>
            <a:endParaRPr>
              <a:highlight>
                <a:srgbClr val="1B91C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myrtle.fillcolor("red")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#square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myrtle.begin_fill()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myrtle.forward(50)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myrtle.left(360/4)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myrtle.end_fill()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myrtle.hideturtle()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885400" y="366875"/>
            <a:ext cx="3000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Classes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132625" y="1141775"/>
            <a:ext cx="4747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Screen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Turtle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are examples of classes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 </a:t>
            </a: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special, user-defined</a:t>
            </a:r>
            <a:endParaRPr sz="18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type of object</a:t>
            </a:r>
            <a:endParaRPr sz="18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this case, the makers of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turtle module defined these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classes. Much later in the course, we'll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learn how to define our own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classes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830225" y="389088"/>
            <a:ext cx="3000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#background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A64DC3"/>
                </a:highlight>
                <a:latin typeface="Consolas"/>
                <a:ea typeface="Consolas"/>
                <a:cs typeface="Consolas"/>
                <a:sym typeface="Consolas"/>
              </a:rPr>
              <a:t>wn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turtle.Screen()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wn.bgcolor("lightblue")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#myrtle to 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myrtle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turtle.Turtle()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myrtle.fillcolor("red")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#square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myrtle.begin_fill()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myrtle.forward(50)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myrtle.left(360/4)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myrtle.end_fill()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myrtle.hideturtle()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733000" y="366875"/>
            <a:ext cx="3625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instances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132625" y="1141775"/>
            <a:ext cx="47472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 we create a </a:t>
            </a: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specific object</a:t>
            </a:r>
            <a:endParaRPr sz="18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from a class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this is called an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wn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an instance of the </a:t>
            </a:r>
            <a:r>
              <a:rPr b="1" lang="en" sz="18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Screen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myrtle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an instance of the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Turtle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class.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830225" y="389088"/>
            <a:ext cx="3000000" cy="4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turtle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#background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 = turtle.Screen()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wn.</a:t>
            </a:r>
            <a:r>
              <a:rPr lang="en">
                <a:highlight>
                  <a:srgbClr val="A64DC3"/>
                </a:highlight>
                <a:latin typeface="Consolas"/>
                <a:ea typeface="Consolas"/>
                <a:cs typeface="Consolas"/>
                <a:sym typeface="Consolas"/>
              </a:rPr>
              <a:t>bgcolor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("lightblue")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#myrtle to red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 = turtle.Turtle()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fillcolor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("red")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#square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begin_fill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_ in range(4):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forward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(50)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(360/4)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end_fill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myrtle.</a:t>
            </a:r>
            <a:r>
              <a:rPr lang="en">
                <a:highlight>
                  <a:srgbClr val="1B91CA"/>
                </a:highlight>
                <a:latin typeface="Consolas"/>
                <a:ea typeface="Consolas"/>
                <a:cs typeface="Consolas"/>
                <a:sym typeface="Consolas"/>
              </a:rPr>
              <a:t>hideturtle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733000" y="366875"/>
            <a:ext cx="36258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methods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4132625" y="1141775"/>
            <a:ext cx="47472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Each class has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methods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which are </a:t>
            </a: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functions belonging to each instance of the class</a:t>
            </a:r>
            <a:endParaRPr sz="18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Methods are used to interact with and control the instance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bgcolor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 method of </a:t>
            </a:r>
            <a:r>
              <a:rPr b="1" lang="en" sz="18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wn</a:t>
            </a:r>
            <a:endParaRPr b="1" sz="1800">
              <a:solidFill>
                <a:srgbClr val="A64DC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A64DC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fillcolor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forward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left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begin_fill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end_fill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hideturtle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are methods of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myrtle</a:t>
            </a:r>
            <a:endParaRPr b="1" sz="18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