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Staatliches"/>
      <p:regular r:id="rId19"/>
    </p:embeddedFont>
    <p:embeddedFont>
      <p:font typeface="Manrope"/>
      <p:regular r:id="rId20"/>
      <p:bold r:id="rId21"/>
    </p:embeddedFont>
    <p:embeddedFont>
      <p:font typeface="Manrope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nrope-regular.fntdata"/><Relationship Id="rId11" Type="http://schemas.openxmlformats.org/officeDocument/2006/relationships/slide" Target="slides/slide6.xml"/><Relationship Id="rId22" Type="http://schemas.openxmlformats.org/officeDocument/2006/relationships/font" Target="fonts/ManropeMedium-regular.fntdata"/><Relationship Id="rId10" Type="http://schemas.openxmlformats.org/officeDocument/2006/relationships/slide" Target="slides/slide5.xml"/><Relationship Id="rId21" Type="http://schemas.openxmlformats.org/officeDocument/2006/relationships/font" Target="fonts/Manrope-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nrope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taatliches-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d.com/talks/eduardo_briceno_how_to_get_better_at_the_things_you_care_abou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275bb14f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275bb14f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Layout objects pulled from: https://slidesgo.com/</a:t>
            </a:r>
            <a:endParaRPr/>
          </a:p>
          <a:p>
            <a:pPr indent="0" lvl="0" marL="0" rtl="0" algn="l">
              <a:spcBef>
                <a:spcPts val="0"/>
              </a:spcBef>
              <a:spcAft>
                <a:spcPts val="0"/>
              </a:spcAft>
              <a:buNone/>
            </a:pPr>
            <a:r>
              <a:rPr lang="en"/>
              <a:t>All icons are from: https://thenounproject.com/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275bb14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275bb14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1534bf9c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1534bf9c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details in later slide (hidden)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02ff345e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02ff345e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2597be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2597be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There is another definition of the learning zone that is related to what we have been talking about. In this amazing </a:t>
            </a:r>
            <a:r>
              <a:rPr lang="en" sz="1200">
                <a:solidFill>
                  <a:srgbClr val="0097A7"/>
                </a:solidFill>
                <a:uFill>
                  <a:noFill/>
                </a:uFill>
                <a:hlinkClick r:id="rId2">
                  <a:extLst>
                    <a:ext uri="{A12FA001-AC4F-418D-AE19-62706E023703}">
                      <ahyp:hlinkClr val="tx"/>
                    </a:ext>
                  </a:extLst>
                </a:hlinkClick>
              </a:rPr>
              <a:t>TED talk: How to get better at the things you care about</a:t>
            </a:r>
            <a:r>
              <a:rPr lang="en" sz="1200">
                <a:solidFill>
                  <a:schemeClr val="dk1"/>
                </a:solidFill>
              </a:rPr>
              <a:t>, Eduardo Briceño talks about the “performance zone” versus the “learning zone.” Please watch it.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big takeaway for you is that </a:t>
            </a:r>
            <a:r>
              <a:rPr b="1" lang="en" sz="1200">
                <a:solidFill>
                  <a:schemeClr val="dk1"/>
                </a:solidFill>
              </a:rPr>
              <a:t>as a student in a classroom using this text, you are in the learning zone</a:t>
            </a:r>
            <a:r>
              <a:rPr lang="en" sz="1200">
                <a:solidFill>
                  <a:schemeClr val="dk1"/>
                </a:solidFill>
              </a:rPr>
              <a:t> as Briceño defines it. </a:t>
            </a:r>
            <a:r>
              <a:rPr b="1" lang="en" sz="1200">
                <a:solidFill>
                  <a:schemeClr val="dk1"/>
                </a:solidFill>
              </a:rPr>
              <a:t>You are not being judged or graded for how quickly you arrive at an answer or not.</a:t>
            </a:r>
            <a:r>
              <a:rPr lang="en" sz="1200">
                <a:solidFill>
                  <a:schemeClr val="dk1"/>
                </a:solidFill>
              </a:rPr>
              <a:t> The classroom for this course is a time for you to </a:t>
            </a:r>
            <a:r>
              <a:rPr b="1" lang="en" sz="1200">
                <a:solidFill>
                  <a:schemeClr val="dk1"/>
                </a:solidFill>
              </a:rPr>
              <a:t>practice old skills, try new skills, and to fail without repercussions</a:t>
            </a:r>
            <a:r>
              <a:rPr lang="en" sz="1200">
                <a:solidFill>
                  <a:schemeClr val="dk1"/>
                </a:solidFill>
              </a:rPr>
              <a:t>; that is how we learn! You will spend a huge amount of the rest of your life in the performance zone, so take advantage of this opportunity and enjoy the chance to be in the learning zone.</a:t>
            </a:r>
            <a:endParaRPr sz="1200">
              <a:solidFill>
                <a:schemeClr val="dk1"/>
              </a:solidFill>
            </a:endParaRPr>
          </a:p>
          <a:p>
            <a:pPr indent="0" lvl="0" marL="0" rtl="0" algn="l">
              <a:lnSpc>
                <a:spcPct val="115000"/>
              </a:lnSpc>
              <a:spcBef>
                <a:spcPts val="800"/>
              </a:spcBef>
              <a:spcAft>
                <a:spcPts val="800"/>
              </a:spcAft>
              <a:buNone/>
            </a:pPr>
            <a:r>
              <a:rPr b="1" lang="en" sz="1200">
                <a:solidFill>
                  <a:schemeClr val="dk1"/>
                </a:solidFill>
              </a:rPr>
              <a:t>If you find yourself in the panic zone, please seek help from your instructor and/or classmates</a:t>
            </a:r>
            <a:r>
              <a:rPr lang="en" sz="1200">
                <a:solidFill>
                  <a:schemeClr val="dk1"/>
                </a:solidFill>
              </a:rPr>
              <a:t>. None of the activities in the book or examples are intended to stump you. As you understand how to solve some simpler problems, you will develop the ability to join these solutions together to solve increasingly challenging problems with real-world applications.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4e75a4d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4e75a4d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275bb14f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275bb14f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Warmup</a:t>
            </a:r>
            <a:r>
              <a:rPr lang="en"/>
              <a:t>: Nestled amidst downtown's skyscrapers and bustling streets, Noble Bean Cafe was renowned citywide for its exquisite espresso drinks, each cup a carefully curated masterpiece. However, behind the counter, a group of baristas with personalities as bold as the espresso they served awaited patrons, greeting them not with smiles but with raised eyebrows and barely concealed sighs of impatience, immersing customers in their cantankerous drama. Frustrated by this, the shop's owner, the Duke of Decaf, resolved to effect change. A new automated order terminal has been on the market for a bit and the Duke is keen to see it used in Noble Beans Cafe. What aspects could be concerning when replacing a barista with an ordering terminal? Besides avoiding the death glares of the baristas, what are some ways that this terminal could improve the cafe?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Goal</a:t>
            </a:r>
            <a:r>
              <a:rPr lang="en">
                <a:solidFill>
                  <a:schemeClr val="dk1"/>
                </a:solidFill>
              </a:rPr>
              <a:t>: show which things programs are good at, what they could improve upon. Show students the importance of brainstorming and prioritizing solutions. Should have a takeaway similar to “before we can add all the improvements, we need to make sure it works for our initial goal which was to allow the customers to not interact with the baristas”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1534bf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1534bf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Discussion: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is computer science?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does a computer scientist do?</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275bb14f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275bb14f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Definition of 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1534bf9c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1534bf9c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a:t>Programming IRL </a:t>
            </a:r>
            <a:endParaRPr b="1"/>
          </a:p>
          <a:p>
            <a:pPr indent="0" lvl="0" marL="0" rtl="0" algn="l">
              <a:spcBef>
                <a:spcPts val="0"/>
              </a:spcBef>
              <a:spcAft>
                <a:spcPts val="0"/>
              </a:spcAft>
              <a:buNone/>
            </a:pPr>
            <a:r>
              <a:rPr lang="en"/>
              <a:t>Computer security (protection against threats): encryption(scramble) + data → cryptography</a:t>
            </a:r>
            <a:endParaRPr/>
          </a:p>
          <a:p>
            <a:pPr indent="0" lvl="0" marL="0" rtl="0" algn="l">
              <a:spcBef>
                <a:spcPts val="0"/>
              </a:spcBef>
              <a:spcAft>
                <a:spcPts val="0"/>
              </a:spcAft>
              <a:buNone/>
            </a:pPr>
            <a:r>
              <a:rPr lang="en"/>
              <a:t>Computer architecture (optimize hardware): supercomputers + parallel computing → weather forecasting</a:t>
            </a:r>
            <a:endParaRPr/>
          </a:p>
          <a:p>
            <a:pPr indent="0" lvl="0" marL="0" rtl="0" algn="l">
              <a:spcBef>
                <a:spcPts val="0"/>
              </a:spcBef>
              <a:spcAft>
                <a:spcPts val="0"/>
              </a:spcAft>
              <a:buNone/>
            </a:pPr>
            <a:r>
              <a:rPr lang="en"/>
              <a:t>Computational science (numerical solutions to scientific questions): simulation + modeling → protein folding</a:t>
            </a:r>
            <a:endParaRPr/>
          </a:p>
          <a:p>
            <a:pPr indent="0" lvl="0" marL="0" rtl="0" algn="l">
              <a:spcBef>
                <a:spcPts val="0"/>
              </a:spcBef>
              <a:spcAft>
                <a:spcPts val="0"/>
              </a:spcAft>
              <a:buNone/>
            </a:pPr>
            <a:r>
              <a:rPr lang="en"/>
              <a:t>Computer graphics (generating and animating images): game design + real world maps → virtual reality</a:t>
            </a:r>
            <a:endParaRPr/>
          </a:p>
          <a:p>
            <a:pPr indent="0" lvl="0" marL="0" rtl="0" algn="l">
              <a:spcBef>
                <a:spcPts val="0"/>
              </a:spcBef>
              <a:spcAft>
                <a:spcPts val="0"/>
              </a:spcAft>
              <a:buNone/>
            </a:pPr>
            <a:r>
              <a:rPr lang="en"/>
              <a:t>Web design: website + software → social media</a:t>
            </a:r>
            <a:endParaRPr/>
          </a:p>
          <a:p>
            <a:pPr indent="0" lvl="0" marL="0" rtl="0" algn="l">
              <a:spcBef>
                <a:spcPts val="0"/>
              </a:spcBef>
              <a:spcAft>
                <a:spcPts val="0"/>
              </a:spcAft>
              <a:buNone/>
            </a:pPr>
            <a:r>
              <a:rPr lang="en"/>
              <a:t>Operating system (manages hardware and interacts with apps): interconnected computers + OS →cloud computing</a:t>
            </a:r>
            <a:endParaRPr/>
          </a:p>
          <a:p>
            <a:pPr indent="0" lvl="0" marL="0" rtl="0" algn="l">
              <a:spcBef>
                <a:spcPts val="0"/>
              </a:spcBef>
              <a:spcAft>
                <a:spcPts val="0"/>
              </a:spcAft>
              <a:buNone/>
            </a:pPr>
            <a:r>
              <a:rPr lang="en"/>
              <a:t>AI (programs that can perform human tasks): image classification + electronic medical records → disease diagnosis</a:t>
            </a:r>
            <a:endParaRPr/>
          </a:p>
          <a:p>
            <a:pPr indent="0" lvl="0" marL="0" rtl="0" algn="l">
              <a:spcBef>
                <a:spcPts val="0"/>
              </a:spcBef>
              <a:spcAft>
                <a:spcPts val="0"/>
              </a:spcAft>
              <a:buNone/>
            </a:pPr>
            <a:r>
              <a:rPr lang="en"/>
              <a:t>Information storage (databases): optimization + lots of data → big data</a:t>
            </a:r>
            <a:endParaRPr/>
          </a:p>
          <a:p>
            <a:pPr indent="0" lvl="0" marL="0" rtl="0" algn="l">
              <a:spcBef>
                <a:spcPts val="0"/>
              </a:spcBef>
              <a:spcAft>
                <a:spcPts val="0"/>
              </a:spcAft>
              <a:buNone/>
            </a:pPr>
            <a:r>
              <a:rPr lang="en"/>
              <a:t>Human-Computer interaction (designing with humans in mind): natural language processing + voice recognition → virtual assistant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92b67a0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92b67a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92b67a01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892b67a0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892b67a01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892b67a01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6B8E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hyperlink" Target="http://www.youtube.com/watch?v=4xDzrJKXOOY" TargetMode="External"/><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29.png"/><Relationship Id="rId7" Type="http://schemas.openxmlformats.org/officeDocument/2006/relationships/image" Target="../media/image32.png"/><Relationship Id="rId8"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hyperlink" Target="https://docs.google.com/spreadsheets/d/1hblHwD4Wz5WsCPPMq2-dA18E4eylotZE5X_dFZ2GKes/edit?gid=1585090131#gid=1585090131" TargetMode="External"/><Relationship Id="rId5"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8.png"/><Relationship Id="rId4" Type="http://schemas.openxmlformats.org/officeDocument/2006/relationships/hyperlink" Target="http://www.youtube.com/watch?v=4xDzrJKXOOY" TargetMode="External"/><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olab.research.google.com/drive/1BQNPmgcu_JBT0hwrg4ulpHdRZudFLM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hyperlink" Target="http://www.youtube.com/watch?v=odzGsDTJKz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hyperlink" Target="http://www.youtube.com/watch?v=odzGsDTJKz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11" Type="http://schemas.openxmlformats.org/officeDocument/2006/relationships/image" Target="../media/image15.png"/><Relationship Id="rId10" Type="http://schemas.openxmlformats.org/officeDocument/2006/relationships/image" Target="../media/image14.png"/><Relationship Id="rId12" Type="http://schemas.openxmlformats.org/officeDocument/2006/relationships/image" Target="../media/image17.png"/><Relationship Id="rId9" Type="http://schemas.openxmlformats.org/officeDocument/2006/relationships/image" Target="../media/image20.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18.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36.png"/><Relationship Id="rId11" Type="http://schemas.openxmlformats.org/officeDocument/2006/relationships/image" Target="../media/image30.png"/><Relationship Id="rId10" Type="http://schemas.openxmlformats.org/officeDocument/2006/relationships/image" Target="../media/image27.png"/><Relationship Id="rId9"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22.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87900" y="692800"/>
            <a:ext cx="8520600" cy="40314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Intro to </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Programming</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4538">
                <a:solidFill>
                  <a:srgbClr val="36174D"/>
                </a:solidFill>
                <a:latin typeface="Staatliches"/>
                <a:ea typeface="Staatliches"/>
                <a:cs typeface="Staatliches"/>
                <a:sym typeface="Staatliches"/>
              </a:rPr>
              <a:t>With python</a:t>
            </a:r>
            <a:endParaRPr b="1" sz="4538">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t/>
            </a:r>
            <a:endParaRPr sz="40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3222">
                <a:solidFill>
                  <a:srgbClr val="36174D"/>
                </a:solidFill>
                <a:latin typeface="Staatliches"/>
                <a:ea typeface="Staatliches"/>
                <a:cs typeface="Staatliches"/>
                <a:sym typeface="Staatliches"/>
              </a:rPr>
              <a:t>Fundamentals:</a:t>
            </a:r>
            <a:endParaRPr sz="3222">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4000">
                <a:solidFill>
                  <a:srgbClr val="36174D"/>
                </a:solidFill>
                <a:latin typeface="Staatliches"/>
                <a:ea typeface="Staatliches"/>
                <a:cs typeface="Staatliches"/>
                <a:sym typeface="Staatliches"/>
              </a:rPr>
              <a:t>Programming IRl</a:t>
            </a:r>
            <a:endParaRPr sz="4000">
              <a:solidFill>
                <a:srgbClr val="36174D"/>
              </a:solidFill>
              <a:latin typeface="Staatliches"/>
              <a:ea typeface="Staatliches"/>
              <a:cs typeface="Staatliches"/>
              <a:sym typeface="Staatliches"/>
            </a:endParaRPr>
          </a:p>
          <a:p>
            <a:pPr indent="0" lvl="0" marL="0" rtl="0" algn="ctr">
              <a:lnSpc>
                <a:spcPct val="90000"/>
              </a:lnSpc>
              <a:spcBef>
                <a:spcPts val="0"/>
              </a:spcBef>
              <a:spcAft>
                <a:spcPts val="0"/>
              </a:spcAft>
              <a:buNone/>
            </a:pPr>
            <a:r>
              <a:rPr lang="en" sz="1600">
                <a:solidFill>
                  <a:srgbClr val="36174D"/>
                </a:solidFill>
                <a:latin typeface="Manrope Medium"/>
                <a:ea typeface="Manrope Medium"/>
                <a:cs typeface="Manrope Medium"/>
                <a:sym typeface="Manrope Medium"/>
              </a:rPr>
              <a:t>Friday, February 7 2024 	TOH210</a:t>
            </a:r>
            <a:endParaRPr sz="4000">
              <a:solidFill>
                <a:srgbClr val="36174D"/>
              </a:solidFill>
              <a:latin typeface="Staatliches"/>
              <a:ea typeface="Staatliches"/>
              <a:cs typeface="Staatliches"/>
              <a:sym typeface="Staatliches"/>
            </a:endParaRPr>
          </a:p>
        </p:txBody>
      </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55" name="Google Shape;55;p13"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22"/>
          <p:cNvSpPr txBox="1"/>
          <p:nvPr/>
        </p:nvSpPr>
        <p:spPr>
          <a:xfrm>
            <a:off x="2464200" y="2152225"/>
            <a:ext cx="4831200" cy="1366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800">
                <a:solidFill>
                  <a:srgbClr val="36174D"/>
                </a:solidFill>
                <a:latin typeface="Staatliches"/>
                <a:ea typeface="Staatliches"/>
                <a:cs typeface="Staatliches"/>
                <a:sym typeface="Staatliches"/>
              </a:rPr>
              <a:t>How do we get better at things?</a:t>
            </a:r>
            <a:endParaRPr b="1" sz="4800">
              <a:solidFill>
                <a:srgbClr val="36174D"/>
              </a:solidFill>
              <a:latin typeface="Staatliches"/>
              <a:ea typeface="Staatliches"/>
              <a:cs typeface="Staatliches"/>
              <a:sym typeface="Staatliches"/>
            </a:endParaRPr>
          </a:p>
        </p:txBody>
      </p:sp>
      <p:sp>
        <p:nvSpPr>
          <p:cNvPr id="255" name="Google Shape;255;p22"/>
          <p:cNvSpPr txBox="1"/>
          <p:nvPr/>
        </p:nvSpPr>
        <p:spPr>
          <a:xfrm>
            <a:off x="2652696" y="3290427"/>
            <a:ext cx="4350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Manrope"/>
                <a:ea typeface="Manrope"/>
                <a:cs typeface="Manrope"/>
                <a:sym typeface="Manrope"/>
              </a:rPr>
              <a:t>Think of something you’re good at. How did you to where you are at now?</a:t>
            </a:r>
            <a:endParaRPr sz="1600">
              <a:latin typeface="Manrope"/>
              <a:ea typeface="Manrope"/>
              <a:cs typeface="Manrope"/>
              <a:sym typeface="Manrope"/>
            </a:endParaRPr>
          </a:p>
        </p:txBody>
      </p:sp>
      <p:sp>
        <p:nvSpPr>
          <p:cNvPr id="256" name="Google Shape;256;p22"/>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Discussion</a:t>
            </a:r>
            <a:endParaRPr sz="3000">
              <a:solidFill>
                <a:schemeClr val="dk1"/>
              </a:solidFill>
              <a:latin typeface="Staatliches"/>
              <a:ea typeface="Staatliches"/>
              <a:cs typeface="Staatliches"/>
              <a:sym typeface="Staatliches"/>
            </a:endParaRPr>
          </a:p>
        </p:txBody>
      </p:sp>
      <p:sp>
        <p:nvSpPr>
          <p:cNvPr id="257" name="Google Shape;257;p22"/>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258" name="Google Shape;258;p22" title="5 Minute Timer Relaxing Music Lofi Fish Background">
            <a:hlinkClick r:id="rId4"/>
          </p:cNvPr>
          <p:cNvPicPr preferRelativeResize="0"/>
          <p:nvPr/>
        </p:nvPicPr>
        <p:blipFill>
          <a:blip r:embed="rId5">
            <a:alphaModFix/>
          </a:blip>
          <a:stretch>
            <a:fillRect/>
          </a:stretch>
        </p:blipFill>
        <p:spPr>
          <a:xfrm>
            <a:off x="190325" y="4515725"/>
            <a:ext cx="734125" cy="412950"/>
          </a:xfrm>
          <a:prstGeom prst="rect">
            <a:avLst/>
          </a:prstGeom>
          <a:noFill/>
          <a:ln>
            <a:noFill/>
          </a:ln>
        </p:spPr>
      </p:pic>
      <p:sp>
        <p:nvSpPr>
          <p:cNvPr id="259" name="Google Shape;259;p22"/>
          <p:cNvSpPr txBox="1"/>
          <p:nvPr/>
        </p:nvSpPr>
        <p:spPr>
          <a:xfrm>
            <a:off x="3177325" y="331825"/>
            <a:ext cx="3141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anrope"/>
                <a:ea typeface="Manrope"/>
                <a:cs typeface="Manrope"/>
                <a:sym typeface="Manrope"/>
              </a:rPr>
              <a:t>Discuss with your group, taking notes as you go. Once you’ve discussed, have two people add at least two answers  to the board.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23"/>
          <p:cNvGrpSpPr/>
          <p:nvPr/>
        </p:nvGrpSpPr>
        <p:grpSpPr>
          <a:xfrm>
            <a:off x="3521525" y="2668525"/>
            <a:ext cx="2168700" cy="2155550"/>
            <a:chOff x="3491213" y="2684350"/>
            <a:chExt cx="2168700" cy="2155550"/>
          </a:xfrm>
        </p:grpSpPr>
        <p:pic>
          <p:nvPicPr>
            <p:cNvPr id="265" name="Google Shape;265;p23"/>
            <p:cNvPicPr preferRelativeResize="0"/>
            <p:nvPr/>
          </p:nvPicPr>
          <p:blipFill rotWithShape="1">
            <a:blip r:embed="rId3">
              <a:alphaModFix/>
            </a:blip>
            <a:srcRect b="14850" l="0" r="0" t="0"/>
            <a:stretch/>
          </p:blipFill>
          <p:spPr>
            <a:xfrm>
              <a:off x="3808788" y="2684350"/>
              <a:ext cx="1533551" cy="1305826"/>
            </a:xfrm>
            <a:prstGeom prst="rect">
              <a:avLst/>
            </a:prstGeom>
            <a:noFill/>
            <a:ln>
              <a:noFill/>
            </a:ln>
          </p:spPr>
        </p:pic>
        <p:sp>
          <p:nvSpPr>
            <p:cNvPr id="266" name="Google Shape;266;p23"/>
            <p:cNvSpPr txBox="1"/>
            <p:nvPr/>
          </p:nvSpPr>
          <p:spPr>
            <a:xfrm>
              <a:off x="3491213" y="3990300"/>
              <a:ext cx="2168700" cy="8496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700">
                  <a:solidFill>
                    <a:srgbClr val="36174D"/>
                  </a:solidFill>
                  <a:latin typeface="Staatliches"/>
                  <a:ea typeface="Staatliches"/>
                  <a:cs typeface="Staatliches"/>
                  <a:sym typeface="Staatliches"/>
                </a:rPr>
                <a:t>How to master programming </a:t>
              </a:r>
              <a:endParaRPr sz="100"/>
            </a:p>
          </p:txBody>
        </p:sp>
      </p:grpSp>
      <p:grpSp>
        <p:nvGrpSpPr>
          <p:cNvPr id="267" name="Google Shape;267;p23"/>
          <p:cNvGrpSpPr/>
          <p:nvPr/>
        </p:nvGrpSpPr>
        <p:grpSpPr>
          <a:xfrm>
            <a:off x="701813" y="419275"/>
            <a:ext cx="1899000" cy="2085750"/>
            <a:chOff x="604788" y="552725"/>
            <a:chExt cx="1899000" cy="2085750"/>
          </a:xfrm>
        </p:grpSpPr>
        <p:pic>
          <p:nvPicPr>
            <p:cNvPr id="268" name="Google Shape;268;p23"/>
            <p:cNvPicPr preferRelativeResize="0"/>
            <p:nvPr/>
          </p:nvPicPr>
          <p:blipFill rotWithShape="1">
            <a:blip r:embed="rId4">
              <a:alphaModFix/>
            </a:blip>
            <a:srcRect b="15117" l="0" r="0" t="0"/>
            <a:stretch/>
          </p:blipFill>
          <p:spPr>
            <a:xfrm>
              <a:off x="807450" y="552725"/>
              <a:ext cx="1614967" cy="1370775"/>
            </a:xfrm>
            <a:prstGeom prst="rect">
              <a:avLst/>
            </a:prstGeom>
            <a:noFill/>
            <a:ln>
              <a:noFill/>
            </a:ln>
          </p:spPr>
        </p:pic>
        <p:sp>
          <p:nvSpPr>
            <p:cNvPr id="269" name="Google Shape;269;p23"/>
            <p:cNvSpPr txBox="1"/>
            <p:nvPr/>
          </p:nvSpPr>
          <p:spPr>
            <a:xfrm>
              <a:off x="604788" y="1874975"/>
              <a:ext cx="1899000" cy="763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700">
                  <a:solidFill>
                    <a:srgbClr val="36174D"/>
                  </a:solidFill>
                  <a:latin typeface="Staatliches"/>
                  <a:ea typeface="Staatliches"/>
                  <a:cs typeface="Staatliches"/>
                  <a:sym typeface="Staatliches"/>
                </a:rPr>
                <a:t>Code a lot</a:t>
              </a:r>
              <a:endParaRPr b="1" sz="27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practice makes perfect </a:t>
              </a:r>
              <a:endParaRPr b="1" sz="10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(or at least proficient)</a:t>
              </a:r>
              <a:endParaRPr b="1" sz="2700">
                <a:solidFill>
                  <a:srgbClr val="36174D"/>
                </a:solidFill>
                <a:latin typeface="Staatliches"/>
                <a:ea typeface="Staatliches"/>
                <a:cs typeface="Staatliches"/>
                <a:sym typeface="Staatliches"/>
              </a:endParaRPr>
            </a:p>
          </p:txBody>
        </p:sp>
      </p:grpSp>
      <p:grpSp>
        <p:nvGrpSpPr>
          <p:cNvPr id="270" name="Google Shape;270;p23"/>
          <p:cNvGrpSpPr/>
          <p:nvPr/>
        </p:nvGrpSpPr>
        <p:grpSpPr>
          <a:xfrm>
            <a:off x="6326188" y="299300"/>
            <a:ext cx="2413500" cy="2204425"/>
            <a:chOff x="6264763" y="479925"/>
            <a:chExt cx="2413500" cy="2204425"/>
          </a:xfrm>
        </p:grpSpPr>
        <p:pic>
          <p:nvPicPr>
            <p:cNvPr id="271" name="Google Shape;271;p23"/>
            <p:cNvPicPr preferRelativeResize="0"/>
            <p:nvPr/>
          </p:nvPicPr>
          <p:blipFill rotWithShape="1">
            <a:blip r:embed="rId5">
              <a:alphaModFix/>
            </a:blip>
            <a:srcRect b="17904" l="0" r="0" t="0"/>
            <a:stretch/>
          </p:blipFill>
          <p:spPr>
            <a:xfrm>
              <a:off x="6557950" y="479925"/>
              <a:ext cx="1827124" cy="1499925"/>
            </a:xfrm>
            <a:prstGeom prst="rect">
              <a:avLst/>
            </a:prstGeom>
            <a:noFill/>
            <a:ln>
              <a:noFill/>
            </a:ln>
          </p:spPr>
        </p:pic>
        <p:sp>
          <p:nvSpPr>
            <p:cNvPr id="272" name="Google Shape;272;p23"/>
            <p:cNvSpPr txBox="1"/>
            <p:nvPr/>
          </p:nvSpPr>
          <p:spPr>
            <a:xfrm>
              <a:off x="6264763" y="1920850"/>
              <a:ext cx="2413500" cy="763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700">
                  <a:solidFill>
                    <a:srgbClr val="36174D"/>
                  </a:solidFill>
                  <a:latin typeface="Staatliches"/>
                  <a:ea typeface="Staatliches"/>
                  <a:cs typeface="Staatliches"/>
                  <a:sym typeface="Staatliches"/>
                </a:rPr>
                <a:t>Break your code</a:t>
              </a:r>
              <a:endParaRPr b="1" sz="27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throw in weird values and see </a:t>
              </a:r>
              <a:endParaRPr b="1" sz="10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what happens, or try rewriting </a:t>
              </a:r>
              <a:endParaRPr b="1" sz="2700">
                <a:solidFill>
                  <a:srgbClr val="36174D"/>
                </a:solidFill>
                <a:latin typeface="Staatliches"/>
                <a:ea typeface="Staatliches"/>
                <a:cs typeface="Staatliches"/>
                <a:sym typeface="Staatliches"/>
              </a:endParaRPr>
            </a:p>
          </p:txBody>
        </p:sp>
      </p:grpSp>
      <p:grpSp>
        <p:nvGrpSpPr>
          <p:cNvPr id="273" name="Google Shape;273;p23"/>
          <p:cNvGrpSpPr/>
          <p:nvPr/>
        </p:nvGrpSpPr>
        <p:grpSpPr>
          <a:xfrm>
            <a:off x="441325" y="2745000"/>
            <a:ext cx="2541300" cy="2002600"/>
            <a:chOff x="517025" y="2837300"/>
            <a:chExt cx="2541300" cy="2002600"/>
          </a:xfrm>
        </p:grpSpPr>
        <p:pic>
          <p:nvPicPr>
            <p:cNvPr id="274" name="Google Shape;274;p23"/>
            <p:cNvPicPr preferRelativeResize="0"/>
            <p:nvPr/>
          </p:nvPicPr>
          <p:blipFill rotWithShape="1">
            <a:blip r:embed="rId6">
              <a:alphaModFix/>
            </a:blip>
            <a:srcRect b="14464" l="0" r="0" t="0"/>
            <a:stretch/>
          </p:blipFill>
          <p:spPr>
            <a:xfrm>
              <a:off x="1063375" y="2837300"/>
              <a:ext cx="1448599" cy="1239100"/>
            </a:xfrm>
            <a:prstGeom prst="rect">
              <a:avLst/>
            </a:prstGeom>
            <a:noFill/>
            <a:ln>
              <a:noFill/>
            </a:ln>
          </p:spPr>
        </p:pic>
        <p:sp>
          <p:nvSpPr>
            <p:cNvPr id="275" name="Google Shape;275;p23"/>
            <p:cNvSpPr txBox="1"/>
            <p:nvPr/>
          </p:nvSpPr>
          <p:spPr>
            <a:xfrm>
              <a:off x="517025" y="4076400"/>
              <a:ext cx="2541300" cy="763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700">
                  <a:solidFill>
                    <a:srgbClr val="36174D"/>
                  </a:solidFill>
                  <a:latin typeface="Staatliches"/>
                  <a:ea typeface="Staatliches"/>
                  <a:cs typeface="Staatliches"/>
                  <a:sym typeface="Staatliches"/>
                </a:rPr>
                <a:t>Be inquisitive</a:t>
              </a:r>
              <a:endParaRPr b="1" sz="27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read up on current events in the CS </a:t>
              </a:r>
              <a:endParaRPr b="1" sz="10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space, or watch some live coding</a:t>
              </a:r>
              <a:endParaRPr/>
            </a:p>
          </p:txBody>
        </p:sp>
      </p:grpSp>
      <p:grpSp>
        <p:nvGrpSpPr>
          <p:cNvPr id="276" name="Google Shape;276;p23"/>
          <p:cNvGrpSpPr/>
          <p:nvPr/>
        </p:nvGrpSpPr>
        <p:grpSpPr>
          <a:xfrm>
            <a:off x="6395650" y="2571738"/>
            <a:ext cx="2274600" cy="2520125"/>
            <a:chOff x="6229150" y="2837300"/>
            <a:chExt cx="2274600" cy="2520125"/>
          </a:xfrm>
        </p:grpSpPr>
        <p:pic>
          <p:nvPicPr>
            <p:cNvPr id="277" name="Google Shape;277;p23"/>
            <p:cNvPicPr preferRelativeResize="0"/>
            <p:nvPr/>
          </p:nvPicPr>
          <p:blipFill rotWithShape="1">
            <a:blip r:embed="rId7">
              <a:alphaModFix/>
            </a:blip>
            <a:srcRect b="14207" l="0" r="0" t="0"/>
            <a:stretch/>
          </p:blipFill>
          <p:spPr>
            <a:xfrm>
              <a:off x="6557938" y="2837300"/>
              <a:ext cx="1617024" cy="1387325"/>
            </a:xfrm>
            <a:prstGeom prst="rect">
              <a:avLst/>
            </a:prstGeom>
            <a:noFill/>
            <a:ln>
              <a:noFill/>
            </a:ln>
          </p:spPr>
        </p:pic>
        <p:sp>
          <p:nvSpPr>
            <p:cNvPr id="278" name="Google Shape;278;p23"/>
            <p:cNvSpPr txBox="1"/>
            <p:nvPr/>
          </p:nvSpPr>
          <p:spPr>
            <a:xfrm>
              <a:off x="6229150" y="4224625"/>
              <a:ext cx="2274600" cy="1132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700">
                  <a:solidFill>
                    <a:srgbClr val="36174D"/>
                  </a:solidFill>
                  <a:latin typeface="Staatliches"/>
                  <a:ea typeface="Staatliches"/>
                  <a:cs typeface="Staatliches"/>
                  <a:sym typeface="Staatliches"/>
                </a:rPr>
                <a:t>ask others</a:t>
              </a:r>
              <a:endParaRPr b="1" sz="27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check in with peers to see how they approach a task. seeing how different people problem solve is a great way to boost your own knowledge base!</a:t>
              </a:r>
              <a:endParaRPr/>
            </a:p>
          </p:txBody>
        </p:sp>
      </p:grpSp>
      <p:grpSp>
        <p:nvGrpSpPr>
          <p:cNvPr id="279" name="Google Shape;279;p23"/>
          <p:cNvGrpSpPr/>
          <p:nvPr/>
        </p:nvGrpSpPr>
        <p:grpSpPr>
          <a:xfrm>
            <a:off x="3808795" y="366838"/>
            <a:ext cx="1761600" cy="2069325"/>
            <a:chOff x="3771807" y="297950"/>
            <a:chExt cx="1761600" cy="2069325"/>
          </a:xfrm>
        </p:grpSpPr>
        <p:pic>
          <p:nvPicPr>
            <p:cNvPr id="280" name="Google Shape;280;p23"/>
            <p:cNvPicPr preferRelativeResize="0"/>
            <p:nvPr/>
          </p:nvPicPr>
          <p:blipFill rotWithShape="1">
            <a:blip r:embed="rId8">
              <a:alphaModFix/>
            </a:blip>
            <a:srcRect b="14185" l="0" r="0" t="0"/>
            <a:stretch/>
          </p:blipFill>
          <p:spPr>
            <a:xfrm>
              <a:off x="3891775" y="297950"/>
              <a:ext cx="1521676" cy="1305826"/>
            </a:xfrm>
            <a:prstGeom prst="rect">
              <a:avLst/>
            </a:prstGeom>
            <a:noFill/>
            <a:ln>
              <a:noFill/>
            </a:ln>
          </p:spPr>
        </p:pic>
        <p:sp>
          <p:nvSpPr>
            <p:cNvPr id="281" name="Google Shape;281;p23"/>
            <p:cNvSpPr txBox="1"/>
            <p:nvPr/>
          </p:nvSpPr>
          <p:spPr>
            <a:xfrm>
              <a:off x="3771807" y="1603775"/>
              <a:ext cx="1761600" cy="763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2700">
                  <a:solidFill>
                    <a:srgbClr val="36174D"/>
                  </a:solidFill>
                  <a:latin typeface="Staatliches"/>
                  <a:ea typeface="Staatliches"/>
                  <a:cs typeface="Staatliches"/>
                  <a:sym typeface="Staatliches"/>
                </a:rPr>
                <a:t>Have fun!</a:t>
              </a:r>
              <a:endParaRPr b="1" sz="27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be patient with yourself </a:t>
              </a:r>
              <a:endParaRPr b="1" sz="10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b="1" lang="en" sz="1000">
                  <a:solidFill>
                    <a:srgbClr val="36174D"/>
                  </a:solidFill>
                  <a:latin typeface="Manrope"/>
                  <a:ea typeface="Manrope"/>
                  <a:cs typeface="Manrope"/>
                  <a:sym typeface="Manrope"/>
                </a:rPr>
                <a:t>and enjoy the journey</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24"/>
          <p:cNvSpPr txBox="1"/>
          <p:nvPr>
            <p:ph type="title"/>
          </p:nvPr>
        </p:nvSpPr>
        <p:spPr>
          <a:xfrm>
            <a:off x="311700" y="974975"/>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upcoming schedule</a:t>
            </a:r>
            <a:endParaRPr b="1" sz="6650">
              <a:solidFill>
                <a:srgbClr val="36174D"/>
              </a:solidFill>
              <a:latin typeface="Staatliches"/>
              <a:ea typeface="Staatliches"/>
              <a:cs typeface="Staatliches"/>
              <a:sym typeface="Staatliches"/>
            </a:endParaRPr>
          </a:p>
        </p:txBody>
      </p:sp>
      <p:sp>
        <p:nvSpPr>
          <p:cNvPr id="287" name="Google Shape;287;p24"/>
          <p:cNvSpPr txBox="1"/>
          <p:nvPr/>
        </p:nvSpPr>
        <p:spPr>
          <a:xfrm>
            <a:off x="1061125" y="1692350"/>
            <a:ext cx="714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google sheet </a:t>
            </a:r>
            <a:r>
              <a:rPr lang="en" sz="1100" u="sng">
                <a:solidFill>
                  <a:schemeClr val="hlink"/>
                </a:solidFill>
                <a:hlinkClick r:id="rId4"/>
              </a:rPr>
              <a:t>link</a:t>
            </a:r>
            <a:endParaRPr sz="1000">
              <a:solidFill>
                <a:schemeClr val="dk1"/>
              </a:solidFill>
              <a:latin typeface="Manrope"/>
              <a:ea typeface="Manrope"/>
              <a:cs typeface="Manrope"/>
              <a:sym typeface="Manrope"/>
            </a:endParaRPr>
          </a:p>
        </p:txBody>
      </p:sp>
      <p:pic>
        <p:nvPicPr>
          <p:cNvPr id="288" name="Google Shape;288;p24"/>
          <p:cNvPicPr preferRelativeResize="0"/>
          <p:nvPr/>
        </p:nvPicPr>
        <p:blipFill>
          <a:blip r:embed="rId5">
            <a:alphaModFix/>
          </a:blip>
          <a:stretch>
            <a:fillRect/>
          </a:stretch>
        </p:blipFill>
        <p:spPr>
          <a:xfrm>
            <a:off x="152400" y="2198750"/>
            <a:ext cx="8839204" cy="23694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25"/>
          <p:cNvSpPr/>
          <p:nvPr/>
        </p:nvSpPr>
        <p:spPr>
          <a:xfrm flipH="1">
            <a:off x="5774700" y="1422900"/>
            <a:ext cx="3086100" cy="2608500"/>
          </a:xfrm>
          <a:prstGeom prst="rect">
            <a:avLst/>
          </a:prstGeom>
          <a:solidFill>
            <a:srgbClr val="C6B8EB"/>
          </a:solidFill>
          <a:ln cap="flat" cmpd="sng" w="9525">
            <a:solidFill>
              <a:srgbClr val="1B91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5"/>
          <p:cNvSpPr txBox="1"/>
          <p:nvPr>
            <p:ph idx="1" type="body"/>
          </p:nvPr>
        </p:nvSpPr>
        <p:spPr>
          <a:xfrm>
            <a:off x="1251500" y="1700650"/>
            <a:ext cx="2861100" cy="132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852"/>
              <a:buNone/>
            </a:pPr>
            <a:r>
              <a:rPr lang="en" sz="3380">
                <a:solidFill>
                  <a:srgbClr val="36174D"/>
                </a:solidFill>
                <a:latin typeface="Staatliches"/>
                <a:ea typeface="Staatliches"/>
                <a:cs typeface="Staatliches"/>
                <a:sym typeface="Staatliches"/>
              </a:rPr>
              <a:t>workbook Time!</a:t>
            </a:r>
            <a:endParaRPr sz="1985">
              <a:solidFill>
                <a:srgbClr val="36174D"/>
              </a:solidFill>
              <a:latin typeface="Manrope"/>
              <a:ea typeface="Manrope"/>
              <a:cs typeface="Manrope"/>
              <a:sym typeface="Manrope"/>
            </a:endParaRPr>
          </a:p>
        </p:txBody>
      </p:sp>
      <p:sp>
        <p:nvSpPr>
          <p:cNvPr id="295" name="Google Shape;295;p25"/>
          <p:cNvSpPr txBox="1"/>
          <p:nvPr/>
        </p:nvSpPr>
        <p:spPr>
          <a:xfrm>
            <a:off x="6356050" y="786250"/>
            <a:ext cx="2504700" cy="369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36174D"/>
                </a:solidFill>
                <a:latin typeface="Staatliches"/>
                <a:ea typeface="Staatliches"/>
                <a:cs typeface="Staatliches"/>
                <a:sym typeface="Staatliches"/>
              </a:rPr>
              <a:t>before next time </a:t>
            </a:r>
            <a:r>
              <a:rPr lang="en" sz="3200">
                <a:solidFill>
                  <a:srgbClr val="36174D"/>
                </a:solidFill>
                <a:latin typeface="Staatliches"/>
                <a:ea typeface="Staatliches"/>
                <a:cs typeface="Staatliches"/>
                <a:sym typeface="Staatliches"/>
              </a:rPr>
              <a:t> </a:t>
            </a:r>
            <a:r>
              <a:rPr lang="en" sz="3000">
                <a:solidFill>
                  <a:srgbClr val="36174D"/>
                </a:solidFill>
                <a:latin typeface="Staatliches"/>
                <a:ea typeface="Staatliches"/>
                <a:cs typeface="Staatliches"/>
                <a:sym typeface="Staatliches"/>
              </a:rPr>
              <a:t>                    </a:t>
            </a:r>
            <a:r>
              <a:rPr lang="en" sz="1100">
                <a:solidFill>
                  <a:schemeClr val="dk1"/>
                </a:solidFill>
                <a:latin typeface="Manrope"/>
                <a:ea typeface="Manrope"/>
                <a:cs typeface="Manrope"/>
                <a:sym typeface="Manrope"/>
              </a:rPr>
              <a:t>            </a:t>
            </a:r>
            <a:r>
              <a:rPr lang="en" sz="1100">
                <a:solidFill>
                  <a:schemeClr val="dk1"/>
                </a:solidFill>
                <a:latin typeface="Manrope"/>
                <a:ea typeface="Manrope"/>
                <a:cs typeface="Manrope"/>
                <a:sym typeface="Manrope"/>
              </a:rPr>
              <a:t>         </a:t>
            </a:r>
            <a:endParaRPr sz="3200">
              <a:solidFill>
                <a:srgbClr val="36174D"/>
              </a:solidFill>
              <a:latin typeface="Staatliches"/>
              <a:ea typeface="Staatliches"/>
              <a:cs typeface="Staatliches"/>
              <a:sym typeface="Staatliches"/>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workbook (not graded)</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Reading + Reflection 1 due Monday at midnight</a:t>
            </a:r>
            <a:endParaRPr>
              <a:solidFill>
                <a:srgbClr val="36174D"/>
              </a:solidFill>
              <a:latin typeface="Manrope"/>
              <a:ea typeface="Manrope"/>
              <a:cs typeface="Manrope"/>
              <a:sym typeface="Manrope"/>
            </a:endParaRPr>
          </a:p>
          <a:p>
            <a:pPr indent="0" lvl="0" marL="0" rtl="0" algn="l">
              <a:lnSpc>
                <a:spcPct val="115000"/>
              </a:lnSpc>
              <a:spcBef>
                <a:spcPts val="1200"/>
              </a:spcBef>
              <a:spcAft>
                <a:spcPts val="1200"/>
              </a:spcAft>
              <a:buClr>
                <a:schemeClr val="dk1"/>
              </a:buClr>
              <a:buSzPts val="1100"/>
              <a:buFont typeface="Arial"/>
              <a:buNone/>
            </a:pPr>
            <a:r>
              <a:rPr lang="en">
                <a:solidFill>
                  <a:srgbClr val="36174D"/>
                </a:solidFill>
                <a:latin typeface="Manrope"/>
                <a:ea typeface="Manrope"/>
                <a:cs typeface="Manrope"/>
                <a:sym typeface="Manrope"/>
              </a:rPr>
              <a:t>About Me due Tuesday at midnight</a:t>
            </a:r>
            <a:endParaRPr>
              <a:solidFill>
                <a:srgbClr val="36174D"/>
              </a:solidFill>
              <a:latin typeface="Manrope"/>
              <a:ea typeface="Manrope"/>
              <a:cs typeface="Manrope"/>
              <a:sym typeface="Manrope"/>
            </a:endParaRPr>
          </a:p>
        </p:txBody>
      </p:sp>
      <p:grpSp>
        <p:nvGrpSpPr>
          <p:cNvPr id="296" name="Google Shape;296;p25"/>
          <p:cNvGrpSpPr/>
          <p:nvPr/>
        </p:nvGrpSpPr>
        <p:grpSpPr>
          <a:xfrm>
            <a:off x="5993320" y="3410123"/>
            <a:ext cx="362727" cy="315095"/>
            <a:chOff x="5100704" y="2438907"/>
            <a:chExt cx="375377" cy="326084"/>
          </a:xfrm>
        </p:grpSpPr>
        <p:sp>
          <p:nvSpPr>
            <p:cNvPr id="297" name="Google Shape;297;p25"/>
            <p:cNvSpPr/>
            <p:nvPr/>
          </p:nvSpPr>
          <p:spPr>
            <a:xfrm>
              <a:off x="5100704" y="2438907"/>
              <a:ext cx="375377" cy="326084"/>
            </a:xfrm>
            <a:custGeom>
              <a:rect b="b" l="l" r="r" t="t"/>
              <a:pathLst>
                <a:path extrusionOk="0" h="17555" w="20206">
                  <a:moveTo>
                    <a:pt x="18629" y="1182"/>
                  </a:moveTo>
                  <a:cubicBezTo>
                    <a:pt x="18846" y="1182"/>
                    <a:pt x="19020" y="1359"/>
                    <a:pt x="19020" y="1574"/>
                  </a:cubicBezTo>
                  <a:lnTo>
                    <a:pt x="19020" y="5787"/>
                  </a:lnTo>
                  <a:cubicBezTo>
                    <a:pt x="19020" y="6003"/>
                    <a:pt x="18846" y="6178"/>
                    <a:pt x="18629" y="6178"/>
                  </a:cubicBezTo>
                  <a:lnTo>
                    <a:pt x="14686" y="6178"/>
                  </a:lnTo>
                  <a:lnTo>
                    <a:pt x="13072" y="7259"/>
                  </a:lnTo>
                  <a:lnTo>
                    <a:pt x="13072" y="6178"/>
                  </a:lnTo>
                  <a:lnTo>
                    <a:pt x="11796" y="6178"/>
                  </a:lnTo>
                  <a:cubicBezTo>
                    <a:pt x="11579" y="6178"/>
                    <a:pt x="11404" y="6003"/>
                    <a:pt x="11404" y="5787"/>
                  </a:cubicBezTo>
                  <a:lnTo>
                    <a:pt x="11404" y="1574"/>
                  </a:lnTo>
                  <a:cubicBezTo>
                    <a:pt x="11404" y="1359"/>
                    <a:pt x="11579" y="1182"/>
                    <a:pt x="11796" y="1182"/>
                  </a:cubicBezTo>
                  <a:close/>
                  <a:moveTo>
                    <a:pt x="7355" y="7366"/>
                  </a:moveTo>
                  <a:cubicBezTo>
                    <a:pt x="7633" y="7366"/>
                    <a:pt x="7907" y="7475"/>
                    <a:pt x="8112" y="7680"/>
                  </a:cubicBezTo>
                  <a:cubicBezTo>
                    <a:pt x="8418" y="7985"/>
                    <a:pt x="8509" y="8445"/>
                    <a:pt x="8344" y="8845"/>
                  </a:cubicBezTo>
                  <a:cubicBezTo>
                    <a:pt x="8178" y="9245"/>
                    <a:pt x="7788" y="9505"/>
                    <a:pt x="7355" y="9505"/>
                  </a:cubicBezTo>
                  <a:cubicBezTo>
                    <a:pt x="6766" y="9505"/>
                    <a:pt x="6288" y="9025"/>
                    <a:pt x="6286" y="8436"/>
                  </a:cubicBezTo>
                  <a:cubicBezTo>
                    <a:pt x="6286" y="8003"/>
                    <a:pt x="6548" y="7613"/>
                    <a:pt x="6946" y="7447"/>
                  </a:cubicBezTo>
                  <a:cubicBezTo>
                    <a:pt x="7078" y="7392"/>
                    <a:pt x="7217" y="7366"/>
                    <a:pt x="7355" y="7366"/>
                  </a:cubicBezTo>
                  <a:close/>
                  <a:moveTo>
                    <a:pt x="10220" y="4600"/>
                  </a:moveTo>
                  <a:lnTo>
                    <a:pt x="10220" y="5787"/>
                  </a:lnTo>
                  <a:cubicBezTo>
                    <a:pt x="10222" y="6656"/>
                    <a:pt x="10927" y="7361"/>
                    <a:pt x="11796" y="7362"/>
                  </a:cubicBezTo>
                  <a:lnTo>
                    <a:pt x="11888" y="7362"/>
                  </a:lnTo>
                  <a:lnTo>
                    <a:pt x="11888" y="9475"/>
                  </a:lnTo>
                  <a:lnTo>
                    <a:pt x="15046" y="7362"/>
                  </a:lnTo>
                  <a:lnTo>
                    <a:pt x="17818" y="7362"/>
                  </a:lnTo>
                  <a:lnTo>
                    <a:pt x="17818" y="13673"/>
                  </a:lnTo>
                  <a:lnTo>
                    <a:pt x="11021" y="13673"/>
                  </a:lnTo>
                  <a:lnTo>
                    <a:pt x="11021" y="13170"/>
                  </a:lnTo>
                  <a:cubicBezTo>
                    <a:pt x="11021" y="11759"/>
                    <a:pt x="10220" y="10532"/>
                    <a:pt x="9048" y="9920"/>
                  </a:cubicBezTo>
                  <a:cubicBezTo>
                    <a:pt x="9632" y="9255"/>
                    <a:pt x="9774" y="8310"/>
                    <a:pt x="9408" y="7504"/>
                  </a:cubicBezTo>
                  <a:cubicBezTo>
                    <a:pt x="9044" y="6698"/>
                    <a:pt x="8241" y="6180"/>
                    <a:pt x="7355" y="6180"/>
                  </a:cubicBezTo>
                  <a:cubicBezTo>
                    <a:pt x="6471" y="6180"/>
                    <a:pt x="5668" y="6698"/>
                    <a:pt x="5304" y="7504"/>
                  </a:cubicBezTo>
                  <a:cubicBezTo>
                    <a:pt x="4938" y="8310"/>
                    <a:pt x="5078" y="9255"/>
                    <a:pt x="5662" y="9920"/>
                  </a:cubicBezTo>
                  <a:cubicBezTo>
                    <a:pt x="4492" y="10532"/>
                    <a:pt x="3690" y="11759"/>
                    <a:pt x="3690" y="13170"/>
                  </a:cubicBezTo>
                  <a:lnTo>
                    <a:pt x="3690" y="13673"/>
                  </a:lnTo>
                  <a:lnTo>
                    <a:pt x="2372" y="13673"/>
                  </a:lnTo>
                  <a:lnTo>
                    <a:pt x="2372" y="4600"/>
                  </a:lnTo>
                  <a:close/>
                  <a:moveTo>
                    <a:pt x="7356" y="10689"/>
                  </a:moveTo>
                  <a:cubicBezTo>
                    <a:pt x="8725" y="10689"/>
                    <a:pt x="9837" y="11803"/>
                    <a:pt x="9837" y="13171"/>
                  </a:cubicBezTo>
                  <a:lnTo>
                    <a:pt x="9837" y="13675"/>
                  </a:lnTo>
                  <a:lnTo>
                    <a:pt x="4874" y="13675"/>
                  </a:lnTo>
                  <a:lnTo>
                    <a:pt x="4874" y="13171"/>
                  </a:lnTo>
                  <a:cubicBezTo>
                    <a:pt x="4874" y="11803"/>
                    <a:pt x="5987" y="10689"/>
                    <a:pt x="7356" y="10689"/>
                  </a:cubicBezTo>
                  <a:close/>
                  <a:moveTo>
                    <a:pt x="19020" y="14857"/>
                  </a:moveTo>
                  <a:lnTo>
                    <a:pt x="19020" y="15616"/>
                  </a:lnTo>
                  <a:cubicBezTo>
                    <a:pt x="19020" y="16034"/>
                    <a:pt x="18681" y="16371"/>
                    <a:pt x="18265" y="16371"/>
                  </a:cubicBezTo>
                  <a:lnTo>
                    <a:pt x="1940" y="16371"/>
                  </a:lnTo>
                  <a:cubicBezTo>
                    <a:pt x="1524" y="16371"/>
                    <a:pt x="1185" y="16034"/>
                    <a:pt x="1185" y="15616"/>
                  </a:cubicBezTo>
                  <a:lnTo>
                    <a:pt x="1185" y="14857"/>
                  </a:lnTo>
                  <a:close/>
                  <a:moveTo>
                    <a:pt x="11796" y="0"/>
                  </a:moveTo>
                  <a:cubicBezTo>
                    <a:pt x="10927" y="0"/>
                    <a:pt x="10222" y="705"/>
                    <a:pt x="10220" y="1574"/>
                  </a:cubicBezTo>
                  <a:lnTo>
                    <a:pt x="10220" y="3416"/>
                  </a:lnTo>
                  <a:lnTo>
                    <a:pt x="1188" y="3416"/>
                  </a:lnTo>
                  <a:lnTo>
                    <a:pt x="1188" y="13673"/>
                  </a:lnTo>
                  <a:lnTo>
                    <a:pt x="1" y="13673"/>
                  </a:lnTo>
                  <a:lnTo>
                    <a:pt x="1" y="15616"/>
                  </a:lnTo>
                  <a:cubicBezTo>
                    <a:pt x="2" y="16686"/>
                    <a:pt x="870" y="17554"/>
                    <a:pt x="1942" y="17555"/>
                  </a:cubicBezTo>
                  <a:lnTo>
                    <a:pt x="18265" y="17555"/>
                  </a:lnTo>
                  <a:cubicBezTo>
                    <a:pt x="19337" y="17554"/>
                    <a:pt x="20204" y="16686"/>
                    <a:pt x="20206" y="15616"/>
                  </a:cubicBezTo>
                  <a:lnTo>
                    <a:pt x="20206" y="13673"/>
                  </a:lnTo>
                  <a:lnTo>
                    <a:pt x="19004" y="13673"/>
                  </a:lnTo>
                  <a:lnTo>
                    <a:pt x="19004" y="7317"/>
                  </a:lnTo>
                  <a:cubicBezTo>
                    <a:pt x="19709" y="7144"/>
                    <a:pt x="20204" y="6513"/>
                    <a:pt x="20206" y="5787"/>
                  </a:cubicBezTo>
                  <a:lnTo>
                    <a:pt x="20204" y="5787"/>
                  </a:lnTo>
                  <a:lnTo>
                    <a:pt x="20204" y="1574"/>
                  </a:lnTo>
                  <a:cubicBezTo>
                    <a:pt x="20203" y="705"/>
                    <a:pt x="19500" y="0"/>
                    <a:pt x="18629"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5"/>
            <p:cNvSpPr/>
            <p:nvPr/>
          </p:nvSpPr>
          <p:spPr>
            <a:xfrm>
              <a:off x="5333109" y="2494725"/>
              <a:ext cx="21996" cy="21807"/>
            </a:xfrm>
            <a:custGeom>
              <a:rect b="b" l="l" r="r" t="t"/>
              <a:pathLst>
                <a:path extrusionOk="0" h="1174" w="1184">
                  <a:moveTo>
                    <a:pt x="1" y="0"/>
                  </a:moveTo>
                  <a:lnTo>
                    <a:pt x="1" y="1174"/>
                  </a:lnTo>
                  <a:lnTo>
                    <a:pt x="1183" y="1174"/>
                  </a:lnTo>
                  <a:lnTo>
                    <a:pt x="1183"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5"/>
            <p:cNvSpPr/>
            <p:nvPr/>
          </p:nvSpPr>
          <p:spPr>
            <a:xfrm>
              <a:off x="5372307" y="2494725"/>
              <a:ext cx="22014" cy="21807"/>
            </a:xfrm>
            <a:custGeom>
              <a:rect b="b" l="l" r="r" t="t"/>
              <a:pathLst>
                <a:path extrusionOk="0" h="1174" w="1185">
                  <a:moveTo>
                    <a:pt x="0" y="0"/>
                  </a:moveTo>
                  <a:lnTo>
                    <a:pt x="0" y="1174"/>
                  </a:lnTo>
                  <a:lnTo>
                    <a:pt x="1184" y="1174"/>
                  </a:lnTo>
                  <a:lnTo>
                    <a:pt x="1184"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a:off x="5411525" y="2494725"/>
              <a:ext cx="22014" cy="21807"/>
            </a:xfrm>
            <a:custGeom>
              <a:rect b="b" l="l" r="r" t="t"/>
              <a:pathLst>
                <a:path extrusionOk="0" h="1174" w="1185">
                  <a:moveTo>
                    <a:pt x="1" y="0"/>
                  </a:moveTo>
                  <a:lnTo>
                    <a:pt x="1" y="1174"/>
                  </a:lnTo>
                  <a:lnTo>
                    <a:pt x="1185" y="1174"/>
                  </a:lnTo>
                  <a:lnTo>
                    <a:pt x="1185"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25"/>
          <p:cNvGrpSpPr/>
          <p:nvPr/>
        </p:nvGrpSpPr>
        <p:grpSpPr>
          <a:xfrm>
            <a:off x="5993333" y="2103509"/>
            <a:ext cx="362727" cy="362678"/>
            <a:chOff x="1911245" y="3660176"/>
            <a:chExt cx="375377" cy="375326"/>
          </a:xfrm>
        </p:grpSpPr>
        <p:sp>
          <p:nvSpPr>
            <p:cNvPr id="302" name="Google Shape;302;p25"/>
            <p:cNvSpPr/>
            <p:nvPr/>
          </p:nvSpPr>
          <p:spPr>
            <a:xfrm>
              <a:off x="1911245" y="3660176"/>
              <a:ext cx="375377" cy="375326"/>
            </a:xfrm>
            <a:custGeom>
              <a:rect b="b" l="l" r="r" t="t"/>
              <a:pathLst>
                <a:path extrusionOk="0" h="20206" w="20206">
                  <a:moveTo>
                    <a:pt x="9511" y="3605"/>
                  </a:moveTo>
                  <a:lnTo>
                    <a:pt x="9511" y="7721"/>
                  </a:lnTo>
                  <a:lnTo>
                    <a:pt x="3679" y="7721"/>
                  </a:lnTo>
                  <a:lnTo>
                    <a:pt x="3679" y="3605"/>
                  </a:lnTo>
                  <a:close/>
                  <a:moveTo>
                    <a:pt x="16525" y="3605"/>
                  </a:moveTo>
                  <a:lnTo>
                    <a:pt x="16527" y="7721"/>
                  </a:lnTo>
                  <a:lnTo>
                    <a:pt x="10693" y="7721"/>
                  </a:lnTo>
                  <a:lnTo>
                    <a:pt x="10693" y="3605"/>
                  </a:lnTo>
                  <a:close/>
                  <a:moveTo>
                    <a:pt x="9511" y="8905"/>
                  </a:moveTo>
                  <a:lnTo>
                    <a:pt x="9511" y="13023"/>
                  </a:lnTo>
                  <a:lnTo>
                    <a:pt x="3679" y="13023"/>
                  </a:lnTo>
                  <a:lnTo>
                    <a:pt x="3679" y="8905"/>
                  </a:lnTo>
                  <a:close/>
                  <a:moveTo>
                    <a:pt x="16527" y="8905"/>
                  </a:moveTo>
                  <a:lnTo>
                    <a:pt x="16527" y="13023"/>
                  </a:lnTo>
                  <a:lnTo>
                    <a:pt x="10693" y="13023"/>
                  </a:lnTo>
                  <a:lnTo>
                    <a:pt x="10695" y="8905"/>
                  </a:lnTo>
                  <a:close/>
                  <a:moveTo>
                    <a:pt x="19021" y="1184"/>
                  </a:moveTo>
                  <a:lnTo>
                    <a:pt x="19021" y="13023"/>
                  </a:lnTo>
                  <a:lnTo>
                    <a:pt x="17711" y="13023"/>
                  </a:lnTo>
                  <a:lnTo>
                    <a:pt x="17711" y="2421"/>
                  </a:lnTo>
                  <a:lnTo>
                    <a:pt x="2495" y="2421"/>
                  </a:lnTo>
                  <a:lnTo>
                    <a:pt x="2495" y="13023"/>
                  </a:lnTo>
                  <a:lnTo>
                    <a:pt x="1184" y="13023"/>
                  </a:lnTo>
                  <a:lnTo>
                    <a:pt x="1184" y="1184"/>
                  </a:lnTo>
                  <a:close/>
                  <a:moveTo>
                    <a:pt x="19021" y="14205"/>
                  </a:moveTo>
                  <a:lnTo>
                    <a:pt x="19021" y="15665"/>
                  </a:lnTo>
                  <a:lnTo>
                    <a:pt x="1184" y="15665"/>
                  </a:lnTo>
                  <a:lnTo>
                    <a:pt x="1184" y="14205"/>
                  </a:lnTo>
                  <a:close/>
                  <a:moveTo>
                    <a:pt x="11473" y="16851"/>
                  </a:moveTo>
                  <a:lnTo>
                    <a:pt x="11473" y="17561"/>
                  </a:lnTo>
                  <a:cubicBezTo>
                    <a:pt x="11473" y="18081"/>
                    <a:pt x="11626" y="18589"/>
                    <a:pt x="11915" y="19021"/>
                  </a:cubicBezTo>
                  <a:lnTo>
                    <a:pt x="11913" y="19020"/>
                  </a:lnTo>
                  <a:lnTo>
                    <a:pt x="8293" y="19020"/>
                  </a:lnTo>
                  <a:cubicBezTo>
                    <a:pt x="8581" y="18589"/>
                    <a:pt x="8734" y="18081"/>
                    <a:pt x="8734" y="17561"/>
                  </a:cubicBezTo>
                  <a:lnTo>
                    <a:pt x="8734" y="16851"/>
                  </a:lnTo>
                  <a:close/>
                  <a:moveTo>
                    <a:pt x="0" y="0"/>
                  </a:moveTo>
                  <a:lnTo>
                    <a:pt x="0" y="16851"/>
                  </a:lnTo>
                  <a:lnTo>
                    <a:pt x="7549" y="16851"/>
                  </a:lnTo>
                  <a:lnTo>
                    <a:pt x="7549" y="17561"/>
                  </a:lnTo>
                  <a:cubicBezTo>
                    <a:pt x="7548" y="18368"/>
                    <a:pt x="6895" y="19020"/>
                    <a:pt x="6089" y="19021"/>
                  </a:cubicBezTo>
                  <a:lnTo>
                    <a:pt x="4261" y="19021"/>
                  </a:lnTo>
                  <a:lnTo>
                    <a:pt x="4261" y="20205"/>
                  </a:lnTo>
                  <a:lnTo>
                    <a:pt x="15943" y="20205"/>
                  </a:lnTo>
                  <a:lnTo>
                    <a:pt x="15943" y="19021"/>
                  </a:lnTo>
                  <a:lnTo>
                    <a:pt x="14115" y="19021"/>
                  </a:lnTo>
                  <a:cubicBezTo>
                    <a:pt x="13309" y="19020"/>
                    <a:pt x="12657" y="18368"/>
                    <a:pt x="12655" y="17561"/>
                  </a:cubicBezTo>
                  <a:lnTo>
                    <a:pt x="12655" y="16851"/>
                  </a:lnTo>
                  <a:lnTo>
                    <a:pt x="20205" y="16851"/>
                  </a:lnTo>
                  <a:lnTo>
                    <a:pt x="20205"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2005191" y="3852279"/>
              <a:ext cx="57423" cy="22011"/>
            </a:xfrm>
            <a:custGeom>
              <a:rect b="b" l="l" r="r" t="t"/>
              <a:pathLst>
                <a:path extrusionOk="0" h="1185" w="3091">
                  <a:moveTo>
                    <a:pt x="0" y="1"/>
                  </a:moveTo>
                  <a:lnTo>
                    <a:pt x="0" y="1184"/>
                  </a:lnTo>
                  <a:lnTo>
                    <a:pt x="3091" y="1184"/>
                  </a:lnTo>
                  <a:lnTo>
                    <a:pt x="3091"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2135661" y="3835951"/>
              <a:ext cx="56160" cy="56152"/>
            </a:xfrm>
            <a:custGeom>
              <a:rect b="b" l="l" r="r" t="t"/>
              <a:pathLst>
                <a:path extrusionOk="0" h="3023" w="3023">
                  <a:moveTo>
                    <a:pt x="2186" y="0"/>
                  </a:moveTo>
                  <a:lnTo>
                    <a:pt x="0" y="2186"/>
                  </a:lnTo>
                  <a:lnTo>
                    <a:pt x="838" y="3022"/>
                  </a:lnTo>
                  <a:lnTo>
                    <a:pt x="3022" y="838"/>
                  </a:lnTo>
                  <a:lnTo>
                    <a:pt x="2186"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p:nvPr/>
          </p:nvSpPr>
          <p:spPr>
            <a:xfrm>
              <a:off x="2005191" y="3736724"/>
              <a:ext cx="57460" cy="57415"/>
            </a:xfrm>
            <a:custGeom>
              <a:rect b="b" l="l" r="r" t="t"/>
              <a:pathLst>
                <a:path extrusionOk="0" h="3091" w="3093">
                  <a:moveTo>
                    <a:pt x="954" y="0"/>
                  </a:moveTo>
                  <a:lnTo>
                    <a:pt x="954" y="954"/>
                  </a:lnTo>
                  <a:lnTo>
                    <a:pt x="0" y="954"/>
                  </a:lnTo>
                  <a:lnTo>
                    <a:pt x="0" y="2138"/>
                  </a:lnTo>
                  <a:lnTo>
                    <a:pt x="954" y="2138"/>
                  </a:lnTo>
                  <a:lnTo>
                    <a:pt x="954" y="3091"/>
                  </a:lnTo>
                  <a:lnTo>
                    <a:pt x="2138" y="3091"/>
                  </a:lnTo>
                  <a:lnTo>
                    <a:pt x="2138" y="2138"/>
                  </a:lnTo>
                  <a:lnTo>
                    <a:pt x="3092" y="2138"/>
                  </a:lnTo>
                  <a:lnTo>
                    <a:pt x="3092" y="954"/>
                  </a:lnTo>
                  <a:lnTo>
                    <a:pt x="2138" y="954"/>
                  </a:lnTo>
                  <a:lnTo>
                    <a:pt x="2138"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5"/>
            <p:cNvSpPr/>
            <p:nvPr/>
          </p:nvSpPr>
          <p:spPr>
            <a:xfrm>
              <a:off x="2135717" y="3737355"/>
              <a:ext cx="56160" cy="56152"/>
            </a:xfrm>
            <a:custGeom>
              <a:rect b="b" l="l" r="r" t="t"/>
              <a:pathLst>
                <a:path extrusionOk="0" h="3023" w="3023">
                  <a:moveTo>
                    <a:pt x="838" y="0"/>
                  </a:moveTo>
                  <a:lnTo>
                    <a:pt x="0" y="838"/>
                  </a:lnTo>
                  <a:lnTo>
                    <a:pt x="674" y="1511"/>
                  </a:lnTo>
                  <a:lnTo>
                    <a:pt x="0" y="2186"/>
                  </a:lnTo>
                  <a:lnTo>
                    <a:pt x="838" y="3022"/>
                  </a:lnTo>
                  <a:lnTo>
                    <a:pt x="1511" y="2349"/>
                  </a:lnTo>
                  <a:lnTo>
                    <a:pt x="2186" y="3022"/>
                  </a:lnTo>
                  <a:lnTo>
                    <a:pt x="3022" y="2186"/>
                  </a:lnTo>
                  <a:lnTo>
                    <a:pt x="2349" y="1511"/>
                  </a:lnTo>
                  <a:lnTo>
                    <a:pt x="3022" y="838"/>
                  </a:lnTo>
                  <a:lnTo>
                    <a:pt x="2186" y="0"/>
                  </a:lnTo>
                  <a:lnTo>
                    <a:pt x="1511" y="674"/>
                  </a:lnTo>
                  <a:lnTo>
                    <a:pt x="838"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25"/>
          <p:cNvGrpSpPr/>
          <p:nvPr/>
        </p:nvGrpSpPr>
        <p:grpSpPr>
          <a:xfrm>
            <a:off x="5993345" y="2783868"/>
            <a:ext cx="362691" cy="362660"/>
            <a:chOff x="2477933" y="3080134"/>
            <a:chExt cx="375340" cy="375308"/>
          </a:xfrm>
        </p:grpSpPr>
        <p:sp>
          <p:nvSpPr>
            <p:cNvPr id="308" name="Google Shape;308;p25"/>
            <p:cNvSpPr/>
            <p:nvPr/>
          </p:nvSpPr>
          <p:spPr>
            <a:xfrm>
              <a:off x="2716487" y="3155233"/>
              <a:ext cx="75685" cy="111097"/>
            </a:xfrm>
            <a:custGeom>
              <a:rect b="b" l="l" r="r" t="t"/>
              <a:pathLst>
                <a:path extrusionOk="0" h="5981" w="4074">
                  <a:moveTo>
                    <a:pt x="2037" y="1165"/>
                  </a:moveTo>
                  <a:cubicBezTo>
                    <a:pt x="2508" y="1165"/>
                    <a:pt x="2890" y="1546"/>
                    <a:pt x="2890" y="2018"/>
                  </a:cubicBezTo>
                  <a:lnTo>
                    <a:pt x="2890" y="2908"/>
                  </a:lnTo>
                  <a:lnTo>
                    <a:pt x="1185" y="2908"/>
                  </a:lnTo>
                  <a:lnTo>
                    <a:pt x="1185" y="2018"/>
                  </a:lnTo>
                  <a:cubicBezTo>
                    <a:pt x="1186" y="1548"/>
                    <a:pt x="1567" y="1165"/>
                    <a:pt x="2037" y="1165"/>
                  </a:cubicBezTo>
                  <a:close/>
                  <a:moveTo>
                    <a:pt x="2037" y="1"/>
                  </a:moveTo>
                  <a:cubicBezTo>
                    <a:pt x="920" y="1"/>
                    <a:pt x="11" y="901"/>
                    <a:pt x="1" y="2018"/>
                  </a:cubicBezTo>
                  <a:lnTo>
                    <a:pt x="1" y="5980"/>
                  </a:lnTo>
                  <a:lnTo>
                    <a:pt x="1185" y="5980"/>
                  </a:lnTo>
                  <a:lnTo>
                    <a:pt x="1185" y="4093"/>
                  </a:lnTo>
                  <a:lnTo>
                    <a:pt x="2890" y="4093"/>
                  </a:lnTo>
                  <a:lnTo>
                    <a:pt x="2890" y="5980"/>
                  </a:lnTo>
                  <a:lnTo>
                    <a:pt x="4074" y="5980"/>
                  </a:lnTo>
                  <a:lnTo>
                    <a:pt x="4074" y="2018"/>
                  </a:lnTo>
                  <a:cubicBezTo>
                    <a:pt x="4063" y="901"/>
                    <a:pt x="3154" y="1"/>
                    <a:pt x="2037"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5"/>
            <p:cNvSpPr/>
            <p:nvPr/>
          </p:nvSpPr>
          <p:spPr>
            <a:xfrm>
              <a:off x="2536508" y="3154880"/>
              <a:ext cx="91773" cy="112193"/>
            </a:xfrm>
            <a:custGeom>
              <a:rect b="b" l="l" r="r" t="t"/>
              <a:pathLst>
                <a:path extrusionOk="0" h="6040" w="4940">
                  <a:moveTo>
                    <a:pt x="2037" y="1186"/>
                  </a:moveTo>
                  <a:cubicBezTo>
                    <a:pt x="2507" y="1186"/>
                    <a:pt x="2890" y="1567"/>
                    <a:pt x="2890" y="2038"/>
                  </a:cubicBezTo>
                  <a:lnTo>
                    <a:pt x="2890" y="4003"/>
                  </a:lnTo>
                  <a:cubicBezTo>
                    <a:pt x="2890" y="4474"/>
                    <a:pt x="2507" y="4856"/>
                    <a:pt x="2037" y="4856"/>
                  </a:cubicBezTo>
                  <a:cubicBezTo>
                    <a:pt x="1565" y="4856"/>
                    <a:pt x="1185" y="4474"/>
                    <a:pt x="1185" y="4003"/>
                  </a:cubicBezTo>
                  <a:lnTo>
                    <a:pt x="1185" y="2038"/>
                  </a:lnTo>
                  <a:cubicBezTo>
                    <a:pt x="1185" y="1567"/>
                    <a:pt x="1565" y="1186"/>
                    <a:pt x="2037" y="1186"/>
                  </a:cubicBezTo>
                  <a:close/>
                  <a:moveTo>
                    <a:pt x="2037" y="0"/>
                  </a:moveTo>
                  <a:cubicBezTo>
                    <a:pt x="913" y="0"/>
                    <a:pt x="1" y="913"/>
                    <a:pt x="1" y="2037"/>
                  </a:cubicBezTo>
                  <a:lnTo>
                    <a:pt x="1" y="4002"/>
                  </a:lnTo>
                  <a:cubicBezTo>
                    <a:pt x="2" y="5126"/>
                    <a:pt x="913" y="6038"/>
                    <a:pt x="2037" y="6040"/>
                  </a:cubicBezTo>
                  <a:cubicBezTo>
                    <a:pt x="2583" y="6040"/>
                    <a:pt x="3108" y="5819"/>
                    <a:pt x="3490" y="5428"/>
                  </a:cubicBezTo>
                  <a:lnTo>
                    <a:pt x="4199" y="5998"/>
                  </a:lnTo>
                  <a:lnTo>
                    <a:pt x="4939" y="5075"/>
                  </a:lnTo>
                  <a:lnTo>
                    <a:pt x="4042" y="4354"/>
                  </a:lnTo>
                  <a:cubicBezTo>
                    <a:pt x="4063" y="4238"/>
                    <a:pt x="4074" y="4120"/>
                    <a:pt x="4074" y="4003"/>
                  </a:cubicBezTo>
                  <a:lnTo>
                    <a:pt x="4074" y="2037"/>
                  </a:lnTo>
                  <a:cubicBezTo>
                    <a:pt x="4074" y="913"/>
                    <a:pt x="3161" y="0"/>
                    <a:pt x="2037"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5"/>
            <p:cNvSpPr/>
            <p:nvPr/>
          </p:nvSpPr>
          <p:spPr>
            <a:xfrm>
              <a:off x="2477933" y="3080134"/>
              <a:ext cx="375340" cy="375308"/>
            </a:xfrm>
            <a:custGeom>
              <a:rect b="b" l="l" r="r" t="t"/>
              <a:pathLst>
                <a:path extrusionOk="0" h="20205" w="20204">
                  <a:moveTo>
                    <a:pt x="9509" y="1183"/>
                  </a:moveTo>
                  <a:lnTo>
                    <a:pt x="9509" y="12668"/>
                  </a:lnTo>
                  <a:lnTo>
                    <a:pt x="1184" y="12668"/>
                  </a:lnTo>
                  <a:lnTo>
                    <a:pt x="1184" y="1183"/>
                  </a:lnTo>
                  <a:close/>
                  <a:moveTo>
                    <a:pt x="19020" y="1183"/>
                  </a:moveTo>
                  <a:lnTo>
                    <a:pt x="19020" y="12668"/>
                  </a:lnTo>
                  <a:lnTo>
                    <a:pt x="10695" y="12668"/>
                  </a:lnTo>
                  <a:lnTo>
                    <a:pt x="10695" y="1183"/>
                  </a:lnTo>
                  <a:close/>
                  <a:moveTo>
                    <a:pt x="19020" y="13852"/>
                  </a:moveTo>
                  <a:lnTo>
                    <a:pt x="19020" y="15667"/>
                  </a:lnTo>
                  <a:lnTo>
                    <a:pt x="1184" y="15667"/>
                  </a:lnTo>
                  <a:lnTo>
                    <a:pt x="1184" y="13852"/>
                  </a:lnTo>
                  <a:close/>
                  <a:moveTo>
                    <a:pt x="11473" y="16851"/>
                  </a:moveTo>
                  <a:lnTo>
                    <a:pt x="11473" y="17562"/>
                  </a:lnTo>
                  <a:cubicBezTo>
                    <a:pt x="11473" y="18080"/>
                    <a:pt x="11625" y="18589"/>
                    <a:pt x="11913" y="19022"/>
                  </a:cubicBezTo>
                  <a:lnTo>
                    <a:pt x="8293" y="19022"/>
                  </a:lnTo>
                  <a:cubicBezTo>
                    <a:pt x="8581" y="18589"/>
                    <a:pt x="8734" y="18081"/>
                    <a:pt x="8734" y="17562"/>
                  </a:cubicBezTo>
                  <a:lnTo>
                    <a:pt x="8734" y="16851"/>
                  </a:lnTo>
                  <a:close/>
                  <a:moveTo>
                    <a:pt x="0" y="1"/>
                  </a:moveTo>
                  <a:lnTo>
                    <a:pt x="0" y="16850"/>
                  </a:lnTo>
                  <a:lnTo>
                    <a:pt x="7549" y="16850"/>
                  </a:lnTo>
                  <a:lnTo>
                    <a:pt x="7549" y="17560"/>
                  </a:lnTo>
                  <a:cubicBezTo>
                    <a:pt x="7548" y="18366"/>
                    <a:pt x="6895" y="19019"/>
                    <a:pt x="6089" y="19020"/>
                  </a:cubicBezTo>
                  <a:lnTo>
                    <a:pt x="4263" y="19020"/>
                  </a:lnTo>
                  <a:lnTo>
                    <a:pt x="4263" y="20204"/>
                  </a:lnTo>
                  <a:lnTo>
                    <a:pt x="15943" y="20204"/>
                  </a:lnTo>
                  <a:lnTo>
                    <a:pt x="15943" y="19022"/>
                  </a:lnTo>
                  <a:lnTo>
                    <a:pt x="14117" y="19022"/>
                  </a:lnTo>
                  <a:cubicBezTo>
                    <a:pt x="13311" y="19020"/>
                    <a:pt x="12657" y="18366"/>
                    <a:pt x="12657" y="17562"/>
                  </a:cubicBezTo>
                  <a:lnTo>
                    <a:pt x="12657" y="16851"/>
                  </a:lnTo>
                  <a:lnTo>
                    <a:pt x="20204" y="16850"/>
                  </a:lnTo>
                  <a:lnTo>
                    <a:pt x="20204"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311" name="Google Shape;311;p25"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grpSp>
        <p:nvGrpSpPr>
          <p:cNvPr id="312" name="Google Shape;312;p25"/>
          <p:cNvGrpSpPr/>
          <p:nvPr/>
        </p:nvGrpSpPr>
        <p:grpSpPr>
          <a:xfrm>
            <a:off x="9408717" y="3295434"/>
            <a:ext cx="362691" cy="362642"/>
            <a:chOff x="5172859" y="3605268"/>
            <a:chExt cx="375340" cy="375289"/>
          </a:xfrm>
        </p:grpSpPr>
        <p:sp>
          <p:nvSpPr>
            <p:cNvPr id="313" name="Google Shape;313;p25"/>
            <p:cNvSpPr/>
            <p:nvPr/>
          </p:nvSpPr>
          <p:spPr>
            <a:xfrm>
              <a:off x="5172859" y="3605268"/>
              <a:ext cx="375340" cy="375289"/>
            </a:xfrm>
            <a:custGeom>
              <a:rect b="b" l="l" r="r" t="t"/>
              <a:pathLst>
                <a:path extrusionOk="0" h="20204" w="20204">
                  <a:moveTo>
                    <a:pt x="19020" y="1183"/>
                  </a:moveTo>
                  <a:lnTo>
                    <a:pt x="19020" y="12665"/>
                  </a:lnTo>
                  <a:lnTo>
                    <a:pt x="1184" y="12665"/>
                  </a:lnTo>
                  <a:lnTo>
                    <a:pt x="1184" y="1183"/>
                  </a:lnTo>
                  <a:close/>
                  <a:moveTo>
                    <a:pt x="19020" y="13849"/>
                  </a:moveTo>
                  <a:lnTo>
                    <a:pt x="19020" y="15665"/>
                  </a:lnTo>
                  <a:lnTo>
                    <a:pt x="1184" y="15665"/>
                  </a:lnTo>
                  <a:lnTo>
                    <a:pt x="1184" y="13849"/>
                  </a:lnTo>
                  <a:close/>
                  <a:moveTo>
                    <a:pt x="11472" y="16849"/>
                  </a:moveTo>
                  <a:lnTo>
                    <a:pt x="11472" y="17560"/>
                  </a:lnTo>
                  <a:cubicBezTo>
                    <a:pt x="11472" y="18079"/>
                    <a:pt x="11626" y="18587"/>
                    <a:pt x="11914" y="19020"/>
                  </a:cubicBezTo>
                  <a:lnTo>
                    <a:pt x="8292" y="19020"/>
                  </a:lnTo>
                  <a:cubicBezTo>
                    <a:pt x="8580" y="18587"/>
                    <a:pt x="8734" y="18079"/>
                    <a:pt x="8734" y="17560"/>
                  </a:cubicBezTo>
                  <a:lnTo>
                    <a:pt x="8734" y="16849"/>
                  </a:lnTo>
                  <a:close/>
                  <a:moveTo>
                    <a:pt x="0" y="0"/>
                  </a:moveTo>
                  <a:lnTo>
                    <a:pt x="0" y="16849"/>
                  </a:lnTo>
                  <a:lnTo>
                    <a:pt x="7549" y="16849"/>
                  </a:lnTo>
                  <a:lnTo>
                    <a:pt x="7549" y="17560"/>
                  </a:lnTo>
                  <a:cubicBezTo>
                    <a:pt x="7547" y="18366"/>
                    <a:pt x="6895" y="19018"/>
                    <a:pt x="6089" y="19020"/>
                  </a:cubicBezTo>
                  <a:lnTo>
                    <a:pt x="4263" y="19020"/>
                  </a:lnTo>
                  <a:lnTo>
                    <a:pt x="4263" y="20204"/>
                  </a:lnTo>
                  <a:lnTo>
                    <a:pt x="15943" y="20204"/>
                  </a:lnTo>
                  <a:lnTo>
                    <a:pt x="15943" y="19020"/>
                  </a:lnTo>
                  <a:lnTo>
                    <a:pt x="14117" y="19020"/>
                  </a:lnTo>
                  <a:cubicBezTo>
                    <a:pt x="13310" y="19018"/>
                    <a:pt x="12656" y="18366"/>
                    <a:pt x="12656" y="17560"/>
                  </a:cubicBezTo>
                  <a:lnTo>
                    <a:pt x="12656" y="16849"/>
                  </a:lnTo>
                  <a:lnTo>
                    <a:pt x="20204" y="16849"/>
                  </a:lnTo>
                  <a:lnTo>
                    <a:pt x="20204"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5"/>
            <p:cNvSpPr/>
            <p:nvPr/>
          </p:nvSpPr>
          <p:spPr>
            <a:xfrm>
              <a:off x="5366530" y="3674144"/>
              <a:ext cx="128909" cy="123858"/>
            </a:xfrm>
            <a:custGeom>
              <a:rect b="b" l="l" r="r" t="t"/>
              <a:pathLst>
                <a:path extrusionOk="0" h="6668" w="6939">
                  <a:moveTo>
                    <a:pt x="3033" y="1183"/>
                  </a:moveTo>
                  <a:cubicBezTo>
                    <a:pt x="3236" y="1183"/>
                    <a:pt x="3441" y="1222"/>
                    <a:pt x="3636" y="1303"/>
                  </a:cubicBezTo>
                  <a:cubicBezTo>
                    <a:pt x="4226" y="1548"/>
                    <a:pt x="4610" y="2122"/>
                    <a:pt x="4610" y="2761"/>
                  </a:cubicBezTo>
                  <a:cubicBezTo>
                    <a:pt x="4610" y="3400"/>
                    <a:pt x="4226" y="3975"/>
                    <a:pt x="3636" y="4220"/>
                  </a:cubicBezTo>
                  <a:cubicBezTo>
                    <a:pt x="3441" y="4301"/>
                    <a:pt x="3236" y="4340"/>
                    <a:pt x="3033" y="4340"/>
                  </a:cubicBezTo>
                  <a:cubicBezTo>
                    <a:pt x="2622" y="4340"/>
                    <a:pt x="2218" y="4180"/>
                    <a:pt x="1916" y="3878"/>
                  </a:cubicBezTo>
                  <a:cubicBezTo>
                    <a:pt x="1297" y="3262"/>
                    <a:pt x="1297" y="2261"/>
                    <a:pt x="1916" y="1645"/>
                  </a:cubicBezTo>
                  <a:cubicBezTo>
                    <a:pt x="2218" y="1343"/>
                    <a:pt x="2622" y="1183"/>
                    <a:pt x="3033" y="1183"/>
                  </a:cubicBezTo>
                  <a:close/>
                  <a:moveTo>
                    <a:pt x="3032" y="0"/>
                  </a:moveTo>
                  <a:cubicBezTo>
                    <a:pt x="2324" y="0"/>
                    <a:pt x="1617" y="270"/>
                    <a:pt x="1079" y="809"/>
                  </a:cubicBezTo>
                  <a:cubicBezTo>
                    <a:pt x="1" y="1885"/>
                    <a:pt x="1" y="3638"/>
                    <a:pt x="1079" y="4714"/>
                  </a:cubicBezTo>
                  <a:cubicBezTo>
                    <a:pt x="1596" y="5231"/>
                    <a:pt x="2295" y="5522"/>
                    <a:pt x="3026" y="5522"/>
                  </a:cubicBezTo>
                  <a:cubicBezTo>
                    <a:pt x="3028" y="5522"/>
                    <a:pt x="3030" y="5522"/>
                    <a:pt x="3032" y="5522"/>
                  </a:cubicBezTo>
                  <a:cubicBezTo>
                    <a:pt x="3560" y="5522"/>
                    <a:pt x="4077" y="5371"/>
                    <a:pt x="4522" y="5088"/>
                  </a:cubicBezTo>
                  <a:lnTo>
                    <a:pt x="6101" y="6667"/>
                  </a:lnTo>
                  <a:lnTo>
                    <a:pt x="6939" y="5831"/>
                  </a:lnTo>
                  <a:lnTo>
                    <a:pt x="5358" y="4250"/>
                  </a:lnTo>
                  <a:cubicBezTo>
                    <a:pt x="6043" y="3181"/>
                    <a:pt x="5918" y="1742"/>
                    <a:pt x="4985" y="809"/>
                  </a:cubicBezTo>
                  <a:cubicBezTo>
                    <a:pt x="4446" y="270"/>
                    <a:pt x="3739" y="0"/>
                    <a:pt x="3032"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5"/>
            <p:cNvSpPr/>
            <p:nvPr/>
          </p:nvSpPr>
          <p:spPr>
            <a:xfrm>
              <a:off x="5234685" y="3657668"/>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5"/>
            <p:cNvSpPr/>
            <p:nvPr/>
          </p:nvSpPr>
          <p:spPr>
            <a:xfrm>
              <a:off x="5234685" y="3701654"/>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5"/>
            <p:cNvSpPr/>
            <p:nvPr/>
          </p:nvSpPr>
          <p:spPr>
            <a:xfrm>
              <a:off x="5234685" y="3745640"/>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5"/>
            <p:cNvSpPr/>
            <p:nvPr/>
          </p:nvSpPr>
          <p:spPr>
            <a:xfrm>
              <a:off x="5234685" y="3788901"/>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Colab workbook</a:t>
            </a:r>
            <a:endParaRPr b="1" sz="6650">
              <a:solidFill>
                <a:srgbClr val="36174D"/>
              </a:solidFill>
              <a:latin typeface="Staatliches"/>
              <a:ea typeface="Staatliches"/>
              <a:cs typeface="Staatliches"/>
              <a:sym typeface="Staatliches"/>
            </a:endParaRPr>
          </a:p>
          <a:p>
            <a:pPr indent="0" lvl="0" marL="0" rtl="0" algn="ctr">
              <a:spcBef>
                <a:spcPts val="0"/>
              </a:spcBef>
              <a:spcAft>
                <a:spcPts val="0"/>
              </a:spcAft>
              <a:buNone/>
            </a:pPr>
            <a:r>
              <a:rPr lang="en" sz="1100">
                <a:latin typeface="Manrope"/>
                <a:ea typeface="Manrope"/>
                <a:cs typeface="Manrope"/>
                <a:sym typeface="Manrope"/>
              </a:rPr>
              <a:t>Overview + </a:t>
            </a:r>
            <a:r>
              <a:rPr lang="en" sz="1100">
                <a:latin typeface="Manrope"/>
                <a:ea typeface="Manrope"/>
                <a:cs typeface="Manrope"/>
                <a:sym typeface="Manrope"/>
              </a:rPr>
              <a:t>how </a:t>
            </a:r>
            <a:r>
              <a:rPr lang="en" sz="1100">
                <a:latin typeface="Manrope"/>
                <a:ea typeface="Manrope"/>
                <a:cs typeface="Manrope"/>
                <a:sym typeface="Manrope"/>
              </a:rPr>
              <a:t>to fill out workbook</a:t>
            </a:r>
            <a:endParaRPr sz="1100">
              <a:latin typeface="Manrope"/>
              <a:ea typeface="Manrope"/>
              <a:cs typeface="Manrope"/>
              <a:sym typeface="Manrope"/>
            </a:endParaRPr>
          </a:p>
          <a:p>
            <a:pPr indent="0" lvl="0" marL="0" rtl="0" algn="ctr">
              <a:spcBef>
                <a:spcPts val="0"/>
              </a:spcBef>
              <a:spcAft>
                <a:spcPts val="0"/>
              </a:spcAft>
              <a:buNone/>
            </a:pPr>
            <a:r>
              <a:rPr lang="en" sz="1100">
                <a:latin typeface="Manrope"/>
                <a:ea typeface="Manrope"/>
                <a:cs typeface="Manrope"/>
                <a:sym typeface="Manrope"/>
              </a:rPr>
              <a:t>Link: </a:t>
            </a:r>
            <a:r>
              <a:rPr lang="en" sz="1100" u="sng">
                <a:solidFill>
                  <a:schemeClr val="hlink"/>
                </a:solidFill>
                <a:latin typeface="Manrope"/>
                <a:ea typeface="Manrope"/>
                <a:cs typeface="Manrope"/>
                <a:sym typeface="Manrope"/>
                <a:hlinkClick r:id="rId3"/>
              </a:rPr>
              <a:t>click for access</a:t>
            </a:r>
            <a:endParaRPr sz="1100">
              <a:latin typeface="Manrope"/>
              <a:ea typeface="Manrope"/>
              <a:cs typeface="Manrope"/>
              <a:sym typeface="Manrope"/>
            </a:endParaRPr>
          </a:p>
        </p:txBody>
      </p:sp>
      <p:grpSp>
        <p:nvGrpSpPr>
          <p:cNvPr id="61" name="Google Shape;61;p14"/>
          <p:cNvGrpSpPr/>
          <p:nvPr/>
        </p:nvGrpSpPr>
        <p:grpSpPr>
          <a:xfrm>
            <a:off x="662265" y="2651375"/>
            <a:ext cx="3909885" cy="1882375"/>
            <a:chOff x="662265" y="2651375"/>
            <a:chExt cx="3909885" cy="1882375"/>
          </a:xfrm>
        </p:grpSpPr>
        <p:sp>
          <p:nvSpPr>
            <p:cNvPr id="62" name="Google Shape;62;p14"/>
            <p:cNvSpPr txBox="1"/>
            <p:nvPr/>
          </p:nvSpPr>
          <p:spPr>
            <a:xfrm>
              <a:off x="1011750" y="3425550"/>
              <a:ext cx="356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anrope"/>
                  <a:ea typeface="Manrope"/>
                  <a:cs typeface="Manrope"/>
                  <a:sym typeface="Manrope"/>
                </a:rPr>
                <a:t>These are our </a:t>
              </a:r>
              <a:r>
                <a:rPr lang="en" sz="1600">
                  <a:solidFill>
                    <a:schemeClr val="dk1"/>
                  </a:solidFill>
                  <a:latin typeface="Staatliches"/>
                  <a:ea typeface="Staatliches"/>
                  <a:cs typeface="Staatliches"/>
                  <a:sym typeface="Staatliches"/>
                </a:rPr>
                <a:t>class notes</a:t>
              </a:r>
              <a:r>
                <a:rPr lang="en" sz="1100">
                  <a:solidFill>
                    <a:schemeClr val="dk1"/>
                  </a:solidFill>
                  <a:latin typeface="Manrope"/>
                  <a:ea typeface="Manrope"/>
                  <a:cs typeface="Manrope"/>
                  <a:sym typeface="Manrope"/>
                </a:rPr>
                <a:t>. They allow us to run code chunks and type in text (sort of like a Word doc that lets you also code)</a:t>
              </a:r>
              <a:endParaRPr sz="1100">
                <a:solidFill>
                  <a:schemeClr val="dk1"/>
                </a:solidFill>
                <a:latin typeface="Manrope"/>
                <a:ea typeface="Manrope"/>
                <a:cs typeface="Manrope"/>
                <a:sym typeface="Manrope"/>
              </a:endParaRPr>
            </a:p>
            <a:p>
              <a:pPr indent="0" lvl="0" marL="0" rtl="0" algn="l">
                <a:spcBef>
                  <a:spcPts val="0"/>
                </a:spcBef>
                <a:spcAft>
                  <a:spcPts val="0"/>
                </a:spcAft>
                <a:buNone/>
              </a:pPr>
              <a:r>
                <a:t/>
              </a:r>
              <a:endParaRPr sz="1100">
                <a:solidFill>
                  <a:schemeClr val="dk1"/>
                </a:solidFill>
                <a:latin typeface="Manrope"/>
                <a:ea typeface="Manrope"/>
                <a:cs typeface="Manrope"/>
                <a:sym typeface="Manrope"/>
              </a:endParaRPr>
            </a:p>
            <a:p>
              <a:pPr indent="0" lvl="0" marL="0" rtl="0" algn="l">
                <a:spcBef>
                  <a:spcPts val="0"/>
                </a:spcBef>
                <a:spcAft>
                  <a:spcPts val="0"/>
                </a:spcAft>
                <a:buNone/>
              </a:pPr>
              <a:r>
                <a:t/>
              </a:r>
              <a:endParaRPr sz="1100">
                <a:solidFill>
                  <a:schemeClr val="dk1"/>
                </a:solidFill>
                <a:latin typeface="Manrope"/>
                <a:ea typeface="Manrope"/>
                <a:cs typeface="Manrope"/>
                <a:sym typeface="Manrope"/>
              </a:endParaRPr>
            </a:p>
          </p:txBody>
        </p:sp>
        <p:sp>
          <p:nvSpPr>
            <p:cNvPr id="63" name="Google Shape;63;p14"/>
            <p:cNvSpPr/>
            <p:nvPr/>
          </p:nvSpPr>
          <p:spPr>
            <a:xfrm>
              <a:off x="662265" y="2651375"/>
              <a:ext cx="1504400" cy="1074200"/>
            </a:xfrm>
            <a:custGeom>
              <a:rect b="b" l="l" r="r" t="t"/>
              <a:pathLst>
                <a:path extrusionOk="0" h="42968" w="60176">
                  <a:moveTo>
                    <a:pt x="15186" y="42968"/>
                  </a:moveTo>
                  <a:cubicBezTo>
                    <a:pt x="12953" y="38587"/>
                    <a:pt x="-5708" y="23842"/>
                    <a:pt x="1790" y="16681"/>
                  </a:cubicBezTo>
                  <a:cubicBezTo>
                    <a:pt x="9288" y="9520"/>
                    <a:pt x="50445" y="2780"/>
                    <a:pt x="60176" y="0"/>
                  </a:cubicBezTo>
                </a:path>
              </a:pathLst>
            </a:custGeom>
            <a:noFill/>
            <a:ln cap="flat" cmpd="sng" w="9525">
              <a:solidFill>
                <a:schemeClr val="dk2"/>
              </a:solidFill>
              <a:prstDash val="solid"/>
              <a:round/>
              <a:headEnd len="med" w="med" type="none"/>
              <a:tailEnd len="med" w="med" type="stealth"/>
            </a:ln>
          </p:spPr>
        </p:sp>
      </p:grpSp>
      <p:sp>
        <p:nvSpPr>
          <p:cNvPr id="64" name="Google Shape;64;p14"/>
          <p:cNvSpPr txBox="1"/>
          <p:nvPr/>
        </p:nvSpPr>
        <p:spPr>
          <a:xfrm>
            <a:off x="4772550" y="342555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Manrope"/>
                <a:ea typeface="Manrope"/>
                <a:cs typeface="Manrope"/>
                <a:sym typeface="Manrope"/>
              </a:rPr>
              <a:t>These are NEVER due</a:t>
            </a:r>
            <a:r>
              <a:rPr lang="en" sz="1100">
                <a:solidFill>
                  <a:schemeClr val="dk1"/>
                </a:solidFill>
                <a:latin typeface="Manrope"/>
                <a:ea typeface="Manrope"/>
                <a:cs typeface="Manrope"/>
                <a:sym typeface="Manrope"/>
              </a:rPr>
              <a:t>. They help to solidify your learning, so make sure to complete them outside of class if we don’t finish them during.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nvSpPr>
        <p:spPr>
          <a:xfrm>
            <a:off x="329456" y="3097525"/>
            <a:ext cx="2822700" cy="4557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200">
                <a:solidFill>
                  <a:srgbClr val="1B91CA"/>
                </a:solidFill>
                <a:latin typeface="Staatliches"/>
                <a:ea typeface="Staatliches"/>
                <a:cs typeface="Staatliches"/>
                <a:sym typeface="Staatliches"/>
              </a:rPr>
              <a:t>Noble bean cafe</a:t>
            </a:r>
            <a:endParaRPr sz="100">
              <a:solidFill>
                <a:srgbClr val="1B91CA"/>
              </a:solidFill>
            </a:endParaRPr>
          </a:p>
        </p:txBody>
      </p:sp>
      <p:sp>
        <p:nvSpPr>
          <p:cNvPr id="70" name="Google Shape;70;p15"/>
          <p:cNvSpPr txBox="1"/>
          <p:nvPr/>
        </p:nvSpPr>
        <p:spPr>
          <a:xfrm>
            <a:off x="2874798" y="4443893"/>
            <a:ext cx="2643000" cy="529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800">
                <a:solidFill>
                  <a:srgbClr val="36174D"/>
                </a:solidFill>
                <a:latin typeface="Staatliches"/>
                <a:ea typeface="Staatliches"/>
                <a:cs typeface="Staatliches"/>
                <a:sym typeface="Staatliches"/>
              </a:rPr>
              <a:t>Grumpy barista</a:t>
            </a:r>
            <a:endParaRPr sz="200"/>
          </a:p>
        </p:txBody>
      </p:sp>
      <p:sp>
        <p:nvSpPr>
          <p:cNvPr id="71" name="Google Shape;71;p15"/>
          <p:cNvSpPr txBox="1"/>
          <p:nvPr/>
        </p:nvSpPr>
        <p:spPr>
          <a:xfrm>
            <a:off x="4844148" y="4443893"/>
            <a:ext cx="2643000" cy="529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800">
                <a:solidFill>
                  <a:srgbClr val="36174D"/>
                </a:solidFill>
                <a:latin typeface="Staatliches"/>
                <a:ea typeface="Staatliches"/>
                <a:cs typeface="Staatliches"/>
                <a:sym typeface="Staatliches"/>
              </a:rPr>
              <a:t>Terminal</a:t>
            </a:r>
            <a:endParaRPr sz="200"/>
          </a:p>
        </p:txBody>
      </p:sp>
      <p:sp>
        <p:nvSpPr>
          <p:cNvPr id="72" name="Google Shape;72;p15"/>
          <p:cNvSpPr/>
          <p:nvPr/>
        </p:nvSpPr>
        <p:spPr>
          <a:xfrm>
            <a:off x="4270225" y="2064450"/>
            <a:ext cx="1754100" cy="1198500"/>
          </a:xfrm>
          <a:prstGeom prst="wedgeEllipseCallout">
            <a:avLst>
              <a:gd fmla="val -33999" name="adj1"/>
              <a:gd fmla="val 68189" name="adj2"/>
            </a:avLst>
          </a:prstGeom>
          <a:solidFill>
            <a:srgbClr val="949AF8"/>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6174D"/>
                </a:solidFill>
                <a:latin typeface="Manrope"/>
                <a:ea typeface="Manrope"/>
                <a:cs typeface="Manrope"/>
                <a:sym typeface="Manrope"/>
              </a:rPr>
              <a:t>Ummm yeah is no one else concerned about this?</a:t>
            </a:r>
            <a:endParaRPr sz="1200">
              <a:solidFill>
                <a:srgbClr val="36174D"/>
              </a:solidFill>
              <a:latin typeface="Manrope"/>
              <a:ea typeface="Manrope"/>
              <a:cs typeface="Manrope"/>
              <a:sym typeface="Manrope"/>
            </a:endParaRPr>
          </a:p>
        </p:txBody>
      </p:sp>
      <p:sp>
        <p:nvSpPr>
          <p:cNvPr id="73" name="Google Shape;73;p15"/>
          <p:cNvSpPr txBox="1"/>
          <p:nvPr/>
        </p:nvSpPr>
        <p:spPr>
          <a:xfrm>
            <a:off x="6610773" y="4443893"/>
            <a:ext cx="2643000" cy="529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800">
                <a:solidFill>
                  <a:srgbClr val="36174D"/>
                </a:solidFill>
                <a:latin typeface="Staatliches"/>
                <a:ea typeface="Staatliches"/>
                <a:cs typeface="Staatliches"/>
                <a:sym typeface="Staatliches"/>
              </a:rPr>
              <a:t>Duke of decaf</a:t>
            </a:r>
            <a:endParaRPr sz="200"/>
          </a:p>
        </p:txBody>
      </p:sp>
      <p:sp>
        <p:nvSpPr>
          <p:cNvPr id="74" name="Google Shape;74;p15"/>
          <p:cNvSpPr/>
          <p:nvPr/>
        </p:nvSpPr>
        <p:spPr>
          <a:xfrm flipH="1">
            <a:off x="6219450" y="1581450"/>
            <a:ext cx="1991400" cy="1140000"/>
          </a:xfrm>
          <a:prstGeom prst="wedgeEllipseCallout">
            <a:avLst>
              <a:gd fmla="val -22321" name="adj1"/>
              <a:gd fmla="val 79570" name="adj2"/>
            </a:avLst>
          </a:prstGeom>
          <a:solidFill>
            <a:srgbClr val="998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36174D"/>
                </a:solidFill>
                <a:latin typeface="Manrope"/>
                <a:ea typeface="Manrope"/>
                <a:cs typeface="Manrope"/>
                <a:sym typeface="Manrope"/>
              </a:rPr>
              <a:t>Well at least it won’t scare off all our customers</a:t>
            </a:r>
            <a:endParaRPr sz="1200">
              <a:solidFill>
                <a:srgbClr val="36174D"/>
              </a:solidFill>
              <a:latin typeface="Manrope"/>
              <a:ea typeface="Manrope"/>
              <a:cs typeface="Manrope"/>
              <a:sym typeface="Manrope"/>
            </a:endParaRPr>
          </a:p>
        </p:txBody>
      </p:sp>
      <p:grpSp>
        <p:nvGrpSpPr>
          <p:cNvPr id="75" name="Google Shape;75;p15"/>
          <p:cNvGrpSpPr/>
          <p:nvPr/>
        </p:nvGrpSpPr>
        <p:grpSpPr>
          <a:xfrm>
            <a:off x="6974976" y="2950125"/>
            <a:ext cx="1914600" cy="1658949"/>
            <a:chOff x="6822576" y="2873925"/>
            <a:chExt cx="1914600" cy="1658949"/>
          </a:xfrm>
        </p:grpSpPr>
        <p:pic>
          <p:nvPicPr>
            <p:cNvPr id="76" name="Google Shape;76;p15"/>
            <p:cNvPicPr preferRelativeResize="0"/>
            <p:nvPr/>
          </p:nvPicPr>
          <p:blipFill rotWithShape="1">
            <a:blip r:embed="rId4">
              <a:alphaModFix/>
            </a:blip>
            <a:srcRect b="13502" l="0" r="0" t="0"/>
            <a:stretch/>
          </p:blipFill>
          <p:spPr>
            <a:xfrm>
              <a:off x="6822576" y="2873925"/>
              <a:ext cx="1914600" cy="1658949"/>
            </a:xfrm>
            <a:prstGeom prst="rect">
              <a:avLst/>
            </a:prstGeom>
            <a:noFill/>
            <a:ln>
              <a:noFill/>
            </a:ln>
          </p:spPr>
        </p:pic>
        <p:sp>
          <p:nvSpPr>
            <p:cNvPr id="77" name="Google Shape;77;p15"/>
            <p:cNvSpPr/>
            <p:nvPr/>
          </p:nvSpPr>
          <p:spPr>
            <a:xfrm>
              <a:off x="8244432" y="4338071"/>
              <a:ext cx="135350" cy="101575"/>
            </a:xfrm>
            <a:custGeom>
              <a:rect b="b" l="l" r="r" t="t"/>
              <a:pathLst>
                <a:path extrusionOk="0" h="4063" w="5414">
                  <a:moveTo>
                    <a:pt x="5260" y="204"/>
                  </a:moveTo>
                  <a:cubicBezTo>
                    <a:pt x="4749" y="-307"/>
                    <a:pt x="1603" y="282"/>
                    <a:pt x="777" y="793"/>
                  </a:cubicBezTo>
                  <a:cubicBezTo>
                    <a:pt x="-49" y="1304"/>
                    <a:pt x="-206" y="2759"/>
                    <a:pt x="305" y="3270"/>
                  </a:cubicBezTo>
                  <a:cubicBezTo>
                    <a:pt x="816" y="3781"/>
                    <a:pt x="3018" y="4371"/>
                    <a:pt x="3844" y="3860"/>
                  </a:cubicBezTo>
                  <a:cubicBezTo>
                    <a:pt x="4670" y="3349"/>
                    <a:pt x="5771" y="715"/>
                    <a:pt x="5260" y="204"/>
                  </a:cubicBezTo>
                  <a:close/>
                </a:path>
              </a:pathLst>
            </a:custGeom>
            <a:solidFill>
              <a:srgbClr val="C6B8EB"/>
            </a:solidFill>
            <a:ln>
              <a:noFill/>
            </a:ln>
          </p:spPr>
        </p:sp>
      </p:grpSp>
      <p:grpSp>
        <p:nvGrpSpPr>
          <p:cNvPr id="78" name="Google Shape;78;p15"/>
          <p:cNvGrpSpPr/>
          <p:nvPr/>
        </p:nvGrpSpPr>
        <p:grpSpPr>
          <a:xfrm>
            <a:off x="-152600" y="1657650"/>
            <a:ext cx="3786925" cy="2994724"/>
            <a:chOff x="-152600" y="1657650"/>
            <a:chExt cx="3786925" cy="2994724"/>
          </a:xfrm>
        </p:grpSpPr>
        <p:pic>
          <p:nvPicPr>
            <p:cNvPr id="79" name="Google Shape;79;p15"/>
            <p:cNvPicPr preferRelativeResize="0"/>
            <p:nvPr/>
          </p:nvPicPr>
          <p:blipFill rotWithShape="1">
            <a:blip r:embed="rId5">
              <a:alphaModFix/>
            </a:blip>
            <a:srcRect b="14089" l="0" r="0" t="0"/>
            <a:stretch/>
          </p:blipFill>
          <p:spPr>
            <a:xfrm>
              <a:off x="-152600" y="1657650"/>
              <a:ext cx="3786925" cy="2994724"/>
            </a:xfrm>
            <a:prstGeom prst="rect">
              <a:avLst/>
            </a:prstGeom>
            <a:noFill/>
            <a:ln>
              <a:noFill/>
            </a:ln>
          </p:spPr>
        </p:pic>
        <p:sp>
          <p:nvSpPr>
            <p:cNvPr id="80" name="Google Shape;80;p15"/>
            <p:cNvSpPr/>
            <p:nvPr/>
          </p:nvSpPr>
          <p:spPr>
            <a:xfrm>
              <a:off x="517903" y="4226144"/>
              <a:ext cx="2522250" cy="198775"/>
            </a:xfrm>
            <a:custGeom>
              <a:rect b="b" l="l" r="r" t="t"/>
              <a:pathLst>
                <a:path extrusionOk="0" h="7951" w="100890">
                  <a:moveTo>
                    <a:pt x="3922" y="486"/>
                  </a:moveTo>
                  <a:cubicBezTo>
                    <a:pt x="2263" y="1459"/>
                    <a:pt x="-1112" y="5120"/>
                    <a:pt x="490" y="6321"/>
                  </a:cubicBezTo>
                  <a:cubicBezTo>
                    <a:pt x="2092" y="7522"/>
                    <a:pt x="-2714" y="7465"/>
                    <a:pt x="13533" y="7694"/>
                  </a:cubicBezTo>
                  <a:cubicBezTo>
                    <a:pt x="29780" y="7923"/>
                    <a:pt x="86587" y="8095"/>
                    <a:pt x="97971" y="7694"/>
                  </a:cubicBezTo>
                  <a:cubicBezTo>
                    <a:pt x="109355" y="7294"/>
                    <a:pt x="81953" y="5577"/>
                    <a:pt x="81839" y="5291"/>
                  </a:cubicBezTo>
                  <a:cubicBezTo>
                    <a:pt x="81725" y="5005"/>
                    <a:pt x="95283" y="6550"/>
                    <a:pt x="97285" y="5978"/>
                  </a:cubicBezTo>
                  <a:cubicBezTo>
                    <a:pt x="99287" y="5406"/>
                    <a:pt x="96369" y="2774"/>
                    <a:pt x="93852" y="1859"/>
                  </a:cubicBezTo>
                  <a:cubicBezTo>
                    <a:pt x="91335" y="944"/>
                    <a:pt x="87331" y="715"/>
                    <a:pt x="82182" y="486"/>
                  </a:cubicBezTo>
                  <a:cubicBezTo>
                    <a:pt x="77033" y="257"/>
                    <a:pt x="68738" y="486"/>
                    <a:pt x="62960" y="486"/>
                  </a:cubicBezTo>
                  <a:cubicBezTo>
                    <a:pt x="57182" y="486"/>
                    <a:pt x="56267" y="486"/>
                    <a:pt x="47514" y="486"/>
                  </a:cubicBezTo>
                  <a:cubicBezTo>
                    <a:pt x="38761" y="486"/>
                    <a:pt x="17709" y="486"/>
                    <a:pt x="10444" y="486"/>
                  </a:cubicBezTo>
                  <a:cubicBezTo>
                    <a:pt x="3179" y="486"/>
                    <a:pt x="5581" y="-486"/>
                    <a:pt x="3922" y="486"/>
                  </a:cubicBezTo>
                  <a:close/>
                </a:path>
              </a:pathLst>
            </a:custGeom>
            <a:solidFill>
              <a:schemeClr val="dk1"/>
            </a:solidFill>
            <a:ln>
              <a:noFill/>
            </a:ln>
          </p:spPr>
        </p:sp>
      </p:grpSp>
      <p:grpSp>
        <p:nvGrpSpPr>
          <p:cNvPr id="81" name="Google Shape;81;p15"/>
          <p:cNvGrpSpPr/>
          <p:nvPr/>
        </p:nvGrpSpPr>
        <p:grpSpPr>
          <a:xfrm>
            <a:off x="5312333" y="3300537"/>
            <a:ext cx="1603726" cy="1304856"/>
            <a:chOff x="4970958" y="3241262"/>
            <a:chExt cx="1603726" cy="1304856"/>
          </a:xfrm>
        </p:grpSpPr>
        <p:pic>
          <p:nvPicPr>
            <p:cNvPr id="82" name="Google Shape;82;p15"/>
            <p:cNvPicPr preferRelativeResize="0"/>
            <p:nvPr/>
          </p:nvPicPr>
          <p:blipFill rotWithShape="1">
            <a:blip r:embed="rId6">
              <a:alphaModFix/>
            </a:blip>
            <a:srcRect b="15110" l="0" r="0" t="0"/>
            <a:stretch/>
          </p:blipFill>
          <p:spPr>
            <a:xfrm>
              <a:off x="4970958" y="3241262"/>
              <a:ext cx="1603726" cy="1304856"/>
            </a:xfrm>
            <a:prstGeom prst="rect">
              <a:avLst/>
            </a:prstGeom>
            <a:noFill/>
            <a:ln>
              <a:noFill/>
            </a:ln>
          </p:spPr>
        </p:pic>
        <p:sp>
          <p:nvSpPr>
            <p:cNvPr id="83" name="Google Shape;83;p15"/>
            <p:cNvSpPr txBox="1"/>
            <p:nvPr/>
          </p:nvSpPr>
          <p:spPr>
            <a:xfrm>
              <a:off x="5240450" y="3369725"/>
              <a:ext cx="1064700" cy="646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B91CA"/>
                </a:solidFill>
                <a:latin typeface="Manrope"/>
                <a:ea typeface="Manrope"/>
                <a:cs typeface="Manrope"/>
                <a:sym typeface="Manrope"/>
              </a:endParaRPr>
            </a:p>
          </p:txBody>
        </p:sp>
      </p:grpSp>
      <p:grpSp>
        <p:nvGrpSpPr>
          <p:cNvPr id="84" name="Google Shape;84;p15"/>
          <p:cNvGrpSpPr/>
          <p:nvPr/>
        </p:nvGrpSpPr>
        <p:grpSpPr>
          <a:xfrm>
            <a:off x="3278315" y="3110540"/>
            <a:ext cx="1709859" cy="1425977"/>
            <a:chOff x="3278315" y="3110540"/>
            <a:chExt cx="1709859" cy="1425977"/>
          </a:xfrm>
        </p:grpSpPr>
        <p:grpSp>
          <p:nvGrpSpPr>
            <p:cNvPr id="85" name="Google Shape;85;p15"/>
            <p:cNvGrpSpPr/>
            <p:nvPr/>
          </p:nvGrpSpPr>
          <p:grpSpPr>
            <a:xfrm>
              <a:off x="3278315" y="3110540"/>
              <a:ext cx="1709859" cy="1425977"/>
              <a:chOff x="3125915" y="3034340"/>
              <a:chExt cx="1709859" cy="1425977"/>
            </a:xfrm>
          </p:grpSpPr>
          <p:pic>
            <p:nvPicPr>
              <p:cNvPr id="86" name="Google Shape;86;p15"/>
              <p:cNvPicPr preferRelativeResize="0"/>
              <p:nvPr/>
            </p:nvPicPr>
            <p:blipFill rotWithShape="1">
              <a:blip r:embed="rId7">
                <a:alphaModFix/>
              </a:blip>
              <a:srcRect b="12990" l="0" r="0" t="0"/>
              <a:stretch/>
            </p:blipFill>
            <p:spPr>
              <a:xfrm>
                <a:off x="3125915" y="3034340"/>
                <a:ext cx="1709859" cy="1425977"/>
              </a:xfrm>
              <a:prstGeom prst="rect">
                <a:avLst/>
              </a:prstGeom>
              <a:noFill/>
              <a:ln>
                <a:noFill/>
              </a:ln>
            </p:spPr>
          </p:pic>
          <p:sp>
            <p:nvSpPr>
              <p:cNvPr id="87" name="Google Shape;87;p15"/>
              <p:cNvSpPr/>
              <p:nvPr/>
            </p:nvSpPr>
            <p:spPr>
              <a:xfrm>
                <a:off x="3748385" y="3572699"/>
                <a:ext cx="470025" cy="194950"/>
              </a:xfrm>
              <a:custGeom>
                <a:rect b="b" l="l" r="r" t="t"/>
                <a:pathLst>
                  <a:path extrusionOk="0" h="7798" w="18801">
                    <a:moveTo>
                      <a:pt x="125" y="1840"/>
                    </a:moveTo>
                    <a:cubicBezTo>
                      <a:pt x="-93" y="2028"/>
                      <a:pt x="50" y="2918"/>
                      <a:pt x="35" y="3377"/>
                    </a:cubicBezTo>
                    <a:cubicBezTo>
                      <a:pt x="20" y="3837"/>
                      <a:pt x="-18" y="4123"/>
                      <a:pt x="35" y="4597"/>
                    </a:cubicBezTo>
                    <a:cubicBezTo>
                      <a:pt x="88" y="5072"/>
                      <a:pt x="65" y="5697"/>
                      <a:pt x="351" y="6224"/>
                    </a:cubicBezTo>
                    <a:cubicBezTo>
                      <a:pt x="637" y="6751"/>
                      <a:pt x="901" y="7610"/>
                      <a:pt x="1752" y="7761"/>
                    </a:cubicBezTo>
                    <a:cubicBezTo>
                      <a:pt x="2603" y="7912"/>
                      <a:pt x="4419" y="7369"/>
                      <a:pt x="5458" y="7128"/>
                    </a:cubicBezTo>
                    <a:cubicBezTo>
                      <a:pt x="6498" y="6887"/>
                      <a:pt x="6980" y="6420"/>
                      <a:pt x="7989" y="6314"/>
                    </a:cubicBezTo>
                    <a:cubicBezTo>
                      <a:pt x="8998" y="6209"/>
                      <a:pt x="10384" y="6269"/>
                      <a:pt x="11514" y="6495"/>
                    </a:cubicBezTo>
                    <a:cubicBezTo>
                      <a:pt x="12644" y="6721"/>
                      <a:pt x="13713" y="7580"/>
                      <a:pt x="14768" y="7670"/>
                    </a:cubicBezTo>
                    <a:cubicBezTo>
                      <a:pt x="15823" y="7760"/>
                      <a:pt x="17315" y="7225"/>
                      <a:pt x="17842" y="7037"/>
                    </a:cubicBezTo>
                    <a:cubicBezTo>
                      <a:pt x="18369" y="6849"/>
                      <a:pt x="17842" y="6758"/>
                      <a:pt x="17932" y="6540"/>
                    </a:cubicBezTo>
                    <a:cubicBezTo>
                      <a:pt x="18022" y="6322"/>
                      <a:pt x="18256" y="6096"/>
                      <a:pt x="18384" y="5727"/>
                    </a:cubicBezTo>
                    <a:cubicBezTo>
                      <a:pt x="18512" y="5358"/>
                      <a:pt x="18632" y="4786"/>
                      <a:pt x="18700" y="4326"/>
                    </a:cubicBezTo>
                    <a:cubicBezTo>
                      <a:pt x="18768" y="3867"/>
                      <a:pt x="18814" y="3437"/>
                      <a:pt x="18791" y="2970"/>
                    </a:cubicBezTo>
                    <a:cubicBezTo>
                      <a:pt x="18769" y="2503"/>
                      <a:pt x="18678" y="2014"/>
                      <a:pt x="18565" y="1524"/>
                    </a:cubicBezTo>
                    <a:cubicBezTo>
                      <a:pt x="18452" y="1034"/>
                      <a:pt x="18768" y="160"/>
                      <a:pt x="18113" y="32"/>
                    </a:cubicBezTo>
                    <a:cubicBezTo>
                      <a:pt x="17458" y="-96"/>
                      <a:pt x="16207" y="296"/>
                      <a:pt x="14633" y="755"/>
                    </a:cubicBezTo>
                    <a:cubicBezTo>
                      <a:pt x="13059" y="1215"/>
                      <a:pt x="10882" y="2540"/>
                      <a:pt x="8667" y="2789"/>
                    </a:cubicBezTo>
                    <a:cubicBezTo>
                      <a:pt x="6452" y="3038"/>
                      <a:pt x="2769" y="2405"/>
                      <a:pt x="1345" y="2247"/>
                    </a:cubicBezTo>
                    <a:cubicBezTo>
                      <a:pt x="-79" y="2089"/>
                      <a:pt x="343" y="1652"/>
                      <a:pt x="125" y="1840"/>
                    </a:cubicBezTo>
                    <a:close/>
                  </a:path>
                </a:pathLst>
              </a:custGeom>
              <a:solidFill>
                <a:srgbClr val="C6B8EB"/>
              </a:solidFill>
              <a:ln>
                <a:noFill/>
              </a:ln>
            </p:spPr>
          </p:sp>
        </p:grpSp>
        <p:grpSp>
          <p:nvGrpSpPr>
            <p:cNvPr id="88" name="Google Shape;88;p15"/>
            <p:cNvGrpSpPr/>
            <p:nvPr/>
          </p:nvGrpSpPr>
          <p:grpSpPr>
            <a:xfrm>
              <a:off x="3793445" y="4037690"/>
              <a:ext cx="706325" cy="450500"/>
              <a:chOff x="3793445" y="4037690"/>
              <a:chExt cx="706325" cy="450500"/>
            </a:xfrm>
          </p:grpSpPr>
          <p:sp>
            <p:nvSpPr>
              <p:cNvPr id="89" name="Google Shape;89;p15"/>
              <p:cNvSpPr/>
              <p:nvPr/>
            </p:nvSpPr>
            <p:spPr>
              <a:xfrm>
                <a:off x="3793445" y="4037690"/>
                <a:ext cx="706325" cy="450500"/>
              </a:xfrm>
              <a:custGeom>
                <a:rect b="b" l="l" r="r" t="t"/>
                <a:pathLst>
                  <a:path extrusionOk="0" h="18020" w="28253">
                    <a:moveTo>
                      <a:pt x="356" y="1491"/>
                    </a:moveTo>
                    <a:cubicBezTo>
                      <a:pt x="323" y="4057"/>
                      <a:pt x="-270" y="14356"/>
                      <a:pt x="158" y="16889"/>
                    </a:cubicBezTo>
                    <a:cubicBezTo>
                      <a:pt x="586" y="19422"/>
                      <a:pt x="1639" y="16658"/>
                      <a:pt x="2922" y="16691"/>
                    </a:cubicBezTo>
                    <a:cubicBezTo>
                      <a:pt x="4205" y="16724"/>
                      <a:pt x="6936" y="17382"/>
                      <a:pt x="7857" y="17086"/>
                    </a:cubicBezTo>
                    <a:cubicBezTo>
                      <a:pt x="8778" y="16790"/>
                      <a:pt x="6541" y="15277"/>
                      <a:pt x="8449" y="14915"/>
                    </a:cubicBezTo>
                    <a:cubicBezTo>
                      <a:pt x="10357" y="14553"/>
                      <a:pt x="17497" y="14553"/>
                      <a:pt x="19307" y="14915"/>
                    </a:cubicBezTo>
                    <a:cubicBezTo>
                      <a:pt x="21117" y="15277"/>
                      <a:pt x="17925" y="16724"/>
                      <a:pt x="19307" y="17086"/>
                    </a:cubicBezTo>
                    <a:cubicBezTo>
                      <a:pt x="20689" y="17448"/>
                      <a:pt x="26216" y="18303"/>
                      <a:pt x="27598" y="17086"/>
                    </a:cubicBezTo>
                    <a:cubicBezTo>
                      <a:pt x="28980" y="15869"/>
                      <a:pt x="27631" y="12019"/>
                      <a:pt x="27598" y="9782"/>
                    </a:cubicBezTo>
                    <a:cubicBezTo>
                      <a:pt x="27565" y="7545"/>
                      <a:pt x="27401" y="5077"/>
                      <a:pt x="27401" y="3662"/>
                    </a:cubicBezTo>
                    <a:cubicBezTo>
                      <a:pt x="27401" y="2247"/>
                      <a:pt x="28157" y="1852"/>
                      <a:pt x="27598" y="1293"/>
                    </a:cubicBezTo>
                    <a:cubicBezTo>
                      <a:pt x="27039" y="734"/>
                      <a:pt x="24604" y="-582"/>
                      <a:pt x="24045" y="306"/>
                    </a:cubicBezTo>
                    <a:cubicBezTo>
                      <a:pt x="23486" y="1194"/>
                      <a:pt x="24242" y="4912"/>
                      <a:pt x="24242" y="6623"/>
                    </a:cubicBezTo>
                    <a:cubicBezTo>
                      <a:pt x="24242" y="8334"/>
                      <a:pt x="27237" y="9914"/>
                      <a:pt x="24045" y="10572"/>
                    </a:cubicBezTo>
                    <a:cubicBezTo>
                      <a:pt x="20854" y="11230"/>
                      <a:pt x="8581" y="10802"/>
                      <a:pt x="5093" y="10572"/>
                    </a:cubicBezTo>
                    <a:cubicBezTo>
                      <a:pt x="1605" y="10342"/>
                      <a:pt x="3448" y="10473"/>
                      <a:pt x="3119" y="9190"/>
                    </a:cubicBezTo>
                    <a:cubicBezTo>
                      <a:pt x="2790" y="7907"/>
                      <a:pt x="3053" y="4354"/>
                      <a:pt x="3119" y="2873"/>
                    </a:cubicBezTo>
                    <a:cubicBezTo>
                      <a:pt x="3185" y="1392"/>
                      <a:pt x="3448" y="734"/>
                      <a:pt x="3514" y="306"/>
                    </a:cubicBezTo>
                  </a:path>
                </a:pathLst>
              </a:custGeom>
              <a:solidFill>
                <a:schemeClr val="dk1"/>
              </a:solidFill>
              <a:ln>
                <a:noFill/>
              </a:ln>
            </p:spPr>
          </p:sp>
          <p:sp>
            <p:nvSpPr>
              <p:cNvPr id="90" name="Google Shape;90;p15"/>
              <p:cNvSpPr/>
              <p:nvPr/>
            </p:nvSpPr>
            <p:spPr>
              <a:xfrm>
                <a:off x="4398281" y="4221174"/>
                <a:ext cx="55500" cy="133975"/>
              </a:xfrm>
              <a:custGeom>
                <a:rect b="b" l="l" r="r" t="t"/>
                <a:pathLst>
                  <a:path extrusionOk="0" h="5359" w="2220">
                    <a:moveTo>
                      <a:pt x="247" y="74"/>
                    </a:moveTo>
                    <a:cubicBezTo>
                      <a:pt x="-82" y="370"/>
                      <a:pt x="-82" y="4648"/>
                      <a:pt x="247" y="5207"/>
                    </a:cubicBezTo>
                    <a:cubicBezTo>
                      <a:pt x="576" y="5766"/>
                      <a:pt x="2221" y="4286"/>
                      <a:pt x="2221" y="3430"/>
                    </a:cubicBezTo>
                    <a:cubicBezTo>
                      <a:pt x="2221" y="2575"/>
                      <a:pt x="576" y="-222"/>
                      <a:pt x="247" y="74"/>
                    </a:cubicBezTo>
                    <a:close/>
                  </a:path>
                </a:pathLst>
              </a:custGeom>
              <a:solidFill>
                <a:schemeClr val="dk1"/>
              </a:solidFill>
              <a:ln>
                <a:noFill/>
              </a:ln>
            </p:spPr>
          </p:sp>
        </p:grpSp>
      </p:grpSp>
      <p:sp>
        <p:nvSpPr>
          <p:cNvPr id="91" name="Google Shape;91;p15"/>
          <p:cNvSpPr txBox="1"/>
          <p:nvPr/>
        </p:nvSpPr>
        <p:spPr>
          <a:xfrm>
            <a:off x="304800" y="533400"/>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Warm up</a:t>
            </a:r>
            <a:endParaRPr sz="3000">
              <a:solidFill>
                <a:schemeClr val="dk1"/>
              </a:solidFill>
              <a:latin typeface="Staatliches"/>
              <a:ea typeface="Staatliches"/>
              <a:cs typeface="Staatliches"/>
              <a:sym typeface="Staatliches"/>
            </a:endParaRPr>
          </a:p>
        </p:txBody>
      </p:sp>
      <p:sp>
        <p:nvSpPr>
          <p:cNvPr id="92" name="Google Shape;92;p15"/>
          <p:cNvSpPr txBox="1"/>
          <p:nvPr/>
        </p:nvSpPr>
        <p:spPr>
          <a:xfrm>
            <a:off x="5581825" y="3422475"/>
            <a:ext cx="10647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B91CA"/>
                </a:solidFill>
                <a:latin typeface="Manrope"/>
                <a:ea typeface="Manrope"/>
                <a:cs typeface="Manrope"/>
                <a:sym typeface="Manrope"/>
              </a:rPr>
              <a:t>&gt;&gt;pls i can help!</a:t>
            </a:r>
            <a:endParaRPr>
              <a:solidFill>
                <a:srgbClr val="1B91CA"/>
              </a:solidFill>
              <a:latin typeface="Manrope"/>
              <a:ea typeface="Manrope"/>
              <a:cs typeface="Manrope"/>
              <a:sym typeface="Manrope"/>
            </a:endParaRPr>
          </a:p>
        </p:txBody>
      </p:sp>
      <p:grpSp>
        <p:nvGrpSpPr>
          <p:cNvPr id="93" name="Google Shape;93;p15"/>
          <p:cNvGrpSpPr/>
          <p:nvPr/>
        </p:nvGrpSpPr>
        <p:grpSpPr>
          <a:xfrm>
            <a:off x="582897" y="535713"/>
            <a:ext cx="561454" cy="529487"/>
            <a:chOff x="-46404975" y="1966100"/>
            <a:chExt cx="302475" cy="297950"/>
          </a:xfrm>
        </p:grpSpPr>
        <p:sp>
          <p:nvSpPr>
            <p:cNvPr id="94" name="Google Shape;94;p15"/>
            <p:cNvSpPr/>
            <p:nvPr/>
          </p:nvSpPr>
          <p:spPr>
            <a:xfrm>
              <a:off x="-46349850" y="1966100"/>
              <a:ext cx="38625" cy="86850"/>
            </a:xfrm>
            <a:custGeom>
              <a:rect b="b" l="l" r="r" t="t"/>
              <a:pathLst>
                <a:path extrusionOk="0" h="3474" w="1545">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p:nvPr/>
          </p:nvSpPr>
          <p:spPr>
            <a:xfrm>
              <a:off x="-46297875" y="1966100"/>
              <a:ext cx="38625" cy="86850"/>
            </a:xfrm>
            <a:custGeom>
              <a:rect b="b" l="l" r="r" t="t"/>
              <a:pathLst>
                <a:path extrusionOk="0" h="3474" w="1545">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5"/>
            <p:cNvSpPr/>
            <p:nvPr/>
          </p:nvSpPr>
          <p:spPr>
            <a:xfrm>
              <a:off x="-46244300" y="1966100"/>
              <a:ext cx="38600" cy="86850"/>
            </a:xfrm>
            <a:custGeom>
              <a:rect b="b" l="l" r="r" t="t"/>
              <a:pathLst>
                <a:path extrusionOk="0" h="3474" w="1544">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46404975" y="2070250"/>
              <a:ext cx="302475" cy="193800"/>
            </a:xfrm>
            <a:custGeom>
              <a:rect b="b" l="l" r="r" t="t"/>
              <a:pathLst>
                <a:path extrusionOk="0" h="7752" w="12099">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98" name="Google Shape;98;p15" title="5 Minute Timer Relaxing Music Lofi Fish Background">
            <a:hlinkClick r:id="rId8"/>
          </p:cNvPr>
          <p:cNvPicPr preferRelativeResize="0"/>
          <p:nvPr/>
        </p:nvPicPr>
        <p:blipFill>
          <a:blip r:embed="rId9">
            <a:alphaModFix/>
          </a:blip>
          <a:stretch>
            <a:fillRect/>
          </a:stretch>
        </p:blipFill>
        <p:spPr>
          <a:xfrm>
            <a:off x="190325" y="4591925"/>
            <a:ext cx="734125" cy="412950"/>
          </a:xfrm>
          <a:prstGeom prst="rect">
            <a:avLst/>
          </a:prstGeom>
          <a:noFill/>
          <a:ln>
            <a:noFill/>
          </a:ln>
        </p:spPr>
      </p:pic>
      <p:sp>
        <p:nvSpPr>
          <p:cNvPr id="99" name="Google Shape;99;p15"/>
          <p:cNvSpPr txBox="1"/>
          <p:nvPr/>
        </p:nvSpPr>
        <p:spPr>
          <a:xfrm>
            <a:off x="3939325" y="179425"/>
            <a:ext cx="3000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anrope"/>
                <a:ea typeface="Manrope"/>
                <a:cs typeface="Manrope"/>
                <a:sym typeface="Manrope"/>
              </a:rPr>
              <a:t>Once you’ve discussed, have some folks add answers to the board for concerning vs improving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16"/>
          <p:cNvSpPr txBox="1"/>
          <p:nvPr/>
        </p:nvSpPr>
        <p:spPr>
          <a:xfrm>
            <a:off x="2874798" y="4443893"/>
            <a:ext cx="2643000" cy="529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800">
                <a:solidFill>
                  <a:srgbClr val="36174D"/>
                </a:solidFill>
                <a:latin typeface="Staatliches"/>
                <a:ea typeface="Staatliches"/>
                <a:cs typeface="Staatliches"/>
                <a:sym typeface="Staatliches"/>
              </a:rPr>
              <a:t>Grumpy barista</a:t>
            </a:r>
            <a:endParaRPr sz="200"/>
          </a:p>
        </p:txBody>
      </p:sp>
      <p:sp>
        <p:nvSpPr>
          <p:cNvPr id="105" name="Google Shape;105;p16"/>
          <p:cNvSpPr txBox="1"/>
          <p:nvPr/>
        </p:nvSpPr>
        <p:spPr>
          <a:xfrm>
            <a:off x="4844148" y="4443893"/>
            <a:ext cx="2643000" cy="529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800">
                <a:solidFill>
                  <a:srgbClr val="36174D"/>
                </a:solidFill>
                <a:latin typeface="Staatliches"/>
                <a:ea typeface="Staatliches"/>
                <a:cs typeface="Staatliches"/>
                <a:sym typeface="Staatliches"/>
              </a:rPr>
              <a:t>Terminal</a:t>
            </a:r>
            <a:endParaRPr sz="200"/>
          </a:p>
        </p:txBody>
      </p:sp>
      <p:sp>
        <p:nvSpPr>
          <p:cNvPr id="106" name="Google Shape;106;p16"/>
          <p:cNvSpPr/>
          <p:nvPr/>
        </p:nvSpPr>
        <p:spPr>
          <a:xfrm>
            <a:off x="4270225" y="2064450"/>
            <a:ext cx="1754100" cy="1198500"/>
          </a:xfrm>
          <a:prstGeom prst="wedgeEllipseCallout">
            <a:avLst>
              <a:gd fmla="val -33999" name="adj1"/>
              <a:gd fmla="val 68189" name="adj2"/>
            </a:avLst>
          </a:prstGeom>
          <a:solidFill>
            <a:srgbClr val="949AF8"/>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lt1"/>
                </a:solidFill>
                <a:latin typeface="Manrope"/>
                <a:ea typeface="Manrope"/>
                <a:cs typeface="Manrope"/>
                <a:sym typeface="Manrope"/>
              </a:rPr>
              <a:t>Sooo what is computer science then?</a:t>
            </a:r>
            <a:endParaRPr sz="1200">
              <a:solidFill>
                <a:schemeClr val="lt1"/>
              </a:solidFill>
              <a:latin typeface="Manrope"/>
              <a:ea typeface="Manrope"/>
              <a:cs typeface="Manrope"/>
              <a:sym typeface="Manrope"/>
            </a:endParaRPr>
          </a:p>
          <a:p>
            <a:pPr indent="0" lvl="0" marL="0" rtl="0" algn="l">
              <a:spcBef>
                <a:spcPts val="0"/>
              </a:spcBef>
              <a:spcAft>
                <a:spcPts val="0"/>
              </a:spcAft>
              <a:buClr>
                <a:schemeClr val="dk1"/>
              </a:buClr>
              <a:buSzPts val="1100"/>
              <a:buFont typeface="Arial"/>
              <a:buNone/>
            </a:pPr>
            <a:r>
              <a:t/>
            </a:r>
            <a:endParaRPr sz="1200">
              <a:solidFill>
                <a:srgbClr val="36174D"/>
              </a:solidFill>
              <a:latin typeface="Manrope"/>
              <a:ea typeface="Manrope"/>
              <a:cs typeface="Manrope"/>
              <a:sym typeface="Manrope"/>
            </a:endParaRPr>
          </a:p>
        </p:txBody>
      </p:sp>
      <p:sp>
        <p:nvSpPr>
          <p:cNvPr id="107" name="Google Shape;107;p16"/>
          <p:cNvSpPr txBox="1"/>
          <p:nvPr/>
        </p:nvSpPr>
        <p:spPr>
          <a:xfrm>
            <a:off x="6610773" y="4443893"/>
            <a:ext cx="2643000" cy="529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800">
                <a:solidFill>
                  <a:srgbClr val="36174D"/>
                </a:solidFill>
                <a:latin typeface="Staatliches"/>
                <a:ea typeface="Staatliches"/>
                <a:cs typeface="Staatliches"/>
                <a:sym typeface="Staatliches"/>
              </a:rPr>
              <a:t>Duke of decaf</a:t>
            </a:r>
            <a:endParaRPr sz="200"/>
          </a:p>
        </p:txBody>
      </p:sp>
      <p:sp>
        <p:nvSpPr>
          <p:cNvPr id="108" name="Google Shape;108;p16"/>
          <p:cNvSpPr/>
          <p:nvPr/>
        </p:nvSpPr>
        <p:spPr>
          <a:xfrm flipH="1">
            <a:off x="6219450" y="1581450"/>
            <a:ext cx="1991400" cy="1140000"/>
          </a:xfrm>
          <a:prstGeom prst="wedgeEllipseCallout">
            <a:avLst>
              <a:gd fmla="val -22321" name="adj1"/>
              <a:gd fmla="val 79570" name="adj2"/>
            </a:avLst>
          </a:prstGeom>
          <a:solidFill>
            <a:srgbClr val="998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nrope"/>
                <a:ea typeface="Manrope"/>
                <a:cs typeface="Manrope"/>
                <a:sym typeface="Manrope"/>
              </a:rPr>
              <a:t>Yeah! And what can you do with it?</a:t>
            </a:r>
            <a:endParaRPr sz="1200">
              <a:solidFill>
                <a:srgbClr val="36174D"/>
              </a:solidFill>
              <a:latin typeface="Manrope"/>
              <a:ea typeface="Manrope"/>
              <a:cs typeface="Manrope"/>
              <a:sym typeface="Manrope"/>
            </a:endParaRPr>
          </a:p>
        </p:txBody>
      </p:sp>
      <p:grpSp>
        <p:nvGrpSpPr>
          <p:cNvPr id="109" name="Google Shape;109;p16"/>
          <p:cNvGrpSpPr/>
          <p:nvPr/>
        </p:nvGrpSpPr>
        <p:grpSpPr>
          <a:xfrm>
            <a:off x="6974976" y="2950125"/>
            <a:ext cx="1914600" cy="1658949"/>
            <a:chOff x="6822576" y="2873925"/>
            <a:chExt cx="1914600" cy="1658949"/>
          </a:xfrm>
        </p:grpSpPr>
        <p:pic>
          <p:nvPicPr>
            <p:cNvPr id="110" name="Google Shape;110;p16"/>
            <p:cNvPicPr preferRelativeResize="0"/>
            <p:nvPr/>
          </p:nvPicPr>
          <p:blipFill rotWithShape="1">
            <a:blip r:embed="rId4">
              <a:alphaModFix/>
            </a:blip>
            <a:srcRect b="13502" l="0" r="0" t="0"/>
            <a:stretch/>
          </p:blipFill>
          <p:spPr>
            <a:xfrm>
              <a:off x="6822576" y="2873925"/>
              <a:ext cx="1914600" cy="1658949"/>
            </a:xfrm>
            <a:prstGeom prst="rect">
              <a:avLst/>
            </a:prstGeom>
            <a:noFill/>
            <a:ln>
              <a:noFill/>
            </a:ln>
          </p:spPr>
        </p:pic>
        <p:sp>
          <p:nvSpPr>
            <p:cNvPr id="111" name="Google Shape;111;p16"/>
            <p:cNvSpPr/>
            <p:nvPr/>
          </p:nvSpPr>
          <p:spPr>
            <a:xfrm>
              <a:off x="8244432" y="4338071"/>
              <a:ext cx="135350" cy="101575"/>
            </a:xfrm>
            <a:custGeom>
              <a:rect b="b" l="l" r="r" t="t"/>
              <a:pathLst>
                <a:path extrusionOk="0" h="4063" w="5414">
                  <a:moveTo>
                    <a:pt x="5260" y="204"/>
                  </a:moveTo>
                  <a:cubicBezTo>
                    <a:pt x="4749" y="-307"/>
                    <a:pt x="1603" y="282"/>
                    <a:pt x="777" y="793"/>
                  </a:cubicBezTo>
                  <a:cubicBezTo>
                    <a:pt x="-49" y="1304"/>
                    <a:pt x="-206" y="2759"/>
                    <a:pt x="305" y="3270"/>
                  </a:cubicBezTo>
                  <a:cubicBezTo>
                    <a:pt x="816" y="3781"/>
                    <a:pt x="3018" y="4371"/>
                    <a:pt x="3844" y="3860"/>
                  </a:cubicBezTo>
                  <a:cubicBezTo>
                    <a:pt x="4670" y="3349"/>
                    <a:pt x="5771" y="715"/>
                    <a:pt x="5260" y="204"/>
                  </a:cubicBezTo>
                  <a:close/>
                </a:path>
              </a:pathLst>
            </a:custGeom>
            <a:solidFill>
              <a:srgbClr val="C6B8EB"/>
            </a:solidFill>
            <a:ln>
              <a:noFill/>
            </a:ln>
          </p:spPr>
        </p:sp>
      </p:grpSp>
      <p:grpSp>
        <p:nvGrpSpPr>
          <p:cNvPr id="112" name="Google Shape;112;p16"/>
          <p:cNvGrpSpPr/>
          <p:nvPr/>
        </p:nvGrpSpPr>
        <p:grpSpPr>
          <a:xfrm>
            <a:off x="3278315" y="3110540"/>
            <a:ext cx="1709859" cy="1425977"/>
            <a:chOff x="3278315" y="3110540"/>
            <a:chExt cx="1709859" cy="1425977"/>
          </a:xfrm>
        </p:grpSpPr>
        <p:grpSp>
          <p:nvGrpSpPr>
            <p:cNvPr id="113" name="Google Shape;113;p16"/>
            <p:cNvGrpSpPr/>
            <p:nvPr/>
          </p:nvGrpSpPr>
          <p:grpSpPr>
            <a:xfrm>
              <a:off x="3278315" y="3110540"/>
              <a:ext cx="1709859" cy="1425977"/>
              <a:chOff x="3125915" y="3034340"/>
              <a:chExt cx="1709859" cy="1425977"/>
            </a:xfrm>
          </p:grpSpPr>
          <p:pic>
            <p:nvPicPr>
              <p:cNvPr id="114" name="Google Shape;114;p16"/>
              <p:cNvPicPr preferRelativeResize="0"/>
              <p:nvPr/>
            </p:nvPicPr>
            <p:blipFill rotWithShape="1">
              <a:blip r:embed="rId5">
                <a:alphaModFix/>
              </a:blip>
              <a:srcRect b="12990" l="0" r="0" t="0"/>
              <a:stretch/>
            </p:blipFill>
            <p:spPr>
              <a:xfrm>
                <a:off x="3125915" y="3034340"/>
                <a:ext cx="1709859" cy="1425977"/>
              </a:xfrm>
              <a:prstGeom prst="rect">
                <a:avLst/>
              </a:prstGeom>
              <a:noFill/>
              <a:ln>
                <a:noFill/>
              </a:ln>
            </p:spPr>
          </p:pic>
          <p:sp>
            <p:nvSpPr>
              <p:cNvPr id="115" name="Google Shape;115;p16"/>
              <p:cNvSpPr/>
              <p:nvPr/>
            </p:nvSpPr>
            <p:spPr>
              <a:xfrm>
                <a:off x="3748385" y="3572699"/>
                <a:ext cx="470025" cy="194950"/>
              </a:xfrm>
              <a:custGeom>
                <a:rect b="b" l="l" r="r" t="t"/>
                <a:pathLst>
                  <a:path extrusionOk="0" h="7798" w="18801">
                    <a:moveTo>
                      <a:pt x="125" y="1840"/>
                    </a:moveTo>
                    <a:cubicBezTo>
                      <a:pt x="-93" y="2028"/>
                      <a:pt x="50" y="2918"/>
                      <a:pt x="35" y="3377"/>
                    </a:cubicBezTo>
                    <a:cubicBezTo>
                      <a:pt x="20" y="3837"/>
                      <a:pt x="-18" y="4123"/>
                      <a:pt x="35" y="4597"/>
                    </a:cubicBezTo>
                    <a:cubicBezTo>
                      <a:pt x="88" y="5072"/>
                      <a:pt x="65" y="5697"/>
                      <a:pt x="351" y="6224"/>
                    </a:cubicBezTo>
                    <a:cubicBezTo>
                      <a:pt x="637" y="6751"/>
                      <a:pt x="901" y="7610"/>
                      <a:pt x="1752" y="7761"/>
                    </a:cubicBezTo>
                    <a:cubicBezTo>
                      <a:pt x="2603" y="7912"/>
                      <a:pt x="4419" y="7369"/>
                      <a:pt x="5458" y="7128"/>
                    </a:cubicBezTo>
                    <a:cubicBezTo>
                      <a:pt x="6498" y="6887"/>
                      <a:pt x="6980" y="6420"/>
                      <a:pt x="7989" y="6314"/>
                    </a:cubicBezTo>
                    <a:cubicBezTo>
                      <a:pt x="8998" y="6209"/>
                      <a:pt x="10384" y="6269"/>
                      <a:pt x="11514" y="6495"/>
                    </a:cubicBezTo>
                    <a:cubicBezTo>
                      <a:pt x="12644" y="6721"/>
                      <a:pt x="13713" y="7580"/>
                      <a:pt x="14768" y="7670"/>
                    </a:cubicBezTo>
                    <a:cubicBezTo>
                      <a:pt x="15823" y="7760"/>
                      <a:pt x="17315" y="7225"/>
                      <a:pt x="17842" y="7037"/>
                    </a:cubicBezTo>
                    <a:cubicBezTo>
                      <a:pt x="18369" y="6849"/>
                      <a:pt x="17842" y="6758"/>
                      <a:pt x="17932" y="6540"/>
                    </a:cubicBezTo>
                    <a:cubicBezTo>
                      <a:pt x="18022" y="6322"/>
                      <a:pt x="18256" y="6096"/>
                      <a:pt x="18384" y="5727"/>
                    </a:cubicBezTo>
                    <a:cubicBezTo>
                      <a:pt x="18512" y="5358"/>
                      <a:pt x="18632" y="4786"/>
                      <a:pt x="18700" y="4326"/>
                    </a:cubicBezTo>
                    <a:cubicBezTo>
                      <a:pt x="18768" y="3867"/>
                      <a:pt x="18814" y="3437"/>
                      <a:pt x="18791" y="2970"/>
                    </a:cubicBezTo>
                    <a:cubicBezTo>
                      <a:pt x="18769" y="2503"/>
                      <a:pt x="18678" y="2014"/>
                      <a:pt x="18565" y="1524"/>
                    </a:cubicBezTo>
                    <a:cubicBezTo>
                      <a:pt x="18452" y="1034"/>
                      <a:pt x="18768" y="160"/>
                      <a:pt x="18113" y="32"/>
                    </a:cubicBezTo>
                    <a:cubicBezTo>
                      <a:pt x="17458" y="-96"/>
                      <a:pt x="16207" y="296"/>
                      <a:pt x="14633" y="755"/>
                    </a:cubicBezTo>
                    <a:cubicBezTo>
                      <a:pt x="13059" y="1215"/>
                      <a:pt x="10882" y="2540"/>
                      <a:pt x="8667" y="2789"/>
                    </a:cubicBezTo>
                    <a:cubicBezTo>
                      <a:pt x="6452" y="3038"/>
                      <a:pt x="2769" y="2405"/>
                      <a:pt x="1345" y="2247"/>
                    </a:cubicBezTo>
                    <a:cubicBezTo>
                      <a:pt x="-79" y="2089"/>
                      <a:pt x="343" y="1652"/>
                      <a:pt x="125" y="1840"/>
                    </a:cubicBezTo>
                    <a:close/>
                  </a:path>
                </a:pathLst>
              </a:custGeom>
              <a:solidFill>
                <a:srgbClr val="C6B8EB"/>
              </a:solidFill>
              <a:ln>
                <a:noFill/>
              </a:ln>
            </p:spPr>
          </p:sp>
        </p:grpSp>
        <p:grpSp>
          <p:nvGrpSpPr>
            <p:cNvPr id="116" name="Google Shape;116;p16"/>
            <p:cNvGrpSpPr/>
            <p:nvPr/>
          </p:nvGrpSpPr>
          <p:grpSpPr>
            <a:xfrm>
              <a:off x="3793445" y="4037690"/>
              <a:ext cx="706325" cy="450500"/>
              <a:chOff x="3793445" y="4037690"/>
              <a:chExt cx="706325" cy="450500"/>
            </a:xfrm>
          </p:grpSpPr>
          <p:sp>
            <p:nvSpPr>
              <p:cNvPr id="117" name="Google Shape;117;p16"/>
              <p:cNvSpPr/>
              <p:nvPr/>
            </p:nvSpPr>
            <p:spPr>
              <a:xfrm>
                <a:off x="3793445" y="4037690"/>
                <a:ext cx="706325" cy="450500"/>
              </a:xfrm>
              <a:custGeom>
                <a:rect b="b" l="l" r="r" t="t"/>
                <a:pathLst>
                  <a:path extrusionOk="0" h="18020" w="28253">
                    <a:moveTo>
                      <a:pt x="356" y="1491"/>
                    </a:moveTo>
                    <a:cubicBezTo>
                      <a:pt x="323" y="4057"/>
                      <a:pt x="-270" y="14356"/>
                      <a:pt x="158" y="16889"/>
                    </a:cubicBezTo>
                    <a:cubicBezTo>
                      <a:pt x="586" y="19422"/>
                      <a:pt x="1639" y="16658"/>
                      <a:pt x="2922" y="16691"/>
                    </a:cubicBezTo>
                    <a:cubicBezTo>
                      <a:pt x="4205" y="16724"/>
                      <a:pt x="6936" y="17382"/>
                      <a:pt x="7857" y="17086"/>
                    </a:cubicBezTo>
                    <a:cubicBezTo>
                      <a:pt x="8778" y="16790"/>
                      <a:pt x="6541" y="15277"/>
                      <a:pt x="8449" y="14915"/>
                    </a:cubicBezTo>
                    <a:cubicBezTo>
                      <a:pt x="10357" y="14553"/>
                      <a:pt x="17497" y="14553"/>
                      <a:pt x="19307" y="14915"/>
                    </a:cubicBezTo>
                    <a:cubicBezTo>
                      <a:pt x="21117" y="15277"/>
                      <a:pt x="17925" y="16724"/>
                      <a:pt x="19307" y="17086"/>
                    </a:cubicBezTo>
                    <a:cubicBezTo>
                      <a:pt x="20689" y="17448"/>
                      <a:pt x="26216" y="18303"/>
                      <a:pt x="27598" y="17086"/>
                    </a:cubicBezTo>
                    <a:cubicBezTo>
                      <a:pt x="28980" y="15869"/>
                      <a:pt x="27631" y="12019"/>
                      <a:pt x="27598" y="9782"/>
                    </a:cubicBezTo>
                    <a:cubicBezTo>
                      <a:pt x="27565" y="7545"/>
                      <a:pt x="27401" y="5077"/>
                      <a:pt x="27401" y="3662"/>
                    </a:cubicBezTo>
                    <a:cubicBezTo>
                      <a:pt x="27401" y="2247"/>
                      <a:pt x="28157" y="1852"/>
                      <a:pt x="27598" y="1293"/>
                    </a:cubicBezTo>
                    <a:cubicBezTo>
                      <a:pt x="27039" y="734"/>
                      <a:pt x="24604" y="-582"/>
                      <a:pt x="24045" y="306"/>
                    </a:cubicBezTo>
                    <a:cubicBezTo>
                      <a:pt x="23486" y="1194"/>
                      <a:pt x="24242" y="4912"/>
                      <a:pt x="24242" y="6623"/>
                    </a:cubicBezTo>
                    <a:cubicBezTo>
                      <a:pt x="24242" y="8334"/>
                      <a:pt x="27237" y="9914"/>
                      <a:pt x="24045" y="10572"/>
                    </a:cubicBezTo>
                    <a:cubicBezTo>
                      <a:pt x="20854" y="11230"/>
                      <a:pt x="8581" y="10802"/>
                      <a:pt x="5093" y="10572"/>
                    </a:cubicBezTo>
                    <a:cubicBezTo>
                      <a:pt x="1605" y="10342"/>
                      <a:pt x="3448" y="10473"/>
                      <a:pt x="3119" y="9190"/>
                    </a:cubicBezTo>
                    <a:cubicBezTo>
                      <a:pt x="2790" y="7907"/>
                      <a:pt x="3053" y="4354"/>
                      <a:pt x="3119" y="2873"/>
                    </a:cubicBezTo>
                    <a:cubicBezTo>
                      <a:pt x="3185" y="1392"/>
                      <a:pt x="3448" y="734"/>
                      <a:pt x="3514" y="306"/>
                    </a:cubicBezTo>
                  </a:path>
                </a:pathLst>
              </a:custGeom>
              <a:solidFill>
                <a:schemeClr val="dk1"/>
              </a:solidFill>
              <a:ln>
                <a:noFill/>
              </a:ln>
            </p:spPr>
          </p:sp>
          <p:sp>
            <p:nvSpPr>
              <p:cNvPr id="118" name="Google Shape;118;p16"/>
              <p:cNvSpPr/>
              <p:nvPr/>
            </p:nvSpPr>
            <p:spPr>
              <a:xfrm>
                <a:off x="4398281" y="4221174"/>
                <a:ext cx="55500" cy="133975"/>
              </a:xfrm>
              <a:custGeom>
                <a:rect b="b" l="l" r="r" t="t"/>
                <a:pathLst>
                  <a:path extrusionOk="0" h="5359" w="2220">
                    <a:moveTo>
                      <a:pt x="247" y="74"/>
                    </a:moveTo>
                    <a:cubicBezTo>
                      <a:pt x="-82" y="370"/>
                      <a:pt x="-82" y="4648"/>
                      <a:pt x="247" y="5207"/>
                    </a:cubicBezTo>
                    <a:cubicBezTo>
                      <a:pt x="576" y="5766"/>
                      <a:pt x="2221" y="4286"/>
                      <a:pt x="2221" y="3430"/>
                    </a:cubicBezTo>
                    <a:cubicBezTo>
                      <a:pt x="2221" y="2575"/>
                      <a:pt x="576" y="-222"/>
                      <a:pt x="247" y="74"/>
                    </a:cubicBezTo>
                    <a:close/>
                  </a:path>
                </a:pathLst>
              </a:custGeom>
              <a:solidFill>
                <a:schemeClr val="dk1"/>
              </a:solidFill>
              <a:ln>
                <a:noFill/>
              </a:ln>
            </p:spPr>
          </p:sp>
        </p:grpSp>
      </p:grpSp>
      <p:sp>
        <p:nvSpPr>
          <p:cNvPr id="119" name="Google Shape;119;p16"/>
          <p:cNvSpPr txBox="1"/>
          <p:nvPr/>
        </p:nvSpPr>
        <p:spPr>
          <a:xfrm>
            <a:off x="5806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3000">
                <a:solidFill>
                  <a:schemeClr val="dk1"/>
                </a:solidFill>
                <a:latin typeface="Staatliches"/>
                <a:ea typeface="Staatliches"/>
                <a:cs typeface="Staatliches"/>
                <a:sym typeface="Staatliches"/>
              </a:rPr>
              <a:t>Discussion</a:t>
            </a:r>
            <a:endParaRPr sz="3000">
              <a:solidFill>
                <a:schemeClr val="dk1"/>
              </a:solidFill>
              <a:latin typeface="Staatliches"/>
              <a:ea typeface="Staatliches"/>
              <a:cs typeface="Staatliches"/>
              <a:sym typeface="Staatliches"/>
            </a:endParaRPr>
          </a:p>
        </p:txBody>
      </p:sp>
      <p:sp>
        <p:nvSpPr>
          <p:cNvPr id="120" name="Google Shape;120;p16"/>
          <p:cNvSpPr txBox="1"/>
          <p:nvPr/>
        </p:nvSpPr>
        <p:spPr>
          <a:xfrm>
            <a:off x="329456" y="3097525"/>
            <a:ext cx="2822700" cy="4557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200">
                <a:solidFill>
                  <a:srgbClr val="1B91CA"/>
                </a:solidFill>
                <a:latin typeface="Staatliches"/>
                <a:ea typeface="Staatliches"/>
                <a:cs typeface="Staatliches"/>
                <a:sym typeface="Staatliches"/>
              </a:rPr>
              <a:t>Noble bean cafe</a:t>
            </a:r>
            <a:endParaRPr sz="100">
              <a:solidFill>
                <a:srgbClr val="1B91CA"/>
              </a:solidFill>
            </a:endParaRPr>
          </a:p>
        </p:txBody>
      </p:sp>
      <p:grpSp>
        <p:nvGrpSpPr>
          <p:cNvPr id="121" name="Google Shape;121;p16"/>
          <p:cNvGrpSpPr/>
          <p:nvPr/>
        </p:nvGrpSpPr>
        <p:grpSpPr>
          <a:xfrm>
            <a:off x="-152600" y="1657650"/>
            <a:ext cx="3786925" cy="2994724"/>
            <a:chOff x="-152600" y="1657650"/>
            <a:chExt cx="3786925" cy="2994724"/>
          </a:xfrm>
        </p:grpSpPr>
        <p:pic>
          <p:nvPicPr>
            <p:cNvPr id="122" name="Google Shape;122;p16"/>
            <p:cNvPicPr preferRelativeResize="0"/>
            <p:nvPr/>
          </p:nvPicPr>
          <p:blipFill rotWithShape="1">
            <a:blip r:embed="rId6">
              <a:alphaModFix/>
            </a:blip>
            <a:srcRect b="14089" l="0" r="0" t="0"/>
            <a:stretch/>
          </p:blipFill>
          <p:spPr>
            <a:xfrm>
              <a:off x="-152600" y="1657650"/>
              <a:ext cx="3786925" cy="2994724"/>
            </a:xfrm>
            <a:prstGeom prst="rect">
              <a:avLst/>
            </a:prstGeom>
            <a:noFill/>
            <a:ln>
              <a:noFill/>
            </a:ln>
          </p:spPr>
        </p:pic>
        <p:sp>
          <p:nvSpPr>
            <p:cNvPr id="123" name="Google Shape;123;p16"/>
            <p:cNvSpPr/>
            <p:nvPr/>
          </p:nvSpPr>
          <p:spPr>
            <a:xfrm>
              <a:off x="517903" y="4226144"/>
              <a:ext cx="2522250" cy="198775"/>
            </a:xfrm>
            <a:custGeom>
              <a:rect b="b" l="l" r="r" t="t"/>
              <a:pathLst>
                <a:path extrusionOk="0" h="7951" w="100890">
                  <a:moveTo>
                    <a:pt x="3922" y="486"/>
                  </a:moveTo>
                  <a:cubicBezTo>
                    <a:pt x="2263" y="1459"/>
                    <a:pt x="-1112" y="5120"/>
                    <a:pt x="490" y="6321"/>
                  </a:cubicBezTo>
                  <a:cubicBezTo>
                    <a:pt x="2092" y="7522"/>
                    <a:pt x="-2714" y="7465"/>
                    <a:pt x="13533" y="7694"/>
                  </a:cubicBezTo>
                  <a:cubicBezTo>
                    <a:pt x="29780" y="7923"/>
                    <a:pt x="86587" y="8095"/>
                    <a:pt x="97971" y="7694"/>
                  </a:cubicBezTo>
                  <a:cubicBezTo>
                    <a:pt x="109355" y="7294"/>
                    <a:pt x="81953" y="5577"/>
                    <a:pt x="81839" y="5291"/>
                  </a:cubicBezTo>
                  <a:cubicBezTo>
                    <a:pt x="81725" y="5005"/>
                    <a:pt x="95283" y="6550"/>
                    <a:pt x="97285" y="5978"/>
                  </a:cubicBezTo>
                  <a:cubicBezTo>
                    <a:pt x="99287" y="5406"/>
                    <a:pt x="96369" y="2774"/>
                    <a:pt x="93852" y="1859"/>
                  </a:cubicBezTo>
                  <a:cubicBezTo>
                    <a:pt x="91335" y="944"/>
                    <a:pt x="87331" y="715"/>
                    <a:pt x="82182" y="486"/>
                  </a:cubicBezTo>
                  <a:cubicBezTo>
                    <a:pt x="77033" y="257"/>
                    <a:pt x="68738" y="486"/>
                    <a:pt x="62960" y="486"/>
                  </a:cubicBezTo>
                  <a:cubicBezTo>
                    <a:pt x="57182" y="486"/>
                    <a:pt x="56267" y="486"/>
                    <a:pt x="47514" y="486"/>
                  </a:cubicBezTo>
                  <a:cubicBezTo>
                    <a:pt x="38761" y="486"/>
                    <a:pt x="17709" y="486"/>
                    <a:pt x="10444" y="486"/>
                  </a:cubicBezTo>
                  <a:cubicBezTo>
                    <a:pt x="3179" y="486"/>
                    <a:pt x="5581" y="-486"/>
                    <a:pt x="3922" y="486"/>
                  </a:cubicBezTo>
                  <a:close/>
                </a:path>
              </a:pathLst>
            </a:custGeom>
            <a:solidFill>
              <a:schemeClr val="dk1"/>
            </a:solidFill>
            <a:ln>
              <a:noFill/>
            </a:ln>
          </p:spPr>
        </p:sp>
      </p:grpSp>
      <p:grpSp>
        <p:nvGrpSpPr>
          <p:cNvPr id="124" name="Google Shape;124;p16"/>
          <p:cNvGrpSpPr/>
          <p:nvPr/>
        </p:nvGrpSpPr>
        <p:grpSpPr>
          <a:xfrm>
            <a:off x="5335608" y="3304212"/>
            <a:ext cx="1603726" cy="1304856"/>
            <a:chOff x="5335608" y="3304212"/>
            <a:chExt cx="1603726" cy="1304856"/>
          </a:xfrm>
        </p:grpSpPr>
        <p:pic>
          <p:nvPicPr>
            <p:cNvPr id="125" name="Google Shape;125;p16"/>
            <p:cNvPicPr preferRelativeResize="0"/>
            <p:nvPr/>
          </p:nvPicPr>
          <p:blipFill rotWithShape="1">
            <a:blip r:embed="rId7">
              <a:alphaModFix/>
            </a:blip>
            <a:srcRect b="15110" l="0" r="0" t="0"/>
            <a:stretch/>
          </p:blipFill>
          <p:spPr>
            <a:xfrm>
              <a:off x="5335608" y="3304212"/>
              <a:ext cx="1603726" cy="1304856"/>
            </a:xfrm>
            <a:prstGeom prst="rect">
              <a:avLst/>
            </a:prstGeom>
            <a:noFill/>
            <a:ln>
              <a:noFill/>
            </a:ln>
          </p:spPr>
        </p:pic>
        <p:sp>
          <p:nvSpPr>
            <p:cNvPr id="126" name="Google Shape;126;p16"/>
            <p:cNvSpPr txBox="1"/>
            <p:nvPr/>
          </p:nvSpPr>
          <p:spPr>
            <a:xfrm>
              <a:off x="5584413" y="3438125"/>
              <a:ext cx="1106100" cy="6156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B91CA"/>
                </a:solidFill>
                <a:latin typeface="Manrope"/>
                <a:ea typeface="Manrope"/>
                <a:cs typeface="Manrope"/>
                <a:sym typeface="Manrope"/>
              </a:endParaRPr>
            </a:p>
          </p:txBody>
        </p:sp>
      </p:grpSp>
      <p:sp>
        <p:nvSpPr>
          <p:cNvPr id="127" name="Google Shape;127;p16"/>
          <p:cNvSpPr txBox="1"/>
          <p:nvPr/>
        </p:nvSpPr>
        <p:spPr>
          <a:xfrm>
            <a:off x="5605113" y="3471800"/>
            <a:ext cx="1064700" cy="615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B91CA"/>
                </a:solidFill>
                <a:latin typeface="Manrope"/>
                <a:ea typeface="Manrope"/>
                <a:cs typeface="Manrope"/>
                <a:sym typeface="Manrope"/>
              </a:rPr>
              <a:t>&gt;&gt;</a:t>
            </a:r>
            <a:r>
              <a:rPr lang="en">
                <a:solidFill>
                  <a:srgbClr val="1B91CA"/>
                </a:solidFill>
                <a:latin typeface="Manrope"/>
                <a:ea typeface="Manrope"/>
                <a:cs typeface="Manrope"/>
                <a:sym typeface="Manrope"/>
              </a:rPr>
              <a:t>lemme tell ya</a:t>
            </a:r>
            <a:endParaRPr>
              <a:solidFill>
                <a:srgbClr val="1B91CA"/>
              </a:solidFill>
              <a:latin typeface="Manrope"/>
              <a:ea typeface="Manrope"/>
              <a:cs typeface="Manrope"/>
              <a:sym typeface="Manrope"/>
            </a:endParaRPr>
          </a:p>
        </p:txBody>
      </p:sp>
      <p:sp>
        <p:nvSpPr>
          <p:cNvPr id="128" name="Google Shape;128;p16"/>
          <p:cNvSpPr/>
          <p:nvPr/>
        </p:nvSpPr>
        <p:spPr>
          <a:xfrm>
            <a:off x="4960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29" name="Google Shape;129;p16" title="5 Minute Timer Relaxing Music Lofi Fish Background">
            <a:hlinkClick r:id="rId8"/>
          </p:cNvPr>
          <p:cNvPicPr preferRelativeResize="0"/>
          <p:nvPr/>
        </p:nvPicPr>
        <p:blipFill>
          <a:blip r:embed="rId9">
            <a:alphaModFix/>
          </a:blip>
          <a:stretch>
            <a:fillRect/>
          </a:stretch>
        </p:blipFill>
        <p:spPr>
          <a:xfrm>
            <a:off x="190325" y="4591925"/>
            <a:ext cx="734125" cy="412950"/>
          </a:xfrm>
          <a:prstGeom prst="rect">
            <a:avLst/>
          </a:prstGeom>
          <a:noFill/>
          <a:ln>
            <a:noFill/>
          </a:ln>
        </p:spPr>
      </p:pic>
      <p:sp>
        <p:nvSpPr>
          <p:cNvPr id="130" name="Google Shape;130;p16"/>
          <p:cNvSpPr txBox="1"/>
          <p:nvPr/>
        </p:nvSpPr>
        <p:spPr>
          <a:xfrm>
            <a:off x="3939325" y="179425"/>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anrope"/>
                <a:ea typeface="Manrope"/>
                <a:cs typeface="Manrope"/>
                <a:sym typeface="Manrope"/>
              </a:rPr>
              <a:t>Discuss with your group, taking notes as you go. Once you’ve discussed, have some folks add answers to the board for what you can do with CS, and one person answer what CS 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grpSp>
        <p:nvGrpSpPr>
          <p:cNvPr id="135" name="Google Shape;135;p17"/>
          <p:cNvGrpSpPr/>
          <p:nvPr/>
        </p:nvGrpSpPr>
        <p:grpSpPr>
          <a:xfrm>
            <a:off x="1734290" y="3110565"/>
            <a:ext cx="1709859" cy="1425977"/>
            <a:chOff x="3278315" y="3110540"/>
            <a:chExt cx="1709859" cy="1425977"/>
          </a:xfrm>
        </p:grpSpPr>
        <p:grpSp>
          <p:nvGrpSpPr>
            <p:cNvPr id="136" name="Google Shape;136;p17"/>
            <p:cNvGrpSpPr/>
            <p:nvPr/>
          </p:nvGrpSpPr>
          <p:grpSpPr>
            <a:xfrm>
              <a:off x="3278315" y="3110540"/>
              <a:ext cx="1709859" cy="1425977"/>
              <a:chOff x="3125915" y="3034340"/>
              <a:chExt cx="1709859" cy="1425977"/>
            </a:xfrm>
          </p:grpSpPr>
          <p:pic>
            <p:nvPicPr>
              <p:cNvPr id="137" name="Google Shape;137;p17"/>
              <p:cNvPicPr preferRelativeResize="0"/>
              <p:nvPr/>
            </p:nvPicPr>
            <p:blipFill rotWithShape="1">
              <a:blip r:embed="rId4">
                <a:alphaModFix/>
              </a:blip>
              <a:srcRect b="12990" l="0" r="0" t="0"/>
              <a:stretch/>
            </p:blipFill>
            <p:spPr>
              <a:xfrm>
                <a:off x="3125915" y="3034340"/>
                <a:ext cx="1709859" cy="1425977"/>
              </a:xfrm>
              <a:prstGeom prst="rect">
                <a:avLst/>
              </a:prstGeom>
              <a:noFill/>
              <a:ln>
                <a:noFill/>
              </a:ln>
            </p:spPr>
          </p:pic>
          <p:sp>
            <p:nvSpPr>
              <p:cNvPr id="138" name="Google Shape;138;p17"/>
              <p:cNvSpPr/>
              <p:nvPr/>
            </p:nvSpPr>
            <p:spPr>
              <a:xfrm>
                <a:off x="3748385" y="3572699"/>
                <a:ext cx="470025" cy="194950"/>
              </a:xfrm>
              <a:custGeom>
                <a:rect b="b" l="l" r="r" t="t"/>
                <a:pathLst>
                  <a:path extrusionOk="0" h="7798" w="18801">
                    <a:moveTo>
                      <a:pt x="125" y="1840"/>
                    </a:moveTo>
                    <a:cubicBezTo>
                      <a:pt x="-93" y="2028"/>
                      <a:pt x="50" y="2918"/>
                      <a:pt x="35" y="3377"/>
                    </a:cubicBezTo>
                    <a:cubicBezTo>
                      <a:pt x="20" y="3837"/>
                      <a:pt x="-18" y="4123"/>
                      <a:pt x="35" y="4597"/>
                    </a:cubicBezTo>
                    <a:cubicBezTo>
                      <a:pt x="88" y="5072"/>
                      <a:pt x="65" y="5697"/>
                      <a:pt x="351" y="6224"/>
                    </a:cubicBezTo>
                    <a:cubicBezTo>
                      <a:pt x="637" y="6751"/>
                      <a:pt x="901" y="7610"/>
                      <a:pt x="1752" y="7761"/>
                    </a:cubicBezTo>
                    <a:cubicBezTo>
                      <a:pt x="2603" y="7912"/>
                      <a:pt x="4419" y="7369"/>
                      <a:pt x="5458" y="7128"/>
                    </a:cubicBezTo>
                    <a:cubicBezTo>
                      <a:pt x="6498" y="6887"/>
                      <a:pt x="6980" y="6420"/>
                      <a:pt x="7989" y="6314"/>
                    </a:cubicBezTo>
                    <a:cubicBezTo>
                      <a:pt x="8998" y="6209"/>
                      <a:pt x="10384" y="6269"/>
                      <a:pt x="11514" y="6495"/>
                    </a:cubicBezTo>
                    <a:cubicBezTo>
                      <a:pt x="12644" y="6721"/>
                      <a:pt x="13713" y="7580"/>
                      <a:pt x="14768" y="7670"/>
                    </a:cubicBezTo>
                    <a:cubicBezTo>
                      <a:pt x="15823" y="7760"/>
                      <a:pt x="17315" y="7225"/>
                      <a:pt x="17842" y="7037"/>
                    </a:cubicBezTo>
                    <a:cubicBezTo>
                      <a:pt x="18369" y="6849"/>
                      <a:pt x="17842" y="6758"/>
                      <a:pt x="17932" y="6540"/>
                    </a:cubicBezTo>
                    <a:cubicBezTo>
                      <a:pt x="18022" y="6322"/>
                      <a:pt x="18256" y="6096"/>
                      <a:pt x="18384" y="5727"/>
                    </a:cubicBezTo>
                    <a:cubicBezTo>
                      <a:pt x="18512" y="5358"/>
                      <a:pt x="18632" y="4786"/>
                      <a:pt x="18700" y="4326"/>
                    </a:cubicBezTo>
                    <a:cubicBezTo>
                      <a:pt x="18768" y="3867"/>
                      <a:pt x="18814" y="3437"/>
                      <a:pt x="18791" y="2970"/>
                    </a:cubicBezTo>
                    <a:cubicBezTo>
                      <a:pt x="18769" y="2503"/>
                      <a:pt x="18678" y="2014"/>
                      <a:pt x="18565" y="1524"/>
                    </a:cubicBezTo>
                    <a:cubicBezTo>
                      <a:pt x="18452" y="1034"/>
                      <a:pt x="18768" y="160"/>
                      <a:pt x="18113" y="32"/>
                    </a:cubicBezTo>
                    <a:cubicBezTo>
                      <a:pt x="17458" y="-96"/>
                      <a:pt x="16207" y="296"/>
                      <a:pt x="14633" y="755"/>
                    </a:cubicBezTo>
                    <a:cubicBezTo>
                      <a:pt x="13059" y="1215"/>
                      <a:pt x="10882" y="2540"/>
                      <a:pt x="8667" y="2789"/>
                    </a:cubicBezTo>
                    <a:cubicBezTo>
                      <a:pt x="6452" y="3038"/>
                      <a:pt x="2769" y="2405"/>
                      <a:pt x="1345" y="2247"/>
                    </a:cubicBezTo>
                    <a:cubicBezTo>
                      <a:pt x="-79" y="2089"/>
                      <a:pt x="343" y="1652"/>
                      <a:pt x="125" y="1840"/>
                    </a:cubicBezTo>
                    <a:close/>
                  </a:path>
                </a:pathLst>
              </a:custGeom>
              <a:solidFill>
                <a:srgbClr val="C6B8EB"/>
              </a:solidFill>
              <a:ln>
                <a:noFill/>
              </a:ln>
            </p:spPr>
          </p:sp>
        </p:grpSp>
        <p:grpSp>
          <p:nvGrpSpPr>
            <p:cNvPr id="139" name="Google Shape;139;p17"/>
            <p:cNvGrpSpPr/>
            <p:nvPr/>
          </p:nvGrpSpPr>
          <p:grpSpPr>
            <a:xfrm>
              <a:off x="3793445" y="4037690"/>
              <a:ext cx="706325" cy="450500"/>
              <a:chOff x="3793445" y="4037690"/>
              <a:chExt cx="706325" cy="450500"/>
            </a:xfrm>
          </p:grpSpPr>
          <p:sp>
            <p:nvSpPr>
              <p:cNvPr id="140" name="Google Shape;140;p17"/>
              <p:cNvSpPr/>
              <p:nvPr/>
            </p:nvSpPr>
            <p:spPr>
              <a:xfrm>
                <a:off x="3793445" y="4037690"/>
                <a:ext cx="706325" cy="450500"/>
              </a:xfrm>
              <a:custGeom>
                <a:rect b="b" l="l" r="r" t="t"/>
                <a:pathLst>
                  <a:path extrusionOk="0" h="18020" w="28253">
                    <a:moveTo>
                      <a:pt x="356" y="1491"/>
                    </a:moveTo>
                    <a:cubicBezTo>
                      <a:pt x="323" y="4057"/>
                      <a:pt x="-270" y="14356"/>
                      <a:pt x="158" y="16889"/>
                    </a:cubicBezTo>
                    <a:cubicBezTo>
                      <a:pt x="586" y="19422"/>
                      <a:pt x="1639" y="16658"/>
                      <a:pt x="2922" y="16691"/>
                    </a:cubicBezTo>
                    <a:cubicBezTo>
                      <a:pt x="4205" y="16724"/>
                      <a:pt x="6936" y="17382"/>
                      <a:pt x="7857" y="17086"/>
                    </a:cubicBezTo>
                    <a:cubicBezTo>
                      <a:pt x="8778" y="16790"/>
                      <a:pt x="6541" y="15277"/>
                      <a:pt x="8449" y="14915"/>
                    </a:cubicBezTo>
                    <a:cubicBezTo>
                      <a:pt x="10357" y="14553"/>
                      <a:pt x="17497" y="14553"/>
                      <a:pt x="19307" y="14915"/>
                    </a:cubicBezTo>
                    <a:cubicBezTo>
                      <a:pt x="21117" y="15277"/>
                      <a:pt x="17925" y="16724"/>
                      <a:pt x="19307" y="17086"/>
                    </a:cubicBezTo>
                    <a:cubicBezTo>
                      <a:pt x="20689" y="17448"/>
                      <a:pt x="26216" y="18303"/>
                      <a:pt x="27598" y="17086"/>
                    </a:cubicBezTo>
                    <a:cubicBezTo>
                      <a:pt x="28980" y="15869"/>
                      <a:pt x="27631" y="12019"/>
                      <a:pt x="27598" y="9782"/>
                    </a:cubicBezTo>
                    <a:cubicBezTo>
                      <a:pt x="27565" y="7545"/>
                      <a:pt x="27401" y="5077"/>
                      <a:pt x="27401" y="3662"/>
                    </a:cubicBezTo>
                    <a:cubicBezTo>
                      <a:pt x="27401" y="2247"/>
                      <a:pt x="28157" y="1852"/>
                      <a:pt x="27598" y="1293"/>
                    </a:cubicBezTo>
                    <a:cubicBezTo>
                      <a:pt x="27039" y="734"/>
                      <a:pt x="24604" y="-582"/>
                      <a:pt x="24045" y="306"/>
                    </a:cubicBezTo>
                    <a:cubicBezTo>
                      <a:pt x="23486" y="1194"/>
                      <a:pt x="24242" y="4912"/>
                      <a:pt x="24242" y="6623"/>
                    </a:cubicBezTo>
                    <a:cubicBezTo>
                      <a:pt x="24242" y="8334"/>
                      <a:pt x="27237" y="9914"/>
                      <a:pt x="24045" y="10572"/>
                    </a:cubicBezTo>
                    <a:cubicBezTo>
                      <a:pt x="20854" y="11230"/>
                      <a:pt x="8581" y="10802"/>
                      <a:pt x="5093" y="10572"/>
                    </a:cubicBezTo>
                    <a:cubicBezTo>
                      <a:pt x="1605" y="10342"/>
                      <a:pt x="3448" y="10473"/>
                      <a:pt x="3119" y="9190"/>
                    </a:cubicBezTo>
                    <a:cubicBezTo>
                      <a:pt x="2790" y="7907"/>
                      <a:pt x="3053" y="4354"/>
                      <a:pt x="3119" y="2873"/>
                    </a:cubicBezTo>
                    <a:cubicBezTo>
                      <a:pt x="3185" y="1392"/>
                      <a:pt x="3448" y="734"/>
                      <a:pt x="3514" y="306"/>
                    </a:cubicBezTo>
                  </a:path>
                </a:pathLst>
              </a:custGeom>
              <a:solidFill>
                <a:schemeClr val="dk1"/>
              </a:solidFill>
              <a:ln>
                <a:noFill/>
              </a:ln>
            </p:spPr>
          </p:sp>
          <p:sp>
            <p:nvSpPr>
              <p:cNvPr id="141" name="Google Shape;141;p17"/>
              <p:cNvSpPr/>
              <p:nvPr/>
            </p:nvSpPr>
            <p:spPr>
              <a:xfrm>
                <a:off x="4398281" y="4221174"/>
                <a:ext cx="55500" cy="133975"/>
              </a:xfrm>
              <a:custGeom>
                <a:rect b="b" l="l" r="r" t="t"/>
                <a:pathLst>
                  <a:path extrusionOk="0" h="5359" w="2220">
                    <a:moveTo>
                      <a:pt x="247" y="74"/>
                    </a:moveTo>
                    <a:cubicBezTo>
                      <a:pt x="-82" y="370"/>
                      <a:pt x="-82" y="4648"/>
                      <a:pt x="247" y="5207"/>
                    </a:cubicBezTo>
                    <a:cubicBezTo>
                      <a:pt x="576" y="5766"/>
                      <a:pt x="2221" y="4286"/>
                      <a:pt x="2221" y="3430"/>
                    </a:cubicBezTo>
                    <a:cubicBezTo>
                      <a:pt x="2221" y="2575"/>
                      <a:pt x="576" y="-222"/>
                      <a:pt x="247" y="74"/>
                    </a:cubicBezTo>
                    <a:close/>
                  </a:path>
                </a:pathLst>
              </a:custGeom>
              <a:solidFill>
                <a:schemeClr val="dk1"/>
              </a:solidFill>
              <a:ln>
                <a:noFill/>
              </a:ln>
            </p:spPr>
          </p:sp>
        </p:grpSp>
      </p:grpSp>
      <p:grpSp>
        <p:nvGrpSpPr>
          <p:cNvPr id="142" name="Google Shape;142;p17"/>
          <p:cNvGrpSpPr/>
          <p:nvPr/>
        </p:nvGrpSpPr>
        <p:grpSpPr>
          <a:xfrm>
            <a:off x="6257051" y="2994087"/>
            <a:ext cx="1914600" cy="1658949"/>
            <a:chOff x="6822576" y="2873925"/>
            <a:chExt cx="1914600" cy="1658949"/>
          </a:xfrm>
        </p:grpSpPr>
        <p:pic>
          <p:nvPicPr>
            <p:cNvPr id="143" name="Google Shape;143;p17"/>
            <p:cNvPicPr preferRelativeResize="0"/>
            <p:nvPr/>
          </p:nvPicPr>
          <p:blipFill rotWithShape="1">
            <a:blip r:embed="rId5">
              <a:alphaModFix/>
            </a:blip>
            <a:srcRect b="13502" l="0" r="0" t="0"/>
            <a:stretch/>
          </p:blipFill>
          <p:spPr>
            <a:xfrm>
              <a:off x="6822576" y="2873925"/>
              <a:ext cx="1914600" cy="1658949"/>
            </a:xfrm>
            <a:prstGeom prst="rect">
              <a:avLst/>
            </a:prstGeom>
            <a:noFill/>
            <a:ln>
              <a:noFill/>
            </a:ln>
          </p:spPr>
        </p:pic>
        <p:sp>
          <p:nvSpPr>
            <p:cNvPr id="144" name="Google Shape;144;p17"/>
            <p:cNvSpPr/>
            <p:nvPr/>
          </p:nvSpPr>
          <p:spPr>
            <a:xfrm>
              <a:off x="8244432" y="4338071"/>
              <a:ext cx="135350" cy="101575"/>
            </a:xfrm>
            <a:custGeom>
              <a:rect b="b" l="l" r="r" t="t"/>
              <a:pathLst>
                <a:path extrusionOk="0" h="4063" w="5414">
                  <a:moveTo>
                    <a:pt x="5260" y="204"/>
                  </a:moveTo>
                  <a:cubicBezTo>
                    <a:pt x="4749" y="-307"/>
                    <a:pt x="1603" y="282"/>
                    <a:pt x="777" y="793"/>
                  </a:cubicBezTo>
                  <a:cubicBezTo>
                    <a:pt x="-49" y="1304"/>
                    <a:pt x="-206" y="2759"/>
                    <a:pt x="305" y="3270"/>
                  </a:cubicBezTo>
                  <a:cubicBezTo>
                    <a:pt x="816" y="3781"/>
                    <a:pt x="3018" y="4371"/>
                    <a:pt x="3844" y="3860"/>
                  </a:cubicBezTo>
                  <a:cubicBezTo>
                    <a:pt x="4670" y="3349"/>
                    <a:pt x="5771" y="715"/>
                    <a:pt x="5260" y="204"/>
                  </a:cubicBezTo>
                  <a:close/>
                </a:path>
              </a:pathLst>
            </a:custGeom>
            <a:solidFill>
              <a:srgbClr val="C6B8EB"/>
            </a:solidFill>
            <a:ln>
              <a:noFill/>
            </a:ln>
          </p:spPr>
        </p:sp>
      </p:grpSp>
      <p:grpSp>
        <p:nvGrpSpPr>
          <p:cNvPr id="145" name="Google Shape;145;p17"/>
          <p:cNvGrpSpPr/>
          <p:nvPr/>
        </p:nvGrpSpPr>
        <p:grpSpPr>
          <a:xfrm>
            <a:off x="3295509" y="1326251"/>
            <a:ext cx="3257168" cy="2823969"/>
            <a:chOff x="1151596" y="2095497"/>
            <a:chExt cx="1603726" cy="1304856"/>
          </a:xfrm>
        </p:grpSpPr>
        <p:pic>
          <p:nvPicPr>
            <p:cNvPr id="146" name="Google Shape;146;p17"/>
            <p:cNvPicPr preferRelativeResize="0"/>
            <p:nvPr/>
          </p:nvPicPr>
          <p:blipFill rotWithShape="1">
            <a:blip r:embed="rId6">
              <a:alphaModFix/>
            </a:blip>
            <a:srcRect b="15110" l="0" r="0" t="0"/>
            <a:stretch/>
          </p:blipFill>
          <p:spPr>
            <a:xfrm>
              <a:off x="1151596" y="2095497"/>
              <a:ext cx="1603726" cy="1304856"/>
            </a:xfrm>
            <a:prstGeom prst="rect">
              <a:avLst/>
            </a:prstGeom>
            <a:noFill/>
            <a:ln>
              <a:noFill/>
            </a:ln>
          </p:spPr>
        </p:pic>
        <p:sp>
          <p:nvSpPr>
            <p:cNvPr id="147" name="Google Shape;147;p17"/>
            <p:cNvSpPr txBox="1"/>
            <p:nvPr/>
          </p:nvSpPr>
          <p:spPr>
            <a:xfrm>
              <a:off x="1423941" y="2238912"/>
              <a:ext cx="1065300" cy="625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1B91CA"/>
                  </a:solidFill>
                  <a:latin typeface="Manrope"/>
                  <a:ea typeface="Manrope"/>
                  <a:cs typeface="Manrope"/>
                  <a:sym typeface="Manrope"/>
                </a:rPr>
                <a:t>&gt;&gt;computer science involves working with  people to use computers to </a:t>
              </a:r>
              <a:r>
                <a:rPr b="1" lang="en" sz="1600">
                  <a:solidFill>
                    <a:srgbClr val="1B91CA"/>
                  </a:solidFill>
                  <a:latin typeface="Manrope"/>
                  <a:ea typeface="Manrope"/>
                  <a:cs typeface="Manrope"/>
                  <a:sym typeface="Manrope"/>
                </a:rPr>
                <a:t>solve problems</a:t>
              </a:r>
              <a:endParaRPr b="1" sz="1600">
                <a:solidFill>
                  <a:srgbClr val="1B91CA"/>
                </a:solidFill>
                <a:latin typeface="Manrope"/>
                <a:ea typeface="Manrope"/>
                <a:cs typeface="Manrope"/>
                <a:sym typeface="Manrop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151" name="Shape 151"/>
        <p:cNvGrpSpPr/>
        <p:nvPr/>
      </p:nvGrpSpPr>
      <p:grpSpPr>
        <a:xfrm>
          <a:off x="0" y="0"/>
          <a:ext cx="0" cy="0"/>
          <a:chOff x="0" y="0"/>
          <a:chExt cx="0" cy="0"/>
        </a:xfrm>
      </p:grpSpPr>
      <p:grpSp>
        <p:nvGrpSpPr>
          <p:cNvPr id="152" name="Google Shape;152;p18"/>
          <p:cNvGrpSpPr/>
          <p:nvPr/>
        </p:nvGrpSpPr>
        <p:grpSpPr>
          <a:xfrm>
            <a:off x="3462276" y="1551514"/>
            <a:ext cx="2938026" cy="2294067"/>
            <a:chOff x="1151596" y="2095497"/>
            <a:chExt cx="1603726" cy="1304856"/>
          </a:xfrm>
        </p:grpSpPr>
        <p:pic>
          <p:nvPicPr>
            <p:cNvPr id="153" name="Google Shape;153;p18"/>
            <p:cNvPicPr preferRelativeResize="0"/>
            <p:nvPr/>
          </p:nvPicPr>
          <p:blipFill rotWithShape="1">
            <a:blip r:embed="rId3">
              <a:alphaModFix/>
            </a:blip>
            <a:srcRect b="15110" l="0" r="0" t="0"/>
            <a:stretch/>
          </p:blipFill>
          <p:spPr>
            <a:xfrm>
              <a:off x="1151596" y="2095497"/>
              <a:ext cx="1603726" cy="1304856"/>
            </a:xfrm>
            <a:prstGeom prst="rect">
              <a:avLst/>
            </a:prstGeom>
            <a:noFill/>
            <a:ln>
              <a:noFill/>
            </a:ln>
          </p:spPr>
        </p:pic>
        <p:sp>
          <p:nvSpPr>
            <p:cNvPr id="154" name="Google Shape;154;p18"/>
            <p:cNvSpPr txBox="1"/>
            <p:nvPr/>
          </p:nvSpPr>
          <p:spPr>
            <a:xfrm>
              <a:off x="1423941" y="2238912"/>
              <a:ext cx="1065300" cy="625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1B91CA"/>
                  </a:solidFill>
                  <a:latin typeface="Manrope"/>
                  <a:ea typeface="Manrope"/>
                  <a:cs typeface="Manrope"/>
                  <a:sym typeface="Manrope"/>
                </a:rPr>
                <a:t>&gt;&gt;computer science involves working with  people to use computers to </a:t>
              </a:r>
              <a:r>
                <a:rPr b="1" lang="en" sz="1300">
                  <a:solidFill>
                    <a:srgbClr val="1B91CA"/>
                  </a:solidFill>
                  <a:latin typeface="Manrope"/>
                  <a:ea typeface="Manrope"/>
                  <a:cs typeface="Manrope"/>
                  <a:sym typeface="Manrope"/>
                </a:rPr>
                <a:t>solve problems</a:t>
              </a:r>
              <a:endParaRPr b="1" sz="1300">
                <a:solidFill>
                  <a:srgbClr val="1B91CA"/>
                </a:solidFill>
                <a:latin typeface="Manrope"/>
                <a:ea typeface="Manrope"/>
                <a:cs typeface="Manrope"/>
                <a:sym typeface="Manrope"/>
              </a:endParaRPr>
            </a:p>
          </p:txBody>
        </p:sp>
      </p:grpSp>
      <p:grpSp>
        <p:nvGrpSpPr>
          <p:cNvPr id="155" name="Google Shape;155;p18"/>
          <p:cNvGrpSpPr/>
          <p:nvPr/>
        </p:nvGrpSpPr>
        <p:grpSpPr>
          <a:xfrm>
            <a:off x="1158238" y="3636513"/>
            <a:ext cx="2302526" cy="1372662"/>
            <a:chOff x="3400100" y="160200"/>
            <a:chExt cx="2302526" cy="1372662"/>
          </a:xfrm>
        </p:grpSpPr>
        <p:pic>
          <p:nvPicPr>
            <p:cNvPr id="156" name="Google Shape;156;p18"/>
            <p:cNvPicPr preferRelativeResize="0"/>
            <p:nvPr/>
          </p:nvPicPr>
          <p:blipFill rotWithShape="1">
            <a:blip r:embed="rId4">
              <a:alphaModFix/>
            </a:blip>
            <a:srcRect b="13434" l="0" r="0" t="0"/>
            <a:stretch/>
          </p:blipFill>
          <p:spPr>
            <a:xfrm>
              <a:off x="4245150" y="160200"/>
              <a:ext cx="1457475" cy="1261626"/>
            </a:xfrm>
            <a:prstGeom prst="rect">
              <a:avLst/>
            </a:prstGeom>
            <a:noFill/>
            <a:ln>
              <a:noFill/>
            </a:ln>
          </p:spPr>
        </p:pic>
        <p:sp>
          <p:nvSpPr>
            <p:cNvPr id="157" name="Google Shape;157;p18"/>
            <p:cNvSpPr txBox="1"/>
            <p:nvPr/>
          </p:nvSpPr>
          <p:spPr>
            <a:xfrm>
              <a:off x="3400100" y="486163"/>
              <a:ext cx="151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Security</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encryption </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data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cryptography</a:t>
              </a:r>
              <a:endParaRPr sz="1200">
                <a:solidFill>
                  <a:srgbClr val="36174D"/>
                </a:solidFill>
                <a:latin typeface="Manrope"/>
                <a:ea typeface="Manrope"/>
                <a:cs typeface="Manrope"/>
                <a:sym typeface="Manrope"/>
              </a:endParaRPr>
            </a:p>
          </p:txBody>
        </p:sp>
      </p:grpSp>
      <p:grpSp>
        <p:nvGrpSpPr>
          <p:cNvPr id="158" name="Google Shape;158;p18"/>
          <p:cNvGrpSpPr/>
          <p:nvPr/>
        </p:nvGrpSpPr>
        <p:grpSpPr>
          <a:xfrm>
            <a:off x="6031288" y="511638"/>
            <a:ext cx="2615326" cy="1261626"/>
            <a:chOff x="5586400" y="744288"/>
            <a:chExt cx="2615326" cy="1261626"/>
          </a:xfrm>
        </p:grpSpPr>
        <p:pic>
          <p:nvPicPr>
            <p:cNvPr id="159" name="Google Shape;159;p18"/>
            <p:cNvPicPr preferRelativeResize="0"/>
            <p:nvPr/>
          </p:nvPicPr>
          <p:blipFill rotWithShape="1">
            <a:blip r:embed="rId5">
              <a:alphaModFix/>
            </a:blip>
            <a:srcRect b="16860" l="18660" r="18804" t="0"/>
            <a:stretch/>
          </p:blipFill>
          <p:spPr>
            <a:xfrm>
              <a:off x="7252827" y="744288"/>
              <a:ext cx="948899" cy="1261626"/>
            </a:xfrm>
            <a:prstGeom prst="rect">
              <a:avLst/>
            </a:prstGeom>
            <a:noFill/>
            <a:ln>
              <a:noFill/>
            </a:ln>
          </p:spPr>
        </p:pic>
        <p:sp>
          <p:nvSpPr>
            <p:cNvPr id="160" name="Google Shape;160;p18"/>
            <p:cNvSpPr txBox="1"/>
            <p:nvPr/>
          </p:nvSpPr>
          <p:spPr>
            <a:xfrm>
              <a:off x="5586400" y="851738"/>
              <a:ext cx="185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architecture</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supercomputers </a:t>
              </a:r>
              <a:r>
                <a:rPr lang="en" sz="1200">
                  <a:solidFill>
                    <a:srgbClr val="36174D"/>
                  </a:solidFill>
                  <a:latin typeface="Manrope"/>
                  <a:ea typeface="Manrope"/>
                  <a:cs typeface="Manrope"/>
                  <a:sym typeface="Manrope"/>
                </a:rPr>
                <a:t>+ parallel computing</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weather forecasting</a:t>
              </a:r>
              <a:endParaRPr sz="1200">
                <a:solidFill>
                  <a:srgbClr val="36174D"/>
                </a:solidFill>
                <a:latin typeface="Manrope"/>
                <a:ea typeface="Manrope"/>
                <a:cs typeface="Manrope"/>
                <a:sym typeface="Manrope"/>
              </a:endParaRPr>
            </a:p>
          </p:txBody>
        </p:sp>
      </p:grpSp>
      <p:grpSp>
        <p:nvGrpSpPr>
          <p:cNvPr id="161" name="Google Shape;161;p18"/>
          <p:cNvGrpSpPr/>
          <p:nvPr/>
        </p:nvGrpSpPr>
        <p:grpSpPr>
          <a:xfrm>
            <a:off x="6210325" y="1890888"/>
            <a:ext cx="2678400" cy="1524974"/>
            <a:chOff x="6160800" y="2145425"/>
            <a:chExt cx="2678400" cy="1524974"/>
          </a:xfrm>
        </p:grpSpPr>
        <p:pic>
          <p:nvPicPr>
            <p:cNvPr id="162" name="Google Shape;162;p18"/>
            <p:cNvPicPr preferRelativeResize="0"/>
            <p:nvPr/>
          </p:nvPicPr>
          <p:blipFill rotWithShape="1">
            <a:blip r:embed="rId6">
              <a:alphaModFix/>
            </a:blip>
            <a:srcRect b="19794" l="0" r="0" t="0"/>
            <a:stretch/>
          </p:blipFill>
          <p:spPr>
            <a:xfrm>
              <a:off x="7266150" y="2408774"/>
              <a:ext cx="1573051" cy="1261626"/>
            </a:xfrm>
            <a:prstGeom prst="rect">
              <a:avLst/>
            </a:prstGeom>
            <a:noFill/>
            <a:ln>
              <a:noFill/>
            </a:ln>
          </p:spPr>
        </p:pic>
        <p:sp>
          <p:nvSpPr>
            <p:cNvPr id="163" name="Google Shape;163;p18"/>
            <p:cNvSpPr txBox="1"/>
            <p:nvPr/>
          </p:nvSpPr>
          <p:spPr>
            <a:xfrm>
              <a:off x="6160800" y="2145425"/>
              <a:ext cx="2405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Computational</a:t>
              </a:r>
              <a:r>
                <a:rPr lang="en" sz="2000">
                  <a:solidFill>
                    <a:srgbClr val="36174D"/>
                  </a:solidFill>
                  <a:latin typeface="Staatliches"/>
                  <a:ea typeface="Staatliches"/>
                  <a:cs typeface="Staatliches"/>
                  <a:sym typeface="Staatliches"/>
                </a:rPr>
                <a:t> science</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simulation</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s</a:t>
              </a:r>
              <a:r>
                <a:rPr lang="en" sz="1200">
                  <a:solidFill>
                    <a:srgbClr val="36174D"/>
                  </a:solidFill>
                  <a:latin typeface="Manrope"/>
                  <a:ea typeface="Manrope"/>
                  <a:cs typeface="Manrope"/>
                  <a:sym typeface="Manrope"/>
                </a:rPr>
                <a:t>cientific method</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molecular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structure</a:t>
              </a:r>
              <a:endParaRPr sz="1200">
                <a:solidFill>
                  <a:srgbClr val="36174D"/>
                </a:solidFill>
                <a:latin typeface="Manrope"/>
                <a:ea typeface="Manrope"/>
                <a:cs typeface="Manrope"/>
                <a:sym typeface="Manrope"/>
              </a:endParaRPr>
            </a:p>
          </p:txBody>
        </p:sp>
      </p:grpSp>
      <p:grpSp>
        <p:nvGrpSpPr>
          <p:cNvPr id="164" name="Google Shape;164;p18"/>
          <p:cNvGrpSpPr/>
          <p:nvPr/>
        </p:nvGrpSpPr>
        <p:grpSpPr>
          <a:xfrm>
            <a:off x="197238" y="214600"/>
            <a:ext cx="2833450" cy="1184524"/>
            <a:chOff x="-589725" y="744313"/>
            <a:chExt cx="2833450" cy="1184524"/>
          </a:xfrm>
        </p:grpSpPr>
        <p:pic>
          <p:nvPicPr>
            <p:cNvPr id="165" name="Google Shape;165;p18"/>
            <p:cNvPicPr preferRelativeResize="0"/>
            <p:nvPr/>
          </p:nvPicPr>
          <p:blipFill rotWithShape="1">
            <a:blip r:embed="rId7">
              <a:alphaModFix/>
            </a:blip>
            <a:srcRect b="14821" l="0" r="0" t="0"/>
            <a:stretch/>
          </p:blipFill>
          <p:spPr>
            <a:xfrm>
              <a:off x="-589725" y="744313"/>
              <a:ext cx="1390674" cy="1184524"/>
            </a:xfrm>
            <a:prstGeom prst="rect">
              <a:avLst/>
            </a:prstGeom>
            <a:noFill/>
            <a:ln>
              <a:noFill/>
            </a:ln>
          </p:spPr>
        </p:pic>
        <p:sp>
          <p:nvSpPr>
            <p:cNvPr id="166" name="Google Shape;166;p18"/>
            <p:cNvSpPr txBox="1"/>
            <p:nvPr/>
          </p:nvSpPr>
          <p:spPr>
            <a:xfrm>
              <a:off x="726025" y="813213"/>
              <a:ext cx="151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Graphics</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game design </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GIS</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virtual reality</a:t>
              </a:r>
              <a:endParaRPr sz="1200">
                <a:solidFill>
                  <a:srgbClr val="36174D"/>
                </a:solidFill>
                <a:latin typeface="Manrope"/>
                <a:ea typeface="Manrope"/>
                <a:cs typeface="Manrope"/>
                <a:sym typeface="Manrope"/>
              </a:endParaRPr>
            </a:p>
          </p:txBody>
        </p:sp>
      </p:grpSp>
      <p:grpSp>
        <p:nvGrpSpPr>
          <p:cNvPr id="167" name="Google Shape;167;p18"/>
          <p:cNvGrpSpPr/>
          <p:nvPr/>
        </p:nvGrpSpPr>
        <p:grpSpPr>
          <a:xfrm>
            <a:off x="109363" y="2671213"/>
            <a:ext cx="2650100" cy="1046700"/>
            <a:chOff x="339850" y="2222963"/>
            <a:chExt cx="2650100" cy="1046700"/>
          </a:xfrm>
        </p:grpSpPr>
        <p:pic>
          <p:nvPicPr>
            <p:cNvPr id="168" name="Google Shape;168;p18"/>
            <p:cNvPicPr preferRelativeResize="0"/>
            <p:nvPr/>
          </p:nvPicPr>
          <p:blipFill rotWithShape="1">
            <a:blip r:embed="rId8">
              <a:alphaModFix/>
            </a:blip>
            <a:srcRect b="13532" l="0" r="0" t="0"/>
            <a:stretch/>
          </p:blipFill>
          <p:spPr>
            <a:xfrm>
              <a:off x="339850" y="2256725"/>
              <a:ext cx="1132401" cy="979176"/>
            </a:xfrm>
            <a:prstGeom prst="rect">
              <a:avLst/>
            </a:prstGeom>
            <a:noFill/>
            <a:ln>
              <a:noFill/>
            </a:ln>
          </p:spPr>
        </p:pic>
        <p:sp>
          <p:nvSpPr>
            <p:cNvPr id="169" name="Google Shape;169;p18"/>
            <p:cNvSpPr txBox="1"/>
            <p:nvPr/>
          </p:nvSpPr>
          <p:spPr>
            <a:xfrm>
              <a:off x="1472250" y="2222963"/>
              <a:ext cx="1517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Web design</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website</a:t>
              </a:r>
              <a:r>
                <a:rPr lang="en" sz="1200">
                  <a:solidFill>
                    <a:srgbClr val="36174D"/>
                  </a:solidFill>
                  <a:latin typeface="Manrope"/>
                  <a:ea typeface="Manrope"/>
                  <a:cs typeface="Manrope"/>
                  <a:sym typeface="Manrope"/>
                </a:rPr>
                <a:t> +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software</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social media</a:t>
              </a:r>
              <a:endParaRPr sz="1200">
                <a:solidFill>
                  <a:srgbClr val="36174D"/>
                </a:solidFill>
                <a:latin typeface="Manrope"/>
                <a:ea typeface="Manrope"/>
                <a:cs typeface="Manrope"/>
                <a:sym typeface="Manrope"/>
              </a:endParaRPr>
            </a:p>
          </p:txBody>
        </p:sp>
      </p:grpSp>
      <p:grpSp>
        <p:nvGrpSpPr>
          <p:cNvPr id="170" name="Google Shape;170;p18"/>
          <p:cNvGrpSpPr/>
          <p:nvPr/>
        </p:nvGrpSpPr>
        <p:grpSpPr>
          <a:xfrm>
            <a:off x="3091350" y="214600"/>
            <a:ext cx="2961280" cy="1184524"/>
            <a:chOff x="2993400" y="87038"/>
            <a:chExt cx="2961280" cy="1184524"/>
          </a:xfrm>
        </p:grpSpPr>
        <p:pic>
          <p:nvPicPr>
            <p:cNvPr id="171" name="Google Shape;171;p18"/>
            <p:cNvPicPr preferRelativeResize="0"/>
            <p:nvPr/>
          </p:nvPicPr>
          <p:blipFill rotWithShape="1">
            <a:blip r:embed="rId9">
              <a:alphaModFix/>
            </a:blip>
            <a:srcRect b="14332" l="0" r="0" t="0"/>
            <a:stretch/>
          </p:blipFill>
          <p:spPr>
            <a:xfrm>
              <a:off x="4572000" y="87038"/>
              <a:ext cx="1382680" cy="1184524"/>
            </a:xfrm>
            <a:prstGeom prst="rect">
              <a:avLst/>
            </a:prstGeom>
            <a:noFill/>
            <a:ln>
              <a:noFill/>
            </a:ln>
          </p:spPr>
        </p:pic>
        <p:sp>
          <p:nvSpPr>
            <p:cNvPr id="172" name="Google Shape;172;p18"/>
            <p:cNvSpPr txBox="1"/>
            <p:nvPr/>
          </p:nvSpPr>
          <p:spPr>
            <a:xfrm>
              <a:off x="2993400" y="87038"/>
              <a:ext cx="191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Operating system</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connected </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parallel</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cloud computing</a:t>
              </a:r>
              <a:endParaRPr sz="1200">
                <a:solidFill>
                  <a:srgbClr val="36174D"/>
                </a:solidFill>
                <a:latin typeface="Manrope"/>
                <a:ea typeface="Manrope"/>
                <a:cs typeface="Manrope"/>
                <a:sym typeface="Manrope"/>
              </a:endParaRPr>
            </a:p>
          </p:txBody>
        </p:sp>
      </p:grpSp>
      <p:grpSp>
        <p:nvGrpSpPr>
          <p:cNvPr id="173" name="Google Shape;173;p18"/>
          <p:cNvGrpSpPr/>
          <p:nvPr/>
        </p:nvGrpSpPr>
        <p:grpSpPr>
          <a:xfrm>
            <a:off x="3521413" y="3744375"/>
            <a:ext cx="3081625" cy="1354500"/>
            <a:chOff x="4514300" y="3718925"/>
            <a:chExt cx="3081625" cy="1354500"/>
          </a:xfrm>
        </p:grpSpPr>
        <p:pic>
          <p:nvPicPr>
            <p:cNvPr id="174" name="Google Shape;174;p18"/>
            <p:cNvPicPr preferRelativeResize="0"/>
            <p:nvPr/>
          </p:nvPicPr>
          <p:blipFill rotWithShape="1">
            <a:blip r:embed="rId10">
              <a:alphaModFix/>
            </a:blip>
            <a:srcRect b="14332" l="0" r="0" t="0"/>
            <a:stretch/>
          </p:blipFill>
          <p:spPr>
            <a:xfrm>
              <a:off x="4514300" y="3824301"/>
              <a:ext cx="1221797" cy="1046699"/>
            </a:xfrm>
            <a:prstGeom prst="rect">
              <a:avLst/>
            </a:prstGeom>
            <a:noFill/>
            <a:ln>
              <a:noFill/>
            </a:ln>
          </p:spPr>
        </p:pic>
        <p:sp>
          <p:nvSpPr>
            <p:cNvPr id="175" name="Google Shape;175;p18"/>
            <p:cNvSpPr txBox="1"/>
            <p:nvPr/>
          </p:nvSpPr>
          <p:spPr>
            <a:xfrm>
              <a:off x="5639925" y="3718925"/>
              <a:ext cx="1956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Artificial</a:t>
              </a:r>
              <a:r>
                <a:rPr lang="en" sz="2000">
                  <a:solidFill>
                    <a:srgbClr val="36174D"/>
                  </a:solidFill>
                  <a:latin typeface="Staatliches"/>
                  <a:ea typeface="Staatliches"/>
                  <a:cs typeface="Staatliches"/>
                  <a:sym typeface="Staatliches"/>
                </a:rPr>
                <a:t> intelligence</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image classification </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EMR</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disease diagnosis</a:t>
              </a:r>
              <a:endParaRPr sz="1200">
                <a:solidFill>
                  <a:srgbClr val="36174D"/>
                </a:solidFill>
                <a:latin typeface="Manrope"/>
                <a:ea typeface="Manrope"/>
                <a:cs typeface="Manrope"/>
                <a:sym typeface="Manrope"/>
              </a:endParaRPr>
            </a:p>
          </p:txBody>
        </p:sp>
      </p:grpSp>
      <p:grpSp>
        <p:nvGrpSpPr>
          <p:cNvPr id="176" name="Google Shape;176;p18"/>
          <p:cNvGrpSpPr/>
          <p:nvPr/>
        </p:nvGrpSpPr>
        <p:grpSpPr>
          <a:xfrm>
            <a:off x="6296375" y="3366563"/>
            <a:ext cx="2968388" cy="1354500"/>
            <a:chOff x="4994275" y="1652400"/>
            <a:chExt cx="2968388" cy="1354500"/>
          </a:xfrm>
        </p:grpSpPr>
        <p:pic>
          <p:nvPicPr>
            <p:cNvPr id="177" name="Google Shape;177;p18"/>
            <p:cNvPicPr preferRelativeResize="0"/>
            <p:nvPr/>
          </p:nvPicPr>
          <p:blipFill rotWithShape="1">
            <a:blip r:embed="rId11">
              <a:alphaModFix/>
            </a:blip>
            <a:srcRect b="12854" l="0" r="0" t="0"/>
            <a:stretch/>
          </p:blipFill>
          <p:spPr>
            <a:xfrm>
              <a:off x="4994275" y="1757350"/>
              <a:ext cx="1109302" cy="966751"/>
            </a:xfrm>
            <a:prstGeom prst="rect">
              <a:avLst/>
            </a:prstGeom>
            <a:noFill/>
            <a:ln>
              <a:noFill/>
            </a:ln>
          </p:spPr>
        </p:pic>
        <p:sp>
          <p:nvSpPr>
            <p:cNvPr id="178" name="Google Shape;178;p18"/>
            <p:cNvSpPr txBox="1"/>
            <p:nvPr/>
          </p:nvSpPr>
          <p:spPr>
            <a:xfrm>
              <a:off x="6103563" y="1652400"/>
              <a:ext cx="18591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Information storage</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optimization </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l</a:t>
              </a:r>
              <a:r>
                <a:rPr lang="en" sz="1200">
                  <a:solidFill>
                    <a:srgbClr val="36174D"/>
                  </a:solidFill>
                  <a:latin typeface="Manrope"/>
                  <a:ea typeface="Manrope"/>
                  <a:cs typeface="Manrope"/>
                  <a:sym typeface="Manrope"/>
                </a:rPr>
                <a:t>arge datasets</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big data</a:t>
              </a:r>
              <a:endParaRPr sz="1200">
                <a:solidFill>
                  <a:srgbClr val="36174D"/>
                </a:solidFill>
                <a:latin typeface="Manrope"/>
                <a:ea typeface="Manrope"/>
                <a:cs typeface="Manrope"/>
                <a:sym typeface="Manrope"/>
              </a:endParaRPr>
            </a:p>
          </p:txBody>
        </p:sp>
      </p:grpSp>
      <p:grpSp>
        <p:nvGrpSpPr>
          <p:cNvPr id="179" name="Google Shape;179;p18"/>
          <p:cNvGrpSpPr/>
          <p:nvPr/>
        </p:nvGrpSpPr>
        <p:grpSpPr>
          <a:xfrm>
            <a:off x="1010335" y="1316725"/>
            <a:ext cx="2938003" cy="1354500"/>
            <a:chOff x="1042322" y="1338500"/>
            <a:chExt cx="2938003" cy="1354500"/>
          </a:xfrm>
        </p:grpSpPr>
        <p:pic>
          <p:nvPicPr>
            <p:cNvPr id="180" name="Google Shape;180;p18"/>
            <p:cNvPicPr preferRelativeResize="0"/>
            <p:nvPr/>
          </p:nvPicPr>
          <p:blipFill rotWithShape="1">
            <a:blip r:embed="rId12">
              <a:alphaModFix/>
            </a:blip>
            <a:srcRect b="12854" l="0" r="0" t="0"/>
            <a:stretch/>
          </p:blipFill>
          <p:spPr>
            <a:xfrm flipH="1">
              <a:off x="1042322" y="1492412"/>
              <a:ext cx="1201036" cy="1046700"/>
            </a:xfrm>
            <a:prstGeom prst="rect">
              <a:avLst/>
            </a:prstGeom>
            <a:noFill/>
            <a:ln>
              <a:noFill/>
            </a:ln>
          </p:spPr>
        </p:pic>
        <p:sp>
          <p:nvSpPr>
            <p:cNvPr id="181" name="Google Shape;181;p18"/>
            <p:cNvSpPr txBox="1"/>
            <p:nvPr/>
          </p:nvSpPr>
          <p:spPr>
            <a:xfrm>
              <a:off x="2114025" y="1338500"/>
              <a:ext cx="18663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6174D"/>
                  </a:solidFill>
                  <a:latin typeface="Staatliches"/>
                  <a:ea typeface="Staatliches"/>
                  <a:cs typeface="Staatliches"/>
                  <a:sym typeface="Staatliches"/>
                </a:rPr>
                <a:t>Human-Computer interaction</a:t>
              </a:r>
              <a:endParaRPr sz="2000">
                <a:solidFill>
                  <a:srgbClr val="36174D"/>
                </a:solidFill>
                <a:latin typeface="Staatliches"/>
                <a:ea typeface="Staatliches"/>
                <a:cs typeface="Staatliches"/>
                <a:sym typeface="Staatliches"/>
              </a:endParaRPr>
            </a:p>
            <a:p>
              <a:pPr indent="0" lvl="0" marL="0" rtl="0" algn="l">
                <a:spcBef>
                  <a:spcPts val="0"/>
                </a:spcBef>
                <a:spcAft>
                  <a:spcPts val="0"/>
                </a:spcAft>
                <a:buNone/>
              </a:pPr>
              <a:r>
                <a:rPr lang="en" sz="1200">
                  <a:solidFill>
                    <a:srgbClr val="36174D"/>
                  </a:solidFill>
                  <a:latin typeface="Manrope"/>
                  <a:ea typeface="Manrope"/>
                  <a:cs typeface="Manrope"/>
                  <a:sym typeface="Manrope"/>
                </a:rPr>
                <a:t>NLP</a:t>
              </a:r>
              <a:r>
                <a:rPr lang="en" sz="1200">
                  <a:solidFill>
                    <a:srgbClr val="36174D"/>
                  </a:solidFill>
                  <a:latin typeface="Manrope"/>
                  <a:ea typeface="Manrope"/>
                  <a:cs typeface="Manrope"/>
                  <a:sym typeface="Manrope"/>
                </a:rPr>
                <a:t>+ </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v</a:t>
              </a:r>
              <a:r>
                <a:rPr lang="en" sz="1200">
                  <a:solidFill>
                    <a:srgbClr val="36174D"/>
                  </a:solidFill>
                  <a:latin typeface="Manrope"/>
                  <a:ea typeface="Manrope"/>
                  <a:cs typeface="Manrope"/>
                  <a:sym typeface="Manrope"/>
                </a:rPr>
                <a:t>oice recognition</a:t>
              </a:r>
              <a:endParaRPr sz="1200">
                <a:solidFill>
                  <a:srgbClr val="36174D"/>
                </a:solidFill>
                <a:latin typeface="Manrope"/>
                <a:ea typeface="Manrope"/>
                <a:cs typeface="Manrope"/>
                <a:sym typeface="Manrope"/>
              </a:endParaRPr>
            </a:p>
            <a:p>
              <a:pPr indent="0" lvl="0" marL="0" rtl="0" algn="l">
                <a:spcBef>
                  <a:spcPts val="0"/>
                </a:spcBef>
                <a:spcAft>
                  <a:spcPts val="0"/>
                </a:spcAft>
                <a:buNone/>
              </a:pPr>
              <a:r>
                <a:rPr lang="en" sz="1200">
                  <a:solidFill>
                    <a:srgbClr val="36174D"/>
                  </a:solidFill>
                  <a:latin typeface="Manrope"/>
                  <a:ea typeface="Manrope"/>
                  <a:cs typeface="Manrope"/>
                  <a:sym typeface="Manrope"/>
                </a:rPr>
                <a:t>= virtual assistant</a:t>
              </a:r>
              <a:endParaRPr sz="1200">
                <a:solidFill>
                  <a:srgbClr val="36174D"/>
                </a:solidFill>
                <a:latin typeface="Manrope"/>
                <a:ea typeface="Manrope"/>
                <a:cs typeface="Manrope"/>
                <a:sym typeface="Manrope"/>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19"/>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Discussion</a:t>
            </a:r>
            <a:endParaRPr sz="3000">
              <a:solidFill>
                <a:schemeClr val="dk1"/>
              </a:solidFill>
              <a:latin typeface="Staatliches"/>
              <a:ea typeface="Staatliches"/>
              <a:cs typeface="Staatliches"/>
              <a:sym typeface="Staatliches"/>
            </a:endParaRPr>
          </a:p>
        </p:txBody>
      </p:sp>
      <p:sp>
        <p:nvSpPr>
          <p:cNvPr id="187" name="Google Shape;187;p19"/>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9"/>
          <p:cNvSpPr txBox="1"/>
          <p:nvPr/>
        </p:nvSpPr>
        <p:spPr>
          <a:xfrm>
            <a:off x="2464200" y="2152225"/>
            <a:ext cx="4831200" cy="13668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800">
                <a:solidFill>
                  <a:srgbClr val="36174D"/>
                </a:solidFill>
                <a:latin typeface="Staatliches"/>
                <a:ea typeface="Staatliches"/>
                <a:cs typeface="Staatliches"/>
                <a:sym typeface="Staatliches"/>
              </a:rPr>
              <a:t>What makes up </a:t>
            </a:r>
            <a:endParaRPr b="1" sz="48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4800">
                <a:solidFill>
                  <a:srgbClr val="36174D"/>
                </a:solidFill>
                <a:latin typeface="Staatliches"/>
                <a:ea typeface="Staatliches"/>
                <a:cs typeface="Staatliches"/>
                <a:sym typeface="Staatliches"/>
              </a:rPr>
              <a:t>a computer?</a:t>
            </a:r>
            <a:endParaRPr b="1" sz="4800">
              <a:solidFill>
                <a:srgbClr val="36174D"/>
              </a:solidFill>
              <a:latin typeface="Staatliches"/>
              <a:ea typeface="Staatliches"/>
              <a:cs typeface="Staatliches"/>
              <a:sym typeface="Staatliches"/>
            </a:endParaRPr>
          </a:p>
        </p:txBody>
      </p:sp>
      <p:sp>
        <p:nvSpPr>
          <p:cNvPr id="189" name="Google Shape;189;p19"/>
          <p:cNvSpPr txBox="1"/>
          <p:nvPr/>
        </p:nvSpPr>
        <p:spPr>
          <a:xfrm>
            <a:off x="2055075" y="3366625"/>
            <a:ext cx="56214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anrope"/>
                <a:ea typeface="Manrope"/>
                <a:cs typeface="Manrope"/>
                <a:sym typeface="Manrope"/>
              </a:rPr>
              <a:t>What are some of the various components of a computer? If you were to build a computer, what would you need to source to do so?</a:t>
            </a:r>
            <a:endParaRPr sz="1600">
              <a:latin typeface="Manrope"/>
              <a:ea typeface="Manrope"/>
              <a:cs typeface="Manrope"/>
              <a:sym typeface="Manrope"/>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90" name="Google Shape;190;p19" title="5 Minute Timer Relaxing Music Lofi Fish Background">
            <a:hlinkClick r:id="rId4"/>
          </p:cNvPr>
          <p:cNvPicPr preferRelativeResize="0"/>
          <p:nvPr/>
        </p:nvPicPr>
        <p:blipFill>
          <a:blip r:embed="rId5">
            <a:alphaModFix/>
          </a:blip>
          <a:stretch>
            <a:fillRect/>
          </a:stretch>
        </p:blipFill>
        <p:spPr>
          <a:xfrm>
            <a:off x="190325" y="4515725"/>
            <a:ext cx="734125" cy="41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p:nvPr/>
        </p:nvSpPr>
        <p:spPr>
          <a:xfrm>
            <a:off x="523500" y="1421425"/>
            <a:ext cx="8257500" cy="3540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0"/>
          <p:cNvSpPr txBox="1"/>
          <p:nvPr>
            <p:ph type="title"/>
          </p:nvPr>
        </p:nvSpPr>
        <p:spPr>
          <a:xfrm>
            <a:off x="606150" y="502275"/>
            <a:ext cx="80922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Main components of computer hardware </a:t>
            </a:r>
            <a:endParaRPr>
              <a:latin typeface="Staatliches"/>
              <a:ea typeface="Staatliches"/>
              <a:cs typeface="Staatliches"/>
              <a:sym typeface="Staatliches"/>
            </a:endParaRPr>
          </a:p>
          <a:p>
            <a:pPr indent="0" lvl="0" marL="0" rtl="0" algn="l">
              <a:spcBef>
                <a:spcPts val="0"/>
              </a:spcBef>
              <a:spcAft>
                <a:spcPts val="0"/>
              </a:spcAft>
              <a:buNone/>
            </a:pPr>
            <a:r>
              <a:rPr lang="en" sz="1200">
                <a:solidFill>
                  <a:schemeClr val="dk2"/>
                </a:solidFill>
              </a:rPr>
              <a:t>Hardware is the physical parts of a computer and all work in tandem to run your machine. As computers grow smaller and smaller, hardware components have to scale appropriately by decreasing their size, generating less heat, and using less power.</a:t>
            </a:r>
            <a:endParaRPr>
              <a:latin typeface="Staatliches"/>
              <a:ea typeface="Staatliches"/>
              <a:cs typeface="Staatliches"/>
              <a:sym typeface="Staatliches"/>
            </a:endParaRPr>
          </a:p>
        </p:txBody>
      </p:sp>
      <p:grpSp>
        <p:nvGrpSpPr>
          <p:cNvPr id="197" name="Google Shape;197;p20"/>
          <p:cNvGrpSpPr/>
          <p:nvPr/>
        </p:nvGrpSpPr>
        <p:grpSpPr>
          <a:xfrm>
            <a:off x="775925" y="1857075"/>
            <a:ext cx="2233975" cy="2376963"/>
            <a:chOff x="775925" y="1857075"/>
            <a:chExt cx="2233975" cy="2376963"/>
          </a:xfrm>
        </p:grpSpPr>
        <p:sp>
          <p:nvSpPr>
            <p:cNvPr id="198" name="Google Shape;198;p20"/>
            <p:cNvSpPr txBox="1"/>
            <p:nvPr/>
          </p:nvSpPr>
          <p:spPr>
            <a:xfrm>
              <a:off x="1084375" y="3218238"/>
              <a:ext cx="140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taatliches"/>
                  <a:ea typeface="Staatliches"/>
                  <a:cs typeface="Staatliches"/>
                  <a:sym typeface="Staatliches"/>
                </a:rPr>
                <a:t>Input devices</a:t>
              </a:r>
              <a:br>
                <a:rPr lang="en" sz="1800">
                  <a:solidFill>
                    <a:schemeClr val="dk2"/>
                  </a:solidFill>
                </a:rPr>
              </a:br>
              <a:r>
                <a:rPr lang="en" sz="1200">
                  <a:solidFill>
                    <a:schemeClr val="dk2"/>
                  </a:solidFill>
                </a:rPr>
                <a:t>gather data, similar to your eyes/ears</a:t>
              </a:r>
              <a:endParaRPr/>
            </a:p>
          </p:txBody>
        </p:sp>
        <p:pic>
          <p:nvPicPr>
            <p:cNvPr id="199" name="Google Shape;199;p20"/>
            <p:cNvPicPr preferRelativeResize="0"/>
            <p:nvPr/>
          </p:nvPicPr>
          <p:blipFill rotWithShape="1">
            <a:blip r:embed="rId3">
              <a:alphaModFix/>
            </a:blip>
            <a:srcRect b="40398" l="14445" r="13900" t="24132"/>
            <a:stretch/>
          </p:blipFill>
          <p:spPr>
            <a:xfrm>
              <a:off x="775925" y="2232175"/>
              <a:ext cx="1859379" cy="920449"/>
            </a:xfrm>
            <a:prstGeom prst="rect">
              <a:avLst/>
            </a:prstGeom>
            <a:noFill/>
            <a:ln>
              <a:noFill/>
            </a:ln>
          </p:spPr>
        </p:pic>
        <p:pic>
          <p:nvPicPr>
            <p:cNvPr id="200" name="Google Shape;200;p20"/>
            <p:cNvPicPr preferRelativeResize="0"/>
            <p:nvPr/>
          </p:nvPicPr>
          <p:blipFill rotWithShape="1">
            <a:blip r:embed="rId4">
              <a:alphaModFix/>
            </a:blip>
            <a:srcRect b="13420" l="23058" r="25824" t="6122"/>
            <a:stretch/>
          </p:blipFill>
          <p:spPr>
            <a:xfrm>
              <a:off x="2425125" y="1857075"/>
              <a:ext cx="584775" cy="920449"/>
            </a:xfrm>
            <a:prstGeom prst="rect">
              <a:avLst/>
            </a:prstGeom>
            <a:noFill/>
            <a:ln>
              <a:noFill/>
            </a:ln>
          </p:spPr>
        </p:pic>
      </p:grpSp>
      <p:grpSp>
        <p:nvGrpSpPr>
          <p:cNvPr id="201" name="Google Shape;201;p20"/>
          <p:cNvGrpSpPr/>
          <p:nvPr/>
        </p:nvGrpSpPr>
        <p:grpSpPr>
          <a:xfrm>
            <a:off x="3127125" y="2701050"/>
            <a:ext cx="1436788" cy="1240737"/>
            <a:chOff x="3127125" y="2701050"/>
            <a:chExt cx="1436788" cy="1240737"/>
          </a:xfrm>
        </p:grpSpPr>
        <p:sp>
          <p:nvSpPr>
            <p:cNvPr id="202" name="Google Shape;202;p20"/>
            <p:cNvSpPr txBox="1"/>
            <p:nvPr/>
          </p:nvSpPr>
          <p:spPr>
            <a:xfrm>
              <a:off x="3157213" y="2701050"/>
              <a:ext cx="140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taatliches"/>
                  <a:ea typeface="Staatliches"/>
                  <a:cs typeface="Staatliches"/>
                  <a:sym typeface="Staatliches"/>
                </a:rPr>
                <a:t>memory</a:t>
              </a:r>
              <a:br>
                <a:rPr lang="en" sz="1800">
                  <a:solidFill>
                    <a:schemeClr val="dk2"/>
                  </a:solidFill>
                </a:rPr>
              </a:br>
              <a:r>
                <a:rPr lang="en" sz="1200">
                  <a:solidFill>
                    <a:schemeClr val="dk2"/>
                  </a:solidFill>
                </a:rPr>
                <a:t>stores data</a:t>
              </a:r>
              <a:endParaRPr/>
            </a:p>
          </p:txBody>
        </p:sp>
        <p:pic>
          <p:nvPicPr>
            <p:cNvPr id="203" name="Google Shape;203;p20"/>
            <p:cNvPicPr preferRelativeResize="0"/>
            <p:nvPr/>
          </p:nvPicPr>
          <p:blipFill rotWithShape="1">
            <a:blip r:embed="rId5">
              <a:alphaModFix/>
            </a:blip>
            <a:srcRect b="32548" l="8924" r="8751" t="18374"/>
            <a:stretch/>
          </p:blipFill>
          <p:spPr>
            <a:xfrm>
              <a:off x="3127125" y="3370563"/>
              <a:ext cx="958200" cy="571225"/>
            </a:xfrm>
            <a:prstGeom prst="rect">
              <a:avLst/>
            </a:prstGeom>
            <a:noFill/>
            <a:ln>
              <a:noFill/>
            </a:ln>
          </p:spPr>
        </p:pic>
      </p:grpSp>
      <p:grpSp>
        <p:nvGrpSpPr>
          <p:cNvPr id="204" name="Google Shape;204;p20"/>
          <p:cNvGrpSpPr/>
          <p:nvPr/>
        </p:nvGrpSpPr>
        <p:grpSpPr>
          <a:xfrm>
            <a:off x="4416600" y="2232171"/>
            <a:ext cx="1496100" cy="1931904"/>
            <a:chOff x="4416600" y="2232171"/>
            <a:chExt cx="1496100" cy="1931904"/>
          </a:xfrm>
        </p:grpSpPr>
        <p:sp>
          <p:nvSpPr>
            <p:cNvPr id="205" name="Google Shape;205;p20"/>
            <p:cNvSpPr txBox="1"/>
            <p:nvPr/>
          </p:nvSpPr>
          <p:spPr>
            <a:xfrm>
              <a:off x="4416600" y="3148275"/>
              <a:ext cx="14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taatliches"/>
                  <a:ea typeface="Staatliches"/>
                  <a:cs typeface="Staatliches"/>
                  <a:sym typeface="Staatliches"/>
                </a:rPr>
                <a:t>processors</a:t>
              </a:r>
              <a:br>
                <a:rPr lang="en" sz="1800">
                  <a:solidFill>
                    <a:schemeClr val="dk2"/>
                  </a:solidFill>
                </a:rPr>
              </a:br>
              <a:r>
                <a:rPr lang="en" sz="1200">
                  <a:solidFill>
                    <a:schemeClr val="dk2"/>
                  </a:solidFill>
                </a:rPr>
                <a:t>examine/alter data, similar to your brain</a:t>
              </a:r>
              <a:endParaRPr/>
            </a:p>
          </p:txBody>
        </p:sp>
        <p:pic>
          <p:nvPicPr>
            <p:cNvPr id="206" name="Google Shape;206;p20"/>
            <p:cNvPicPr preferRelativeResize="0"/>
            <p:nvPr/>
          </p:nvPicPr>
          <p:blipFill rotWithShape="1">
            <a:blip r:embed="rId6">
              <a:alphaModFix/>
            </a:blip>
            <a:srcRect b="19393" l="0" r="0" t="0"/>
            <a:stretch/>
          </p:blipFill>
          <p:spPr>
            <a:xfrm>
              <a:off x="4711225" y="2232171"/>
              <a:ext cx="842574" cy="679151"/>
            </a:xfrm>
            <a:prstGeom prst="rect">
              <a:avLst/>
            </a:prstGeom>
            <a:noFill/>
            <a:ln>
              <a:noFill/>
            </a:ln>
          </p:spPr>
        </p:pic>
      </p:grpSp>
      <p:grpSp>
        <p:nvGrpSpPr>
          <p:cNvPr id="207" name="Google Shape;207;p20"/>
          <p:cNvGrpSpPr/>
          <p:nvPr/>
        </p:nvGrpSpPr>
        <p:grpSpPr>
          <a:xfrm>
            <a:off x="6076900" y="1784725"/>
            <a:ext cx="2133650" cy="2681038"/>
            <a:chOff x="6076900" y="1784725"/>
            <a:chExt cx="2133650" cy="2681038"/>
          </a:xfrm>
        </p:grpSpPr>
        <p:sp>
          <p:nvSpPr>
            <p:cNvPr id="208" name="Google Shape;208;p20"/>
            <p:cNvSpPr txBox="1"/>
            <p:nvPr/>
          </p:nvSpPr>
          <p:spPr>
            <a:xfrm>
              <a:off x="6106225" y="1784725"/>
              <a:ext cx="2104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Staatliches"/>
                  <a:ea typeface="Staatliches"/>
                  <a:cs typeface="Staatliches"/>
                  <a:sym typeface="Staatliches"/>
                </a:rPr>
                <a:t>Output devices</a:t>
              </a:r>
              <a:br>
                <a:rPr lang="en" sz="1800">
                  <a:solidFill>
                    <a:schemeClr val="dk2"/>
                  </a:solidFill>
                </a:rPr>
              </a:br>
              <a:r>
                <a:rPr lang="en" sz="1200">
                  <a:solidFill>
                    <a:schemeClr val="dk2"/>
                  </a:solidFill>
                </a:rPr>
                <a:t>show results of processor’s alterations, similar to how you speak/act after deciding what to do</a:t>
              </a:r>
              <a:endParaRPr/>
            </a:p>
          </p:txBody>
        </p:sp>
        <p:pic>
          <p:nvPicPr>
            <p:cNvPr id="209" name="Google Shape;209;p20"/>
            <p:cNvPicPr preferRelativeResize="0"/>
            <p:nvPr/>
          </p:nvPicPr>
          <p:blipFill rotWithShape="1">
            <a:blip r:embed="rId7">
              <a:alphaModFix/>
            </a:blip>
            <a:srcRect b="28829" l="14914" r="13482" t="11851"/>
            <a:stretch/>
          </p:blipFill>
          <p:spPr>
            <a:xfrm>
              <a:off x="6076900" y="3114538"/>
              <a:ext cx="1631024" cy="1351226"/>
            </a:xfrm>
            <a:prstGeom prst="rect">
              <a:avLst/>
            </a:prstGeom>
            <a:noFill/>
            <a:ln>
              <a:noFill/>
            </a:ln>
          </p:spPr>
        </p:pic>
        <p:pic>
          <p:nvPicPr>
            <p:cNvPr id="210" name="Google Shape;210;p20"/>
            <p:cNvPicPr preferRelativeResize="0"/>
            <p:nvPr/>
          </p:nvPicPr>
          <p:blipFill rotWithShape="1">
            <a:blip r:embed="rId8">
              <a:alphaModFix/>
            </a:blip>
            <a:srcRect b="11645" l="0" r="0" t="0"/>
            <a:stretch/>
          </p:blipFill>
          <p:spPr>
            <a:xfrm>
              <a:off x="7707925" y="3375600"/>
              <a:ext cx="502624" cy="44409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p21"/>
          <p:cNvGrpSpPr/>
          <p:nvPr/>
        </p:nvGrpSpPr>
        <p:grpSpPr>
          <a:xfrm>
            <a:off x="335575" y="3099275"/>
            <a:ext cx="3070825" cy="1975675"/>
            <a:chOff x="335575" y="3099275"/>
            <a:chExt cx="3070825" cy="1975675"/>
          </a:xfrm>
        </p:grpSpPr>
        <p:sp>
          <p:nvSpPr>
            <p:cNvPr id="216" name="Google Shape;216;p21"/>
            <p:cNvSpPr/>
            <p:nvPr/>
          </p:nvSpPr>
          <p:spPr>
            <a:xfrm>
              <a:off x="470875" y="3099275"/>
              <a:ext cx="2864700" cy="1348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21"/>
            <p:cNvPicPr preferRelativeResize="0"/>
            <p:nvPr/>
          </p:nvPicPr>
          <p:blipFill rotWithShape="1">
            <a:blip r:embed="rId3">
              <a:alphaModFix/>
            </a:blip>
            <a:srcRect b="12556" l="0" r="0" t="0"/>
            <a:stretch/>
          </p:blipFill>
          <p:spPr>
            <a:xfrm>
              <a:off x="2056944" y="3206075"/>
              <a:ext cx="998406" cy="873024"/>
            </a:xfrm>
            <a:prstGeom prst="rect">
              <a:avLst/>
            </a:prstGeom>
            <a:noFill/>
            <a:ln>
              <a:noFill/>
            </a:ln>
          </p:spPr>
        </p:pic>
        <p:sp>
          <p:nvSpPr>
            <p:cNvPr id="218" name="Google Shape;218;p21"/>
            <p:cNvSpPr txBox="1"/>
            <p:nvPr/>
          </p:nvSpPr>
          <p:spPr>
            <a:xfrm>
              <a:off x="335575" y="4336050"/>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Staatliches"/>
                  <a:ea typeface="Staatliches"/>
                  <a:cs typeface="Staatliches"/>
                  <a:sym typeface="Staatliches"/>
                </a:rPr>
                <a:t>software</a:t>
              </a:r>
              <a:endParaRPr/>
            </a:p>
          </p:txBody>
        </p:sp>
        <p:sp>
          <p:nvSpPr>
            <p:cNvPr id="219" name="Google Shape;219;p21"/>
            <p:cNvSpPr txBox="1"/>
            <p:nvPr/>
          </p:nvSpPr>
          <p:spPr>
            <a:xfrm>
              <a:off x="1821800" y="4016375"/>
              <a:ext cx="158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taatliches"/>
                  <a:ea typeface="Staatliches"/>
                  <a:cs typeface="Staatliches"/>
                  <a:sym typeface="Staatliches"/>
                </a:rPr>
                <a:t>Operating system</a:t>
              </a:r>
              <a:endParaRPr sz="1200"/>
            </a:p>
          </p:txBody>
        </p:sp>
        <p:pic>
          <p:nvPicPr>
            <p:cNvPr id="220" name="Google Shape;220;p21"/>
            <p:cNvPicPr preferRelativeResize="0"/>
            <p:nvPr/>
          </p:nvPicPr>
          <p:blipFill rotWithShape="1">
            <a:blip r:embed="rId4">
              <a:alphaModFix/>
            </a:blip>
            <a:srcRect b="15654" l="0" r="0" t="0"/>
            <a:stretch/>
          </p:blipFill>
          <p:spPr>
            <a:xfrm>
              <a:off x="750175" y="3265825"/>
              <a:ext cx="964225" cy="813276"/>
            </a:xfrm>
            <a:prstGeom prst="rect">
              <a:avLst/>
            </a:prstGeom>
            <a:noFill/>
            <a:ln>
              <a:noFill/>
            </a:ln>
          </p:spPr>
        </p:pic>
        <p:sp>
          <p:nvSpPr>
            <p:cNvPr id="221" name="Google Shape;221;p21"/>
            <p:cNvSpPr txBox="1"/>
            <p:nvPr/>
          </p:nvSpPr>
          <p:spPr>
            <a:xfrm>
              <a:off x="642788" y="4016375"/>
              <a:ext cx="1179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taatliches"/>
                  <a:ea typeface="Staatliches"/>
                  <a:cs typeface="Staatliches"/>
                  <a:sym typeface="Staatliches"/>
                </a:rPr>
                <a:t>applications</a:t>
              </a:r>
              <a:endParaRPr sz="1200"/>
            </a:p>
          </p:txBody>
        </p:sp>
      </p:grpSp>
      <p:sp>
        <p:nvSpPr>
          <p:cNvPr id="222" name="Google Shape;222;p21"/>
          <p:cNvSpPr txBox="1"/>
          <p:nvPr/>
        </p:nvSpPr>
        <p:spPr>
          <a:xfrm>
            <a:off x="1647625" y="3444738"/>
            <a:ext cx="5112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uses</a:t>
            </a:r>
            <a:endParaRPr sz="1000">
              <a:solidFill>
                <a:schemeClr val="dk2"/>
              </a:solidFill>
            </a:endParaRPr>
          </a:p>
        </p:txBody>
      </p:sp>
      <p:grpSp>
        <p:nvGrpSpPr>
          <p:cNvPr id="223" name="Google Shape;223;p21"/>
          <p:cNvGrpSpPr/>
          <p:nvPr/>
        </p:nvGrpSpPr>
        <p:grpSpPr>
          <a:xfrm>
            <a:off x="4161700" y="1559825"/>
            <a:ext cx="4857600" cy="2344500"/>
            <a:chOff x="4117725" y="1377450"/>
            <a:chExt cx="4857600" cy="2344500"/>
          </a:xfrm>
        </p:grpSpPr>
        <p:sp>
          <p:nvSpPr>
            <p:cNvPr id="224" name="Google Shape;224;p21"/>
            <p:cNvSpPr/>
            <p:nvPr/>
          </p:nvSpPr>
          <p:spPr>
            <a:xfrm>
              <a:off x="4117725" y="1377450"/>
              <a:ext cx="4857600" cy="2344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1"/>
            <p:cNvSpPr txBox="1"/>
            <p:nvPr/>
          </p:nvSpPr>
          <p:spPr>
            <a:xfrm>
              <a:off x="4283824" y="2360138"/>
              <a:ext cx="1296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taatliches"/>
                  <a:ea typeface="Staatliches"/>
                  <a:cs typeface="Staatliches"/>
                  <a:sym typeface="Staatliches"/>
                </a:rPr>
                <a:t>Input devices</a:t>
              </a:r>
              <a:endParaRPr sz="1200"/>
            </a:p>
          </p:txBody>
        </p:sp>
        <p:sp>
          <p:nvSpPr>
            <p:cNvPr id="226" name="Google Shape;226;p21"/>
            <p:cNvSpPr txBox="1"/>
            <p:nvPr/>
          </p:nvSpPr>
          <p:spPr>
            <a:xfrm>
              <a:off x="5580437" y="1977203"/>
              <a:ext cx="827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taatliches"/>
                  <a:ea typeface="Staatliches"/>
                  <a:cs typeface="Staatliches"/>
                  <a:sym typeface="Staatliches"/>
                </a:rPr>
                <a:t>memory</a:t>
              </a:r>
              <a:endParaRPr sz="1200"/>
            </a:p>
          </p:txBody>
        </p:sp>
        <p:sp>
          <p:nvSpPr>
            <p:cNvPr id="227" name="Google Shape;227;p21"/>
            <p:cNvSpPr txBox="1"/>
            <p:nvPr/>
          </p:nvSpPr>
          <p:spPr>
            <a:xfrm>
              <a:off x="6318500" y="2263300"/>
              <a:ext cx="11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taatliches"/>
                  <a:ea typeface="Staatliches"/>
                  <a:cs typeface="Staatliches"/>
                  <a:sym typeface="Staatliches"/>
                </a:rPr>
                <a:t>processors</a:t>
              </a:r>
              <a:br>
                <a:rPr lang="en" sz="1600">
                  <a:solidFill>
                    <a:schemeClr val="dk2"/>
                  </a:solidFill>
                </a:rPr>
              </a:br>
              <a:endParaRPr sz="1200"/>
            </a:p>
          </p:txBody>
        </p:sp>
        <p:sp>
          <p:nvSpPr>
            <p:cNvPr id="228" name="Google Shape;228;p21"/>
            <p:cNvSpPr txBox="1"/>
            <p:nvPr/>
          </p:nvSpPr>
          <p:spPr>
            <a:xfrm>
              <a:off x="7267448" y="1699900"/>
              <a:ext cx="149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Staatliches"/>
                  <a:ea typeface="Staatliches"/>
                  <a:cs typeface="Staatliches"/>
                  <a:sym typeface="Staatliches"/>
                </a:rPr>
                <a:t>Output devices</a:t>
              </a:r>
              <a:endParaRPr sz="1200"/>
            </a:p>
          </p:txBody>
        </p:sp>
        <p:pic>
          <p:nvPicPr>
            <p:cNvPr id="229" name="Google Shape;229;p21"/>
            <p:cNvPicPr preferRelativeResize="0"/>
            <p:nvPr/>
          </p:nvPicPr>
          <p:blipFill rotWithShape="1">
            <a:blip r:embed="rId5">
              <a:alphaModFix/>
            </a:blip>
            <a:srcRect b="40398" l="14445" r="13900" t="24132"/>
            <a:stretch/>
          </p:blipFill>
          <p:spPr>
            <a:xfrm>
              <a:off x="4246147" y="1699905"/>
              <a:ext cx="1093838" cy="639870"/>
            </a:xfrm>
            <a:prstGeom prst="rect">
              <a:avLst/>
            </a:prstGeom>
            <a:noFill/>
            <a:ln>
              <a:noFill/>
            </a:ln>
          </p:spPr>
        </p:pic>
        <p:pic>
          <p:nvPicPr>
            <p:cNvPr id="230" name="Google Shape;230;p21"/>
            <p:cNvPicPr preferRelativeResize="0"/>
            <p:nvPr/>
          </p:nvPicPr>
          <p:blipFill rotWithShape="1">
            <a:blip r:embed="rId6">
              <a:alphaModFix/>
            </a:blip>
            <a:srcRect b="13420" l="23058" r="25824" t="6122"/>
            <a:stretch/>
          </p:blipFill>
          <p:spPr>
            <a:xfrm>
              <a:off x="5236414" y="1623421"/>
              <a:ext cx="344011" cy="639870"/>
            </a:xfrm>
            <a:prstGeom prst="rect">
              <a:avLst/>
            </a:prstGeom>
            <a:noFill/>
            <a:ln>
              <a:noFill/>
            </a:ln>
          </p:spPr>
        </p:pic>
        <p:pic>
          <p:nvPicPr>
            <p:cNvPr id="231" name="Google Shape;231;p21"/>
            <p:cNvPicPr preferRelativeResize="0"/>
            <p:nvPr/>
          </p:nvPicPr>
          <p:blipFill rotWithShape="1">
            <a:blip r:embed="rId7">
              <a:alphaModFix/>
            </a:blip>
            <a:srcRect b="32548" l="8924" r="8751" t="18374"/>
            <a:stretch/>
          </p:blipFill>
          <p:spPr>
            <a:xfrm>
              <a:off x="5649387" y="2417830"/>
              <a:ext cx="563691" cy="397098"/>
            </a:xfrm>
            <a:prstGeom prst="rect">
              <a:avLst/>
            </a:prstGeom>
            <a:noFill/>
            <a:ln>
              <a:noFill/>
            </a:ln>
          </p:spPr>
        </p:pic>
        <p:pic>
          <p:nvPicPr>
            <p:cNvPr id="232" name="Google Shape;232;p21"/>
            <p:cNvPicPr preferRelativeResize="0"/>
            <p:nvPr/>
          </p:nvPicPr>
          <p:blipFill rotWithShape="1">
            <a:blip r:embed="rId8">
              <a:alphaModFix/>
            </a:blip>
            <a:srcRect b="19393" l="0" r="0" t="0"/>
            <a:stretch/>
          </p:blipFill>
          <p:spPr>
            <a:xfrm>
              <a:off x="6648570" y="1839802"/>
              <a:ext cx="495668" cy="472127"/>
            </a:xfrm>
            <a:prstGeom prst="rect">
              <a:avLst/>
            </a:prstGeom>
            <a:noFill/>
            <a:ln>
              <a:noFill/>
            </a:ln>
          </p:spPr>
        </p:pic>
        <p:pic>
          <p:nvPicPr>
            <p:cNvPr id="233" name="Google Shape;233;p21"/>
            <p:cNvPicPr preferRelativeResize="0"/>
            <p:nvPr/>
          </p:nvPicPr>
          <p:blipFill rotWithShape="1">
            <a:blip r:embed="rId9">
              <a:alphaModFix/>
            </a:blip>
            <a:srcRect b="28829" l="14914" r="13482" t="11851"/>
            <a:stretch/>
          </p:blipFill>
          <p:spPr>
            <a:xfrm>
              <a:off x="7472607" y="2101436"/>
              <a:ext cx="959501" cy="939335"/>
            </a:xfrm>
            <a:prstGeom prst="rect">
              <a:avLst/>
            </a:prstGeom>
            <a:noFill/>
            <a:ln>
              <a:noFill/>
            </a:ln>
          </p:spPr>
        </p:pic>
        <p:pic>
          <p:nvPicPr>
            <p:cNvPr id="234" name="Google Shape;234;p21"/>
            <p:cNvPicPr preferRelativeResize="0"/>
            <p:nvPr/>
          </p:nvPicPr>
          <p:blipFill rotWithShape="1">
            <a:blip r:embed="rId10">
              <a:alphaModFix/>
            </a:blip>
            <a:srcRect b="11645" l="0" r="0" t="0"/>
            <a:stretch/>
          </p:blipFill>
          <p:spPr>
            <a:xfrm>
              <a:off x="8344182" y="2421331"/>
              <a:ext cx="295684" cy="308724"/>
            </a:xfrm>
            <a:prstGeom prst="rect">
              <a:avLst/>
            </a:prstGeom>
            <a:noFill/>
            <a:ln>
              <a:noFill/>
            </a:ln>
          </p:spPr>
        </p:pic>
      </p:grpSp>
      <p:sp>
        <p:nvSpPr>
          <p:cNvPr id="235" name="Google Shape;235;p21"/>
          <p:cNvSpPr txBox="1"/>
          <p:nvPr/>
        </p:nvSpPr>
        <p:spPr>
          <a:xfrm>
            <a:off x="3881825" y="316542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Staatliches"/>
                <a:ea typeface="Staatliches"/>
                <a:cs typeface="Staatliches"/>
                <a:sym typeface="Staatliches"/>
              </a:rPr>
              <a:t>hardware</a:t>
            </a:r>
            <a:endParaRPr/>
          </a:p>
        </p:txBody>
      </p:sp>
      <p:grpSp>
        <p:nvGrpSpPr>
          <p:cNvPr id="236" name="Google Shape;236;p21"/>
          <p:cNvGrpSpPr/>
          <p:nvPr/>
        </p:nvGrpSpPr>
        <p:grpSpPr>
          <a:xfrm>
            <a:off x="837850" y="1559817"/>
            <a:ext cx="3000000" cy="1535871"/>
            <a:chOff x="589625" y="1138454"/>
            <a:chExt cx="3000000" cy="1535871"/>
          </a:xfrm>
        </p:grpSpPr>
        <p:pic>
          <p:nvPicPr>
            <p:cNvPr id="237" name="Google Shape;237;p21"/>
            <p:cNvPicPr preferRelativeResize="0"/>
            <p:nvPr/>
          </p:nvPicPr>
          <p:blipFill rotWithShape="1">
            <a:blip r:embed="rId11">
              <a:alphaModFix/>
            </a:blip>
            <a:srcRect b="16964" l="0" r="0" t="0"/>
            <a:stretch/>
          </p:blipFill>
          <p:spPr>
            <a:xfrm>
              <a:off x="1506388" y="1138454"/>
              <a:ext cx="1166475" cy="968585"/>
            </a:xfrm>
            <a:prstGeom prst="rect">
              <a:avLst/>
            </a:prstGeom>
            <a:noFill/>
            <a:ln>
              <a:noFill/>
            </a:ln>
          </p:spPr>
        </p:pic>
        <p:sp>
          <p:nvSpPr>
            <p:cNvPr id="238" name="Google Shape;238;p21"/>
            <p:cNvSpPr txBox="1"/>
            <p:nvPr/>
          </p:nvSpPr>
          <p:spPr>
            <a:xfrm>
              <a:off x="589625" y="1935425"/>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Staatliches"/>
                  <a:ea typeface="Staatliches"/>
                  <a:cs typeface="Staatliches"/>
                  <a:sym typeface="Staatliches"/>
                </a:rPr>
                <a:t>user</a:t>
              </a:r>
              <a:endParaRPr/>
            </a:p>
          </p:txBody>
        </p:sp>
      </p:grpSp>
      <p:sp>
        <p:nvSpPr>
          <p:cNvPr id="239" name="Google Shape;239;p21"/>
          <p:cNvSpPr/>
          <p:nvPr/>
        </p:nvSpPr>
        <p:spPr>
          <a:xfrm flipH="1" rot="10800000">
            <a:off x="1667600" y="3676125"/>
            <a:ext cx="441523" cy="9325"/>
          </a:xfrm>
          <a:custGeom>
            <a:rect b="b" l="l" r="r" t="t"/>
            <a:pathLst>
              <a:path extrusionOk="0" h="293" w="22567">
                <a:moveTo>
                  <a:pt x="0" y="0"/>
                </a:moveTo>
                <a:cubicBezTo>
                  <a:pt x="3761" y="49"/>
                  <a:pt x="18806" y="244"/>
                  <a:pt x="22567" y="293"/>
                </a:cubicBezTo>
              </a:path>
            </a:pathLst>
          </a:custGeom>
          <a:noFill/>
          <a:ln cap="flat" cmpd="sng" w="9525">
            <a:solidFill>
              <a:schemeClr val="dk2"/>
            </a:solidFill>
            <a:prstDash val="solid"/>
            <a:round/>
            <a:headEnd len="med" w="med" type="none"/>
            <a:tailEnd len="med" w="med" type="stealth"/>
          </a:ln>
        </p:spPr>
      </p:sp>
      <p:grpSp>
        <p:nvGrpSpPr>
          <p:cNvPr id="240" name="Google Shape;240;p21"/>
          <p:cNvGrpSpPr/>
          <p:nvPr/>
        </p:nvGrpSpPr>
        <p:grpSpPr>
          <a:xfrm>
            <a:off x="3106625" y="3482925"/>
            <a:ext cx="1304175" cy="395700"/>
            <a:chOff x="3106625" y="3482925"/>
            <a:chExt cx="1304175" cy="395700"/>
          </a:xfrm>
        </p:grpSpPr>
        <p:sp>
          <p:nvSpPr>
            <p:cNvPr id="241" name="Google Shape;241;p21"/>
            <p:cNvSpPr/>
            <p:nvPr/>
          </p:nvSpPr>
          <p:spPr>
            <a:xfrm>
              <a:off x="3106625" y="3560875"/>
              <a:ext cx="1304175" cy="271100"/>
            </a:xfrm>
            <a:custGeom>
              <a:rect b="b" l="l" r="r" t="t"/>
              <a:pathLst>
                <a:path extrusionOk="0" h="10844" w="52167">
                  <a:moveTo>
                    <a:pt x="0" y="10844"/>
                  </a:moveTo>
                  <a:cubicBezTo>
                    <a:pt x="4201" y="10405"/>
                    <a:pt x="16510" y="10014"/>
                    <a:pt x="25204" y="8207"/>
                  </a:cubicBezTo>
                  <a:cubicBezTo>
                    <a:pt x="33899" y="6400"/>
                    <a:pt x="47673" y="1368"/>
                    <a:pt x="52167" y="0"/>
                  </a:cubicBezTo>
                </a:path>
              </a:pathLst>
            </a:custGeom>
            <a:noFill/>
            <a:ln cap="flat" cmpd="sng" w="9525">
              <a:solidFill>
                <a:schemeClr val="dk2"/>
              </a:solidFill>
              <a:prstDash val="solid"/>
              <a:round/>
              <a:headEnd len="med" w="med" type="none"/>
              <a:tailEnd len="med" w="med" type="stealth"/>
            </a:ln>
          </p:spPr>
        </p:sp>
        <p:sp>
          <p:nvSpPr>
            <p:cNvPr id="242" name="Google Shape;242;p21"/>
            <p:cNvSpPr txBox="1"/>
            <p:nvPr/>
          </p:nvSpPr>
          <p:spPr>
            <a:xfrm>
              <a:off x="3503100" y="3482925"/>
              <a:ext cx="5112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uses</a:t>
              </a:r>
              <a:endParaRPr sz="1000">
                <a:solidFill>
                  <a:schemeClr val="dk2"/>
                </a:solidFill>
              </a:endParaRPr>
            </a:p>
          </p:txBody>
        </p:sp>
      </p:grpSp>
      <p:grpSp>
        <p:nvGrpSpPr>
          <p:cNvPr id="243" name="Google Shape;243;p21"/>
          <p:cNvGrpSpPr/>
          <p:nvPr/>
        </p:nvGrpSpPr>
        <p:grpSpPr>
          <a:xfrm>
            <a:off x="1091700" y="2593725"/>
            <a:ext cx="754675" cy="637450"/>
            <a:chOff x="1091700" y="2593725"/>
            <a:chExt cx="754675" cy="637450"/>
          </a:xfrm>
        </p:grpSpPr>
        <p:sp>
          <p:nvSpPr>
            <p:cNvPr id="244" name="Google Shape;244;p21"/>
            <p:cNvSpPr/>
            <p:nvPr/>
          </p:nvSpPr>
          <p:spPr>
            <a:xfrm>
              <a:off x="1091700" y="2593725"/>
              <a:ext cx="754675" cy="637450"/>
            </a:xfrm>
            <a:custGeom>
              <a:rect b="b" l="l" r="r" t="t"/>
              <a:pathLst>
                <a:path extrusionOk="0" h="25498" w="30187">
                  <a:moveTo>
                    <a:pt x="30187" y="0"/>
                  </a:moveTo>
                  <a:cubicBezTo>
                    <a:pt x="25889" y="831"/>
                    <a:pt x="9428" y="733"/>
                    <a:pt x="4397" y="4983"/>
                  </a:cubicBezTo>
                  <a:cubicBezTo>
                    <a:pt x="-634" y="9233"/>
                    <a:pt x="733" y="22079"/>
                    <a:pt x="0" y="25498"/>
                  </a:cubicBezTo>
                </a:path>
              </a:pathLst>
            </a:custGeom>
            <a:noFill/>
            <a:ln cap="flat" cmpd="sng" w="9525">
              <a:solidFill>
                <a:schemeClr val="dk2"/>
              </a:solidFill>
              <a:prstDash val="solid"/>
              <a:round/>
              <a:headEnd len="med" w="med" type="none"/>
              <a:tailEnd len="med" w="med" type="stealth"/>
            </a:ln>
          </p:spPr>
        </p:sp>
        <p:sp>
          <p:nvSpPr>
            <p:cNvPr id="245" name="Google Shape;245;p21"/>
            <p:cNvSpPr txBox="1"/>
            <p:nvPr/>
          </p:nvSpPr>
          <p:spPr>
            <a:xfrm>
              <a:off x="1213438" y="2631013"/>
              <a:ext cx="5112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uses</a:t>
              </a:r>
              <a:endParaRPr sz="1000">
                <a:solidFill>
                  <a:schemeClr val="dk2"/>
                </a:solidFill>
              </a:endParaRPr>
            </a:p>
          </p:txBody>
        </p:sp>
      </p:grpSp>
      <p:sp>
        <p:nvSpPr>
          <p:cNvPr id="246" name="Google Shape;246;p21"/>
          <p:cNvSpPr txBox="1"/>
          <p:nvPr>
            <p:ph type="title"/>
          </p:nvPr>
        </p:nvSpPr>
        <p:spPr>
          <a:xfrm>
            <a:off x="376425" y="405575"/>
            <a:ext cx="80922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A computer’s system is broken down into two categories: hardware and software</a:t>
            </a:r>
            <a:endParaRPr>
              <a:latin typeface="Staatliches"/>
              <a:ea typeface="Staatliches"/>
              <a:cs typeface="Staatliches"/>
              <a:sym typeface="Staatliches"/>
            </a:endParaRPr>
          </a:p>
          <a:p>
            <a:pPr indent="0" lvl="0" marL="0" rtl="0" algn="l">
              <a:spcBef>
                <a:spcPts val="0"/>
              </a:spcBef>
              <a:spcAft>
                <a:spcPts val="0"/>
              </a:spcAft>
              <a:buNone/>
            </a:pPr>
            <a:r>
              <a:rPr lang="en" sz="1200">
                <a:solidFill>
                  <a:schemeClr val="dk2"/>
                </a:solidFill>
              </a:rPr>
              <a:t>Hardware are the visible components, and software are the sets of instructions which manage and/or allow the hardware to perform tasks. In other words, </a:t>
            </a:r>
            <a:r>
              <a:rPr b="1" lang="en" sz="1200">
                <a:solidFill>
                  <a:schemeClr val="dk2"/>
                </a:solidFill>
              </a:rPr>
              <a:t>software are where algorithms live</a:t>
            </a:r>
            <a:r>
              <a:rPr lang="en" sz="1200">
                <a:solidFill>
                  <a:schemeClr val="dk2"/>
                </a:solidFill>
              </a:rPr>
              <a:t>.</a:t>
            </a:r>
            <a:endParaRPr>
              <a:latin typeface="Staatliches"/>
              <a:ea typeface="Staatliches"/>
              <a:cs typeface="Staatliches"/>
              <a:sym typeface="Staatliches"/>
            </a:endParaRPr>
          </a:p>
        </p:txBody>
      </p:sp>
      <p:grpSp>
        <p:nvGrpSpPr>
          <p:cNvPr id="247" name="Google Shape;247;p21"/>
          <p:cNvGrpSpPr/>
          <p:nvPr/>
        </p:nvGrpSpPr>
        <p:grpSpPr>
          <a:xfrm>
            <a:off x="3648376" y="3994275"/>
            <a:ext cx="5183649" cy="604125"/>
            <a:chOff x="3648376" y="3994275"/>
            <a:chExt cx="5183649" cy="604125"/>
          </a:xfrm>
        </p:grpSpPr>
        <p:sp>
          <p:nvSpPr>
            <p:cNvPr id="248" name="Google Shape;248;p21"/>
            <p:cNvSpPr txBox="1"/>
            <p:nvPr/>
          </p:nvSpPr>
          <p:spPr>
            <a:xfrm>
              <a:off x="4188025" y="4044300"/>
              <a:ext cx="4644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last summer’s airport fiasco was due to bug at this stage, some place only a technician could fix</a:t>
              </a:r>
              <a:endParaRPr/>
            </a:p>
          </p:txBody>
        </p:sp>
        <p:sp>
          <p:nvSpPr>
            <p:cNvPr id="249" name="Google Shape;249;p21"/>
            <p:cNvSpPr/>
            <p:nvPr/>
          </p:nvSpPr>
          <p:spPr>
            <a:xfrm>
              <a:off x="3648376" y="3994275"/>
              <a:ext cx="609800" cy="305375"/>
            </a:xfrm>
            <a:custGeom>
              <a:rect b="b" l="l" r="r" t="t"/>
              <a:pathLst>
                <a:path extrusionOk="0" h="12215" w="24392">
                  <a:moveTo>
                    <a:pt x="24393" y="9867"/>
                  </a:moveTo>
                  <a:cubicBezTo>
                    <a:pt x="20739" y="10172"/>
                    <a:pt x="6487" y="13339"/>
                    <a:pt x="2467" y="11694"/>
                  </a:cubicBezTo>
                  <a:cubicBezTo>
                    <a:pt x="-1553" y="10050"/>
                    <a:pt x="640" y="1949"/>
                    <a:pt x="274" y="0"/>
                  </a:cubicBezTo>
                </a:path>
              </a:pathLst>
            </a:custGeom>
            <a:noFill/>
            <a:ln cap="flat" cmpd="sng" w="9525">
              <a:solidFill>
                <a:schemeClr val="dk2"/>
              </a:solidFill>
              <a:prstDash val="solid"/>
              <a:round/>
              <a:headEnd len="med" w="med" type="none"/>
              <a:tailEnd len="med" w="med" type="stealth"/>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