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anrope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anrop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anrope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90a721b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90a721b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06faa1be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06faa1b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90a721b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90a721b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90a721b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90a721b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90a721b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90a721b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90a721b6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90a721b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bfecadf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bfecad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bcd1af7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bcd1af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65cc7135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65cc7135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ec8efa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ec8efa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cb5a4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cb5a4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5cc7135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65cc7135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90a721b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90a721b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65cc7135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65cc7135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aXYNcwmjK4g" TargetMode="External"/><Relationship Id="rId5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Tio8r3Zf70M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Tio8r3Zf70M" TargetMode="External"/><Relationship Id="rId5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AZals4U6Z_I" TargetMode="External"/><Relationship Id="rId5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EFmxPMdBqmU" TargetMode="External"/><Relationship Id="rId4" Type="http://schemas.openxmlformats.org/officeDocument/2006/relationships/image" Target="../media/image7.jpg"/><Relationship Id="rId5" Type="http://schemas.openxmlformats.org/officeDocument/2006/relationships/hyperlink" Target="https://www.youtube.com/watch?v=EFmxPMdBqm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L_Tt5mdJ6Y8EFCoxgD00UAkL_Em4yZlU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 3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611075" y="2064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Quiz 1 rewrites due! Hand in at the front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69" name="Google Shape;69;p15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5100" y="4506225"/>
            <a:ext cx="677200" cy="3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4"/>
          <p:cNvGrpSpPr/>
          <p:nvPr/>
        </p:nvGrpSpPr>
        <p:grpSpPr>
          <a:xfrm>
            <a:off x="2848900" y="1117175"/>
            <a:ext cx="5545500" cy="2064325"/>
            <a:chOff x="3306100" y="507575"/>
            <a:chExt cx="5545500" cy="2064325"/>
          </a:xfrm>
        </p:grpSpPr>
        <p:sp>
          <p:nvSpPr>
            <p:cNvPr id="142" name="Google Shape;142;p24"/>
            <p:cNvSpPr txBox="1"/>
            <p:nvPr/>
          </p:nvSpPr>
          <p:spPr>
            <a:xfrm>
              <a:off x="4027975" y="507575"/>
              <a:ext cx="43020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squared numbers</a:t>
              </a:r>
              <a:endParaRPr b="1" sz="3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43" name="Google Shape;143;p24"/>
            <p:cNvSpPr txBox="1"/>
            <p:nvPr/>
          </p:nvSpPr>
          <p:spPr>
            <a:xfrm>
              <a:off x="3306100" y="1035000"/>
              <a:ext cx="5545500" cy="1536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square_list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[]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number in range(1,101):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square_list.</a:t>
              </a:r>
              <a:r>
                <a:rPr b="1"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append(number**2)</a:t>
              </a:r>
              <a:endParaRPr b="1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square_list</a:t>
              </a: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4" name="Google Shape;144;p24"/>
          <p:cNvSpPr txBox="1"/>
          <p:nvPr/>
        </p:nvSpPr>
        <p:spPr>
          <a:xfrm>
            <a:off x="400225" y="2605925"/>
            <a:ext cx="2301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create new lists with this pattern by using the list method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00225" y="1662550"/>
            <a:ext cx="1906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</a:t>
            </a:r>
            <a:endParaRPr sz="1900"/>
          </a:p>
        </p:txBody>
      </p:sp>
      <p:grpSp>
        <p:nvGrpSpPr>
          <p:cNvPr id="146" name="Google Shape;146;p24"/>
          <p:cNvGrpSpPr/>
          <p:nvPr/>
        </p:nvGrpSpPr>
        <p:grpSpPr>
          <a:xfrm>
            <a:off x="766025" y="436225"/>
            <a:ext cx="3723500" cy="1584150"/>
            <a:chOff x="766025" y="436225"/>
            <a:chExt cx="3723500" cy="1584150"/>
          </a:xfrm>
        </p:grpSpPr>
        <p:sp>
          <p:nvSpPr>
            <p:cNvPr id="147" name="Google Shape;147;p24"/>
            <p:cNvSpPr/>
            <p:nvPr/>
          </p:nvSpPr>
          <p:spPr>
            <a:xfrm>
              <a:off x="2907625" y="1666675"/>
              <a:ext cx="1581900" cy="3537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24"/>
            <p:cNvGrpSpPr/>
            <p:nvPr/>
          </p:nvGrpSpPr>
          <p:grpSpPr>
            <a:xfrm>
              <a:off x="766025" y="436225"/>
              <a:ext cx="2512800" cy="1415000"/>
              <a:chOff x="766025" y="436225"/>
              <a:chExt cx="2512800" cy="1415000"/>
            </a:xfrm>
          </p:grpSpPr>
          <p:sp>
            <p:nvSpPr>
              <p:cNvPr id="149" name="Google Shape;149;p24"/>
              <p:cNvSpPr txBox="1"/>
              <p:nvPr/>
            </p:nvSpPr>
            <p:spPr>
              <a:xfrm>
                <a:off x="766025" y="436225"/>
                <a:ext cx="2512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our empty list</a:t>
                </a: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 flipH="1" rot="10800000">
                <a:off x="1762528" y="676177"/>
                <a:ext cx="1075302" cy="1175048"/>
              </a:xfrm>
              <a:custGeom>
                <a:rect b="b" l="l" r="r" t="t"/>
                <a:pathLst>
                  <a:path extrusionOk="0" h="50415" w="26699">
                    <a:moveTo>
                      <a:pt x="7071" y="50415"/>
                    </a:moveTo>
                    <a:cubicBezTo>
                      <a:pt x="9188" y="48363"/>
                      <a:pt x="20926" y="45284"/>
                      <a:pt x="19771" y="38100"/>
                    </a:cubicBezTo>
                    <a:cubicBezTo>
                      <a:pt x="18617" y="30916"/>
                      <a:pt x="-1011" y="13662"/>
                      <a:pt x="144" y="7312"/>
                    </a:cubicBezTo>
                    <a:cubicBezTo>
                      <a:pt x="1299" y="962"/>
                      <a:pt x="22273" y="1219"/>
                      <a:pt x="26699" y="0"/>
                    </a:cubicBezTo>
                  </a:path>
                </a:pathLst>
              </a:custGeom>
              <a:noFill/>
              <a:ln cap="flat" cmpd="sng" w="9525">
                <a:solidFill>
                  <a:srgbClr val="1B91CA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grpSp>
        <p:nvGrpSpPr>
          <p:cNvPr id="151" name="Google Shape;151;p24"/>
          <p:cNvGrpSpPr/>
          <p:nvPr/>
        </p:nvGrpSpPr>
        <p:grpSpPr>
          <a:xfrm>
            <a:off x="4207750" y="2427625"/>
            <a:ext cx="2512800" cy="1535250"/>
            <a:chOff x="4207750" y="2427625"/>
            <a:chExt cx="2512800" cy="1535250"/>
          </a:xfrm>
        </p:grpSpPr>
        <p:grpSp>
          <p:nvGrpSpPr>
            <p:cNvPr id="152" name="Google Shape;152;p24"/>
            <p:cNvGrpSpPr/>
            <p:nvPr/>
          </p:nvGrpSpPr>
          <p:grpSpPr>
            <a:xfrm>
              <a:off x="4207750" y="2427625"/>
              <a:ext cx="2512800" cy="1535250"/>
              <a:chOff x="3261600" y="1666675"/>
              <a:chExt cx="2512800" cy="1535250"/>
            </a:xfrm>
          </p:grpSpPr>
          <p:sp>
            <p:nvSpPr>
              <p:cNvPr id="153" name="Google Shape;153;p24"/>
              <p:cNvSpPr/>
              <p:nvPr/>
            </p:nvSpPr>
            <p:spPr>
              <a:xfrm>
                <a:off x="3360500" y="1666675"/>
                <a:ext cx="1725900" cy="353700"/>
              </a:xfrm>
              <a:prstGeom prst="rect">
                <a:avLst/>
              </a:prstGeom>
              <a:noFill/>
              <a:ln cap="flat" cmpd="sng" w="19050">
                <a:solidFill>
                  <a:srgbClr val="1B91C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4"/>
              <p:cNvSpPr txBox="1"/>
              <p:nvPr/>
            </p:nvSpPr>
            <p:spPr>
              <a:xfrm>
                <a:off x="3261600" y="2586325"/>
                <a:ext cx="2512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for each number 1 - 100, append its square to our list</a:t>
                </a: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55" name="Google Shape;155;p24"/>
            <p:cNvSpPr/>
            <p:nvPr/>
          </p:nvSpPr>
          <p:spPr>
            <a:xfrm>
              <a:off x="6120700" y="2601725"/>
              <a:ext cx="556900" cy="1014250"/>
            </a:xfrm>
            <a:custGeom>
              <a:rect b="b" l="l" r="r" t="t"/>
              <a:pathLst>
                <a:path extrusionOk="0" h="40570" w="22276">
                  <a:moveTo>
                    <a:pt x="8466" y="40570"/>
                  </a:moveTo>
                  <a:cubicBezTo>
                    <a:pt x="9818" y="37395"/>
                    <a:pt x="14405" y="27753"/>
                    <a:pt x="16580" y="21520"/>
                  </a:cubicBezTo>
                  <a:cubicBezTo>
                    <a:pt x="18756" y="15288"/>
                    <a:pt x="24282" y="6762"/>
                    <a:pt x="21519" y="3175"/>
                  </a:cubicBezTo>
                  <a:cubicBezTo>
                    <a:pt x="18756" y="-412"/>
                    <a:pt x="3587" y="52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56" name="Google Shape;156;p24"/>
          <p:cNvSpPr txBox="1"/>
          <p:nvPr/>
        </p:nvSpPr>
        <p:spPr>
          <a:xfrm>
            <a:off x="6252975" y="3962875"/>
            <a:ext cx="25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Can also be done this way, but less efficient: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square_list = square_list + [number **2]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7" name="Google Shape;157;p24"/>
          <p:cNvGrpSpPr/>
          <p:nvPr/>
        </p:nvGrpSpPr>
        <p:grpSpPr>
          <a:xfrm>
            <a:off x="2484048" y="2791700"/>
            <a:ext cx="2877652" cy="1672625"/>
            <a:chOff x="2484048" y="2791700"/>
            <a:chExt cx="2877652" cy="1672625"/>
          </a:xfrm>
        </p:grpSpPr>
        <p:sp>
          <p:nvSpPr>
            <p:cNvPr id="158" name="Google Shape;158;p24"/>
            <p:cNvSpPr txBox="1"/>
            <p:nvPr/>
          </p:nvSpPr>
          <p:spPr>
            <a:xfrm>
              <a:off x="2848900" y="4064125"/>
              <a:ext cx="251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[1, 4, 9, 25, 36, …, 10000]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2889175" y="2791700"/>
              <a:ext cx="1725900" cy="3537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2484048" y="2928050"/>
              <a:ext cx="355800" cy="1296475"/>
            </a:xfrm>
            <a:custGeom>
              <a:rect b="b" l="l" r="r" t="t"/>
              <a:pathLst>
                <a:path extrusionOk="0" h="51859" w="14232">
                  <a:moveTo>
                    <a:pt x="14232" y="0"/>
                  </a:moveTo>
                  <a:cubicBezTo>
                    <a:pt x="12645" y="1058"/>
                    <a:pt x="7000" y="-529"/>
                    <a:pt x="4707" y="6350"/>
                  </a:cubicBezTo>
                  <a:cubicBezTo>
                    <a:pt x="2414" y="13229"/>
                    <a:pt x="-1113" y="33690"/>
                    <a:pt x="474" y="41275"/>
                  </a:cubicBezTo>
                  <a:cubicBezTo>
                    <a:pt x="2062" y="48860"/>
                    <a:pt x="11939" y="50095"/>
                    <a:pt x="14232" y="51859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61" name="Google Shape;161;p24"/>
          <p:cNvGrpSpPr/>
          <p:nvPr/>
        </p:nvGrpSpPr>
        <p:grpSpPr>
          <a:xfrm>
            <a:off x="4168025" y="1718150"/>
            <a:ext cx="4233900" cy="682700"/>
            <a:chOff x="4168025" y="1718150"/>
            <a:chExt cx="4233900" cy="682700"/>
          </a:xfrm>
        </p:grpSpPr>
        <p:sp>
          <p:nvSpPr>
            <p:cNvPr id="162" name="Google Shape;162;p24"/>
            <p:cNvSpPr/>
            <p:nvPr/>
          </p:nvSpPr>
          <p:spPr>
            <a:xfrm>
              <a:off x="4168025" y="2047150"/>
              <a:ext cx="1132500" cy="3537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4"/>
            <p:cNvSpPr txBox="1"/>
            <p:nvPr/>
          </p:nvSpPr>
          <p:spPr>
            <a:xfrm>
              <a:off x="5524325" y="1718150"/>
              <a:ext cx="2877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number grabs values starting at 1 up to 100 (does not include 101)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5009450" y="1841070"/>
              <a:ext cx="529150" cy="152125"/>
            </a:xfrm>
            <a:custGeom>
              <a:rect b="b" l="l" r="r" t="t"/>
              <a:pathLst>
                <a:path extrusionOk="0" h="6085" w="21166">
                  <a:moveTo>
                    <a:pt x="21166" y="3968"/>
                  </a:moveTo>
                  <a:cubicBezTo>
                    <a:pt x="18932" y="3321"/>
                    <a:pt x="11289" y="-265"/>
                    <a:pt x="7761" y="88"/>
                  </a:cubicBezTo>
                  <a:cubicBezTo>
                    <a:pt x="4233" y="441"/>
                    <a:pt x="1294" y="5086"/>
                    <a:pt x="0" y="6085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191200" y="533400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2112650" y="12561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Name score</a:t>
            </a:r>
            <a:endParaRPr sz="700"/>
          </a:p>
        </p:txBody>
      </p:sp>
      <p:sp>
        <p:nvSpPr>
          <p:cNvPr id="172" name="Google Shape;172;p25"/>
          <p:cNvSpPr txBox="1"/>
          <p:nvPr/>
        </p:nvSpPr>
        <p:spPr>
          <a:xfrm>
            <a:off x="2112650" y="1852700"/>
            <a:ext cx="65700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any word, we can compute its "word score". Each letter has a point value :	a -0pts 	b- I pt 	c- 2 pts 	d- 3 pts 	e- 4 pts 	. . 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"word score " of a word is the sum of the point values of each of its letters.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that asks the user to enter their name, and computes and prints the score.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 example of executing this program is given below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your name: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kim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name score is 30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823125" y="4648700"/>
            <a:ext cx="39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alphabet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= “abcdefghijklmnopqrstuvwxyz”</a:t>
            </a:r>
            <a:endParaRPr/>
          </a:p>
        </p:txBody>
      </p:sp>
      <p:pic>
        <p:nvPicPr>
          <p:cNvPr descr="8 Minute Timer Relaxing Music Lofi Fish Background&#10;Song- https://www.youtube.com/watch?v=Nh_oj5hsAbs&amp;t=41s&#10;&#10;&#10;&#10;TAGS&#10;9 minute&#10;9 minute countdown&#10;9 minute lo-fi hiphop timer&#10;9 minute timer&#10;countdown&#10;lo-fi music&#10;lofi study song&#10;study music&#10;study timer&#10;time&#10;timer&#10;working music&#10;9 minute timer with music&#10;9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74" name="Google Shape;174;p25" title="8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194" y="3589950"/>
            <a:ext cx="1524006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78150" y="1115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helpful for Project 3!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608925" y="1229550"/>
            <a:ext cx="21186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often want to write programs that behave differently depending on the situation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do this by using </a:t>
            </a:r>
            <a:r>
              <a:rPr b="1" lang="en" sz="24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Conditionals</a:t>
            </a:r>
            <a:endParaRPr sz="24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111325" y="279325"/>
            <a:ext cx="53373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bring a coat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Write a program that asks the user to enter the temperature. 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it’s below 65, the program prints “Bring a coat with you!”. 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Otherwise, the </a:t>
            </a: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program</a:t>
            </a: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prints “Enjoy the sunshine”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007225" y="1765200"/>
            <a:ext cx="5441400" cy="18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= int(input('What’s the temperature outside? '))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temp &lt; 65: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print('Bring a coat with you!')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print('Enjoy the sunshine')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37825" y="4181675"/>
            <a:ext cx="18897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 value from user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3369950" y="4181675"/>
            <a:ext cx="1392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is temp &lt; 65?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5" name="Google Shape;185;p26"/>
          <p:cNvCxnSpPr>
            <a:stCxn id="183" idx="3"/>
            <a:endCxn id="184" idx="1"/>
          </p:cNvCxnSpPr>
          <p:nvPr/>
        </p:nvCxnSpPr>
        <p:spPr>
          <a:xfrm>
            <a:off x="2727525" y="4381775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86" name="Google Shape;186;p26"/>
          <p:cNvGrpSpPr/>
          <p:nvPr/>
        </p:nvGrpSpPr>
        <p:grpSpPr>
          <a:xfrm>
            <a:off x="3111325" y="2662700"/>
            <a:ext cx="5337300" cy="2319375"/>
            <a:chOff x="3111325" y="2662700"/>
            <a:chExt cx="5337300" cy="2319375"/>
          </a:xfrm>
        </p:grpSpPr>
        <p:grpSp>
          <p:nvGrpSpPr>
            <p:cNvPr id="187" name="Google Shape;187;p26"/>
            <p:cNvGrpSpPr/>
            <p:nvPr/>
          </p:nvGrpSpPr>
          <p:grpSpPr>
            <a:xfrm>
              <a:off x="4762550" y="4381775"/>
              <a:ext cx="3686075" cy="600300"/>
              <a:chOff x="4762550" y="4381775"/>
              <a:chExt cx="3686075" cy="600300"/>
            </a:xfrm>
          </p:grpSpPr>
          <p:sp>
            <p:nvSpPr>
              <p:cNvPr id="188" name="Google Shape;188;p26"/>
              <p:cNvSpPr txBox="1"/>
              <p:nvPr/>
            </p:nvSpPr>
            <p:spPr>
              <a:xfrm>
                <a:off x="5728525" y="4581875"/>
                <a:ext cx="2720100" cy="400200"/>
              </a:xfrm>
              <a:prstGeom prst="rect">
                <a:avLst/>
              </a:prstGeom>
              <a:noFill/>
              <a:ln cap="flat" cmpd="sng" w="9525">
                <a:solidFill>
                  <a:srgbClr val="1B91C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print “Bring a coat with you!”</a:t>
                </a: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cxnSp>
            <p:nvCxnSpPr>
              <p:cNvPr id="189" name="Google Shape;189;p26"/>
              <p:cNvCxnSpPr>
                <a:stCxn id="184" idx="3"/>
                <a:endCxn id="188" idx="1"/>
              </p:cNvCxnSpPr>
              <p:nvPr/>
            </p:nvCxnSpPr>
            <p:spPr>
              <a:xfrm>
                <a:off x="4762550" y="4381775"/>
                <a:ext cx="966000" cy="40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90" name="Google Shape;190;p26"/>
              <p:cNvSpPr txBox="1"/>
              <p:nvPr/>
            </p:nvSpPr>
            <p:spPr>
              <a:xfrm>
                <a:off x="4924388" y="4581875"/>
                <a:ext cx="64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Yes</a:t>
                </a:r>
                <a:endParaRPr>
                  <a:solidFill>
                    <a:srgbClr val="1B91CA"/>
                  </a:solidFill>
                </a:endParaRPr>
              </a:p>
            </p:txBody>
          </p:sp>
        </p:grpSp>
        <p:sp>
          <p:nvSpPr>
            <p:cNvPr id="191" name="Google Shape;191;p26"/>
            <p:cNvSpPr/>
            <p:nvPr/>
          </p:nvSpPr>
          <p:spPr>
            <a:xfrm>
              <a:off x="3111325" y="2662700"/>
              <a:ext cx="3238800" cy="3537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6"/>
          <p:cNvGrpSpPr/>
          <p:nvPr/>
        </p:nvGrpSpPr>
        <p:grpSpPr>
          <a:xfrm>
            <a:off x="3111325" y="3221900"/>
            <a:ext cx="5337300" cy="1159875"/>
            <a:chOff x="3111325" y="3221900"/>
            <a:chExt cx="5337300" cy="1159875"/>
          </a:xfrm>
        </p:grpSpPr>
        <p:grpSp>
          <p:nvGrpSpPr>
            <p:cNvPr id="193" name="Google Shape;193;p26"/>
            <p:cNvGrpSpPr/>
            <p:nvPr/>
          </p:nvGrpSpPr>
          <p:grpSpPr>
            <a:xfrm>
              <a:off x="4762550" y="3904625"/>
              <a:ext cx="3686075" cy="477150"/>
              <a:chOff x="4762550" y="3904625"/>
              <a:chExt cx="3686075" cy="477150"/>
            </a:xfrm>
          </p:grpSpPr>
          <p:sp>
            <p:nvSpPr>
              <p:cNvPr id="194" name="Google Shape;194;p26"/>
              <p:cNvSpPr txBox="1"/>
              <p:nvPr/>
            </p:nvSpPr>
            <p:spPr>
              <a:xfrm>
                <a:off x="5728525" y="3946875"/>
                <a:ext cx="2720100" cy="400200"/>
              </a:xfrm>
              <a:prstGeom prst="rect">
                <a:avLst/>
              </a:prstGeom>
              <a:noFill/>
              <a:ln cap="flat" cmpd="sng" w="9525">
                <a:solidFill>
                  <a:srgbClr val="AF00D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print “Enjoy the sunshine”</a:t>
                </a:r>
                <a:endParaRPr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cxnSp>
            <p:nvCxnSpPr>
              <p:cNvPr id="195" name="Google Shape;195;p26"/>
              <p:cNvCxnSpPr>
                <a:stCxn id="184" idx="3"/>
                <a:endCxn id="194" idx="1"/>
              </p:cNvCxnSpPr>
              <p:nvPr/>
            </p:nvCxnSpPr>
            <p:spPr>
              <a:xfrm flipH="1" rot="10800000">
                <a:off x="4762550" y="4146875"/>
                <a:ext cx="966000" cy="234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96" name="Google Shape;196;p26"/>
              <p:cNvSpPr txBox="1"/>
              <p:nvPr/>
            </p:nvSpPr>
            <p:spPr>
              <a:xfrm>
                <a:off x="5003750" y="3904625"/>
                <a:ext cx="642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AF00DB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No</a:t>
                </a:r>
                <a:endParaRPr>
                  <a:solidFill>
                    <a:srgbClr val="AF00DB"/>
                  </a:solidFill>
                </a:endParaRPr>
              </a:p>
            </p:txBody>
          </p:sp>
        </p:grpSp>
        <p:sp>
          <p:nvSpPr>
            <p:cNvPr id="197" name="Google Shape;197;p26"/>
            <p:cNvSpPr/>
            <p:nvPr/>
          </p:nvSpPr>
          <p:spPr>
            <a:xfrm>
              <a:off x="3111325" y="3221900"/>
              <a:ext cx="3238800" cy="353700"/>
            </a:xfrm>
            <a:prstGeom prst="rect">
              <a:avLst/>
            </a:prstGeom>
            <a:noFill/>
            <a:ln cap="flat" cmpd="sng" w="1905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3 Minute Timer Relaxing Music Lofi Fish Background&#10;Song- https://www.youtube.com/watch?v=Nh_oj5hsAbs&amp;t=41s&#10;&#10;&#10;&#10;TAGS&#10;3 minute&#10;3 minute countdown&#10;3 minute lo-fi hiphop timer&#10;3 minute timer&#10;countdown&#10;lo-fi music&#10;lofi study song&#10;study music&#10;study timer&#10;time&#10;timer&#10;working music&#10;3 minute timer with music&#10;3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98" name="Google Shape;198;p26" title="3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8950" y="4219675"/>
            <a:ext cx="837825" cy="4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191200" y="533400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092800" y="978300"/>
            <a:ext cx="5956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olympic age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qualification</a:t>
            </a:r>
            <a:endParaRPr sz="700"/>
          </a:p>
        </p:txBody>
      </p:sp>
      <p:sp>
        <p:nvSpPr>
          <p:cNvPr id="206" name="Google Shape;206;p27"/>
          <p:cNvSpPr txBox="1"/>
          <p:nvPr/>
        </p:nvSpPr>
        <p:spPr>
          <a:xfrm>
            <a:off x="2133200" y="2074500"/>
            <a:ext cx="64095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that prompts the user to enter their age.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they’re under 13, print “You’re too young to be on the US Olympic team”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they’re 13 or older, print “You’re old enough to be on the US Olympic team”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3 Minute Timer Relaxing Music Lofi Fish Background&#10;Song- https://www.youtube.com/watch?v=Nh_oj5hsAbs&amp;t=41s&#10;&#10;&#10;&#10;TAGS&#10;3 minute&#10;3 minute countdown&#10;3 minute lo-fi hiphop timer&#10;3 minute timer&#10;countdown&#10;lo-fi music&#10;lofi study song&#10;study music&#10;study timer&#10;time&#10;timer&#10;working music&#10;3 minute timer with music&#10;3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07" name="Google Shape;207;p27" title="3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0150" y="4488025"/>
            <a:ext cx="837825" cy="4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2739325" y="1199650"/>
            <a:ext cx="5441400" cy="18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temp = int(input('What’s the temperature outside? '))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temp &lt; 65: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print('Bring a coat with you!')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print('Enjoy the sunshine')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32450" y="416700"/>
            <a:ext cx="1870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time we do a comparison in an if-statement, we will be returning a </a:t>
            </a: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boolean value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332450" y="1793150"/>
            <a:ext cx="3695925" cy="1563375"/>
            <a:chOff x="332450" y="1793150"/>
            <a:chExt cx="3695925" cy="1563375"/>
          </a:xfrm>
        </p:grpSpPr>
        <p:sp>
          <p:nvSpPr>
            <p:cNvPr id="215" name="Google Shape;215;p28"/>
            <p:cNvSpPr/>
            <p:nvPr/>
          </p:nvSpPr>
          <p:spPr>
            <a:xfrm>
              <a:off x="3091475" y="1793150"/>
              <a:ext cx="936900" cy="353700"/>
            </a:xfrm>
            <a:prstGeom prst="rect">
              <a:avLst/>
            </a:prstGeom>
            <a:noFill/>
            <a:ln cap="flat" cmpd="sng" w="1905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332450" y="2371325"/>
              <a:ext cx="21828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this expression is a comparison, so will return a boolean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2053825" y="1823147"/>
              <a:ext cx="902900" cy="1024425"/>
            </a:xfrm>
            <a:custGeom>
              <a:rect b="b" l="l" r="r" t="t"/>
              <a:pathLst>
                <a:path extrusionOk="0" h="40977" w="36116">
                  <a:moveTo>
                    <a:pt x="0" y="40977"/>
                  </a:moveTo>
                  <a:cubicBezTo>
                    <a:pt x="2646" y="39853"/>
                    <a:pt x="14552" y="40382"/>
                    <a:pt x="15875" y="34230"/>
                  </a:cubicBezTo>
                  <a:cubicBezTo>
                    <a:pt x="17198" y="28079"/>
                    <a:pt x="4565" y="9757"/>
                    <a:pt x="7938" y="4068"/>
                  </a:cubicBezTo>
                  <a:cubicBezTo>
                    <a:pt x="11312" y="-1620"/>
                    <a:pt x="31420" y="761"/>
                    <a:pt x="36116" y="99"/>
                  </a:cubicBezTo>
                </a:path>
              </a:pathLst>
            </a:custGeom>
            <a:noFill/>
            <a:ln cap="flat" cmpd="sng" w="9525">
              <a:solidFill>
                <a:srgbClr val="AF00DB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18" name="Google Shape;218;p28"/>
          <p:cNvSpPr txBox="1"/>
          <p:nvPr/>
        </p:nvSpPr>
        <p:spPr>
          <a:xfrm>
            <a:off x="2679800" y="3204800"/>
            <a:ext cx="57042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Boolean is a type (like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 that has two possible values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     or		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 b="1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230275" y="39822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&lt; 1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6029700" y="3982225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/>
        </p:nvSpPr>
        <p:spPr>
          <a:xfrm>
            <a:off x="1760825" y="618300"/>
            <a:ext cx="5754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comparison operators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802875" y="1275975"/>
            <a:ext cx="1147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232025" y="1307700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is less than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2232025" y="1876325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is less than or equal to 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232025" y="2444950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is greater than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232025" y="3013575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is greater than or equal to 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2232025" y="3560925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equals 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232025" y="4108275"/>
            <a:ext cx="59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returns </a:t>
            </a:r>
            <a:r>
              <a:rPr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a is not equal to  b, otherwise returns </a:t>
            </a:r>
            <a:r>
              <a:rPr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False</a:t>
            </a:r>
            <a:endParaRPr>
              <a:solidFill>
                <a:srgbClr val="AF00DB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5746450" y="786250"/>
            <a:ext cx="24642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HW 4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Sign up for Project 3 group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task 1 on Project 3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39" name="Google Shape;239;p30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40" name="Google Shape;240;p30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30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46" name="Google Shape;246;p30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30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50" name="Google Shape;250;p30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0"/>
          <p:cNvSpPr/>
          <p:nvPr/>
        </p:nvSpPr>
        <p:spPr>
          <a:xfrm flipH="1">
            <a:off x="1024575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exercises in workbook until the end of class.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know if you have any questions!</a:t>
            </a:r>
            <a:endParaRPr/>
          </a:p>
        </p:txBody>
      </p:sp>
      <p:pic>
        <p:nvPicPr>
          <p:cNvPr descr="studio ghibli study / relaxation music&#10;please leave a like it really helps me out!&#10;instagram: miyukistudies&#10;&#10;feel free to leave any requests below!&#10;(all content credit to their respective owners)" id="257" name="Google Shape;257;p30" title="chill / relax / study music | studio ghibli lo-fi jazz mix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975" y="3384375"/>
            <a:ext cx="831375" cy="4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1335975" y="1093075"/>
            <a:ext cx="638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#ask user for input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input("Enter your name: ")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alphabet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"abcdefghijklmnopqrstuvwxyz"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#create accumulator variable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#iteration by item in user input: add score of character to accumulator variable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letter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name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letter_point = </a:t>
            </a:r>
            <a:r>
              <a:rPr b="1" lang="en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alphabet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.find(</a:t>
            </a:r>
            <a:r>
              <a:rPr lang="en" u="sng">
                <a:latin typeface="Source Code Pro"/>
                <a:ea typeface="Source Code Pro"/>
                <a:cs typeface="Source Code Pro"/>
                <a:sym typeface="Source Code Pro"/>
              </a:rPr>
              <a:t>letter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+ letter_point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#display score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score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1645075" y="4363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Name score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(^∇^)╯  https://brilliant.org/alanbecker&#10;30-day free trial and 20% off 👍&#10;&#10;🖐 ASK ME ANYTHING! ► https://www.youtube.com/noogai89/join &#10;&#10;👕 MERCH! ► https://alanbecker.shop&#10;&#10;💬DISCORD SERVER ► https://discord.gg/alanbecker &#10;&#10;🕹️ANIMATORS VS GAMES ►  @AnimatorsVSGames &#10;&#10;📷INSTAGRAM ► http://www.instagram.com/alanbecker &#10;&#10;✏️TWITTER ► http://twitter.com/alanthebecker &#10;&#10;🔹🔶WRITER🔶🔹&#10;Terkoiz&#10;🔹🔶PROJECT LEAD / PA🔶🔹&#10; Sammi Alea https://sammialea.com/ &#10;🔹🔶ANIMATION🔶🔹&#10;Terkoiz&#10;@doumaki4501 &#10;@effie2095 &#10;@SimpleFox1 &#10;@smoilysheep4670 &#10;@favfaris4714 &#10;@n8sterAnimates &#10;@Spacedoughnut &#10;@ARCpersona &#10;@ablerai &#10;@ichasedacrow &#10;@Keenlol &#10;@NotSoProishNoob &#10;@mekatokwa &#10;@oxob3000 &#10;@eds7236 &#10;@Nemo0501 &#10;Exceld&#10;@Hexalhaxel &#10;🔹🔶SOUND DESIGN🔶🔹 &#10;@dan_loeb &#10;https://twitter.com/E_SoundWork &#10;🔹🔶CODE ASSISTANCE🔶🔹&#10;@Shuriken255 &#10;@RickardAbraham&#10;🔹🔶EDITORS🔶🔹 &#10;@dan_loeb &#10;@n8sterAnimates &#10;🔹🔶MUSIC🔶🔹 &#10;@avenzamusic &#10;🔹🔶LINE PRODUCER / PM🔶🔹&#10; @hatena360" id="74" name="Google Shape;74;p16" title="Animation vs. Cod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563" y="729325"/>
            <a:ext cx="6358875" cy="35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3350863" y="4306200"/>
            <a:ext cx="24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watch the whole video </a:t>
            </a:r>
            <a:r>
              <a:rPr lang="en" u="sng">
                <a:solidFill>
                  <a:schemeClr val="hlink"/>
                </a:solidFill>
                <a:hlinkClick r:id="rId5"/>
              </a:rPr>
              <a:t>here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825" y="152400"/>
            <a:ext cx="41086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4975"/>
            <a:ext cx="8839204" cy="15365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456775" y="2571750"/>
            <a:ext cx="1269300" cy="5577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2709475" y="2527575"/>
            <a:ext cx="1269300" cy="5577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703325" y="2125875"/>
            <a:ext cx="27522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100">
                <a:latin typeface="Staatliches"/>
                <a:ea typeface="Staatliches"/>
                <a:cs typeface="Staatliches"/>
                <a:sym typeface="Staatliches"/>
              </a:rPr>
              <a:t>Project 3</a:t>
            </a:r>
            <a:endParaRPr sz="1700"/>
          </a:p>
        </p:txBody>
      </p:sp>
      <p:sp>
        <p:nvSpPr>
          <p:cNvPr id="100" name="Google Shape;100;p20"/>
          <p:cNvSpPr txBox="1"/>
          <p:nvPr/>
        </p:nvSpPr>
        <p:spPr>
          <a:xfrm>
            <a:off x="3607925" y="1496325"/>
            <a:ext cx="4844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Working in a grou</a:t>
            </a: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Plan meetings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meet up at least twice this week. I’d recommend once today and once Wednesday.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 Delegation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decide if working together on each task (recommended), or if splitting up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tasks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Submission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plan who is submitting the work ahead of time.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Collaboration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share any work via Google Drive or email or colab (whichever is easiest)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779525" y="2753775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sign up due tonight!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see project overview for links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iterator variable either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index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item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which iterates 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either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or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range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offers multiple options to iterate through these sequences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2"/>
          <p:cNvGrpSpPr/>
          <p:nvPr/>
        </p:nvGrpSpPr>
        <p:grpSpPr>
          <a:xfrm>
            <a:off x="2186100" y="941625"/>
            <a:ext cx="4812600" cy="1830225"/>
            <a:chOff x="3238700" y="2608525"/>
            <a:chExt cx="4812600" cy="1830225"/>
          </a:xfrm>
        </p:grpSpPr>
        <p:sp>
          <p:nvSpPr>
            <p:cNvPr id="113" name="Google Shape;113;p22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Product of numbers</a:t>
              </a:r>
              <a:endParaRPr sz="400"/>
            </a:p>
          </p:txBody>
        </p:sp>
        <p:sp>
          <p:nvSpPr>
            <p:cNvPr id="114" name="Google Shape;114;p22"/>
            <p:cNvSpPr txBox="1"/>
            <p:nvPr/>
          </p:nvSpPr>
          <p:spPr>
            <a:xfrm>
              <a:off x="3238700" y="3161350"/>
              <a:ext cx="4812600" cy="127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total_product = 1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number in numbers_list: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total_product = total_product * number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print(total_product)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5" name="Google Shape;115;p22"/>
          <p:cNvGrpSpPr/>
          <p:nvPr/>
        </p:nvGrpSpPr>
        <p:grpSpPr>
          <a:xfrm>
            <a:off x="2145300" y="2801200"/>
            <a:ext cx="4812600" cy="1830225"/>
            <a:chOff x="3238700" y="2608525"/>
            <a:chExt cx="4812600" cy="1830225"/>
          </a:xfrm>
        </p:grpSpPr>
        <p:sp>
          <p:nvSpPr>
            <p:cNvPr id="116" name="Google Shape;116;p22"/>
            <p:cNvSpPr txBox="1"/>
            <p:nvPr/>
          </p:nvSpPr>
          <p:spPr>
            <a:xfrm>
              <a:off x="3306100" y="2608525"/>
              <a:ext cx="4745100" cy="65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8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sum of Even indices</a:t>
              </a:r>
              <a:endParaRPr sz="400"/>
            </a:p>
          </p:txBody>
        </p:sp>
        <p:sp>
          <p:nvSpPr>
            <p:cNvPr id="117" name="Google Shape;117;p22"/>
            <p:cNvSpPr txBox="1"/>
            <p:nvPr/>
          </p:nvSpPr>
          <p:spPr>
            <a:xfrm>
              <a:off x="3238700" y="3161350"/>
              <a:ext cx="4812600" cy="1277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total_sum = 0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range(0, len(numbers_list), 2):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total_sum = total_sum + numbers_list[index]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print(total_sum)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8" name="Google Shape;118;p22"/>
          <p:cNvSpPr txBox="1"/>
          <p:nvPr/>
        </p:nvSpPr>
        <p:spPr>
          <a:xfrm>
            <a:off x="2587200" y="512075"/>
            <a:ext cx="40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numbers_list = [1, 1, 2, 3, 5, 8, 13]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4106700" y="2089225"/>
            <a:ext cx="22230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3667400" y="3973450"/>
            <a:ext cx="31239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3357975" y="3404250"/>
            <a:ext cx="3093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755275" y="1536200"/>
            <a:ext cx="3093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52400" y="76200"/>
            <a:ext cx="1719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400225" y="2605925"/>
            <a:ext cx="2301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also accumulate to a string, using concatenation</a:t>
            </a:r>
            <a:endParaRPr b="1"/>
          </a:p>
        </p:txBody>
      </p:sp>
      <p:sp>
        <p:nvSpPr>
          <p:cNvPr id="129" name="Google Shape;129;p23"/>
          <p:cNvSpPr txBox="1"/>
          <p:nvPr/>
        </p:nvSpPr>
        <p:spPr>
          <a:xfrm>
            <a:off x="400225" y="1662550"/>
            <a:ext cx="19065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accumulator Pattern</a:t>
            </a:r>
            <a:endParaRPr sz="1900"/>
          </a:p>
        </p:txBody>
      </p:sp>
      <p:grpSp>
        <p:nvGrpSpPr>
          <p:cNvPr id="130" name="Google Shape;130;p23"/>
          <p:cNvGrpSpPr/>
          <p:nvPr/>
        </p:nvGrpSpPr>
        <p:grpSpPr>
          <a:xfrm>
            <a:off x="2848900" y="1117175"/>
            <a:ext cx="5545500" cy="2832325"/>
            <a:chOff x="3306100" y="507575"/>
            <a:chExt cx="5545500" cy="2832325"/>
          </a:xfrm>
        </p:grpSpPr>
        <p:sp>
          <p:nvSpPr>
            <p:cNvPr id="131" name="Google Shape;131;p23"/>
            <p:cNvSpPr txBox="1"/>
            <p:nvPr/>
          </p:nvSpPr>
          <p:spPr>
            <a:xfrm>
              <a:off x="4027975" y="507575"/>
              <a:ext cx="43020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70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Reverse strings</a:t>
              </a:r>
              <a:endParaRPr b="1" sz="3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3306100" y="1035000"/>
              <a:ext cx="5545500" cy="2304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color_string = "pink orange green brown"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length = len(color_string)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reversed_string = “”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index in range(length-1, -1, -1):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reversed_string = reversed_string + color_string[index]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print(reversed_string)</a:t>
              </a:r>
              <a:endParaRPr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3" name="Google Shape;133;p23"/>
          <p:cNvSpPr/>
          <p:nvPr/>
        </p:nvSpPr>
        <p:spPr>
          <a:xfrm>
            <a:off x="2906775" y="2394900"/>
            <a:ext cx="20001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6537250" y="3196725"/>
            <a:ext cx="17898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091925" y="2843025"/>
            <a:ext cx="2113800" cy="3537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152400" y="76200"/>
            <a:ext cx="17199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