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Staatliches"/>
      <p:regular r:id="rId30"/>
    </p:embeddedFont>
    <p:embeddedFont>
      <p:font typeface="Proxima Nova"/>
      <p:regular r:id="rId31"/>
      <p:bold r:id="rId32"/>
      <p:italic r:id="rId33"/>
      <p:boldItalic r:id="rId34"/>
    </p:embeddedFont>
    <p:embeddedFont>
      <p:font typeface="Manrope"/>
      <p:regular r:id="rId35"/>
      <p:bold r:id="rId36"/>
    </p:embeddedFont>
    <p:embeddedFont>
      <p:font typeface="Source Code Pro"/>
      <p:regular r:id="rId37"/>
      <p:bold r:id="rId38"/>
      <p:italic r:id="rId39"/>
      <p:boldItalic r:id="rId40"/>
    </p:embeddedFont>
    <p:embeddedFont>
      <p:font typeface="Manrope Medium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Italic.fntdata"/><Relationship Id="rId20" Type="http://schemas.openxmlformats.org/officeDocument/2006/relationships/slide" Target="slides/slide15.xml"/><Relationship Id="rId42" Type="http://schemas.openxmlformats.org/officeDocument/2006/relationships/font" Target="fonts/ManropeMedium-bold.fntdata"/><Relationship Id="rId41" Type="http://schemas.openxmlformats.org/officeDocument/2006/relationships/font" Target="fonts/ManropeMedium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regular.fntdata"/><Relationship Id="rId30" Type="http://schemas.openxmlformats.org/officeDocument/2006/relationships/font" Target="fonts/Staatliches-regular.fntdata"/><Relationship Id="rId11" Type="http://schemas.openxmlformats.org/officeDocument/2006/relationships/slide" Target="slides/slide6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32" Type="http://schemas.openxmlformats.org/officeDocument/2006/relationships/font" Target="fonts/ProximaNova-bold.fntdata"/><Relationship Id="rId13" Type="http://schemas.openxmlformats.org/officeDocument/2006/relationships/slide" Target="slides/slide8.xml"/><Relationship Id="rId35" Type="http://schemas.openxmlformats.org/officeDocument/2006/relationships/font" Target="fonts/Manrope-regular.fntdata"/><Relationship Id="rId12" Type="http://schemas.openxmlformats.org/officeDocument/2006/relationships/slide" Target="slides/slide7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10.xml"/><Relationship Id="rId37" Type="http://schemas.openxmlformats.org/officeDocument/2006/relationships/font" Target="fonts/SourceCodePro-regular.fntdata"/><Relationship Id="rId14" Type="http://schemas.openxmlformats.org/officeDocument/2006/relationships/slide" Target="slides/slide9.xml"/><Relationship Id="rId36" Type="http://schemas.openxmlformats.org/officeDocument/2006/relationships/font" Target="fonts/Manrope-bold.fntdata"/><Relationship Id="rId17" Type="http://schemas.openxmlformats.org/officeDocument/2006/relationships/slide" Target="slides/slide12.xml"/><Relationship Id="rId39" Type="http://schemas.openxmlformats.org/officeDocument/2006/relationships/font" Target="fonts/SourceCodePro-italic.fntdata"/><Relationship Id="rId16" Type="http://schemas.openxmlformats.org/officeDocument/2006/relationships/slide" Target="slides/slide11.xml"/><Relationship Id="rId38" Type="http://schemas.openxmlformats.org/officeDocument/2006/relationships/font" Target="fonts/SourceCodePr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76e68caec_2_1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76e68caec_2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e3ccf2c80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e3ccf2c8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00ba71c0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00ba71c0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275bb14ff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275bb14ff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e3ccf2c8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fe3ccf2c8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76e68caec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876e68caec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876e68caec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876e68caec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876e68caec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876e68caec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876e68caec_2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876e68caec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876e68caec_2_7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876e68caec_2_7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d7d2a49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d7d2a49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876e68caec_2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876e68caec_2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876e68caec_2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876e68caec_2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876e68caec_2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876e68caec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876e68caec_2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876e68caec_2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7697c8cd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7697c8cd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06aedd169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06aedd169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4e75a4d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4e75a4d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275bb14f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275bb14f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76e68caec_2_6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76e68caec_2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275bb14ff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275bb14f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CS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876e68caec_2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876e68caec_2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CS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hyperlink" Target="http://www.youtube.com/watch?v=4xDzrJKXOOY" TargetMode="External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hyperlink" Target="http://www.youtube.com/watch?v=odzGsDTJKz4" TargetMode="External"/><Relationship Id="rId5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hyperlink" Target="http://www.youtube.com/watch?v=Tio8r3Zf70M" TargetMode="External"/><Relationship Id="rId6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iscord.com/invite/F8wsBCEsM4" TargetMode="External"/><Relationship Id="rId4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hyperlink" Target="http://www.youtube.com/watch?v=4xDzrJKXOOY" TargetMode="External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hyperlink" Target="https://docs.google.com/spreadsheets/d/1hblHwD4Wz5WsCPPMq2-dA18E4eylotZE5X_dFZ2GKes/edit?gid=1585090131#gid=1585090131" TargetMode="External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lab.research.google.com/drive/1fO5wwHmORaW6dnxVqRNDizZokvg5T9jx?usp=sharing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hyperlink" Target="http://www.youtube.com/watch?v=odzGsDTJKz4" TargetMode="External"/><Relationship Id="rId6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Fundamentals: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Becoming a computer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Monday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February 10 2025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descr="🎼 | Listen on Spotify, Apple music and more&#10;→  https://fanlink.to/ChillSynthwave&#10;&#10;🎶 Subscribe to this channel for more synthwave music&#10;→ https://bit.ly/synthwave-channel&#10;&#10;🌎 | Lofi Girl on all social media&#10;→  https://fanlink.to/lofigirl-social&#10;&#10;👕 | Lofi Girl merch&#10;→  https://bit.ly/Iofigirl-shop&#10;&#10;🎭 | Create your lofi avatar now&#10;→  https://lofigirl.com/generator/&#10;&#10;💬 | Join the Lofi Girl community&#10;→   https://bit.ly/lofigirl-discord&#10;→   https://bit.ly/lofigirl-reddit&#10;&#10;🎨 | Art by Lofi Studio (full list of artists here)&#10;→  https://www.instagram.com/p/CrlCU3msh49/&#10;&#10;📝 | Submit your music / art&#10;→  https://bit.ly/lofi-submission" id="55" name="Google Shape;55;p13" title="synthwave radio 🌌 - beats to chill/game t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850" y="4657597"/>
            <a:ext cx="561450" cy="315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4294967295" type="title"/>
          </p:nvPr>
        </p:nvSpPr>
        <p:spPr>
          <a:xfrm>
            <a:off x="773700" y="1663450"/>
            <a:ext cx="7596600" cy="12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plan out our </a:t>
            </a:r>
            <a:r>
              <a:rPr lang="en">
                <a:solidFill>
                  <a:srgbClr val="1B91CA"/>
                </a:solidFill>
              </a:rPr>
              <a:t>algorithm</a:t>
            </a:r>
            <a:r>
              <a:rPr lang="en"/>
              <a:t> by using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flowcharts </a:t>
            </a:r>
            <a:r>
              <a:rPr lang="en"/>
              <a:t>and </a:t>
            </a:r>
            <a:r>
              <a:rPr lang="en">
                <a:solidFill>
                  <a:schemeClr val="accent4"/>
                </a:solidFill>
              </a:rPr>
              <a:t>pseudocode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134" name="Google Shape;134;p22"/>
          <p:cNvCxnSpPr/>
          <p:nvPr/>
        </p:nvCxnSpPr>
        <p:spPr>
          <a:xfrm>
            <a:off x="4295550" y="3325225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22"/>
          <p:cNvSpPr txBox="1"/>
          <p:nvPr/>
        </p:nvSpPr>
        <p:spPr>
          <a:xfrm>
            <a:off x="644725" y="3664600"/>
            <a:ext cx="30768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Flowcharts are a </a:t>
            </a:r>
            <a:r>
              <a:rPr b="1" lang="en" sz="1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visual</a:t>
            </a:r>
            <a:r>
              <a:rPr lang="en" sz="1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way</a:t>
            </a:r>
            <a:r>
              <a:rPr lang="en" sz="1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of using boxes and arrows to show the order of instructions</a:t>
            </a:r>
            <a:endParaRPr sz="5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Good for </a:t>
            </a:r>
            <a:r>
              <a:rPr b="1" lang="en" sz="1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decision making</a:t>
            </a:r>
            <a:r>
              <a:rPr lang="en" sz="1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or if there are a lot of user interactions</a:t>
            </a:r>
            <a:endParaRPr sz="10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36" name="Google Shape;136;p22"/>
          <p:cNvCxnSpPr>
            <a:stCxn id="135" idx="1"/>
          </p:cNvCxnSpPr>
          <p:nvPr/>
        </p:nvCxnSpPr>
        <p:spPr>
          <a:xfrm flipH="1" rot="10800000">
            <a:off x="644725" y="2603500"/>
            <a:ext cx="1477800" cy="1467900"/>
          </a:xfrm>
          <a:prstGeom prst="curvedConnector3">
            <a:avLst>
              <a:gd fmla="val -1611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2"/>
          <p:cNvSpPr txBox="1"/>
          <p:nvPr/>
        </p:nvSpPr>
        <p:spPr>
          <a:xfrm>
            <a:off x="5593950" y="3711100"/>
            <a:ext cx="30768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Pseudocode is an informal algorithm using simple English </a:t>
            </a:r>
            <a:r>
              <a:rPr b="1" lang="en" sz="1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sentences</a:t>
            </a:r>
            <a:r>
              <a:rPr lang="en" sz="1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and is organized by indentations (much like a computer program)</a:t>
            </a:r>
            <a:endParaRPr sz="10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Good for mathematical </a:t>
            </a:r>
            <a:r>
              <a:rPr b="1" lang="en" sz="10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processes</a:t>
            </a:r>
            <a:endParaRPr b="1" sz="10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38" name="Google Shape;138;p22"/>
          <p:cNvCxnSpPr>
            <a:stCxn id="137" idx="3"/>
          </p:cNvCxnSpPr>
          <p:nvPr/>
        </p:nvCxnSpPr>
        <p:spPr>
          <a:xfrm rot="10800000">
            <a:off x="7060950" y="2603500"/>
            <a:ext cx="1609800" cy="1514400"/>
          </a:xfrm>
          <a:prstGeom prst="curvedConnector3">
            <a:avLst>
              <a:gd fmla="val -14792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2"/>
          <p:cNvSpPr txBox="1"/>
          <p:nvPr/>
        </p:nvSpPr>
        <p:spPr>
          <a:xfrm>
            <a:off x="3258600" y="10386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Let’s see an example of this!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>
            <a:off x="3161700" y="2099825"/>
            <a:ext cx="4905900" cy="455700"/>
          </a:xfrm>
          <a:prstGeom prst="rect">
            <a:avLst/>
          </a:prstGeom>
          <a:noFill/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/>
        </p:nvSpPr>
        <p:spPr>
          <a:xfrm>
            <a:off x="329456" y="3097525"/>
            <a:ext cx="28227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1B91CA"/>
                </a:solidFill>
                <a:latin typeface="Staatliches"/>
                <a:ea typeface="Staatliches"/>
                <a:cs typeface="Staatliches"/>
                <a:sym typeface="Staatliches"/>
              </a:rPr>
              <a:t>Noble bean cafe</a:t>
            </a:r>
            <a:endParaRPr sz="100">
              <a:solidFill>
                <a:srgbClr val="1B91CA"/>
              </a:solidFill>
            </a:endParaRPr>
          </a:p>
        </p:txBody>
      </p:sp>
      <p:grpSp>
        <p:nvGrpSpPr>
          <p:cNvPr id="146" name="Google Shape;146;p23"/>
          <p:cNvGrpSpPr/>
          <p:nvPr/>
        </p:nvGrpSpPr>
        <p:grpSpPr>
          <a:xfrm>
            <a:off x="-152600" y="1657650"/>
            <a:ext cx="3786925" cy="2994724"/>
            <a:chOff x="-152600" y="1657650"/>
            <a:chExt cx="3786925" cy="2994724"/>
          </a:xfrm>
        </p:grpSpPr>
        <p:pic>
          <p:nvPicPr>
            <p:cNvPr id="147" name="Google Shape;147;p23"/>
            <p:cNvPicPr preferRelativeResize="0"/>
            <p:nvPr/>
          </p:nvPicPr>
          <p:blipFill rotWithShape="1">
            <a:blip r:embed="rId4">
              <a:alphaModFix/>
            </a:blip>
            <a:srcRect b="14089" l="0" r="0" t="0"/>
            <a:stretch/>
          </p:blipFill>
          <p:spPr>
            <a:xfrm>
              <a:off x="-152600" y="1657650"/>
              <a:ext cx="3786925" cy="2994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3"/>
            <p:cNvSpPr/>
            <p:nvPr/>
          </p:nvSpPr>
          <p:spPr>
            <a:xfrm>
              <a:off x="517903" y="4226144"/>
              <a:ext cx="2522250" cy="198775"/>
            </a:xfrm>
            <a:custGeom>
              <a:rect b="b" l="l" r="r" t="t"/>
              <a:pathLst>
                <a:path extrusionOk="0" h="7951" w="100890">
                  <a:moveTo>
                    <a:pt x="3922" y="486"/>
                  </a:moveTo>
                  <a:cubicBezTo>
                    <a:pt x="2263" y="1459"/>
                    <a:pt x="-1112" y="5120"/>
                    <a:pt x="490" y="6321"/>
                  </a:cubicBezTo>
                  <a:cubicBezTo>
                    <a:pt x="2092" y="7522"/>
                    <a:pt x="-2714" y="7465"/>
                    <a:pt x="13533" y="7694"/>
                  </a:cubicBezTo>
                  <a:cubicBezTo>
                    <a:pt x="29780" y="7923"/>
                    <a:pt x="86587" y="8095"/>
                    <a:pt x="97971" y="7694"/>
                  </a:cubicBezTo>
                  <a:cubicBezTo>
                    <a:pt x="109355" y="7294"/>
                    <a:pt x="81953" y="5577"/>
                    <a:pt x="81839" y="5291"/>
                  </a:cubicBezTo>
                  <a:cubicBezTo>
                    <a:pt x="81725" y="5005"/>
                    <a:pt x="95283" y="6550"/>
                    <a:pt x="97285" y="5978"/>
                  </a:cubicBezTo>
                  <a:cubicBezTo>
                    <a:pt x="99287" y="5406"/>
                    <a:pt x="96369" y="2774"/>
                    <a:pt x="93852" y="1859"/>
                  </a:cubicBezTo>
                  <a:cubicBezTo>
                    <a:pt x="91335" y="944"/>
                    <a:pt x="87331" y="715"/>
                    <a:pt x="82182" y="486"/>
                  </a:cubicBezTo>
                  <a:cubicBezTo>
                    <a:pt x="77033" y="257"/>
                    <a:pt x="68738" y="486"/>
                    <a:pt x="62960" y="486"/>
                  </a:cubicBezTo>
                  <a:cubicBezTo>
                    <a:pt x="57182" y="486"/>
                    <a:pt x="56267" y="486"/>
                    <a:pt x="47514" y="486"/>
                  </a:cubicBezTo>
                  <a:cubicBezTo>
                    <a:pt x="38761" y="486"/>
                    <a:pt x="17709" y="486"/>
                    <a:pt x="10444" y="486"/>
                  </a:cubicBezTo>
                  <a:cubicBezTo>
                    <a:pt x="3179" y="486"/>
                    <a:pt x="5581" y="-486"/>
                    <a:pt x="3922" y="4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</p:grpSp>
      <p:sp>
        <p:nvSpPr>
          <p:cNvPr id="149" name="Google Shape;149;p23"/>
          <p:cNvSpPr txBox="1"/>
          <p:nvPr/>
        </p:nvSpPr>
        <p:spPr>
          <a:xfrm>
            <a:off x="3106700" y="1500725"/>
            <a:ext cx="50616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want to create a program that sends the drink a customer selects at the automated coffee shop to the barista. The program should prompt the user to select which 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drink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they want, if it's hot or iced, and then send the drink to the barista.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-688375" y="488325"/>
            <a:ext cx="4569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Cafe orders</a:t>
            </a:r>
            <a:endParaRPr sz="700"/>
          </a:p>
        </p:txBody>
      </p:sp>
      <p:sp>
        <p:nvSpPr>
          <p:cNvPr id="151" name="Google Shape;151;p23"/>
          <p:cNvSpPr txBox="1"/>
          <p:nvPr/>
        </p:nvSpPr>
        <p:spPr>
          <a:xfrm>
            <a:off x="3106700" y="2649000"/>
            <a:ext cx="50616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Before we code anything, 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let's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create some pseudocode to figure out what we’d like this program to do!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4402100" y="32863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1. 	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ask user for </a:t>
            </a:r>
            <a:r>
              <a:rPr b="1" lang="en" sz="12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drink choice</a:t>
            </a:r>
            <a:endParaRPr b="1" sz="1200">
              <a:solidFill>
                <a:srgbClr val="1B91CA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4402100" y="36278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2.	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ask if drink is </a:t>
            </a:r>
            <a:r>
              <a:rPr b="1" lang="en" sz="12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hot or iced</a:t>
            </a:r>
            <a:endParaRPr b="1">
              <a:solidFill>
                <a:srgbClr val="1B91CA"/>
              </a:solidFill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4402100" y="39971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3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	</a:t>
            </a:r>
            <a:r>
              <a:rPr b="1" lang="en" sz="1200">
                <a:solidFill>
                  <a:srgbClr val="9900FF"/>
                </a:solidFill>
                <a:latin typeface="Manrope"/>
                <a:ea typeface="Manrope"/>
                <a:cs typeface="Manrope"/>
                <a:sym typeface="Manrope"/>
              </a:rPr>
              <a:t>confirm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drink is correct</a:t>
            </a:r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4402100" y="43559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4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	</a:t>
            </a:r>
            <a:r>
              <a:rPr b="1" lang="en" sz="12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send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drink to barista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/>
        </p:nvSpPr>
        <p:spPr>
          <a:xfrm>
            <a:off x="-467500" y="592750"/>
            <a:ext cx="4569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Discussion</a:t>
            </a:r>
            <a:endParaRPr sz="700"/>
          </a:p>
        </p:txBody>
      </p:sp>
      <p:sp>
        <p:nvSpPr>
          <p:cNvPr id="161" name="Google Shape;161;p24"/>
          <p:cNvSpPr txBox="1"/>
          <p:nvPr/>
        </p:nvSpPr>
        <p:spPr>
          <a:xfrm>
            <a:off x="317150" y="16685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1. 	ask user for </a:t>
            </a:r>
            <a:r>
              <a:rPr b="1" lang="en" sz="12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drink choice</a:t>
            </a:r>
            <a:endParaRPr b="1" sz="1200">
              <a:solidFill>
                <a:srgbClr val="1B91CA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317150" y="20099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2.	ask if drink is </a:t>
            </a:r>
            <a:r>
              <a:rPr b="1" lang="en" sz="12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hot or iced</a:t>
            </a:r>
            <a:endParaRPr b="1">
              <a:solidFill>
                <a:srgbClr val="1B91CA"/>
              </a:solidFill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317150" y="23792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3.	</a:t>
            </a:r>
            <a:r>
              <a:rPr b="1" lang="en" sz="1200">
                <a:solidFill>
                  <a:srgbClr val="9900FF"/>
                </a:solidFill>
                <a:latin typeface="Manrope"/>
                <a:ea typeface="Manrope"/>
                <a:cs typeface="Manrope"/>
                <a:sym typeface="Manrope"/>
              </a:rPr>
              <a:t>confirm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drink is correct</a:t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317150" y="27380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4.	</a:t>
            </a:r>
            <a:r>
              <a:rPr b="1" lang="en" sz="12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send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drink to barista</a:t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2985150" y="1668500"/>
            <a:ext cx="45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your drink (latte, coffee, chai):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6795150" y="1668500"/>
            <a:ext cx="6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chai</a:t>
            </a:r>
            <a:endParaRPr>
              <a:solidFill>
                <a:srgbClr val="1B91CA"/>
              </a:solidFill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2985150" y="2049500"/>
            <a:ext cx="456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Select hot or iced (hot, iced): 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5936125" y="2049500"/>
            <a:ext cx="6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iced</a:t>
            </a:r>
            <a:endParaRPr>
              <a:solidFill>
                <a:srgbClr val="1B91CA"/>
              </a:solidFill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2985150" y="2379275"/>
            <a:ext cx="548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You ordered a 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iced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chai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 Is that correct (yes, no):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7797125" y="2379275"/>
            <a:ext cx="6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yes</a:t>
            </a:r>
            <a:endParaRPr>
              <a:solidFill>
                <a:srgbClr val="1B91CA"/>
              </a:solidFill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2985150" y="2738025"/>
            <a:ext cx="548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Great! One 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iced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chai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coming your way :)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333375" y="3389875"/>
            <a:ext cx="77094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Once you have this, grab a partner and discuss where could you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add improvements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 What would you have to add so a customer can select multiple drinks? How about adding a flavoring? What happens when a user enters an invalid option? 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Add any steps you think would be important to replicating the ordering process at a cafe.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173" name="Google Shape;173;p24" title="5 Minute Timer Relaxing Music Lofi Fish Background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5550" y="4483425"/>
            <a:ext cx="871075" cy="4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/>
        </p:nvSpPr>
        <p:spPr>
          <a:xfrm>
            <a:off x="275825" y="533388"/>
            <a:ext cx="305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Discussion</a:t>
            </a:r>
            <a:endParaRPr sz="3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79" name="Google Shape;179;p25"/>
          <p:cNvSpPr/>
          <p:nvPr/>
        </p:nvSpPr>
        <p:spPr>
          <a:xfrm>
            <a:off x="191203" y="533413"/>
            <a:ext cx="734663" cy="646487"/>
          </a:xfrm>
          <a:custGeom>
            <a:rect b="b" l="l" r="r" t="t"/>
            <a:pathLst>
              <a:path extrusionOk="0" h="11815" w="11973">
                <a:moveTo>
                  <a:pt x="5986" y="631"/>
                </a:moveTo>
                <a:cubicBezTo>
                  <a:pt x="6396" y="631"/>
                  <a:pt x="6711" y="946"/>
                  <a:pt x="6711" y="1324"/>
                </a:cubicBezTo>
                <a:cubicBezTo>
                  <a:pt x="6711" y="1733"/>
                  <a:pt x="6396" y="2048"/>
                  <a:pt x="5986" y="2048"/>
                </a:cubicBezTo>
                <a:cubicBezTo>
                  <a:pt x="5608" y="2048"/>
                  <a:pt x="5293" y="1733"/>
                  <a:pt x="5293" y="1324"/>
                </a:cubicBezTo>
                <a:cubicBezTo>
                  <a:pt x="5293" y="946"/>
                  <a:pt x="5608" y="631"/>
                  <a:pt x="5986" y="631"/>
                </a:cubicBezTo>
                <a:close/>
                <a:moveTo>
                  <a:pt x="5986" y="2710"/>
                </a:moveTo>
                <a:cubicBezTo>
                  <a:pt x="6931" y="2710"/>
                  <a:pt x="7719" y="3498"/>
                  <a:pt x="7719" y="4443"/>
                </a:cubicBezTo>
                <a:lnTo>
                  <a:pt x="7719" y="4789"/>
                </a:lnTo>
                <a:lnTo>
                  <a:pt x="4253" y="4789"/>
                </a:lnTo>
                <a:lnTo>
                  <a:pt x="4253" y="4443"/>
                </a:lnTo>
                <a:cubicBezTo>
                  <a:pt x="4253" y="3498"/>
                  <a:pt x="5041" y="2710"/>
                  <a:pt x="5986" y="2710"/>
                </a:cubicBezTo>
                <a:close/>
                <a:moveTo>
                  <a:pt x="3245" y="6900"/>
                </a:moveTo>
                <a:cubicBezTo>
                  <a:pt x="3623" y="6900"/>
                  <a:pt x="3938" y="7215"/>
                  <a:pt x="3938" y="7593"/>
                </a:cubicBezTo>
                <a:cubicBezTo>
                  <a:pt x="3938" y="8003"/>
                  <a:pt x="3623" y="8318"/>
                  <a:pt x="3245" y="8318"/>
                </a:cubicBezTo>
                <a:cubicBezTo>
                  <a:pt x="2836" y="8255"/>
                  <a:pt x="2521" y="7940"/>
                  <a:pt x="2521" y="7593"/>
                </a:cubicBezTo>
                <a:cubicBezTo>
                  <a:pt x="2521" y="7215"/>
                  <a:pt x="2836" y="6900"/>
                  <a:pt x="3245" y="6900"/>
                </a:cubicBezTo>
                <a:close/>
                <a:moveTo>
                  <a:pt x="8759" y="6900"/>
                </a:moveTo>
                <a:cubicBezTo>
                  <a:pt x="9137" y="6900"/>
                  <a:pt x="9452" y="7215"/>
                  <a:pt x="9452" y="7593"/>
                </a:cubicBezTo>
                <a:cubicBezTo>
                  <a:pt x="9452" y="8003"/>
                  <a:pt x="9137" y="8318"/>
                  <a:pt x="8759" y="8318"/>
                </a:cubicBezTo>
                <a:cubicBezTo>
                  <a:pt x="8349" y="8318"/>
                  <a:pt x="8034" y="7940"/>
                  <a:pt x="8034" y="7593"/>
                </a:cubicBezTo>
                <a:cubicBezTo>
                  <a:pt x="8034" y="7215"/>
                  <a:pt x="8349" y="6900"/>
                  <a:pt x="8759" y="6900"/>
                </a:cubicBezTo>
                <a:close/>
                <a:moveTo>
                  <a:pt x="10365" y="5545"/>
                </a:moveTo>
                <a:cubicBezTo>
                  <a:pt x="10523" y="5545"/>
                  <a:pt x="10680" y="5672"/>
                  <a:pt x="10712" y="5829"/>
                </a:cubicBezTo>
                <a:lnTo>
                  <a:pt x="11216" y="8570"/>
                </a:lnTo>
                <a:cubicBezTo>
                  <a:pt x="11247" y="8790"/>
                  <a:pt x="11027" y="8980"/>
                  <a:pt x="10838" y="8980"/>
                </a:cubicBezTo>
                <a:lnTo>
                  <a:pt x="10460" y="8980"/>
                </a:lnTo>
                <a:cubicBezTo>
                  <a:pt x="10239" y="8790"/>
                  <a:pt x="10019" y="8633"/>
                  <a:pt x="9767" y="8507"/>
                </a:cubicBezTo>
                <a:cubicBezTo>
                  <a:pt x="10019" y="8255"/>
                  <a:pt x="10145" y="7940"/>
                  <a:pt x="10145" y="7562"/>
                </a:cubicBezTo>
                <a:cubicBezTo>
                  <a:pt x="10145" y="6806"/>
                  <a:pt x="9515" y="6176"/>
                  <a:pt x="8759" y="6176"/>
                </a:cubicBezTo>
                <a:cubicBezTo>
                  <a:pt x="8002" y="6176"/>
                  <a:pt x="7372" y="6806"/>
                  <a:pt x="7372" y="7562"/>
                </a:cubicBezTo>
                <a:cubicBezTo>
                  <a:pt x="7372" y="7908"/>
                  <a:pt x="7498" y="8223"/>
                  <a:pt x="7719" y="8507"/>
                </a:cubicBezTo>
                <a:cubicBezTo>
                  <a:pt x="7498" y="8633"/>
                  <a:pt x="7246" y="8790"/>
                  <a:pt x="7057" y="8980"/>
                </a:cubicBezTo>
                <a:lnTo>
                  <a:pt x="4883" y="8980"/>
                </a:lnTo>
                <a:cubicBezTo>
                  <a:pt x="4694" y="8790"/>
                  <a:pt x="4442" y="8633"/>
                  <a:pt x="4222" y="8507"/>
                </a:cubicBezTo>
                <a:cubicBezTo>
                  <a:pt x="4474" y="8255"/>
                  <a:pt x="4568" y="7940"/>
                  <a:pt x="4568" y="7562"/>
                </a:cubicBezTo>
                <a:cubicBezTo>
                  <a:pt x="4568" y="6806"/>
                  <a:pt x="3938" y="6176"/>
                  <a:pt x="3214" y="6176"/>
                </a:cubicBezTo>
                <a:cubicBezTo>
                  <a:pt x="2458" y="6176"/>
                  <a:pt x="1828" y="6806"/>
                  <a:pt x="1828" y="7562"/>
                </a:cubicBezTo>
                <a:cubicBezTo>
                  <a:pt x="1828" y="7908"/>
                  <a:pt x="1954" y="8223"/>
                  <a:pt x="2174" y="8507"/>
                </a:cubicBezTo>
                <a:cubicBezTo>
                  <a:pt x="1922" y="8633"/>
                  <a:pt x="1701" y="8790"/>
                  <a:pt x="1512" y="8980"/>
                </a:cubicBezTo>
                <a:lnTo>
                  <a:pt x="1103" y="8980"/>
                </a:lnTo>
                <a:cubicBezTo>
                  <a:pt x="882" y="8980"/>
                  <a:pt x="725" y="8790"/>
                  <a:pt x="756" y="8570"/>
                </a:cubicBezTo>
                <a:lnTo>
                  <a:pt x="1260" y="5829"/>
                </a:lnTo>
                <a:cubicBezTo>
                  <a:pt x="1323" y="5672"/>
                  <a:pt x="1418" y="5545"/>
                  <a:pt x="1638" y="5545"/>
                </a:cubicBezTo>
                <a:close/>
                <a:moveTo>
                  <a:pt x="3214" y="8948"/>
                </a:moveTo>
                <a:cubicBezTo>
                  <a:pt x="4127" y="8948"/>
                  <a:pt x="4915" y="9736"/>
                  <a:pt x="4915" y="10712"/>
                </a:cubicBezTo>
                <a:lnTo>
                  <a:pt x="4915" y="11059"/>
                </a:lnTo>
                <a:lnTo>
                  <a:pt x="1481" y="11059"/>
                </a:lnTo>
                <a:lnTo>
                  <a:pt x="1481" y="10712"/>
                </a:lnTo>
                <a:cubicBezTo>
                  <a:pt x="1481" y="9736"/>
                  <a:pt x="2269" y="8948"/>
                  <a:pt x="3214" y="8948"/>
                </a:cubicBezTo>
                <a:close/>
                <a:moveTo>
                  <a:pt x="8759" y="8948"/>
                </a:moveTo>
                <a:cubicBezTo>
                  <a:pt x="9704" y="8948"/>
                  <a:pt x="10491" y="9736"/>
                  <a:pt x="10491" y="10712"/>
                </a:cubicBezTo>
                <a:lnTo>
                  <a:pt x="10491" y="11059"/>
                </a:lnTo>
                <a:lnTo>
                  <a:pt x="7026" y="11059"/>
                </a:lnTo>
                <a:lnTo>
                  <a:pt x="7026" y="10712"/>
                </a:lnTo>
                <a:cubicBezTo>
                  <a:pt x="7026" y="9736"/>
                  <a:pt x="7813" y="8948"/>
                  <a:pt x="8759" y="8948"/>
                </a:cubicBezTo>
                <a:close/>
                <a:moveTo>
                  <a:pt x="5986" y="1"/>
                </a:moveTo>
                <a:cubicBezTo>
                  <a:pt x="5262" y="1"/>
                  <a:pt x="4631" y="631"/>
                  <a:pt x="4631" y="1387"/>
                </a:cubicBezTo>
                <a:cubicBezTo>
                  <a:pt x="4631" y="1733"/>
                  <a:pt x="4726" y="2048"/>
                  <a:pt x="4978" y="2269"/>
                </a:cubicBezTo>
                <a:cubicBezTo>
                  <a:pt x="4127" y="2679"/>
                  <a:pt x="3592" y="3498"/>
                  <a:pt x="3592" y="4474"/>
                </a:cubicBezTo>
                <a:lnTo>
                  <a:pt x="3592" y="4852"/>
                </a:lnTo>
                <a:lnTo>
                  <a:pt x="1670" y="4852"/>
                </a:lnTo>
                <a:cubicBezTo>
                  <a:pt x="1166" y="4852"/>
                  <a:pt x="725" y="5199"/>
                  <a:pt x="630" y="5703"/>
                </a:cubicBezTo>
                <a:lnTo>
                  <a:pt x="126" y="8475"/>
                </a:lnTo>
                <a:cubicBezTo>
                  <a:pt x="0" y="9043"/>
                  <a:pt x="473" y="9610"/>
                  <a:pt x="1071" y="9673"/>
                </a:cubicBezTo>
                <a:cubicBezTo>
                  <a:pt x="914" y="9988"/>
                  <a:pt x="819" y="10366"/>
                  <a:pt x="819" y="10744"/>
                </a:cubicBezTo>
                <a:lnTo>
                  <a:pt x="819" y="11468"/>
                </a:lnTo>
                <a:cubicBezTo>
                  <a:pt x="819" y="11657"/>
                  <a:pt x="977" y="11815"/>
                  <a:pt x="1197" y="11815"/>
                </a:cubicBezTo>
                <a:lnTo>
                  <a:pt x="5356" y="11815"/>
                </a:lnTo>
                <a:cubicBezTo>
                  <a:pt x="5545" y="11815"/>
                  <a:pt x="5703" y="11657"/>
                  <a:pt x="5703" y="11468"/>
                </a:cubicBezTo>
                <a:lnTo>
                  <a:pt x="5703" y="10744"/>
                </a:lnTo>
                <a:cubicBezTo>
                  <a:pt x="5703" y="10366"/>
                  <a:pt x="5640" y="9988"/>
                  <a:pt x="5482" y="9673"/>
                </a:cubicBezTo>
                <a:lnTo>
                  <a:pt x="6648" y="9673"/>
                </a:lnTo>
                <a:cubicBezTo>
                  <a:pt x="6490" y="9988"/>
                  <a:pt x="6427" y="10366"/>
                  <a:pt x="6427" y="10744"/>
                </a:cubicBezTo>
                <a:lnTo>
                  <a:pt x="6427" y="11468"/>
                </a:lnTo>
                <a:cubicBezTo>
                  <a:pt x="6427" y="11657"/>
                  <a:pt x="6585" y="11815"/>
                  <a:pt x="6774" y="11815"/>
                </a:cubicBezTo>
                <a:lnTo>
                  <a:pt x="10838" y="11815"/>
                </a:lnTo>
                <a:cubicBezTo>
                  <a:pt x="11027" y="11815"/>
                  <a:pt x="11184" y="11657"/>
                  <a:pt x="11184" y="11468"/>
                </a:cubicBezTo>
                <a:lnTo>
                  <a:pt x="11184" y="10744"/>
                </a:lnTo>
                <a:cubicBezTo>
                  <a:pt x="11184" y="10366"/>
                  <a:pt x="11121" y="9988"/>
                  <a:pt x="10964" y="9673"/>
                </a:cubicBezTo>
                <a:cubicBezTo>
                  <a:pt x="11563" y="9610"/>
                  <a:pt x="11972" y="9043"/>
                  <a:pt x="11878" y="8475"/>
                </a:cubicBezTo>
                <a:lnTo>
                  <a:pt x="11342" y="5703"/>
                </a:lnTo>
                <a:cubicBezTo>
                  <a:pt x="11279" y="5199"/>
                  <a:pt x="10838" y="4852"/>
                  <a:pt x="10334" y="4852"/>
                </a:cubicBezTo>
                <a:lnTo>
                  <a:pt x="8412" y="4852"/>
                </a:lnTo>
                <a:lnTo>
                  <a:pt x="8412" y="4474"/>
                </a:lnTo>
                <a:cubicBezTo>
                  <a:pt x="8412" y="3498"/>
                  <a:pt x="7845" y="2679"/>
                  <a:pt x="7026" y="2269"/>
                </a:cubicBezTo>
                <a:cubicBezTo>
                  <a:pt x="7246" y="2048"/>
                  <a:pt x="7372" y="1733"/>
                  <a:pt x="7372" y="1387"/>
                </a:cubicBezTo>
                <a:cubicBezTo>
                  <a:pt x="7372" y="631"/>
                  <a:pt x="6742" y="1"/>
                  <a:pt x="5986" y="1"/>
                </a:cubicBezTo>
                <a:close/>
              </a:path>
            </a:pathLst>
          </a:custGeom>
          <a:solidFill>
            <a:srgbClr val="1B91C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 rotWithShape="1">
          <a:blip r:embed="rId4">
            <a:alphaModFix/>
          </a:blip>
          <a:srcRect b="16722" l="21437" r="19731" t="0"/>
          <a:stretch/>
        </p:blipFill>
        <p:spPr>
          <a:xfrm>
            <a:off x="4394876" y="2037830"/>
            <a:ext cx="910450" cy="11127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1" name="Google Shape;181;p25"/>
          <p:cNvGrpSpPr/>
          <p:nvPr/>
        </p:nvGrpSpPr>
        <p:grpSpPr>
          <a:xfrm>
            <a:off x="3348790" y="2037734"/>
            <a:ext cx="910502" cy="1112671"/>
            <a:chOff x="3921050" y="1910300"/>
            <a:chExt cx="1027075" cy="1453902"/>
          </a:xfrm>
        </p:grpSpPr>
        <p:sp>
          <p:nvSpPr>
            <p:cNvPr id="182" name="Google Shape;182;p25"/>
            <p:cNvSpPr/>
            <p:nvPr/>
          </p:nvSpPr>
          <p:spPr>
            <a:xfrm>
              <a:off x="4239950" y="2065325"/>
              <a:ext cx="360600" cy="246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1B91C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3" name="Google Shape;183;p25"/>
            <p:cNvPicPr preferRelativeResize="0"/>
            <p:nvPr/>
          </p:nvPicPr>
          <p:blipFill rotWithShape="1">
            <a:blip r:embed="rId4">
              <a:alphaModFix/>
            </a:blip>
            <a:srcRect b="16722" l="21437" r="19731" t="0"/>
            <a:stretch/>
          </p:blipFill>
          <p:spPr>
            <a:xfrm>
              <a:off x="3921050" y="1910300"/>
              <a:ext cx="1027075" cy="14539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" name="Google Shape;184;p25"/>
          <p:cNvGrpSpPr/>
          <p:nvPr/>
        </p:nvGrpSpPr>
        <p:grpSpPr>
          <a:xfrm>
            <a:off x="6390063" y="2037734"/>
            <a:ext cx="910502" cy="1112671"/>
            <a:chOff x="3921050" y="1910300"/>
            <a:chExt cx="1027075" cy="1453902"/>
          </a:xfrm>
        </p:grpSpPr>
        <p:sp>
          <p:nvSpPr>
            <p:cNvPr id="185" name="Google Shape;185;p25"/>
            <p:cNvSpPr/>
            <p:nvPr/>
          </p:nvSpPr>
          <p:spPr>
            <a:xfrm>
              <a:off x="4239950" y="2065325"/>
              <a:ext cx="360600" cy="246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1B91C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6" name="Google Shape;186;p25"/>
            <p:cNvPicPr preferRelativeResize="0"/>
            <p:nvPr/>
          </p:nvPicPr>
          <p:blipFill rotWithShape="1">
            <a:blip r:embed="rId4">
              <a:alphaModFix/>
            </a:blip>
            <a:srcRect b="16722" l="21437" r="19731" t="0"/>
            <a:stretch/>
          </p:blipFill>
          <p:spPr>
            <a:xfrm>
              <a:off x="3921050" y="1910300"/>
              <a:ext cx="1027075" cy="14539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7" name="Google Shape;187;p25"/>
          <p:cNvPicPr preferRelativeResize="0"/>
          <p:nvPr/>
        </p:nvPicPr>
        <p:blipFill rotWithShape="1">
          <a:blip r:embed="rId4">
            <a:alphaModFix/>
          </a:blip>
          <a:srcRect b="16722" l="21437" r="19731" t="0"/>
          <a:stretch/>
        </p:blipFill>
        <p:spPr>
          <a:xfrm>
            <a:off x="5441185" y="2037830"/>
            <a:ext cx="910450" cy="11127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25"/>
          <p:cNvGrpSpPr/>
          <p:nvPr/>
        </p:nvGrpSpPr>
        <p:grpSpPr>
          <a:xfrm>
            <a:off x="2400112" y="2037734"/>
            <a:ext cx="910502" cy="1112671"/>
            <a:chOff x="3921050" y="1910300"/>
            <a:chExt cx="1027075" cy="1453902"/>
          </a:xfrm>
        </p:grpSpPr>
        <p:sp>
          <p:nvSpPr>
            <p:cNvPr id="189" name="Google Shape;189;p25"/>
            <p:cNvSpPr/>
            <p:nvPr/>
          </p:nvSpPr>
          <p:spPr>
            <a:xfrm>
              <a:off x="4239950" y="2065325"/>
              <a:ext cx="360600" cy="246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1B91C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0" name="Google Shape;190;p25"/>
            <p:cNvPicPr preferRelativeResize="0"/>
            <p:nvPr/>
          </p:nvPicPr>
          <p:blipFill rotWithShape="1">
            <a:blip r:embed="rId4">
              <a:alphaModFix/>
            </a:blip>
            <a:srcRect b="16722" l="21437" r="19731" t="0"/>
            <a:stretch/>
          </p:blipFill>
          <p:spPr>
            <a:xfrm>
              <a:off x="3921050" y="1910300"/>
              <a:ext cx="1027075" cy="14539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1" name="Google Shape;191;p25"/>
          <p:cNvSpPr txBox="1"/>
          <p:nvPr/>
        </p:nvSpPr>
        <p:spPr>
          <a:xfrm>
            <a:off x="2323900" y="3290425"/>
            <a:ext cx="55416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You are a part of a network of spies within a lighthouse organization. Your 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co-conspirators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have left a clue for you. You see five lighthouses and want to remember which are lit (blue) and which are not.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Describe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how you would remember this information 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if all you could share was a </a:t>
            </a:r>
            <a:r>
              <a:rPr b="1" lang="en" sz="12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number or gesture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 Think of </a:t>
            </a:r>
            <a:r>
              <a:rPr lang="en" sz="1200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multiple ways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this could be done. 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871525" y="936400"/>
            <a:ext cx="5956800" cy="11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Remembering 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Lighthouse codes</a:t>
            </a:r>
            <a:endParaRPr sz="700"/>
          </a:p>
        </p:txBody>
      </p:sp>
      <p:pic>
        <p:nvPicPr>
          <p:cNvPr descr="3 Minute Timer Relaxing Music Lofi Fish Background&#10;Song- https://www.youtube.com/watch?v=Nh_oj5hsAbs&amp;t=41s&#10;&#10;&#10;&#10;TAGS&#10;3 minute&#10;3 minute countdown&#10;3 minute lo-fi hiphop timer&#10;3 minute timer&#10;countdown&#10;lo-fi music&#10;lofi study song&#10;study music&#10;study timer&#10;time&#10;timer&#10;working music&#10;3 minute timer with music&#10;3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193" name="Google Shape;193;p25" title="3 Minute Timer Relaxing Music Lofi Fish Background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075" y="4474550"/>
            <a:ext cx="969275" cy="5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/>
        </p:nvSpPr>
        <p:spPr>
          <a:xfrm>
            <a:off x="5916750" y="2773600"/>
            <a:ext cx="1403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4"/>
                </a:solidFill>
              </a:rPr>
              <a:t>25</a:t>
            </a:r>
            <a:endParaRPr sz="6000">
              <a:solidFill>
                <a:schemeClr val="accent4"/>
              </a:solidFill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4935250" y="1343200"/>
            <a:ext cx="33270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B91CA"/>
                </a:solidFill>
              </a:rPr>
              <a:t>1</a:t>
            </a:r>
            <a:r>
              <a:rPr lang="en" sz="6000">
                <a:solidFill>
                  <a:schemeClr val="dk2"/>
                </a:solidFill>
              </a:rPr>
              <a:t> </a:t>
            </a:r>
            <a:r>
              <a:rPr lang="en" sz="6000">
                <a:solidFill>
                  <a:srgbClr val="1B91CA"/>
                </a:solidFill>
              </a:rPr>
              <a:t>1</a:t>
            </a:r>
            <a:r>
              <a:rPr lang="en" sz="6000">
                <a:solidFill>
                  <a:schemeClr val="dk2"/>
                </a:solidFill>
              </a:rPr>
              <a:t> 0 0 </a:t>
            </a:r>
            <a:r>
              <a:rPr lang="en" sz="6000">
                <a:solidFill>
                  <a:srgbClr val="1B91CA"/>
                </a:solidFill>
              </a:rPr>
              <a:t>1</a:t>
            </a:r>
            <a:endParaRPr sz="6000">
              <a:solidFill>
                <a:srgbClr val="1B91CA"/>
              </a:solidFill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 b="19575" l="23719" r="15431" t="0"/>
          <a:stretch/>
        </p:blipFill>
        <p:spPr>
          <a:xfrm flipH="1">
            <a:off x="1724699" y="2148450"/>
            <a:ext cx="1993651" cy="2634942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/>
        </p:nvSpPr>
        <p:spPr>
          <a:xfrm>
            <a:off x="1317300" y="729350"/>
            <a:ext cx="864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1B91CA"/>
                </a:solidFill>
              </a:rPr>
              <a:t>3</a:t>
            </a:r>
            <a:endParaRPr sz="6300">
              <a:solidFill>
                <a:srgbClr val="1B91CA"/>
              </a:solidFill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3322700" y="3986075"/>
            <a:ext cx="86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4</a:t>
            </a:r>
            <a:r>
              <a:rPr lang="en" sz="3000">
                <a:solidFill>
                  <a:schemeClr val="dk1"/>
                </a:solidFill>
              </a:rPr>
              <a:t>30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2836900" y="2020550"/>
            <a:ext cx="84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034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04" name="Google Shape;204;p26"/>
          <p:cNvSpPr txBox="1"/>
          <p:nvPr/>
        </p:nvSpPr>
        <p:spPr>
          <a:xfrm>
            <a:off x="1270600" y="3988325"/>
            <a:ext cx="92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125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1410375" y="2597075"/>
            <a:ext cx="92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521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>
            <a:off x="893620" y="348535"/>
            <a:ext cx="945833" cy="1302551"/>
            <a:chOff x="3921050" y="1910300"/>
            <a:chExt cx="1027075" cy="1453902"/>
          </a:xfrm>
        </p:grpSpPr>
        <p:sp>
          <p:nvSpPr>
            <p:cNvPr id="211" name="Google Shape;211;p27"/>
            <p:cNvSpPr/>
            <p:nvPr/>
          </p:nvSpPr>
          <p:spPr>
            <a:xfrm>
              <a:off x="4239950" y="2065325"/>
              <a:ext cx="360600" cy="246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1B91C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2" name="Google Shape;212;p27"/>
            <p:cNvPicPr preferRelativeResize="0"/>
            <p:nvPr/>
          </p:nvPicPr>
          <p:blipFill rotWithShape="1">
            <a:blip r:embed="rId4">
              <a:alphaModFix/>
            </a:blip>
            <a:srcRect b="16722" l="21437" r="19731" t="0"/>
            <a:stretch/>
          </p:blipFill>
          <p:spPr>
            <a:xfrm>
              <a:off x="3921050" y="1910300"/>
              <a:ext cx="1027075" cy="145390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3" name="Google Shape;213;p27"/>
          <p:cNvSpPr txBox="1"/>
          <p:nvPr/>
        </p:nvSpPr>
        <p:spPr>
          <a:xfrm>
            <a:off x="1247075" y="1346200"/>
            <a:ext cx="450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5</a:t>
            </a:r>
            <a:r>
              <a:rPr lang="en" sz="1000">
                <a:solidFill>
                  <a:schemeClr val="dk2"/>
                </a:solidFill>
              </a:rPr>
              <a:t>		  4		      3			2		1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214" name="Google Shape;214;p27"/>
          <p:cNvPicPr preferRelativeResize="0"/>
          <p:nvPr/>
        </p:nvPicPr>
        <p:blipFill rotWithShape="1">
          <a:blip r:embed="rId4">
            <a:alphaModFix/>
          </a:blip>
          <a:srcRect b="16722" l="21437" r="19731" t="0"/>
          <a:stretch/>
        </p:blipFill>
        <p:spPr>
          <a:xfrm>
            <a:off x="2966285" y="348600"/>
            <a:ext cx="945782" cy="1302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5" name="Google Shape;215;p27"/>
          <p:cNvGrpSpPr/>
          <p:nvPr/>
        </p:nvGrpSpPr>
        <p:grpSpPr>
          <a:xfrm>
            <a:off x="1879589" y="348535"/>
            <a:ext cx="945833" cy="1302551"/>
            <a:chOff x="3921050" y="1910300"/>
            <a:chExt cx="1027075" cy="1453902"/>
          </a:xfrm>
        </p:grpSpPr>
        <p:sp>
          <p:nvSpPr>
            <p:cNvPr id="216" name="Google Shape;216;p27"/>
            <p:cNvSpPr/>
            <p:nvPr/>
          </p:nvSpPr>
          <p:spPr>
            <a:xfrm>
              <a:off x="4239950" y="2065325"/>
              <a:ext cx="360600" cy="246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1B91C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17" name="Google Shape;217;p27"/>
            <p:cNvPicPr preferRelativeResize="0"/>
            <p:nvPr/>
          </p:nvPicPr>
          <p:blipFill rotWithShape="1">
            <a:blip r:embed="rId4">
              <a:alphaModFix/>
            </a:blip>
            <a:srcRect b="16722" l="21437" r="19731" t="0"/>
            <a:stretch/>
          </p:blipFill>
          <p:spPr>
            <a:xfrm>
              <a:off x="3921050" y="1910300"/>
              <a:ext cx="1027075" cy="14539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8" name="Google Shape;218;p27"/>
          <p:cNvGrpSpPr/>
          <p:nvPr/>
        </p:nvGrpSpPr>
        <p:grpSpPr>
          <a:xfrm>
            <a:off x="5038888" y="348535"/>
            <a:ext cx="945833" cy="1302551"/>
            <a:chOff x="3921050" y="1910300"/>
            <a:chExt cx="1027075" cy="1453902"/>
          </a:xfrm>
        </p:grpSpPr>
        <p:sp>
          <p:nvSpPr>
            <p:cNvPr id="219" name="Google Shape;219;p27"/>
            <p:cNvSpPr/>
            <p:nvPr/>
          </p:nvSpPr>
          <p:spPr>
            <a:xfrm>
              <a:off x="4239950" y="2065325"/>
              <a:ext cx="360600" cy="246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1B91C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20" name="Google Shape;220;p27"/>
            <p:cNvPicPr preferRelativeResize="0"/>
            <p:nvPr/>
          </p:nvPicPr>
          <p:blipFill rotWithShape="1">
            <a:blip r:embed="rId4">
              <a:alphaModFix/>
            </a:blip>
            <a:srcRect b="16722" l="21437" r="19731" t="0"/>
            <a:stretch/>
          </p:blipFill>
          <p:spPr>
            <a:xfrm>
              <a:off x="3921050" y="1910300"/>
              <a:ext cx="1027075" cy="14539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1" name="Google Shape;221;p27"/>
          <p:cNvPicPr preferRelativeResize="0"/>
          <p:nvPr/>
        </p:nvPicPr>
        <p:blipFill rotWithShape="1">
          <a:blip r:embed="rId4">
            <a:alphaModFix/>
          </a:blip>
          <a:srcRect b="16722" l="21437" r="19731" t="0"/>
          <a:stretch/>
        </p:blipFill>
        <p:spPr>
          <a:xfrm>
            <a:off x="4053199" y="348600"/>
            <a:ext cx="945782" cy="13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7"/>
          <p:cNvSpPr txBox="1"/>
          <p:nvPr/>
        </p:nvSpPr>
        <p:spPr>
          <a:xfrm>
            <a:off x="4469400" y="2304150"/>
            <a:ext cx="86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36174D"/>
                </a:solidFill>
              </a:rPr>
              <a:t>3</a:t>
            </a:r>
            <a:endParaRPr sz="6000">
              <a:solidFill>
                <a:srgbClr val="36174D"/>
              </a:solidFill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6271875" y="1883625"/>
            <a:ext cx="15678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This tells me how many are lit, but not which ones</a:t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2277750" y="2524875"/>
            <a:ext cx="16716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Algorithm</a:t>
            </a:r>
            <a:endParaRPr sz="19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Count all blue lighthouses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8"/>
          <p:cNvGrpSpPr/>
          <p:nvPr/>
        </p:nvGrpSpPr>
        <p:grpSpPr>
          <a:xfrm>
            <a:off x="893620" y="348535"/>
            <a:ext cx="945833" cy="1302551"/>
            <a:chOff x="3921050" y="1910300"/>
            <a:chExt cx="1027075" cy="1453902"/>
          </a:xfrm>
        </p:grpSpPr>
        <p:sp>
          <p:nvSpPr>
            <p:cNvPr id="230" name="Google Shape;230;p28"/>
            <p:cNvSpPr/>
            <p:nvPr/>
          </p:nvSpPr>
          <p:spPr>
            <a:xfrm>
              <a:off x="4239950" y="2065325"/>
              <a:ext cx="360600" cy="246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1B91C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1" name="Google Shape;231;p28"/>
            <p:cNvPicPr preferRelativeResize="0"/>
            <p:nvPr/>
          </p:nvPicPr>
          <p:blipFill rotWithShape="1">
            <a:blip r:embed="rId4">
              <a:alphaModFix/>
            </a:blip>
            <a:srcRect b="16722" l="21437" r="19731" t="0"/>
            <a:stretch/>
          </p:blipFill>
          <p:spPr>
            <a:xfrm>
              <a:off x="3921050" y="1910300"/>
              <a:ext cx="1027075" cy="14539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2" name="Google Shape;232;p28"/>
          <p:cNvPicPr preferRelativeResize="0"/>
          <p:nvPr/>
        </p:nvPicPr>
        <p:blipFill rotWithShape="1">
          <a:blip r:embed="rId5">
            <a:alphaModFix/>
          </a:blip>
          <a:srcRect b="19575" l="23719" r="15431" t="0"/>
          <a:stretch/>
        </p:blipFill>
        <p:spPr>
          <a:xfrm flipH="1">
            <a:off x="4053199" y="2170675"/>
            <a:ext cx="1993651" cy="2634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8"/>
          <p:cNvPicPr preferRelativeResize="0"/>
          <p:nvPr/>
        </p:nvPicPr>
        <p:blipFill rotWithShape="1">
          <a:blip r:embed="rId4">
            <a:alphaModFix/>
          </a:blip>
          <a:srcRect b="16722" l="21437" r="19731" t="0"/>
          <a:stretch/>
        </p:blipFill>
        <p:spPr>
          <a:xfrm>
            <a:off x="2966285" y="348600"/>
            <a:ext cx="945782" cy="1302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4" name="Google Shape;234;p28"/>
          <p:cNvGrpSpPr/>
          <p:nvPr/>
        </p:nvGrpSpPr>
        <p:grpSpPr>
          <a:xfrm>
            <a:off x="1879589" y="348535"/>
            <a:ext cx="945833" cy="1302551"/>
            <a:chOff x="3921050" y="1910300"/>
            <a:chExt cx="1027075" cy="1453902"/>
          </a:xfrm>
        </p:grpSpPr>
        <p:sp>
          <p:nvSpPr>
            <p:cNvPr id="235" name="Google Shape;235;p28"/>
            <p:cNvSpPr/>
            <p:nvPr/>
          </p:nvSpPr>
          <p:spPr>
            <a:xfrm>
              <a:off x="4239950" y="2065325"/>
              <a:ext cx="360600" cy="246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1B91C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6" name="Google Shape;236;p28"/>
            <p:cNvPicPr preferRelativeResize="0"/>
            <p:nvPr/>
          </p:nvPicPr>
          <p:blipFill rotWithShape="1">
            <a:blip r:embed="rId4">
              <a:alphaModFix/>
            </a:blip>
            <a:srcRect b="16722" l="21437" r="19731" t="0"/>
            <a:stretch/>
          </p:blipFill>
          <p:spPr>
            <a:xfrm>
              <a:off x="3921050" y="1910300"/>
              <a:ext cx="1027075" cy="14539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" name="Google Shape;237;p28"/>
          <p:cNvGrpSpPr/>
          <p:nvPr/>
        </p:nvGrpSpPr>
        <p:grpSpPr>
          <a:xfrm>
            <a:off x="5038888" y="348535"/>
            <a:ext cx="945833" cy="1302551"/>
            <a:chOff x="3921050" y="1910300"/>
            <a:chExt cx="1027075" cy="1453902"/>
          </a:xfrm>
        </p:grpSpPr>
        <p:sp>
          <p:nvSpPr>
            <p:cNvPr id="238" name="Google Shape;238;p28"/>
            <p:cNvSpPr/>
            <p:nvPr/>
          </p:nvSpPr>
          <p:spPr>
            <a:xfrm>
              <a:off x="4239950" y="2065325"/>
              <a:ext cx="360600" cy="246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1B91C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39" name="Google Shape;239;p28"/>
            <p:cNvPicPr preferRelativeResize="0"/>
            <p:nvPr/>
          </p:nvPicPr>
          <p:blipFill rotWithShape="1">
            <a:blip r:embed="rId4">
              <a:alphaModFix/>
            </a:blip>
            <a:srcRect b="16722" l="21437" r="19731" t="0"/>
            <a:stretch/>
          </p:blipFill>
          <p:spPr>
            <a:xfrm>
              <a:off x="3921050" y="1910300"/>
              <a:ext cx="1027075" cy="14539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0" name="Google Shape;240;p28"/>
          <p:cNvPicPr preferRelativeResize="0"/>
          <p:nvPr/>
        </p:nvPicPr>
        <p:blipFill rotWithShape="1">
          <a:blip r:embed="rId4">
            <a:alphaModFix/>
          </a:blip>
          <a:srcRect b="16722" l="21437" r="19731" t="0"/>
          <a:stretch/>
        </p:blipFill>
        <p:spPr>
          <a:xfrm>
            <a:off x="4053199" y="348600"/>
            <a:ext cx="945782" cy="13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8"/>
          <p:cNvSpPr txBox="1"/>
          <p:nvPr/>
        </p:nvSpPr>
        <p:spPr>
          <a:xfrm>
            <a:off x="4000950" y="3201875"/>
            <a:ext cx="32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5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4768350" y="1888875"/>
            <a:ext cx="32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5038900" y="2524875"/>
            <a:ext cx="58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3  2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5534775" y="2205300"/>
            <a:ext cx="32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2051550" y="2524875"/>
            <a:ext cx="18981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Algorithm</a:t>
            </a:r>
            <a:endParaRPr sz="19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If lit, then put finger up.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Otherwise, keep finger down.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46" name="Google Shape;246;p28"/>
          <p:cNvSpPr txBox="1"/>
          <p:nvPr/>
        </p:nvSpPr>
        <p:spPr>
          <a:xfrm>
            <a:off x="6623550" y="1905600"/>
            <a:ext cx="15678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This 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tells 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me how many and 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which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position they are in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1247075" y="1346200"/>
            <a:ext cx="450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5		  4		      3			2		1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6885425" y="3716200"/>
            <a:ext cx="17391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Maybe </a:t>
            </a:r>
            <a:r>
              <a:rPr b="1"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541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or </a:t>
            </a:r>
            <a:r>
              <a:rPr b="1" lang="en" sz="16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145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could also work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9"/>
          <p:cNvGrpSpPr/>
          <p:nvPr/>
        </p:nvGrpSpPr>
        <p:grpSpPr>
          <a:xfrm>
            <a:off x="893620" y="348535"/>
            <a:ext cx="945833" cy="1302551"/>
            <a:chOff x="3921050" y="1910300"/>
            <a:chExt cx="1027075" cy="1453902"/>
          </a:xfrm>
        </p:grpSpPr>
        <p:sp>
          <p:nvSpPr>
            <p:cNvPr id="254" name="Google Shape;254;p29"/>
            <p:cNvSpPr/>
            <p:nvPr/>
          </p:nvSpPr>
          <p:spPr>
            <a:xfrm>
              <a:off x="4239950" y="2065325"/>
              <a:ext cx="360600" cy="246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1B91C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5" name="Google Shape;255;p29"/>
            <p:cNvPicPr preferRelativeResize="0"/>
            <p:nvPr/>
          </p:nvPicPr>
          <p:blipFill rotWithShape="1">
            <a:blip r:embed="rId4">
              <a:alphaModFix/>
            </a:blip>
            <a:srcRect b="16722" l="21437" r="19731" t="0"/>
            <a:stretch/>
          </p:blipFill>
          <p:spPr>
            <a:xfrm>
              <a:off x="3921050" y="1910300"/>
              <a:ext cx="1027075" cy="14539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6" name="Google Shape;256;p29"/>
          <p:cNvPicPr preferRelativeResize="0"/>
          <p:nvPr/>
        </p:nvPicPr>
        <p:blipFill rotWithShape="1">
          <a:blip r:embed="rId5">
            <a:alphaModFix/>
          </a:blip>
          <a:srcRect b="19575" l="23719" r="15431" t="0"/>
          <a:stretch/>
        </p:blipFill>
        <p:spPr>
          <a:xfrm flipH="1">
            <a:off x="4053199" y="2170675"/>
            <a:ext cx="1993651" cy="2634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9"/>
          <p:cNvPicPr preferRelativeResize="0"/>
          <p:nvPr/>
        </p:nvPicPr>
        <p:blipFill rotWithShape="1">
          <a:blip r:embed="rId4">
            <a:alphaModFix/>
          </a:blip>
          <a:srcRect b="16722" l="21437" r="19731" t="0"/>
          <a:stretch/>
        </p:blipFill>
        <p:spPr>
          <a:xfrm>
            <a:off x="2966285" y="348600"/>
            <a:ext cx="945782" cy="1302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8" name="Google Shape;258;p29"/>
          <p:cNvGrpSpPr/>
          <p:nvPr/>
        </p:nvGrpSpPr>
        <p:grpSpPr>
          <a:xfrm>
            <a:off x="1879589" y="348535"/>
            <a:ext cx="945833" cy="1302551"/>
            <a:chOff x="3921050" y="1910300"/>
            <a:chExt cx="1027075" cy="1453902"/>
          </a:xfrm>
        </p:grpSpPr>
        <p:sp>
          <p:nvSpPr>
            <p:cNvPr id="259" name="Google Shape;259;p29"/>
            <p:cNvSpPr/>
            <p:nvPr/>
          </p:nvSpPr>
          <p:spPr>
            <a:xfrm>
              <a:off x="4239950" y="2065325"/>
              <a:ext cx="360600" cy="246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1B91C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0" name="Google Shape;260;p29"/>
            <p:cNvPicPr preferRelativeResize="0"/>
            <p:nvPr/>
          </p:nvPicPr>
          <p:blipFill rotWithShape="1">
            <a:blip r:embed="rId4">
              <a:alphaModFix/>
            </a:blip>
            <a:srcRect b="16722" l="21437" r="19731" t="0"/>
            <a:stretch/>
          </p:blipFill>
          <p:spPr>
            <a:xfrm>
              <a:off x="3921050" y="1910300"/>
              <a:ext cx="1027075" cy="14539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1" name="Google Shape;261;p29"/>
          <p:cNvGrpSpPr/>
          <p:nvPr/>
        </p:nvGrpSpPr>
        <p:grpSpPr>
          <a:xfrm>
            <a:off x="5038888" y="348535"/>
            <a:ext cx="945833" cy="1302551"/>
            <a:chOff x="3921050" y="1910300"/>
            <a:chExt cx="1027075" cy="1453902"/>
          </a:xfrm>
        </p:grpSpPr>
        <p:sp>
          <p:nvSpPr>
            <p:cNvPr id="262" name="Google Shape;262;p29"/>
            <p:cNvSpPr/>
            <p:nvPr/>
          </p:nvSpPr>
          <p:spPr>
            <a:xfrm>
              <a:off x="4239950" y="2065325"/>
              <a:ext cx="360600" cy="246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1B91C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63" name="Google Shape;263;p29"/>
            <p:cNvPicPr preferRelativeResize="0"/>
            <p:nvPr/>
          </p:nvPicPr>
          <p:blipFill rotWithShape="1">
            <a:blip r:embed="rId4">
              <a:alphaModFix/>
            </a:blip>
            <a:srcRect b="16722" l="21437" r="19731" t="0"/>
            <a:stretch/>
          </p:blipFill>
          <p:spPr>
            <a:xfrm>
              <a:off x="3921050" y="1910300"/>
              <a:ext cx="1027075" cy="14539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4" name="Google Shape;264;p29"/>
          <p:cNvPicPr preferRelativeResize="0"/>
          <p:nvPr/>
        </p:nvPicPr>
        <p:blipFill rotWithShape="1">
          <a:blip r:embed="rId4">
            <a:alphaModFix/>
          </a:blip>
          <a:srcRect b="16722" l="21437" r="19731" t="0"/>
          <a:stretch/>
        </p:blipFill>
        <p:spPr>
          <a:xfrm>
            <a:off x="4053199" y="348600"/>
            <a:ext cx="945782" cy="13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9"/>
          <p:cNvSpPr txBox="1"/>
          <p:nvPr/>
        </p:nvSpPr>
        <p:spPr>
          <a:xfrm>
            <a:off x="5553825" y="2220050"/>
            <a:ext cx="32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0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4768350" y="1888875"/>
            <a:ext cx="32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5038900" y="2524875"/>
            <a:ext cx="58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2  1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8" name="Google Shape;268;p29"/>
          <p:cNvSpPr txBox="1"/>
          <p:nvPr/>
        </p:nvSpPr>
        <p:spPr>
          <a:xfrm>
            <a:off x="4018075" y="3128475"/>
            <a:ext cx="32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69" name="Google Shape;269;p29"/>
          <p:cNvSpPr txBox="1"/>
          <p:nvPr/>
        </p:nvSpPr>
        <p:spPr>
          <a:xfrm>
            <a:off x="6477000" y="1777575"/>
            <a:ext cx="1934400" cy="16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Fun fact: in CS we often start counting at 0!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2051550" y="2524875"/>
            <a:ext cx="18981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Algorithm</a:t>
            </a:r>
            <a:endParaRPr sz="19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If lit, then put finger up.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Otherwise, keep finger down.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1247075" y="1346200"/>
            <a:ext cx="450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4</a:t>
            </a:r>
            <a:r>
              <a:rPr lang="en" sz="1000">
                <a:solidFill>
                  <a:schemeClr val="dk2"/>
                </a:solidFill>
              </a:rPr>
              <a:t>		  3		      2			1		</a:t>
            </a:r>
            <a:r>
              <a:rPr b="1" lang="en" sz="1000">
                <a:solidFill>
                  <a:schemeClr val="lt1"/>
                </a:solidFill>
              </a:rPr>
              <a:t>0</a:t>
            </a:r>
            <a:endParaRPr b="1" sz="1000">
              <a:solidFill>
                <a:schemeClr val="lt1"/>
              </a:solidFill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6885425" y="3716200"/>
            <a:ext cx="1739100" cy="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Maybe </a:t>
            </a:r>
            <a:r>
              <a:rPr b="1" lang="en" sz="15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430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or </a:t>
            </a:r>
            <a:r>
              <a:rPr b="1" lang="en" sz="15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034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could also work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0"/>
          <p:cNvGrpSpPr/>
          <p:nvPr/>
        </p:nvGrpSpPr>
        <p:grpSpPr>
          <a:xfrm>
            <a:off x="893620" y="348535"/>
            <a:ext cx="945833" cy="1302551"/>
            <a:chOff x="3921050" y="1910300"/>
            <a:chExt cx="1027075" cy="1453902"/>
          </a:xfrm>
        </p:grpSpPr>
        <p:sp>
          <p:nvSpPr>
            <p:cNvPr id="278" name="Google Shape;278;p30"/>
            <p:cNvSpPr/>
            <p:nvPr/>
          </p:nvSpPr>
          <p:spPr>
            <a:xfrm>
              <a:off x="4239950" y="2065325"/>
              <a:ext cx="360600" cy="246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1B91C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9" name="Google Shape;279;p30"/>
            <p:cNvPicPr preferRelativeResize="0"/>
            <p:nvPr/>
          </p:nvPicPr>
          <p:blipFill rotWithShape="1">
            <a:blip r:embed="rId4">
              <a:alphaModFix/>
            </a:blip>
            <a:srcRect b="16722" l="21437" r="19731" t="0"/>
            <a:stretch/>
          </p:blipFill>
          <p:spPr>
            <a:xfrm>
              <a:off x="3921050" y="1910300"/>
              <a:ext cx="1027075" cy="14539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0" name="Google Shape;280;p30"/>
          <p:cNvPicPr preferRelativeResize="0"/>
          <p:nvPr/>
        </p:nvPicPr>
        <p:blipFill rotWithShape="1">
          <a:blip r:embed="rId4">
            <a:alphaModFix/>
          </a:blip>
          <a:srcRect b="16722" l="21437" r="19731" t="0"/>
          <a:stretch/>
        </p:blipFill>
        <p:spPr>
          <a:xfrm>
            <a:off x="2966285" y="348600"/>
            <a:ext cx="945782" cy="1302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1" name="Google Shape;281;p30"/>
          <p:cNvGrpSpPr/>
          <p:nvPr/>
        </p:nvGrpSpPr>
        <p:grpSpPr>
          <a:xfrm>
            <a:off x="1879589" y="348535"/>
            <a:ext cx="945833" cy="1302551"/>
            <a:chOff x="3921050" y="1910300"/>
            <a:chExt cx="1027075" cy="1453902"/>
          </a:xfrm>
        </p:grpSpPr>
        <p:sp>
          <p:nvSpPr>
            <p:cNvPr id="282" name="Google Shape;282;p30"/>
            <p:cNvSpPr/>
            <p:nvPr/>
          </p:nvSpPr>
          <p:spPr>
            <a:xfrm>
              <a:off x="4239950" y="2065325"/>
              <a:ext cx="360600" cy="246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1B91C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3" name="Google Shape;283;p30"/>
            <p:cNvPicPr preferRelativeResize="0"/>
            <p:nvPr/>
          </p:nvPicPr>
          <p:blipFill rotWithShape="1">
            <a:blip r:embed="rId4">
              <a:alphaModFix/>
            </a:blip>
            <a:srcRect b="16722" l="21437" r="19731" t="0"/>
            <a:stretch/>
          </p:blipFill>
          <p:spPr>
            <a:xfrm>
              <a:off x="3921050" y="1910300"/>
              <a:ext cx="1027075" cy="14539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4" name="Google Shape;284;p30"/>
          <p:cNvGrpSpPr/>
          <p:nvPr/>
        </p:nvGrpSpPr>
        <p:grpSpPr>
          <a:xfrm>
            <a:off x="5038888" y="348535"/>
            <a:ext cx="945833" cy="1302551"/>
            <a:chOff x="3921050" y="1910300"/>
            <a:chExt cx="1027075" cy="1453902"/>
          </a:xfrm>
        </p:grpSpPr>
        <p:sp>
          <p:nvSpPr>
            <p:cNvPr id="285" name="Google Shape;285;p30"/>
            <p:cNvSpPr/>
            <p:nvPr/>
          </p:nvSpPr>
          <p:spPr>
            <a:xfrm>
              <a:off x="4239950" y="2065325"/>
              <a:ext cx="360600" cy="246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1B91C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86" name="Google Shape;286;p30"/>
            <p:cNvPicPr preferRelativeResize="0"/>
            <p:nvPr/>
          </p:nvPicPr>
          <p:blipFill rotWithShape="1">
            <a:blip r:embed="rId4">
              <a:alphaModFix/>
            </a:blip>
            <a:srcRect b="16722" l="21437" r="19731" t="0"/>
            <a:stretch/>
          </p:blipFill>
          <p:spPr>
            <a:xfrm>
              <a:off x="3921050" y="1910300"/>
              <a:ext cx="1027075" cy="14539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7" name="Google Shape;287;p30"/>
          <p:cNvPicPr preferRelativeResize="0"/>
          <p:nvPr/>
        </p:nvPicPr>
        <p:blipFill rotWithShape="1">
          <a:blip r:embed="rId4">
            <a:alphaModFix/>
          </a:blip>
          <a:srcRect b="16722" l="21437" r="19731" t="0"/>
          <a:stretch/>
        </p:blipFill>
        <p:spPr>
          <a:xfrm>
            <a:off x="4053199" y="348600"/>
            <a:ext cx="945782" cy="13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0"/>
          <p:cNvSpPr txBox="1"/>
          <p:nvPr/>
        </p:nvSpPr>
        <p:spPr>
          <a:xfrm>
            <a:off x="3560350" y="2164400"/>
            <a:ext cx="3327000" cy="9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1B91CA"/>
                </a:solidFill>
              </a:rPr>
              <a:t>1</a:t>
            </a:r>
            <a:r>
              <a:rPr lang="en" sz="6000">
                <a:solidFill>
                  <a:schemeClr val="dk2"/>
                </a:solidFill>
              </a:rPr>
              <a:t> </a:t>
            </a:r>
            <a:r>
              <a:rPr lang="en" sz="6000">
                <a:solidFill>
                  <a:srgbClr val="1B91CA"/>
                </a:solidFill>
              </a:rPr>
              <a:t>1</a:t>
            </a:r>
            <a:r>
              <a:rPr lang="en" sz="6000">
                <a:solidFill>
                  <a:schemeClr val="dk2"/>
                </a:solidFill>
              </a:rPr>
              <a:t> 0 0 </a:t>
            </a:r>
            <a:r>
              <a:rPr lang="en" sz="6000">
                <a:solidFill>
                  <a:srgbClr val="1B91CA"/>
                </a:solidFill>
              </a:rPr>
              <a:t>1</a:t>
            </a:r>
            <a:endParaRPr sz="6000">
              <a:solidFill>
                <a:srgbClr val="1B91CA"/>
              </a:solidFill>
            </a:endParaRPr>
          </a:p>
        </p:txBody>
      </p:sp>
      <p:sp>
        <p:nvSpPr>
          <p:cNvPr id="289" name="Google Shape;289;p30"/>
          <p:cNvSpPr txBox="1"/>
          <p:nvPr/>
        </p:nvSpPr>
        <p:spPr>
          <a:xfrm>
            <a:off x="3436650" y="4016475"/>
            <a:ext cx="30000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This is called </a:t>
            </a:r>
            <a:r>
              <a:rPr b="1"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binary</a:t>
            </a: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it’s the language that computers speak </a:t>
            </a:r>
            <a:endParaRPr/>
          </a:p>
        </p:txBody>
      </p:sp>
      <p:sp>
        <p:nvSpPr>
          <p:cNvPr id="290" name="Google Shape;290;p30"/>
          <p:cNvSpPr/>
          <p:nvPr/>
        </p:nvSpPr>
        <p:spPr>
          <a:xfrm>
            <a:off x="5817575" y="3179875"/>
            <a:ext cx="619075" cy="1033100"/>
          </a:xfrm>
          <a:custGeom>
            <a:rect b="b" l="l" r="r" t="t"/>
            <a:pathLst>
              <a:path extrusionOk="0" h="41324" w="24763">
                <a:moveTo>
                  <a:pt x="0" y="41324"/>
                </a:moveTo>
                <a:cubicBezTo>
                  <a:pt x="3810" y="39321"/>
                  <a:pt x="19148" y="34974"/>
                  <a:pt x="22860" y="29308"/>
                </a:cubicBezTo>
                <a:cubicBezTo>
                  <a:pt x="26572" y="23642"/>
                  <a:pt x="23691" y="12212"/>
                  <a:pt x="22274" y="7327"/>
                </a:cubicBezTo>
                <a:cubicBezTo>
                  <a:pt x="20858" y="2442"/>
                  <a:pt x="15680" y="1221"/>
                  <a:pt x="14361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91" name="Google Shape;291;p30"/>
          <p:cNvSpPr txBox="1"/>
          <p:nvPr/>
        </p:nvSpPr>
        <p:spPr>
          <a:xfrm>
            <a:off x="6945950" y="1964225"/>
            <a:ext cx="15678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This tells me how many and which position they are in </a:t>
            </a:r>
            <a:endParaRPr/>
          </a:p>
        </p:txBody>
      </p:sp>
      <p:sp>
        <p:nvSpPr>
          <p:cNvPr id="292" name="Google Shape;292;p30"/>
          <p:cNvSpPr txBox="1"/>
          <p:nvPr/>
        </p:nvSpPr>
        <p:spPr>
          <a:xfrm>
            <a:off x="2051550" y="2524875"/>
            <a:ext cx="1898100" cy="10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Algorithm</a:t>
            </a:r>
            <a:endParaRPr sz="19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If lit, then 1.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Otherwise, 0.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1247075" y="1346200"/>
            <a:ext cx="450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4		  3		      2			1		</a:t>
            </a:r>
            <a:r>
              <a:rPr b="1" lang="en" sz="1000">
                <a:solidFill>
                  <a:schemeClr val="dk2"/>
                </a:solidFill>
              </a:rPr>
              <a:t>0</a:t>
            </a:r>
            <a:endParaRPr b="1" sz="1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 txBox="1"/>
          <p:nvPr/>
        </p:nvSpPr>
        <p:spPr>
          <a:xfrm>
            <a:off x="4220300" y="2491150"/>
            <a:ext cx="33996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B91CA"/>
                </a:solidFill>
              </a:rPr>
              <a:t>2</a:t>
            </a:r>
            <a:r>
              <a:rPr lang="en" sz="2400">
                <a:solidFill>
                  <a:schemeClr val="dk2"/>
                </a:solidFill>
              </a:rPr>
              <a:t>    </a:t>
            </a:r>
            <a:r>
              <a:rPr lang="en" sz="2400">
                <a:solidFill>
                  <a:srgbClr val="1B91CA"/>
                </a:solidFill>
              </a:rPr>
              <a:t>2</a:t>
            </a:r>
            <a:r>
              <a:rPr lang="en" sz="2400">
                <a:solidFill>
                  <a:schemeClr val="dk2"/>
                </a:solidFill>
              </a:rPr>
              <a:t>    2    2    </a:t>
            </a:r>
            <a:r>
              <a:rPr lang="en" sz="2400">
                <a:solidFill>
                  <a:srgbClr val="1B91CA"/>
                </a:solidFill>
              </a:rPr>
              <a:t>2</a:t>
            </a:r>
            <a:endParaRPr sz="2400">
              <a:solidFill>
                <a:srgbClr val="1B91CA"/>
              </a:solidFill>
            </a:endParaRPr>
          </a:p>
        </p:txBody>
      </p:sp>
      <p:sp>
        <p:nvSpPr>
          <p:cNvPr id="299" name="Google Shape;299;p31"/>
          <p:cNvSpPr txBox="1"/>
          <p:nvPr/>
        </p:nvSpPr>
        <p:spPr>
          <a:xfrm>
            <a:off x="4374150" y="2491150"/>
            <a:ext cx="246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B91CA"/>
                </a:solidFill>
              </a:rPr>
              <a:t>4</a:t>
            </a:r>
            <a:r>
              <a:rPr lang="en" sz="1000">
                <a:solidFill>
                  <a:schemeClr val="dk2"/>
                </a:solidFill>
              </a:rPr>
              <a:t>	  </a:t>
            </a:r>
            <a:r>
              <a:rPr lang="en" sz="1000">
                <a:solidFill>
                  <a:srgbClr val="1B91CA"/>
                </a:solidFill>
              </a:rPr>
              <a:t>3</a:t>
            </a:r>
            <a:r>
              <a:rPr lang="en" sz="1000">
                <a:solidFill>
                  <a:schemeClr val="dk2"/>
                </a:solidFill>
              </a:rPr>
              <a:t>	    2	      1	        </a:t>
            </a:r>
            <a:r>
              <a:rPr lang="en" sz="1000">
                <a:solidFill>
                  <a:srgbClr val="1B91CA"/>
                </a:solidFill>
              </a:rPr>
              <a:t>0</a:t>
            </a:r>
            <a:endParaRPr sz="1000">
              <a:solidFill>
                <a:srgbClr val="1B91CA"/>
              </a:solidFill>
            </a:endParaRPr>
          </a:p>
        </p:txBody>
      </p:sp>
      <p:grpSp>
        <p:nvGrpSpPr>
          <p:cNvPr id="300" name="Google Shape;300;p31"/>
          <p:cNvGrpSpPr/>
          <p:nvPr/>
        </p:nvGrpSpPr>
        <p:grpSpPr>
          <a:xfrm>
            <a:off x="893620" y="348535"/>
            <a:ext cx="945833" cy="1302551"/>
            <a:chOff x="3921050" y="1910300"/>
            <a:chExt cx="1027075" cy="1453902"/>
          </a:xfrm>
        </p:grpSpPr>
        <p:sp>
          <p:nvSpPr>
            <p:cNvPr id="301" name="Google Shape;301;p31"/>
            <p:cNvSpPr/>
            <p:nvPr/>
          </p:nvSpPr>
          <p:spPr>
            <a:xfrm>
              <a:off x="4239950" y="2065325"/>
              <a:ext cx="360600" cy="246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1B91C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2" name="Google Shape;302;p31"/>
            <p:cNvPicPr preferRelativeResize="0"/>
            <p:nvPr/>
          </p:nvPicPr>
          <p:blipFill rotWithShape="1">
            <a:blip r:embed="rId4">
              <a:alphaModFix/>
            </a:blip>
            <a:srcRect b="16722" l="21437" r="19731" t="0"/>
            <a:stretch/>
          </p:blipFill>
          <p:spPr>
            <a:xfrm>
              <a:off x="3921050" y="1910300"/>
              <a:ext cx="1027075" cy="14539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3" name="Google Shape;303;p31"/>
          <p:cNvPicPr preferRelativeResize="0"/>
          <p:nvPr/>
        </p:nvPicPr>
        <p:blipFill rotWithShape="1">
          <a:blip r:embed="rId4">
            <a:alphaModFix/>
          </a:blip>
          <a:srcRect b="16722" l="21437" r="19731" t="0"/>
          <a:stretch/>
        </p:blipFill>
        <p:spPr>
          <a:xfrm>
            <a:off x="2966285" y="348600"/>
            <a:ext cx="945782" cy="1302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Google Shape;304;p31"/>
          <p:cNvGrpSpPr/>
          <p:nvPr/>
        </p:nvGrpSpPr>
        <p:grpSpPr>
          <a:xfrm>
            <a:off x="1879589" y="348535"/>
            <a:ext cx="945833" cy="1302551"/>
            <a:chOff x="3921050" y="1910300"/>
            <a:chExt cx="1027075" cy="1453902"/>
          </a:xfrm>
        </p:grpSpPr>
        <p:sp>
          <p:nvSpPr>
            <p:cNvPr id="305" name="Google Shape;305;p31"/>
            <p:cNvSpPr/>
            <p:nvPr/>
          </p:nvSpPr>
          <p:spPr>
            <a:xfrm>
              <a:off x="4239950" y="2065325"/>
              <a:ext cx="360600" cy="246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1B91C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6" name="Google Shape;306;p31"/>
            <p:cNvPicPr preferRelativeResize="0"/>
            <p:nvPr/>
          </p:nvPicPr>
          <p:blipFill rotWithShape="1">
            <a:blip r:embed="rId4">
              <a:alphaModFix/>
            </a:blip>
            <a:srcRect b="16722" l="21437" r="19731" t="0"/>
            <a:stretch/>
          </p:blipFill>
          <p:spPr>
            <a:xfrm>
              <a:off x="3921050" y="1910300"/>
              <a:ext cx="1027075" cy="14539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" name="Google Shape;307;p31"/>
          <p:cNvGrpSpPr/>
          <p:nvPr/>
        </p:nvGrpSpPr>
        <p:grpSpPr>
          <a:xfrm>
            <a:off x="5038888" y="348535"/>
            <a:ext cx="945833" cy="1302551"/>
            <a:chOff x="3921050" y="1910300"/>
            <a:chExt cx="1027075" cy="1453902"/>
          </a:xfrm>
        </p:grpSpPr>
        <p:sp>
          <p:nvSpPr>
            <p:cNvPr id="308" name="Google Shape;308;p31"/>
            <p:cNvSpPr/>
            <p:nvPr/>
          </p:nvSpPr>
          <p:spPr>
            <a:xfrm>
              <a:off x="4239950" y="2065325"/>
              <a:ext cx="360600" cy="2466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1B91CA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09" name="Google Shape;309;p31"/>
            <p:cNvPicPr preferRelativeResize="0"/>
            <p:nvPr/>
          </p:nvPicPr>
          <p:blipFill rotWithShape="1">
            <a:blip r:embed="rId4">
              <a:alphaModFix/>
            </a:blip>
            <a:srcRect b="16722" l="21437" r="19731" t="0"/>
            <a:stretch/>
          </p:blipFill>
          <p:spPr>
            <a:xfrm>
              <a:off x="3921050" y="1910300"/>
              <a:ext cx="1027075" cy="14539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0" name="Google Shape;310;p31"/>
          <p:cNvPicPr preferRelativeResize="0"/>
          <p:nvPr/>
        </p:nvPicPr>
        <p:blipFill rotWithShape="1">
          <a:blip r:embed="rId4">
            <a:alphaModFix/>
          </a:blip>
          <a:srcRect b="16722" l="21437" r="19731" t="0"/>
          <a:stretch/>
        </p:blipFill>
        <p:spPr>
          <a:xfrm>
            <a:off x="4053199" y="348600"/>
            <a:ext cx="945782" cy="13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 txBox="1"/>
          <p:nvPr/>
        </p:nvSpPr>
        <p:spPr>
          <a:xfrm>
            <a:off x="1068275" y="1346200"/>
            <a:ext cx="32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2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2071500" y="1346200"/>
            <a:ext cx="32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2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13" name="Google Shape;313;p31"/>
          <p:cNvSpPr txBox="1"/>
          <p:nvPr/>
        </p:nvSpPr>
        <p:spPr>
          <a:xfrm>
            <a:off x="3110450" y="1346200"/>
            <a:ext cx="32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2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14" name="Google Shape;314;p31"/>
          <p:cNvSpPr txBox="1"/>
          <p:nvPr/>
        </p:nvSpPr>
        <p:spPr>
          <a:xfrm>
            <a:off x="4242275" y="1346200"/>
            <a:ext cx="32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2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5197750" y="1346200"/>
            <a:ext cx="32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2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316" name="Google Shape;316;p31"/>
          <p:cNvSpPr txBox="1"/>
          <p:nvPr/>
        </p:nvSpPr>
        <p:spPr>
          <a:xfrm>
            <a:off x="4034200" y="2892650"/>
            <a:ext cx="33996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B91CA"/>
                </a:solidFill>
              </a:rPr>
              <a:t>16</a:t>
            </a:r>
            <a:r>
              <a:rPr lang="en" sz="2400">
                <a:solidFill>
                  <a:schemeClr val="dk2"/>
                </a:solidFill>
              </a:rPr>
              <a:t>    </a:t>
            </a:r>
            <a:r>
              <a:rPr lang="en" sz="2400">
                <a:solidFill>
                  <a:srgbClr val="1B91CA"/>
                </a:solidFill>
              </a:rPr>
              <a:t>8</a:t>
            </a:r>
            <a:r>
              <a:rPr lang="en" sz="2400">
                <a:solidFill>
                  <a:schemeClr val="dk2"/>
                </a:solidFill>
              </a:rPr>
              <a:t>    4    2   </a:t>
            </a:r>
            <a:r>
              <a:rPr lang="en" sz="2400">
                <a:solidFill>
                  <a:srgbClr val="1B91CA"/>
                </a:solidFill>
              </a:rPr>
              <a:t>1</a:t>
            </a:r>
            <a:endParaRPr sz="2400">
              <a:solidFill>
                <a:srgbClr val="1B91CA"/>
              </a:solidFill>
            </a:endParaRPr>
          </a:p>
        </p:txBody>
      </p:sp>
      <p:sp>
        <p:nvSpPr>
          <p:cNvPr id="317" name="Google Shape;317;p31"/>
          <p:cNvSpPr txBox="1"/>
          <p:nvPr/>
        </p:nvSpPr>
        <p:spPr>
          <a:xfrm>
            <a:off x="4053200" y="3622050"/>
            <a:ext cx="29820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B91CA"/>
                </a:solidFill>
              </a:rPr>
              <a:t>16</a:t>
            </a:r>
            <a:r>
              <a:rPr lang="en" sz="2400">
                <a:solidFill>
                  <a:schemeClr val="dk2"/>
                </a:solidFill>
              </a:rPr>
              <a:t> + </a:t>
            </a:r>
            <a:r>
              <a:rPr lang="en" sz="2400">
                <a:solidFill>
                  <a:srgbClr val="1B91CA"/>
                </a:solidFill>
              </a:rPr>
              <a:t>8</a:t>
            </a:r>
            <a:r>
              <a:rPr lang="en" sz="2400">
                <a:solidFill>
                  <a:srgbClr val="1B91CA"/>
                </a:solidFill>
              </a:rPr>
              <a:t> </a:t>
            </a:r>
            <a:r>
              <a:rPr lang="en" sz="2400">
                <a:solidFill>
                  <a:schemeClr val="dk2"/>
                </a:solidFill>
              </a:rPr>
              <a:t>+ 0 + 0 +</a:t>
            </a:r>
            <a:r>
              <a:rPr lang="en" sz="2400">
                <a:solidFill>
                  <a:srgbClr val="1B91CA"/>
                </a:solidFill>
              </a:rPr>
              <a:t>1 </a:t>
            </a:r>
            <a:r>
              <a:rPr lang="en" sz="2400">
                <a:solidFill>
                  <a:schemeClr val="dk2"/>
                </a:solidFill>
              </a:rPr>
              <a:t>=</a:t>
            </a:r>
            <a:r>
              <a:rPr lang="en" sz="2400">
                <a:solidFill>
                  <a:srgbClr val="1B91CA"/>
                </a:solidFill>
              </a:rPr>
              <a:t> </a:t>
            </a:r>
            <a:endParaRPr sz="2600">
              <a:solidFill>
                <a:schemeClr val="accent4"/>
              </a:solidFill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6835950" y="3447150"/>
            <a:ext cx="864600" cy="9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accent4"/>
                </a:solidFill>
              </a:rPr>
              <a:t>25</a:t>
            </a:r>
            <a:endParaRPr sz="3500">
              <a:solidFill>
                <a:schemeClr val="accent4"/>
              </a:solidFill>
            </a:endParaRPr>
          </a:p>
        </p:txBody>
      </p:sp>
      <p:sp>
        <p:nvSpPr>
          <p:cNvPr id="319" name="Google Shape;319;p31"/>
          <p:cNvSpPr txBox="1"/>
          <p:nvPr/>
        </p:nvSpPr>
        <p:spPr>
          <a:xfrm>
            <a:off x="7355750" y="2764250"/>
            <a:ext cx="170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This is the decimal number we use to represent the binary number </a:t>
            </a:r>
            <a:r>
              <a:rPr b="1"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11001</a:t>
            </a: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20" name="Google Shape;320;p31"/>
          <p:cNvSpPr txBox="1"/>
          <p:nvPr/>
        </p:nvSpPr>
        <p:spPr>
          <a:xfrm>
            <a:off x="1879600" y="2524875"/>
            <a:ext cx="2070000" cy="12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Algorithm</a:t>
            </a:r>
            <a:endParaRPr sz="19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If lit, then add up corresponding power of 2.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Otherwise, add 0.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21" name="Google Shape;321;p31"/>
          <p:cNvSpPr txBox="1"/>
          <p:nvPr/>
        </p:nvSpPr>
        <p:spPr>
          <a:xfrm>
            <a:off x="1247075" y="1346200"/>
            <a:ext cx="4504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4		  3		      2			1		</a:t>
            </a:r>
            <a:r>
              <a:rPr b="1" lang="en" sz="1000">
                <a:solidFill>
                  <a:srgbClr val="595959"/>
                </a:solidFill>
              </a:rPr>
              <a:t>0</a:t>
            </a:r>
            <a:endParaRPr b="1" sz="100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3957900" cy="4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800">
                <a:latin typeface="Staatliches"/>
                <a:ea typeface="Staatliches"/>
                <a:cs typeface="Staatliches"/>
                <a:sym typeface="Staatliches"/>
              </a:rPr>
              <a:t>Announcements</a:t>
            </a:r>
            <a:endParaRPr sz="4800"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800"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>
                <a:latin typeface="Manrope"/>
                <a:ea typeface="Manrope"/>
                <a:cs typeface="Manrope"/>
                <a:sym typeface="Manrope"/>
              </a:rPr>
              <a:t>Discord provides a space for students to ask questions and connect with one another. All TAs have already joined and are ready to assist students with any questions they may have</a:t>
            </a:r>
            <a:endParaRPr sz="14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4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>
                <a:latin typeface="Manrope"/>
                <a:ea typeface="Manrope"/>
                <a:cs typeface="Manrope"/>
                <a:sym typeface="Manrope"/>
              </a:rPr>
              <a:t>Use the QR code to the right or click the link here: </a:t>
            </a:r>
            <a:r>
              <a:rPr lang="en" sz="14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https://discord.com/invite/F8wsBCEsM4</a:t>
            </a:r>
            <a:endParaRPr sz="14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000" y="152400"/>
            <a:ext cx="385336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How do we translate </a:t>
            </a:r>
            <a:r>
              <a:rPr lang="en">
                <a:solidFill>
                  <a:srgbClr val="1B91CA"/>
                </a:solidFill>
                <a:latin typeface="Staatliches"/>
                <a:ea typeface="Staatliches"/>
                <a:cs typeface="Staatliches"/>
                <a:sym typeface="Staatliches"/>
              </a:rPr>
              <a:t>human</a:t>
            </a: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 language 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to </a:t>
            </a:r>
            <a:r>
              <a:rPr lang="en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computer</a:t>
            </a: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 language?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/>
          <p:nvPr/>
        </p:nvSpPr>
        <p:spPr>
          <a:xfrm>
            <a:off x="4023750" y="250800"/>
            <a:ext cx="4754700" cy="1928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3"/>
          <p:cNvSpPr/>
          <p:nvPr/>
        </p:nvSpPr>
        <p:spPr>
          <a:xfrm>
            <a:off x="344850" y="2454775"/>
            <a:ext cx="8433600" cy="2332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"/>
          <p:cNvSpPr txBox="1"/>
          <p:nvPr>
            <p:ph type="title"/>
          </p:nvPr>
        </p:nvSpPr>
        <p:spPr>
          <a:xfrm>
            <a:off x="311700" y="250800"/>
            <a:ext cx="3509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Languages</a:t>
            </a:r>
            <a:endParaRPr/>
          </a:p>
        </p:txBody>
      </p:sp>
      <p:sp>
        <p:nvSpPr>
          <p:cNvPr id="334" name="Google Shape;334;p33"/>
          <p:cNvSpPr txBox="1"/>
          <p:nvPr>
            <p:ph idx="1" type="body"/>
          </p:nvPr>
        </p:nvSpPr>
        <p:spPr>
          <a:xfrm>
            <a:off x="311700" y="932400"/>
            <a:ext cx="3598800" cy="1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Thousand of programming languages have been created. Which one you should use depends on a number of factors such as the type of program being written and which kind of computer it will run 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Here are some popular ones, as well as some really old ones.</a:t>
            </a:r>
            <a:endParaRPr/>
          </a:p>
        </p:txBody>
      </p:sp>
      <p:sp>
        <p:nvSpPr>
          <p:cNvPr id="335" name="Google Shape;335;p33"/>
          <p:cNvSpPr txBox="1"/>
          <p:nvPr/>
        </p:nvSpPr>
        <p:spPr>
          <a:xfrm>
            <a:off x="429900" y="2548500"/>
            <a:ext cx="15177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One of the most popular and used for programming </a:t>
            </a:r>
            <a:r>
              <a:rPr b="1" lang="en" sz="1100">
                <a:solidFill>
                  <a:schemeClr val="dk2"/>
                </a:solidFill>
              </a:rPr>
              <a:t>hardware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336" name="Google Shape;336;p33"/>
          <p:cNvSpPr txBox="1"/>
          <p:nvPr/>
        </p:nvSpPr>
        <p:spPr>
          <a:xfrm>
            <a:off x="1884450" y="2524200"/>
            <a:ext cx="16047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C++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Based on C with some flair. Used in programs that need to be </a:t>
            </a:r>
            <a:r>
              <a:rPr b="1" lang="en" sz="1100">
                <a:solidFill>
                  <a:schemeClr val="dk2"/>
                </a:solidFill>
              </a:rPr>
              <a:t>fast</a:t>
            </a:r>
            <a:r>
              <a:rPr lang="en" sz="1100">
                <a:solidFill>
                  <a:schemeClr val="dk2"/>
                </a:solidFill>
              </a:rPr>
              <a:t> like console games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37" name="Google Shape;337;p33"/>
          <p:cNvSpPr txBox="1"/>
          <p:nvPr/>
        </p:nvSpPr>
        <p:spPr>
          <a:xfrm>
            <a:off x="3517200" y="2571750"/>
            <a:ext cx="17022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Objective-C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Based on C with some flair. Popular because of its use in Apple and </a:t>
            </a:r>
            <a:r>
              <a:rPr b="1" lang="en" sz="1100">
                <a:solidFill>
                  <a:schemeClr val="dk2"/>
                </a:solidFill>
              </a:rPr>
              <a:t>iOS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338" name="Google Shape;338;p33"/>
          <p:cNvSpPr txBox="1"/>
          <p:nvPr/>
        </p:nvSpPr>
        <p:spPr>
          <a:xfrm>
            <a:off x="429900" y="3636475"/>
            <a:ext cx="15177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Java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Very </a:t>
            </a:r>
            <a:r>
              <a:rPr b="1" lang="en" sz="1100">
                <a:solidFill>
                  <a:schemeClr val="dk2"/>
                </a:solidFill>
              </a:rPr>
              <a:t>versatile</a:t>
            </a:r>
            <a:r>
              <a:rPr lang="en" sz="1100">
                <a:solidFill>
                  <a:schemeClr val="dk2"/>
                </a:solidFill>
              </a:rPr>
              <a:t>. Often used for coding on </a:t>
            </a:r>
            <a:r>
              <a:rPr b="1" lang="en" sz="1100">
                <a:solidFill>
                  <a:schemeClr val="dk2"/>
                </a:solidFill>
              </a:rPr>
              <a:t>Android OS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339" name="Google Shape;339;p33"/>
          <p:cNvSpPr txBox="1"/>
          <p:nvPr/>
        </p:nvSpPr>
        <p:spPr>
          <a:xfrm>
            <a:off x="1884450" y="3595800"/>
            <a:ext cx="17022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JavaScript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Used for programs that run in the </a:t>
            </a:r>
            <a:r>
              <a:rPr b="1" lang="en" sz="1100">
                <a:solidFill>
                  <a:schemeClr val="dk2"/>
                </a:solidFill>
              </a:rPr>
              <a:t>browser</a:t>
            </a:r>
            <a:r>
              <a:rPr lang="en" sz="1100">
                <a:solidFill>
                  <a:schemeClr val="dk2"/>
                </a:solidFill>
              </a:rPr>
              <a:t>, such as simple games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0" name="Google Shape;340;p33"/>
          <p:cNvSpPr txBox="1"/>
          <p:nvPr/>
        </p:nvSpPr>
        <p:spPr>
          <a:xfrm>
            <a:off x="4090500" y="425100"/>
            <a:ext cx="1517700" cy="17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BASIC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Designed in 1964 at Dartmouth College, very popular when home computers first became available.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1" name="Google Shape;341;p33"/>
          <p:cNvSpPr txBox="1"/>
          <p:nvPr/>
        </p:nvSpPr>
        <p:spPr>
          <a:xfrm>
            <a:off x="5684400" y="375725"/>
            <a:ext cx="1517700" cy="19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Fortran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Designed in 1954 at IBM, very popular for calculations on large computers. Still used for </a:t>
            </a:r>
            <a:r>
              <a:rPr b="1" lang="en" sz="1100">
                <a:solidFill>
                  <a:schemeClr val="dk2"/>
                </a:solidFill>
              </a:rPr>
              <a:t>weather forecasting</a:t>
            </a:r>
            <a:r>
              <a:rPr lang="en" sz="1100">
                <a:solidFill>
                  <a:schemeClr val="dk2"/>
                </a:solidFill>
              </a:rPr>
              <a:t> at NASA.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2" name="Google Shape;342;p33"/>
          <p:cNvSpPr txBox="1"/>
          <p:nvPr/>
        </p:nvSpPr>
        <p:spPr>
          <a:xfrm>
            <a:off x="7278300" y="348900"/>
            <a:ext cx="1333200" cy="17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COBOL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Designed in 1959, still being used in </a:t>
            </a:r>
            <a:r>
              <a:rPr b="1" lang="en" sz="1100">
                <a:solidFill>
                  <a:schemeClr val="dk2"/>
                </a:solidFill>
              </a:rPr>
              <a:t>banking</a:t>
            </a:r>
            <a:r>
              <a:rPr lang="en" sz="1100">
                <a:solidFill>
                  <a:schemeClr val="dk2"/>
                </a:solidFill>
              </a:rPr>
              <a:t>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3" name="Google Shape;343;p33"/>
          <p:cNvSpPr txBox="1"/>
          <p:nvPr/>
        </p:nvSpPr>
        <p:spPr>
          <a:xfrm>
            <a:off x="6873150" y="2495550"/>
            <a:ext cx="18000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Python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Very </a:t>
            </a:r>
            <a:r>
              <a:rPr b="1" lang="en" sz="1100">
                <a:solidFill>
                  <a:schemeClr val="dk2"/>
                </a:solidFill>
              </a:rPr>
              <a:t>versatile</a:t>
            </a:r>
            <a:r>
              <a:rPr lang="en" sz="1100">
                <a:solidFill>
                  <a:schemeClr val="dk2"/>
                </a:solidFill>
              </a:rPr>
              <a:t>. Used in backend of YouTube and Google, data science, among others.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4" name="Google Shape;344;p33"/>
          <p:cNvSpPr txBox="1"/>
          <p:nvPr/>
        </p:nvSpPr>
        <p:spPr>
          <a:xfrm>
            <a:off x="3517200" y="3595800"/>
            <a:ext cx="17022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Ruby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Automatically turns lots of information into </a:t>
            </a:r>
            <a:r>
              <a:rPr b="1" lang="en" sz="1100">
                <a:solidFill>
                  <a:schemeClr val="dk2"/>
                </a:solidFill>
              </a:rPr>
              <a:t>web</a:t>
            </a:r>
            <a:r>
              <a:rPr lang="en" sz="1100">
                <a:solidFill>
                  <a:schemeClr val="dk2"/>
                </a:solidFill>
              </a:rPr>
              <a:t> pages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5209950" y="3595800"/>
            <a:ext cx="17022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Ada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Used to control </a:t>
            </a:r>
            <a:r>
              <a:rPr b="1" lang="en" sz="1100">
                <a:solidFill>
                  <a:schemeClr val="dk2"/>
                </a:solidFill>
              </a:rPr>
              <a:t>spacecraft</a:t>
            </a:r>
            <a:r>
              <a:rPr lang="en" sz="1100">
                <a:solidFill>
                  <a:schemeClr val="dk2"/>
                </a:solidFill>
              </a:rPr>
              <a:t>, satellites, and airplanes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346" name="Google Shape;346;p33"/>
          <p:cNvSpPr txBox="1"/>
          <p:nvPr/>
        </p:nvSpPr>
        <p:spPr>
          <a:xfrm>
            <a:off x="5170950" y="2548500"/>
            <a:ext cx="17022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MATLAB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Ideal for programs that carry out loads of </a:t>
            </a:r>
            <a:r>
              <a:rPr b="1" lang="en" sz="1100">
                <a:solidFill>
                  <a:schemeClr val="dk2"/>
                </a:solidFill>
              </a:rPr>
              <a:t>calculations</a:t>
            </a:r>
            <a:endParaRPr b="1" sz="1100">
              <a:solidFill>
                <a:schemeClr val="dk2"/>
              </a:solidFill>
            </a:endParaRPr>
          </a:p>
        </p:txBody>
      </p:sp>
      <p:sp>
        <p:nvSpPr>
          <p:cNvPr id="347" name="Google Shape;347;p33"/>
          <p:cNvSpPr txBox="1"/>
          <p:nvPr/>
        </p:nvSpPr>
        <p:spPr>
          <a:xfrm>
            <a:off x="6865200" y="3595800"/>
            <a:ext cx="17022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Used in </a:t>
            </a:r>
            <a:r>
              <a:rPr b="1" lang="en" sz="1100">
                <a:solidFill>
                  <a:schemeClr val="dk2"/>
                </a:solidFill>
              </a:rPr>
              <a:t>statistical</a:t>
            </a:r>
            <a:r>
              <a:rPr lang="en" sz="1100">
                <a:solidFill>
                  <a:schemeClr val="dk2"/>
                </a:solidFill>
              </a:rPr>
              <a:t> courses, biomedical research, data science.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48" name="Google Shape;348;p33"/>
          <p:cNvSpPr/>
          <p:nvPr/>
        </p:nvSpPr>
        <p:spPr>
          <a:xfrm>
            <a:off x="102750" y="107300"/>
            <a:ext cx="8910300" cy="493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taatliches"/>
                <a:ea typeface="Staatliches"/>
                <a:cs typeface="Staatliches"/>
                <a:sym typeface="Staatliches"/>
              </a:rPr>
              <a:t>Why python?</a:t>
            </a:r>
            <a:endParaRPr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354" name="Google Shape;354;p34"/>
          <p:cNvSpPr txBox="1"/>
          <p:nvPr/>
        </p:nvSpPr>
        <p:spPr>
          <a:xfrm>
            <a:off x="3857550" y="641625"/>
            <a:ext cx="14289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Most popular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lots of existing programs are written in it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55" name="Google Shape;355;p34"/>
          <p:cNvSpPr txBox="1"/>
          <p:nvPr/>
        </p:nvSpPr>
        <p:spPr>
          <a:xfrm>
            <a:off x="1456600" y="837975"/>
            <a:ext cx="18318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General purpose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can program almost anything like web dev, scientific computing, data analysis, AI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56" name="Google Shape;356;p34"/>
          <p:cNvSpPr txBox="1"/>
          <p:nvPr/>
        </p:nvSpPr>
        <p:spPr>
          <a:xfrm>
            <a:off x="1022825" y="2502188"/>
            <a:ext cx="18318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High level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Syntax is designed to be relatively simple, so it is easier and faster to program in than other programs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57" name="Google Shape;357;p34"/>
          <p:cNvSpPr txBox="1"/>
          <p:nvPr/>
        </p:nvSpPr>
        <p:spPr>
          <a:xfrm>
            <a:off x="6248425" y="1497375"/>
            <a:ext cx="18318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Fun name</a:t>
            </a:r>
            <a:br>
              <a:rPr lang="en" sz="18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it’s creator was a big fan of Monty Python (British sketch comedy group)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58" name="Google Shape;358;p34"/>
          <p:cNvSpPr txBox="1"/>
          <p:nvPr/>
        </p:nvSpPr>
        <p:spPr>
          <a:xfrm>
            <a:off x="3925775" y="3433700"/>
            <a:ext cx="43317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Languages are </a:t>
            </a:r>
            <a:r>
              <a:rPr b="1" lang="en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designed</a:t>
            </a:r>
            <a:r>
              <a:rPr lang="en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for </a:t>
            </a:r>
            <a:r>
              <a:rPr b="1" lang="en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different</a:t>
            </a:r>
            <a:r>
              <a:rPr lang="en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types of programming, but they share a bit of the </a:t>
            </a:r>
            <a:r>
              <a:rPr b="1" lang="en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same</a:t>
            </a:r>
            <a:r>
              <a:rPr lang="en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basic </a:t>
            </a:r>
            <a:r>
              <a:rPr b="1" lang="en" sz="16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structure</a:t>
            </a:r>
            <a:endParaRPr b="1" sz="16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rint function</a:t>
            </a:r>
            <a:endParaRPr/>
          </a:p>
        </p:txBody>
      </p:sp>
      <p:sp>
        <p:nvSpPr>
          <p:cNvPr id="364" name="Google Shape;364;p35"/>
          <p:cNvSpPr txBox="1"/>
          <p:nvPr/>
        </p:nvSpPr>
        <p:spPr>
          <a:xfrm>
            <a:off x="1179650" y="1494050"/>
            <a:ext cx="289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d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isplays information to users by taking in an </a:t>
            </a:r>
            <a:r>
              <a:rPr b="1"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argument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(input)</a:t>
            </a:r>
            <a:endParaRPr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65" name="Google Shape;365;p35"/>
          <p:cNvSpPr txBox="1"/>
          <p:nvPr/>
        </p:nvSpPr>
        <p:spPr>
          <a:xfrm>
            <a:off x="1273425" y="3293475"/>
            <a:ext cx="229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print(</a:t>
            </a:r>
            <a:r>
              <a:rPr lang="en" sz="1800">
                <a:solidFill>
                  <a:schemeClr val="lt2"/>
                </a:solidFill>
              </a:rPr>
              <a:t>“hiya! :)”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35"/>
          <p:cNvSpPr txBox="1"/>
          <p:nvPr/>
        </p:nvSpPr>
        <p:spPr>
          <a:xfrm>
            <a:off x="5045325" y="3755175"/>
            <a:ext cx="229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B91CA"/>
                </a:solidFill>
              </a:rPr>
              <a:t>t</a:t>
            </a:r>
            <a:r>
              <a:rPr lang="en" sz="1800">
                <a:solidFill>
                  <a:srgbClr val="1B91CA"/>
                </a:solidFill>
              </a:rPr>
              <a:t>ext </a:t>
            </a:r>
            <a:r>
              <a:rPr lang="en" sz="1800">
                <a:solidFill>
                  <a:schemeClr val="dk1"/>
                </a:solidFill>
              </a:rPr>
              <a:t>=</a:t>
            </a:r>
            <a:r>
              <a:rPr lang="en" sz="1800">
                <a:solidFill>
                  <a:srgbClr val="1B91CA"/>
                </a:solidFill>
              </a:rPr>
              <a:t> </a:t>
            </a:r>
            <a:r>
              <a:rPr lang="en" sz="1800">
                <a:solidFill>
                  <a:schemeClr val="lt1"/>
                </a:solidFill>
              </a:rPr>
              <a:t>“hiya! :)”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print(</a:t>
            </a:r>
            <a:r>
              <a:rPr lang="en" sz="1800">
                <a:solidFill>
                  <a:srgbClr val="1B91CA"/>
                </a:solidFill>
              </a:rPr>
              <a:t>text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67" name="Google Shape;367;p35"/>
          <p:cNvSpPr txBox="1"/>
          <p:nvPr/>
        </p:nvSpPr>
        <p:spPr>
          <a:xfrm>
            <a:off x="6588900" y="2723200"/>
            <a:ext cx="229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B91CA"/>
                </a:solidFill>
              </a:rPr>
              <a:t>number</a:t>
            </a:r>
            <a:r>
              <a:rPr lang="en" sz="1800">
                <a:solidFill>
                  <a:srgbClr val="1B91CA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=</a:t>
            </a:r>
            <a:r>
              <a:rPr lang="en" sz="1800">
                <a:solidFill>
                  <a:srgbClr val="1B91CA"/>
                </a:solidFill>
              </a:rPr>
              <a:t> </a:t>
            </a:r>
            <a:r>
              <a:rPr lang="en" sz="1800">
                <a:solidFill>
                  <a:schemeClr val="accent4"/>
                </a:solidFill>
              </a:rPr>
              <a:t>42</a:t>
            </a:r>
            <a:endParaRPr sz="18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print(</a:t>
            </a:r>
            <a:r>
              <a:rPr lang="en" sz="1800">
                <a:solidFill>
                  <a:srgbClr val="1B91CA"/>
                </a:solidFill>
              </a:rPr>
              <a:t>number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68" name="Google Shape;368;p35"/>
          <p:cNvSpPr txBox="1"/>
          <p:nvPr/>
        </p:nvSpPr>
        <p:spPr>
          <a:xfrm>
            <a:off x="3002575" y="4056000"/>
            <a:ext cx="111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print(</a:t>
            </a:r>
            <a:r>
              <a:rPr lang="en" sz="1800">
                <a:solidFill>
                  <a:schemeClr val="accent4"/>
                </a:solidFill>
              </a:rPr>
              <a:t>42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35"/>
          <p:cNvSpPr txBox="1"/>
          <p:nvPr/>
        </p:nvSpPr>
        <p:spPr>
          <a:xfrm>
            <a:off x="5002825" y="1494050"/>
            <a:ext cx="2894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a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rguments to print can be </a:t>
            </a:r>
            <a:r>
              <a:rPr b="1" lang="en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strings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 b="1">
              <a:solidFill>
                <a:srgbClr val="1B91CA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70" name="Google Shape;370;p35"/>
          <p:cNvSpPr txBox="1"/>
          <p:nvPr/>
        </p:nvSpPr>
        <p:spPr>
          <a:xfrm>
            <a:off x="5649050" y="1709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or </a:t>
            </a:r>
            <a:r>
              <a:rPr b="1" lang="en">
                <a:solidFill>
                  <a:schemeClr val="accent4"/>
                </a:solidFill>
                <a:latin typeface="Manrope"/>
                <a:ea typeface="Manrope"/>
                <a:cs typeface="Manrope"/>
                <a:sym typeface="Manrope"/>
              </a:rPr>
              <a:t>numbers</a:t>
            </a: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/>
          </a:p>
        </p:txBody>
      </p:sp>
      <p:sp>
        <p:nvSpPr>
          <p:cNvPr id="371" name="Google Shape;371;p35"/>
          <p:cNvSpPr txBox="1"/>
          <p:nvPr/>
        </p:nvSpPr>
        <p:spPr>
          <a:xfrm>
            <a:off x="6645525" y="1709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or </a:t>
            </a:r>
            <a:r>
              <a:rPr b="1" lang="en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variables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6"/>
          <p:cNvSpPr/>
          <p:nvPr/>
        </p:nvSpPr>
        <p:spPr>
          <a:xfrm flipH="1">
            <a:off x="57747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6"/>
          <p:cNvSpPr txBox="1"/>
          <p:nvPr>
            <p:ph idx="1" type="body"/>
          </p:nvPr>
        </p:nvSpPr>
        <p:spPr>
          <a:xfrm>
            <a:off x="1358325" y="1936425"/>
            <a:ext cx="28944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workbook Time!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78" name="Google Shape;378;p36"/>
          <p:cNvSpPr txBox="1"/>
          <p:nvPr/>
        </p:nvSpPr>
        <p:spPr>
          <a:xfrm>
            <a:off x="6356050" y="786250"/>
            <a:ext cx="22998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workbook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Reading 1 + discussion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About Me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Take a look at HW 1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🎼 | Listen on Spotify, Apple music and more&#10;→  https://fanlink.to/ChillSynthwave&#10;&#10;🎶 Subscribe to this channel for more synthwave music&#10;→ https://bit.ly/synthwave-channel&#10;&#10;🌎 | Lofi Girl on all social media&#10;→  https://fanlink.to/lofigirl-social&#10;&#10;👕 | Lofi Girl merch&#10;→  https://bit.ly/Iofigirl-shop&#10;&#10;🎭 | Create your lofi avatar now&#10;→  https://lofigirl.com/generator/&#10;&#10;💬 | Join the Lofi Girl community&#10;→   https://bit.ly/lofigirl-discord&#10;→   https://bit.ly/lofigirl-reddit&#10;&#10;🎨 | Art by Lofi Studio (full list of artists here)&#10;→  https://www.instagram.com/p/CrlCU3msh49/&#10;&#10;📝 | Submit your music / art&#10;→  https://bit.ly/lofi-submission" id="379" name="Google Shape;379;p36" title="synthwave radio 🌌 - beats to chill/game to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850" y="4657597"/>
            <a:ext cx="561450" cy="3158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0" name="Google Shape;380;p36"/>
          <p:cNvGrpSpPr/>
          <p:nvPr/>
        </p:nvGrpSpPr>
        <p:grpSpPr>
          <a:xfrm>
            <a:off x="9408717" y="3295434"/>
            <a:ext cx="362691" cy="362642"/>
            <a:chOff x="5172859" y="3605268"/>
            <a:chExt cx="375340" cy="375289"/>
          </a:xfrm>
        </p:grpSpPr>
        <p:sp>
          <p:nvSpPr>
            <p:cNvPr id="381" name="Google Shape;381;p36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 from last time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Things you should know: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everything in the syllabus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to </a:t>
            </a:r>
            <a:r>
              <a:rPr b="1" lang="en">
                <a:solidFill>
                  <a:srgbClr val="A64D79"/>
                </a:solidFill>
              </a:rPr>
              <a:t>access + use Runestone</a:t>
            </a:r>
            <a:endParaRPr b="1">
              <a:solidFill>
                <a:srgbClr val="A64D7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to copy colab workbooks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Moodle course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385489" y="2967400"/>
            <a:ext cx="1874975" cy="813300"/>
          </a:xfrm>
          <a:custGeom>
            <a:rect b="b" l="l" r="r" t="t"/>
            <a:pathLst>
              <a:path extrusionOk="0" h="32532" w="74999">
                <a:moveTo>
                  <a:pt x="2609" y="0"/>
                </a:moveTo>
                <a:cubicBezTo>
                  <a:pt x="3244" y="3517"/>
                  <a:pt x="-5646" y="15680"/>
                  <a:pt x="6419" y="21102"/>
                </a:cubicBezTo>
                <a:cubicBezTo>
                  <a:pt x="18484" y="26524"/>
                  <a:pt x="63569" y="30627"/>
                  <a:pt x="74999" y="3253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22106" l="0" r="0" t="0"/>
          <a:stretch/>
        </p:blipFill>
        <p:spPr>
          <a:xfrm>
            <a:off x="3424200" y="2967400"/>
            <a:ext cx="3208224" cy="196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9749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upcoming schedule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061125" y="1692350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98750"/>
            <a:ext cx="8839204" cy="23694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" name="Google Shape;77;p16"/>
          <p:cNvGrpSpPr/>
          <p:nvPr/>
        </p:nvGrpSpPr>
        <p:grpSpPr>
          <a:xfrm>
            <a:off x="152400" y="2571750"/>
            <a:ext cx="3558750" cy="1591975"/>
            <a:chOff x="152400" y="2571750"/>
            <a:chExt cx="3558750" cy="1591975"/>
          </a:xfrm>
        </p:grpSpPr>
        <p:sp>
          <p:nvSpPr>
            <p:cNvPr id="78" name="Google Shape;78;p16"/>
            <p:cNvSpPr/>
            <p:nvPr/>
          </p:nvSpPr>
          <p:spPr>
            <a:xfrm>
              <a:off x="2388450" y="2571750"/>
              <a:ext cx="1322700" cy="824400"/>
            </a:xfrm>
            <a:prstGeom prst="rect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" name="Google Shape;79;p16"/>
            <p:cNvSpPr txBox="1"/>
            <p:nvPr/>
          </p:nvSpPr>
          <p:spPr>
            <a:xfrm>
              <a:off x="152400" y="2624425"/>
              <a:ext cx="2083500" cy="15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</a:rPr>
                <a:t>Remember, this includes ALL material for the week so it can take a while to complete</a:t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u="sng">
                  <a:solidFill>
                    <a:schemeClr val="dk1"/>
                  </a:solidFill>
                </a:rPr>
                <a:t>LOTS of new vocabulary</a:t>
              </a:r>
              <a:r>
                <a:rPr lang="en" sz="1100">
                  <a:solidFill>
                    <a:schemeClr val="dk1"/>
                  </a:solidFill>
                </a:rPr>
                <a:t> which means you may want to revisit to help solidify your understanding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1900750" y="3504775"/>
              <a:ext cx="641725" cy="488300"/>
            </a:xfrm>
            <a:custGeom>
              <a:rect b="b" l="l" r="r" t="t"/>
              <a:pathLst>
                <a:path extrusionOk="0" h="19532" w="25669">
                  <a:moveTo>
                    <a:pt x="0" y="15708"/>
                  </a:moveTo>
                  <a:cubicBezTo>
                    <a:pt x="2937" y="16219"/>
                    <a:pt x="13346" y="21391"/>
                    <a:pt x="17624" y="18773"/>
                  </a:cubicBezTo>
                  <a:cubicBezTo>
                    <a:pt x="21902" y="16155"/>
                    <a:pt x="24328" y="3129"/>
                    <a:pt x="25669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Colab workbook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Link: </a:t>
            </a:r>
            <a:r>
              <a:rPr lang="en" sz="11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click for access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2420225" y="3965150"/>
            <a:ext cx="11544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Manrope"/>
                <a:ea typeface="Manrope"/>
                <a:cs typeface="Manrope"/>
                <a:sym typeface="Manrope"/>
              </a:rPr>
              <a:t>class notes</a:t>
            </a:r>
            <a:endParaRPr sz="1200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3487775" y="2977375"/>
            <a:ext cx="1269700" cy="1389550"/>
          </a:xfrm>
          <a:custGeom>
            <a:rect b="b" l="l" r="r" t="t"/>
            <a:pathLst>
              <a:path extrusionOk="0" h="55582" w="50788">
                <a:moveTo>
                  <a:pt x="0" y="48523"/>
                </a:moveTo>
                <a:cubicBezTo>
                  <a:pt x="4421" y="49655"/>
                  <a:pt x="19355" y="56934"/>
                  <a:pt x="26526" y="55317"/>
                </a:cubicBezTo>
                <a:cubicBezTo>
                  <a:pt x="33697" y="53700"/>
                  <a:pt x="38980" y="48039"/>
                  <a:pt x="43024" y="38819"/>
                </a:cubicBezTo>
                <a:cubicBezTo>
                  <a:pt x="47068" y="29600"/>
                  <a:pt x="49494" y="6470"/>
                  <a:pt x="50788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304800" y="533400"/>
            <a:ext cx="3053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Warm up</a:t>
            </a:r>
            <a:endParaRPr sz="3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93" name="Google Shape;93;p18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94" name="Google Shape;94;p18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8"/>
          <p:cNvSpPr txBox="1"/>
          <p:nvPr/>
        </p:nvSpPr>
        <p:spPr>
          <a:xfrm>
            <a:off x="697300" y="1525450"/>
            <a:ext cx="41838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Think about the process of making a peanut butter and jelly sandwich. How would you describe the </a:t>
            </a:r>
            <a:r>
              <a:rPr lang="en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sequential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steps involved in making the sandwich?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Why does the word sequential matter here?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Let’s say both you and a friend both wrote down the process for creating your own versions of pb+j, but have a </a:t>
            </a:r>
            <a:r>
              <a:rPr lang="en" u="sng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different number of steps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(you have 10 while they have 5).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How can this be?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4">
            <a:alphaModFix/>
          </a:blip>
          <a:srcRect b="17586" l="8145" r="7444" t="0"/>
          <a:stretch/>
        </p:blipFill>
        <p:spPr>
          <a:xfrm>
            <a:off x="5465900" y="1594350"/>
            <a:ext cx="2659650" cy="2596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 Minute Timer Relaxing Music Lofi Fish Background&#10;&#10;&#10;&#10;&#10;&#10;&#10;TAGS&#10;5 minute&#10;5 minute countdown&#10;5 minute lo-fi hiphop timer&#10;5 minute timer&#10;countdown&#10;lo-fi music&#10;lofi study song&#10;study music&#10;study timer&#10;time&#10;timer&#10;working music&#10;5 minute timer with music&#10;5 minute clock&#10;lofi hiphop&#10;relaxing timers&#10;relaxing music&#10;relaxing lofi timer&#10;nature timer&#10;meditation&#10;meditation music&#10;relaxing sleep music&#10;school timer&#10;sleep timer&#10;chill timer&#10;chill music&#10;lofi timer&#10;lofi hiphop timer&#10;lofi hip hop" id="100" name="Google Shape;100;p18" title="5 Minute Timer Relaxing Music Lofi Fish Background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25550" y="4483425"/>
            <a:ext cx="871075" cy="48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4294967295" type="title"/>
          </p:nvPr>
        </p:nvSpPr>
        <p:spPr>
          <a:xfrm>
            <a:off x="773700" y="1345075"/>
            <a:ext cx="7596600" cy="12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The fundamental skill in computer science is 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33">
                <a:solidFill>
                  <a:schemeClr val="accent1"/>
                </a:solidFill>
              </a:rPr>
              <a:t>problem solving</a:t>
            </a:r>
            <a:endParaRPr sz="3933">
              <a:solidFill>
                <a:schemeClr val="accent1"/>
              </a:solidFill>
            </a:endParaRPr>
          </a:p>
        </p:txBody>
      </p:sp>
      <p:cxnSp>
        <p:nvCxnSpPr>
          <p:cNvPr id="106" name="Google Shape;106;p19"/>
          <p:cNvCxnSpPr/>
          <p:nvPr/>
        </p:nvCxnSpPr>
        <p:spPr>
          <a:xfrm>
            <a:off x="4267502" y="2766300"/>
            <a:ext cx="609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19"/>
          <p:cNvCxnSpPr>
            <a:endCxn id="108" idx="2"/>
          </p:cNvCxnSpPr>
          <p:nvPr/>
        </p:nvCxnSpPr>
        <p:spPr>
          <a:xfrm>
            <a:off x="2815291" y="4054144"/>
            <a:ext cx="974100" cy="177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9"/>
          <p:cNvCxnSpPr>
            <a:stCxn id="108" idx="6"/>
          </p:cNvCxnSpPr>
          <p:nvPr/>
        </p:nvCxnSpPr>
        <p:spPr>
          <a:xfrm>
            <a:off x="5390491" y="4071844"/>
            <a:ext cx="939300" cy="16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9"/>
          <p:cNvSpPr/>
          <p:nvPr/>
        </p:nvSpPr>
        <p:spPr>
          <a:xfrm>
            <a:off x="1190150" y="3254474"/>
            <a:ext cx="1601100" cy="1615500"/>
          </a:xfrm>
          <a:prstGeom prst="ellipse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Break a problem into steps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3789391" y="3264094"/>
            <a:ext cx="1601100" cy="16155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Use math and logic to develop a solution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6352760" y="3272764"/>
            <a:ext cx="1601100" cy="16155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Test and validate</a:t>
            </a:r>
            <a:endParaRPr sz="1200">
              <a:solidFill>
                <a:schemeClr val="l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0"/>
          <p:cNvGrpSpPr/>
          <p:nvPr/>
        </p:nvGrpSpPr>
        <p:grpSpPr>
          <a:xfrm>
            <a:off x="1097434" y="1159763"/>
            <a:ext cx="3257168" cy="2823969"/>
            <a:chOff x="1151596" y="2095497"/>
            <a:chExt cx="1603726" cy="1304856"/>
          </a:xfrm>
        </p:grpSpPr>
        <p:pic>
          <p:nvPicPr>
            <p:cNvPr id="117" name="Google Shape;117;p20"/>
            <p:cNvPicPr preferRelativeResize="0"/>
            <p:nvPr/>
          </p:nvPicPr>
          <p:blipFill rotWithShape="1">
            <a:blip r:embed="rId4">
              <a:alphaModFix/>
            </a:blip>
            <a:srcRect b="15110" l="0" r="0" t="0"/>
            <a:stretch/>
          </p:blipFill>
          <p:spPr>
            <a:xfrm>
              <a:off x="1151596" y="2095497"/>
              <a:ext cx="1603726" cy="13048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0"/>
            <p:cNvSpPr txBox="1"/>
            <p:nvPr/>
          </p:nvSpPr>
          <p:spPr>
            <a:xfrm>
              <a:off x="1423941" y="2238912"/>
              <a:ext cx="1065300" cy="62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&gt;&gt;computer science involves working with  people to use computers to </a:t>
              </a:r>
              <a:r>
                <a:rPr b="1" lang="en" sz="1600">
                  <a:solidFill>
                    <a:srgbClr val="1B91CA"/>
                  </a:solidFill>
                  <a:latin typeface="Manrope"/>
                  <a:ea typeface="Manrope"/>
                  <a:cs typeface="Manrope"/>
                  <a:sym typeface="Manrope"/>
                </a:rPr>
                <a:t>solve problems</a:t>
              </a:r>
              <a:endParaRPr b="1" sz="16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</p:grpSp>
      <p:sp>
        <p:nvSpPr>
          <p:cNvPr id="119" name="Google Shape;119;p20"/>
          <p:cNvSpPr txBox="1"/>
          <p:nvPr/>
        </p:nvSpPr>
        <p:spPr>
          <a:xfrm>
            <a:off x="4491400" y="1333500"/>
            <a:ext cx="3257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An </a:t>
            </a:r>
            <a:r>
              <a:rPr lang="en" sz="2800">
                <a:solidFill>
                  <a:srgbClr val="1B91CA"/>
                </a:solidFill>
              </a:rPr>
              <a:t>algorithm</a:t>
            </a:r>
            <a:r>
              <a:rPr lang="en" sz="2800">
                <a:solidFill>
                  <a:schemeClr val="accent3"/>
                </a:solidFill>
              </a:rPr>
              <a:t> </a:t>
            </a:r>
            <a:r>
              <a:rPr lang="en" sz="2800">
                <a:solidFill>
                  <a:schemeClr val="dk1"/>
                </a:solidFill>
              </a:rPr>
              <a:t>is a step-by-step list of instructions for </a:t>
            </a:r>
            <a:r>
              <a:rPr b="1" lang="en" sz="2800">
                <a:solidFill>
                  <a:schemeClr val="dk1"/>
                </a:solidFill>
              </a:rPr>
              <a:t>solving a problem</a:t>
            </a:r>
            <a:endParaRPr b="1"/>
          </a:p>
        </p:txBody>
      </p:sp>
      <p:sp>
        <p:nvSpPr>
          <p:cNvPr id="120" name="Google Shape;120;p20"/>
          <p:cNvSpPr txBox="1"/>
          <p:nvPr/>
        </p:nvSpPr>
        <p:spPr>
          <a:xfrm>
            <a:off x="3971200" y="4022450"/>
            <a:ext cx="40590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59595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Learning the nuances of a computer language is only one part of coding. The other, usually more difficult, part is to understand what instructions to give to solve a given problem.</a:t>
            </a:r>
            <a:endParaRPr b="1" sz="100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1" name="Google Shape;121;p20"/>
          <p:cNvCxnSpPr/>
          <p:nvPr/>
        </p:nvCxnSpPr>
        <p:spPr>
          <a:xfrm rot="-5400000">
            <a:off x="3689075" y="2905200"/>
            <a:ext cx="1560600" cy="820500"/>
          </a:xfrm>
          <a:prstGeom prst="curvedConnector3">
            <a:avLst>
              <a:gd fmla="val 87325" name="adj1"/>
            </a:avLst>
          </a:prstGeom>
          <a:noFill/>
          <a:ln cap="flat" cmpd="sng" w="9525">
            <a:solidFill>
              <a:srgbClr val="78909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/>
        </p:nvSpPr>
        <p:spPr>
          <a:xfrm>
            <a:off x="2176050" y="1583775"/>
            <a:ext cx="5268000" cy="2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1B91CA"/>
                </a:solidFill>
                <a:latin typeface="Staatliches"/>
                <a:ea typeface="Staatliches"/>
                <a:cs typeface="Staatliches"/>
                <a:sym typeface="Staatliches"/>
              </a:rPr>
              <a:t>Thinking algorithmically</a:t>
            </a:r>
            <a:endParaRPr sz="4000">
              <a:solidFill>
                <a:srgbClr val="1B91CA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To create an algorithm to solve a problem we need to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break the problem into a sequence of steps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where each step is relatively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simple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and the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order 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(usually)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matters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By doing this, we can create instructions that a computer can follow. This skill is super useful beyond CS!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4220975" y="1011225"/>
            <a:ext cx="3000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r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ool, but how can you </a:t>
            </a:r>
            <a:r>
              <a:rPr b="1"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visualize </a:t>
            </a:r>
            <a:r>
              <a:rPr lang="en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this rather than just thinking about it?</a:t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3607087" y="1217000"/>
            <a:ext cx="676375" cy="486550"/>
          </a:xfrm>
          <a:custGeom>
            <a:rect b="b" l="l" r="r" t="t"/>
            <a:pathLst>
              <a:path extrusionOk="0" h="19462" w="27055">
                <a:moveTo>
                  <a:pt x="27056" y="0"/>
                </a:moveTo>
                <a:cubicBezTo>
                  <a:pt x="23012" y="1264"/>
                  <a:pt x="7256" y="4339"/>
                  <a:pt x="2791" y="7583"/>
                </a:cubicBezTo>
                <a:cubicBezTo>
                  <a:pt x="-1674" y="10827"/>
                  <a:pt x="685" y="17482"/>
                  <a:pt x="264" y="1946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