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Staatliches"/>
      <p:regular r:id="rId22"/>
    </p:embeddedFont>
    <p:embeddedFont>
      <p:font typeface="Manrope"/>
      <p:regular r:id="rId23"/>
      <p:bold r:id="rId24"/>
    </p:embeddedFont>
    <p:embeddedFont>
      <p:font typeface="Source Code Pro"/>
      <p:regular r:id="rId25"/>
      <p:bold r:id="rId26"/>
      <p:italic r:id="rId27"/>
      <p:boldItalic r:id="rId28"/>
    </p:embeddedFont>
    <p:embeddedFont>
      <p:font typeface="Manrope Medium"/>
      <p:regular r:id="rId29"/>
      <p:bold r:id="rId30"/>
    </p:embeddedFont>
    <p:embeddedFont>
      <p:font typeface="Lustria"/>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Staatliches-regular.fntdata"/><Relationship Id="rId21" Type="http://schemas.openxmlformats.org/officeDocument/2006/relationships/slide" Target="slides/slide16.xml"/><Relationship Id="rId24" Type="http://schemas.openxmlformats.org/officeDocument/2006/relationships/font" Target="fonts/Manrope-bold.fntdata"/><Relationship Id="rId23" Type="http://schemas.openxmlformats.org/officeDocument/2006/relationships/font" Target="fonts/Manrop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SourceCodePro-bold.fntdata"/><Relationship Id="rId25" Type="http://schemas.openxmlformats.org/officeDocument/2006/relationships/font" Target="fonts/SourceCodePro-regular.fntdata"/><Relationship Id="rId28" Type="http://schemas.openxmlformats.org/officeDocument/2006/relationships/font" Target="fonts/SourceCodePro-boldItalic.fntdata"/><Relationship Id="rId27" Type="http://schemas.openxmlformats.org/officeDocument/2006/relationships/font" Target="fonts/SourceCodePr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nrope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ustria-regular.fntdata"/><Relationship Id="rId30" Type="http://schemas.openxmlformats.org/officeDocument/2006/relationships/font" Target="fonts/ManropeMedium-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7275bb14ff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7275bb14ff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Layout objects pulled from: https://slidesgo.com/</a:t>
            </a:r>
            <a:endParaRPr/>
          </a:p>
          <a:p>
            <a:pPr indent="0" lvl="0" marL="0" rtl="0" algn="l">
              <a:spcBef>
                <a:spcPts val="0"/>
              </a:spcBef>
              <a:spcAft>
                <a:spcPts val="0"/>
              </a:spcAft>
              <a:buNone/>
            </a:pPr>
            <a:r>
              <a:rPr lang="en"/>
              <a:t>All icons are from: https://thenounproject.com/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fc6f1038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fc6f1038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fc6f1038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ffc6f1038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7275bb14ff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7275bb14ff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ffc6f10381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ffc6f10381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ffc6f1038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ffc6f1038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ffc6f1038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ffc6f1038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2597be6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2597be6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de382d98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de382d982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dce02dac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dce02dac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3489d702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3489d702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fc6f1038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fc6f1038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489d702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489d702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4e75a4d30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4e75a4d3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e3e8f44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e3e8f44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c6f103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c6f103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6B8E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hyperlink" Target="http://www.youtube.com/watch?v=4xDzrJKXOOY" TargetMode="External"/><Relationship Id="rId5"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hyperlink" Target="http://www.youtube.com/watch?v=4xDzrJKXOOY" TargetMode="External"/><Relationship Id="rId5"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hyperlink" Target="https://docs.google.com/spreadsheets/d/1hblHwD4Wz5WsCPPMq2-dA18E4eylotZE5X_dFZ2GKes/edit?gid=1585090131#gid=1585090131" TargetMode="External"/><Relationship Id="rId5"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colab.research.google.com/drive/1B3j96ejBtBeGUrD7dPATbhPeGF-Qgp0H?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hyperlink" Target="http://www.youtube.com/watch?v=odzGsDTJKz4" TargetMode="External"/><Relationship Id="rId5"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87900" y="692800"/>
            <a:ext cx="8520600" cy="4031400"/>
          </a:xfrm>
          <a:prstGeom prst="rect">
            <a:avLst/>
          </a:prstGeom>
        </p:spPr>
        <p:txBody>
          <a:bodyPr anchorCtr="0" anchor="b" bIns="91425" lIns="91425" spcFirstLastPara="1" rIns="91425" wrap="square" tIns="91425">
            <a:normAutofit/>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Intro to </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Programming</a:t>
            </a:r>
            <a:endParaRPr b="1" sz="665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b="1" lang="en" sz="4538">
                <a:solidFill>
                  <a:srgbClr val="36174D"/>
                </a:solidFill>
                <a:latin typeface="Staatliches"/>
                <a:ea typeface="Staatliches"/>
                <a:cs typeface="Staatliches"/>
                <a:sym typeface="Staatliches"/>
              </a:rPr>
              <a:t>With python</a:t>
            </a:r>
            <a:endParaRPr b="1" sz="4538">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t/>
            </a:r>
            <a:endParaRPr sz="4000">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3222">
                <a:solidFill>
                  <a:srgbClr val="36174D"/>
                </a:solidFill>
                <a:latin typeface="Staatliches"/>
                <a:ea typeface="Staatliches"/>
                <a:cs typeface="Staatliches"/>
                <a:sym typeface="Staatliches"/>
              </a:rPr>
              <a:t>Fundamentals:</a:t>
            </a:r>
            <a:endParaRPr sz="3222">
              <a:solidFill>
                <a:srgbClr val="36174D"/>
              </a:solidFill>
              <a:latin typeface="Staatliches"/>
              <a:ea typeface="Staatliches"/>
              <a:cs typeface="Staatliches"/>
              <a:sym typeface="Staatliches"/>
            </a:endParaRPr>
          </a:p>
          <a:p>
            <a:pPr indent="0" lvl="0" marL="0" rtl="0" algn="ctr">
              <a:lnSpc>
                <a:spcPct val="80000"/>
              </a:lnSpc>
              <a:spcBef>
                <a:spcPts val="0"/>
              </a:spcBef>
              <a:spcAft>
                <a:spcPts val="0"/>
              </a:spcAft>
              <a:buNone/>
            </a:pPr>
            <a:r>
              <a:rPr lang="en" sz="4000">
                <a:solidFill>
                  <a:srgbClr val="36174D"/>
                </a:solidFill>
                <a:latin typeface="Staatliches"/>
                <a:ea typeface="Staatliches"/>
                <a:cs typeface="Staatliches"/>
                <a:sym typeface="Staatliches"/>
              </a:rPr>
              <a:t>Debugging</a:t>
            </a:r>
            <a:endParaRPr sz="4000">
              <a:solidFill>
                <a:srgbClr val="36174D"/>
              </a:solidFill>
              <a:latin typeface="Staatliches"/>
              <a:ea typeface="Staatliches"/>
              <a:cs typeface="Staatliches"/>
              <a:sym typeface="Staatliches"/>
            </a:endParaRPr>
          </a:p>
          <a:p>
            <a:pPr indent="0" lvl="0" marL="0" rtl="0" algn="ctr">
              <a:lnSpc>
                <a:spcPct val="90000"/>
              </a:lnSpc>
              <a:spcBef>
                <a:spcPts val="0"/>
              </a:spcBef>
              <a:spcAft>
                <a:spcPts val="0"/>
              </a:spcAft>
              <a:buNone/>
            </a:pPr>
            <a:r>
              <a:rPr lang="en" sz="1600">
                <a:solidFill>
                  <a:srgbClr val="36174D"/>
                </a:solidFill>
                <a:latin typeface="Manrope Medium"/>
                <a:ea typeface="Manrope Medium"/>
                <a:cs typeface="Manrope Medium"/>
                <a:sym typeface="Manrope Medium"/>
              </a:rPr>
              <a:t>Friday</a:t>
            </a:r>
            <a:r>
              <a:rPr lang="en" sz="1600">
                <a:solidFill>
                  <a:srgbClr val="36174D"/>
                </a:solidFill>
                <a:latin typeface="Manrope Medium"/>
                <a:ea typeface="Manrope Medium"/>
                <a:cs typeface="Manrope Medium"/>
                <a:sym typeface="Manrope Medium"/>
              </a:rPr>
              <a:t>, February 14  2025 	TOH210</a:t>
            </a:r>
            <a:endParaRPr sz="4000">
              <a:solidFill>
                <a:srgbClr val="36174D"/>
              </a:solidFill>
              <a:latin typeface="Staatliches"/>
              <a:ea typeface="Staatliches"/>
              <a:cs typeface="Staatliches"/>
              <a:sym typeface="Staatliches"/>
            </a:endParaRPr>
          </a:p>
        </p:txBody>
      </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55" name="Google Shape;55;p13"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292625"/>
            <a:ext cx="8273700" cy="115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Staatliches"/>
                <a:ea typeface="Staatliches"/>
                <a:cs typeface="Staatliches"/>
                <a:sym typeface="Staatliches"/>
              </a:rPr>
              <a:t>Comments </a:t>
            </a:r>
            <a:r>
              <a:rPr lang="en" sz="1550">
                <a:latin typeface="Manrope"/>
                <a:ea typeface="Manrope"/>
                <a:cs typeface="Manrope"/>
                <a:sym typeface="Manrope"/>
              </a:rPr>
              <a:t>are notes added to your code that help a human reader understand your program. They do not affect how the program is run</a:t>
            </a:r>
            <a:endParaRPr sz="1550">
              <a:latin typeface="Manrope"/>
              <a:ea typeface="Manrope"/>
              <a:cs typeface="Manrope"/>
              <a:sym typeface="Manrope"/>
            </a:endParaRPr>
          </a:p>
        </p:txBody>
      </p:sp>
      <p:sp>
        <p:nvSpPr>
          <p:cNvPr id="139" name="Google Shape;139;p22"/>
          <p:cNvSpPr txBox="1"/>
          <p:nvPr/>
        </p:nvSpPr>
        <p:spPr>
          <a:xfrm>
            <a:off x="403310" y="1371725"/>
            <a:ext cx="3823500" cy="90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dk1"/>
                </a:solidFill>
                <a:latin typeface="Manrope"/>
                <a:ea typeface="Manrope"/>
                <a:cs typeface="Manrope"/>
                <a:sym typeface="Manrope"/>
              </a:rPr>
              <a:t>We can have a single line comment</a:t>
            </a:r>
            <a:endParaRPr sz="1550">
              <a:solidFill>
                <a:schemeClr val="dk1"/>
              </a:solidFill>
              <a:latin typeface="Manrope"/>
              <a:ea typeface="Manrope"/>
              <a:cs typeface="Manrope"/>
              <a:sym typeface="Manrope"/>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rgbClr val="1B91CA"/>
                </a:solidFill>
                <a:latin typeface="Manrope"/>
                <a:ea typeface="Manrope"/>
                <a:cs typeface="Manrope"/>
                <a:sym typeface="Manrope"/>
              </a:rPr>
              <a:t># this is a comment</a:t>
            </a:r>
            <a:endParaRPr sz="1550">
              <a:solidFill>
                <a:srgbClr val="1B91CA"/>
              </a:solidFill>
              <a:latin typeface="Manrope"/>
              <a:ea typeface="Manrope"/>
              <a:cs typeface="Manrope"/>
              <a:sym typeface="Manrope"/>
            </a:endParaRPr>
          </a:p>
        </p:txBody>
      </p:sp>
      <p:sp>
        <p:nvSpPr>
          <p:cNvPr id="140" name="Google Shape;140;p22"/>
          <p:cNvSpPr txBox="1"/>
          <p:nvPr/>
        </p:nvSpPr>
        <p:spPr>
          <a:xfrm>
            <a:off x="461050" y="2352700"/>
            <a:ext cx="4365300" cy="1139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dk1"/>
                </a:solidFill>
                <a:latin typeface="Manrope"/>
                <a:ea typeface="Manrope"/>
                <a:cs typeface="Manrope"/>
                <a:sym typeface="Manrope"/>
              </a:rPr>
              <a:t>We can have a  comment on a line with other code</a:t>
            </a:r>
            <a:endParaRPr sz="1550">
              <a:solidFill>
                <a:schemeClr val="dk1"/>
              </a:solidFill>
              <a:latin typeface="Manrope"/>
              <a:ea typeface="Manrope"/>
              <a:cs typeface="Manrope"/>
              <a:sym typeface="Manrope"/>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chemeClr val="dk1"/>
                </a:solidFill>
                <a:latin typeface="Consolas"/>
                <a:ea typeface="Consolas"/>
                <a:cs typeface="Consolas"/>
                <a:sym typeface="Consolas"/>
              </a:rPr>
              <a:t>radius = 8 </a:t>
            </a:r>
            <a:r>
              <a:rPr lang="en" sz="1550">
                <a:solidFill>
                  <a:srgbClr val="1B91CA"/>
                </a:solidFill>
                <a:latin typeface="Consolas"/>
                <a:ea typeface="Consolas"/>
                <a:cs typeface="Consolas"/>
                <a:sym typeface="Consolas"/>
              </a:rPr>
              <a:t># this is a comment</a:t>
            </a:r>
            <a:endParaRPr sz="1550">
              <a:solidFill>
                <a:srgbClr val="1B91CA"/>
              </a:solidFill>
              <a:latin typeface="Consolas"/>
              <a:ea typeface="Consolas"/>
              <a:cs typeface="Consolas"/>
              <a:sym typeface="Consolas"/>
            </a:endParaRPr>
          </a:p>
        </p:txBody>
      </p:sp>
      <p:sp>
        <p:nvSpPr>
          <p:cNvPr id="141" name="Google Shape;141;p22"/>
          <p:cNvSpPr txBox="1"/>
          <p:nvPr/>
        </p:nvSpPr>
        <p:spPr>
          <a:xfrm>
            <a:off x="491135" y="3638475"/>
            <a:ext cx="4365300" cy="13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50">
                <a:solidFill>
                  <a:schemeClr val="dk1"/>
                </a:solidFill>
                <a:latin typeface="Manrope"/>
                <a:ea typeface="Manrope"/>
                <a:cs typeface="Manrope"/>
                <a:sym typeface="Manrope"/>
              </a:rPr>
              <a:t>We can have a multiline comment</a:t>
            </a:r>
            <a:endParaRPr sz="1550">
              <a:solidFill>
                <a:schemeClr val="dk1"/>
              </a:solidFill>
              <a:latin typeface="Manrope"/>
              <a:ea typeface="Manrope"/>
              <a:cs typeface="Manrope"/>
              <a:sym typeface="Manrope"/>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rgbClr val="1B91CA"/>
                </a:solidFill>
                <a:latin typeface="Source Code Pro"/>
                <a:ea typeface="Source Code Pro"/>
                <a:cs typeface="Source Code Pro"/>
                <a:sym typeface="Source Code Pro"/>
              </a:rPr>
              <a:t>“““</a:t>
            </a:r>
            <a:r>
              <a:rPr lang="en" sz="1550">
                <a:solidFill>
                  <a:srgbClr val="1B91CA"/>
                </a:solidFill>
                <a:latin typeface="Consolas"/>
                <a:ea typeface="Consolas"/>
                <a:cs typeface="Consolas"/>
                <a:sym typeface="Consolas"/>
              </a:rPr>
              <a:t>This is a longer comment.</a:t>
            </a:r>
            <a:endParaRPr sz="1550">
              <a:solidFill>
                <a:srgbClr val="1B91CA"/>
              </a:solidFill>
              <a:latin typeface="Consolas"/>
              <a:ea typeface="Consolas"/>
              <a:cs typeface="Consolas"/>
              <a:sym typeface="Consolas"/>
            </a:endParaRPr>
          </a:p>
          <a:p>
            <a:pPr indent="0" lvl="0" marL="0" rtl="0" algn="l">
              <a:spcBef>
                <a:spcPts val="0"/>
              </a:spcBef>
              <a:spcAft>
                <a:spcPts val="0"/>
              </a:spcAft>
              <a:buNone/>
            </a:pPr>
            <a:r>
              <a:rPr lang="en" sz="1550">
                <a:solidFill>
                  <a:srgbClr val="1B91CA"/>
                </a:solidFill>
                <a:latin typeface="Consolas"/>
                <a:ea typeface="Consolas"/>
                <a:cs typeface="Consolas"/>
                <a:sym typeface="Consolas"/>
              </a:rPr>
              <a:t>It has multiple lines and three quotes</a:t>
            </a:r>
            <a:r>
              <a:rPr lang="en" sz="1550">
                <a:solidFill>
                  <a:srgbClr val="1B91CA"/>
                </a:solidFill>
                <a:latin typeface="Source Code Pro"/>
                <a:ea typeface="Source Code Pro"/>
                <a:cs typeface="Source Code Pro"/>
                <a:sym typeface="Source Code Pro"/>
              </a:rPr>
              <a:t>”””</a:t>
            </a:r>
            <a:endParaRPr sz="1550">
              <a:solidFill>
                <a:srgbClr val="1B91CA"/>
              </a:solidFill>
              <a:latin typeface="Consolas"/>
              <a:ea typeface="Consolas"/>
              <a:cs typeface="Consolas"/>
              <a:sym typeface="Consolas"/>
            </a:endParaRPr>
          </a:p>
        </p:txBody>
      </p:sp>
      <p:sp>
        <p:nvSpPr>
          <p:cNvPr id="142" name="Google Shape;142;p22"/>
          <p:cNvSpPr txBox="1"/>
          <p:nvPr/>
        </p:nvSpPr>
        <p:spPr>
          <a:xfrm>
            <a:off x="4937850" y="1263500"/>
            <a:ext cx="37053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latin typeface="Staatliches"/>
                <a:ea typeface="Staatliches"/>
                <a:cs typeface="Staatliches"/>
                <a:sym typeface="Staatliches"/>
              </a:rPr>
              <a:t>How should you comment?</a:t>
            </a:r>
            <a:endParaRPr sz="2400">
              <a:solidFill>
                <a:schemeClr val="dk1"/>
              </a:solidFill>
              <a:latin typeface="Staatliches"/>
              <a:ea typeface="Staatliches"/>
              <a:cs typeface="Staatliches"/>
              <a:sym typeface="Staatliches"/>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chemeClr val="dk1"/>
                </a:solidFill>
                <a:latin typeface="Staatliches"/>
                <a:ea typeface="Staatliches"/>
                <a:cs typeface="Staatliches"/>
                <a:sym typeface="Staatliches"/>
              </a:rPr>
              <a:t>Bad</a:t>
            </a:r>
            <a:r>
              <a:rPr lang="en" sz="1550">
                <a:solidFill>
                  <a:schemeClr val="dk1"/>
                </a:solidFill>
                <a:latin typeface="Manrope"/>
                <a:ea typeface="Manrope"/>
                <a:cs typeface="Manrope"/>
                <a:sym typeface="Manrope"/>
              </a:rPr>
              <a:t>: code with </a:t>
            </a:r>
            <a:r>
              <a:rPr lang="en" sz="1550" u="sng">
                <a:solidFill>
                  <a:schemeClr val="dk1"/>
                </a:solidFill>
                <a:latin typeface="Manrope"/>
                <a:ea typeface="Manrope"/>
                <a:cs typeface="Manrope"/>
                <a:sym typeface="Manrope"/>
              </a:rPr>
              <a:t>no</a:t>
            </a:r>
            <a:r>
              <a:rPr lang="en" sz="1550">
                <a:solidFill>
                  <a:schemeClr val="dk1"/>
                </a:solidFill>
                <a:latin typeface="Manrope"/>
                <a:ea typeface="Manrope"/>
                <a:cs typeface="Manrope"/>
                <a:sym typeface="Manrope"/>
              </a:rPr>
              <a:t> comments</a:t>
            </a:r>
            <a:endParaRPr sz="1550">
              <a:solidFill>
                <a:schemeClr val="dk1"/>
              </a:solidFill>
              <a:latin typeface="Manrope"/>
              <a:ea typeface="Manrope"/>
              <a:cs typeface="Manrope"/>
              <a:sym typeface="Manrope"/>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chemeClr val="dk1"/>
                </a:solidFill>
                <a:latin typeface="Staatliches"/>
                <a:ea typeface="Staatliches"/>
                <a:cs typeface="Staatliches"/>
                <a:sym typeface="Staatliches"/>
              </a:rPr>
              <a:t>Okay</a:t>
            </a:r>
            <a:r>
              <a:rPr lang="en" sz="1550">
                <a:solidFill>
                  <a:schemeClr val="dk1"/>
                </a:solidFill>
                <a:latin typeface="Manrope"/>
                <a:ea typeface="Manrope"/>
                <a:cs typeface="Manrope"/>
                <a:sym typeface="Manrope"/>
              </a:rPr>
              <a:t>: comments added </a:t>
            </a:r>
            <a:r>
              <a:rPr lang="en" sz="1550" u="sng">
                <a:solidFill>
                  <a:schemeClr val="dk1"/>
                </a:solidFill>
                <a:latin typeface="Manrope"/>
                <a:ea typeface="Manrope"/>
                <a:cs typeface="Manrope"/>
                <a:sym typeface="Manrope"/>
              </a:rPr>
              <a:t>after</a:t>
            </a:r>
            <a:r>
              <a:rPr lang="en" sz="1550">
                <a:solidFill>
                  <a:schemeClr val="dk1"/>
                </a:solidFill>
                <a:latin typeface="Manrope"/>
                <a:ea typeface="Manrope"/>
                <a:cs typeface="Manrope"/>
                <a:sym typeface="Manrope"/>
              </a:rPr>
              <a:t> you write code</a:t>
            </a:r>
            <a:endParaRPr sz="1550">
              <a:solidFill>
                <a:schemeClr val="dk1"/>
              </a:solidFill>
              <a:latin typeface="Manrope"/>
              <a:ea typeface="Manrope"/>
              <a:cs typeface="Manrope"/>
              <a:sym typeface="Manrope"/>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chemeClr val="dk1"/>
                </a:solidFill>
                <a:latin typeface="Staatliches"/>
                <a:ea typeface="Staatliches"/>
                <a:cs typeface="Staatliches"/>
                <a:sym typeface="Staatliches"/>
              </a:rPr>
              <a:t>Better</a:t>
            </a:r>
            <a:r>
              <a:rPr lang="en" sz="1550">
                <a:solidFill>
                  <a:schemeClr val="dk1"/>
                </a:solidFill>
                <a:latin typeface="Manrope"/>
                <a:ea typeface="Manrope"/>
                <a:cs typeface="Manrope"/>
                <a:sym typeface="Manrope"/>
              </a:rPr>
              <a:t>: add comments </a:t>
            </a:r>
            <a:r>
              <a:rPr lang="en" sz="1550" u="sng">
                <a:solidFill>
                  <a:schemeClr val="dk1"/>
                </a:solidFill>
                <a:latin typeface="Manrope"/>
                <a:ea typeface="Manrope"/>
                <a:cs typeface="Manrope"/>
                <a:sym typeface="Manrope"/>
              </a:rPr>
              <a:t>as</a:t>
            </a:r>
            <a:r>
              <a:rPr lang="en" sz="1550">
                <a:solidFill>
                  <a:schemeClr val="dk1"/>
                </a:solidFill>
                <a:latin typeface="Manrope"/>
                <a:ea typeface="Manrope"/>
                <a:cs typeface="Manrope"/>
                <a:sym typeface="Manrope"/>
              </a:rPr>
              <a:t> you write your code</a:t>
            </a:r>
            <a:endParaRPr sz="1550">
              <a:solidFill>
                <a:schemeClr val="dk1"/>
              </a:solidFill>
              <a:latin typeface="Manrope"/>
              <a:ea typeface="Manrope"/>
              <a:cs typeface="Manrope"/>
              <a:sym typeface="Manrope"/>
            </a:endParaRPr>
          </a:p>
          <a:p>
            <a:pPr indent="0" lvl="0" marL="0" rtl="0" algn="l">
              <a:spcBef>
                <a:spcPts val="0"/>
              </a:spcBef>
              <a:spcAft>
                <a:spcPts val="0"/>
              </a:spcAft>
              <a:buNone/>
            </a:pPr>
            <a:r>
              <a:t/>
            </a:r>
            <a:endParaRPr sz="1550">
              <a:solidFill>
                <a:schemeClr val="dk1"/>
              </a:solidFill>
              <a:latin typeface="Manrope"/>
              <a:ea typeface="Manrope"/>
              <a:cs typeface="Manrope"/>
              <a:sym typeface="Manrope"/>
            </a:endParaRPr>
          </a:p>
          <a:p>
            <a:pPr indent="0" lvl="0" marL="0" rtl="0" algn="l">
              <a:spcBef>
                <a:spcPts val="0"/>
              </a:spcBef>
              <a:spcAft>
                <a:spcPts val="0"/>
              </a:spcAft>
              <a:buNone/>
            </a:pPr>
            <a:r>
              <a:rPr lang="en" sz="1550">
                <a:solidFill>
                  <a:schemeClr val="dk1"/>
                </a:solidFill>
                <a:latin typeface="Staatliches"/>
                <a:ea typeface="Staatliches"/>
                <a:cs typeface="Staatliches"/>
                <a:sym typeface="Staatliches"/>
              </a:rPr>
              <a:t>Best</a:t>
            </a:r>
            <a:r>
              <a:rPr lang="en" sz="1550">
                <a:solidFill>
                  <a:schemeClr val="dk1"/>
                </a:solidFill>
                <a:latin typeface="Manrope"/>
                <a:ea typeface="Manrope"/>
                <a:cs typeface="Manrope"/>
                <a:sym typeface="Manrope"/>
              </a:rPr>
              <a:t>: write comments to structure your code </a:t>
            </a:r>
            <a:r>
              <a:rPr lang="en" sz="1550" u="sng">
                <a:solidFill>
                  <a:schemeClr val="dk1"/>
                </a:solidFill>
                <a:latin typeface="Manrope"/>
                <a:ea typeface="Manrope"/>
                <a:cs typeface="Manrope"/>
                <a:sym typeface="Manrope"/>
              </a:rPr>
              <a:t>before</a:t>
            </a:r>
            <a:r>
              <a:rPr lang="en" sz="1550">
                <a:solidFill>
                  <a:schemeClr val="dk1"/>
                </a:solidFill>
                <a:latin typeface="Manrope"/>
                <a:ea typeface="Manrope"/>
                <a:cs typeface="Manrope"/>
                <a:sym typeface="Manrope"/>
              </a:rPr>
              <a:t> you start coding, then add comments </a:t>
            </a:r>
            <a:r>
              <a:rPr lang="en" sz="1550" u="sng">
                <a:solidFill>
                  <a:schemeClr val="dk1"/>
                </a:solidFill>
                <a:latin typeface="Manrope"/>
                <a:ea typeface="Manrope"/>
                <a:cs typeface="Manrope"/>
                <a:sym typeface="Manrope"/>
              </a:rPr>
              <a:t>as</a:t>
            </a:r>
            <a:r>
              <a:rPr lang="en" sz="1550">
                <a:solidFill>
                  <a:schemeClr val="dk1"/>
                </a:solidFill>
                <a:latin typeface="Manrope"/>
                <a:ea typeface="Manrope"/>
                <a:cs typeface="Manrope"/>
                <a:sym typeface="Manrope"/>
              </a:rPr>
              <a:t> you build out your code</a:t>
            </a:r>
            <a:endParaRPr sz="1550">
              <a:solidFill>
                <a:schemeClr val="dk1"/>
              </a:solidFill>
              <a:latin typeface="Manrope"/>
              <a:ea typeface="Manrope"/>
              <a:cs typeface="Manrope"/>
              <a:sym typeface="Manrop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nvSpPr>
        <p:spPr>
          <a:xfrm>
            <a:off x="198275" y="1028700"/>
            <a:ext cx="8869800" cy="3263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1B91CA"/>
                </a:solidFill>
                <a:latin typeface="Consolas"/>
                <a:ea typeface="Consolas"/>
                <a:cs typeface="Consolas"/>
                <a:sym typeface="Consolas"/>
              </a:rPr>
              <a:t>#greeting</a:t>
            </a:r>
            <a:endParaRPr>
              <a:solidFill>
                <a:srgbClr val="1B91CA"/>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chemeClr val="dk1"/>
                </a:solidFill>
                <a:latin typeface="Consolas"/>
                <a:ea typeface="Consolas"/>
                <a:cs typeface="Consolas"/>
                <a:sym typeface="Consolas"/>
              </a:rPr>
              <a:t>print("Welcome to Nobel Bean Cafe!") </a:t>
            </a:r>
            <a:endParaRPr>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rgbClr val="1B91CA"/>
                </a:solidFill>
                <a:latin typeface="Consolas"/>
                <a:ea typeface="Consolas"/>
                <a:cs typeface="Consolas"/>
                <a:sym typeface="Consolas"/>
              </a:rPr>
              <a:t>#ask for number of each drink type from the user</a:t>
            </a:r>
            <a:endParaRPr>
              <a:solidFill>
                <a:srgbClr val="1B91CA"/>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chemeClr val="dk1"/>
                </a:solidFill>
                <a:latin typeface="Consolas"/>
                <a:ea typeface="Consolas"/>
                <a:cs typeface="Consolas"/>
                <a:sym typeface="Consolas"/>
              </a:rPr>
              <a:t>mocha = int(input("How many mochas would you like? "))</a:t>
            </a:r>
            <a:endParaRPr>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chemeClr val="dk1"/>
                </a:solidFill>
                <a:latin typeface="Consolas"/>
                <a:ea typeface="Consolas"/>
                <a:cs typeface="Consolas"/>
                <a:sym typeface="Consolas"/>
              </a:rPr>
              <a:t>latte = int(input("How many lattes would you like? "))</a:t>
            </a:r>
            <a:endParaRPr>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chemeClr val="dk1"/>
                </a:solidFill>
                <a:latin typeface="Consolas"/>
                <a:ea typeface="Consolas"/>
                <a:cs typeface="Consolas"/>
                <a:sym typeface="Consolas"/>
              </a:rPr>
              <a:t>coffee = int(input("How many coffees would you like? "))</a:t>
            </a:r>
            <a:endParaRPr>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rgbClr val="1B91CA"/>
                </a:solidFill>
                <a:latin typeface="Consolas"/>
                <a:ea typeface="Consolas"/>
                <a:cs typeface="Consolas"/>
                <a:sym typeface="Consolas"/>
              </a:rPr>
              <a:t>#compute total number of drinks and total cost</a:t>
            </a:r>
            <a:endParaRPr>
              <a:solidFill>
                <a:srgbClr val="1B91CA"/>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chemeClr val="dk1"/>
                </a:solidFill>
                <a:latin typeface="Consolas"/>
                <a:ea typeface="Consolas"/>
                <a:cs typeface="Consolas"/>
                <a:sym typeface="Consolas"/>
              </a:rPr>
              <a:t>total_drinks = mocha + latte + coffee</a:t>
            </a:r>
            <a:endParaRPr>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chemeClr val="dk1"/>
                </a:solidFill>
                <a:latin typeface="Consolas"/>
                <a:ea typeface="Consolas"/>
                <a:cs typeface="Consolas"/>
                <a:sym typeface="Consolas"/>
              </a:rPr>
              <a:t>total_cost = 5*mocha + 4*latte + 2*coffee</a:t>
            </a:r>
            <a:endParaRPr>
              <a:solidFill>
                <a:schemeClr val="dk1"/>
              </a:solidFill>
              <a:latin typeface="Consolas"/>
              <a:ea typeface="Consolas"/>
              <a:cs typeface="Consolas"/>
              <a:sym typeface="Consolas"/>
            </a:endParaRPr>
          </a:p>
          <a:p>
            <a:pPr indent="0" lvl="0" marL="0" rtl="0" algn="l">
              <a:lnSpc>
                <a:spcPct val="135714"/>
              </a:lnSpc>
              <a:spcBef>
                <a:spcPts val="0"/>
              </a:spcBef>
              <a:spcAft>
                <a:spcPts val="0"/>
              </a:spcAft>
              <a:buNone/>
            </a:pPr>
            <a:r>
              <a:rPr lang="en">
                <a:solidFill>
                  <a:srgbClr val="1B91CA"/>
                </a:solidFill>
                <a:latin typeface="Consolas"/>
                <a:ea typeface="Consolas"/>
                <a:cs typeface="Consolas"/>
                <a:sym typeface="Consolas"/>
              </a:rPr>
              <a:t>#print totals</a:t>
            </a:r>
            <a:endParaRPr>
              <a:solidFill>
                <a:srgbClr val="1B91CA"/>
              </a:solidFill>
              <a:latin typeface="Consolas"/>
              <a:ea typeface="Consolas"/>
              <a:cs typeface="Consolas"/>
              <a:sym typeface="Consolas"/>
            </a:endParaRPr>
          </a:p>
          <a:p>
            <a:pPr indent="0" lvl="0" marL="0" rtl="0" algn="l">
              <a:lnSpc>
                <a:spcPct val="135714"/>
              </a:lnSpc>
              <a:spcBef>
                <a:spcPts val="0"/>
              </a:spcBef>
              <a:spcAft>
                <a:spcPts val="0"/>
              </a:spcAft>
              <a:buNone/>
            </a:pPr>
            <a:r>
              <a:rPr lang="en" sz="1000">
                <a:solidFill>
                  <a:schemeClr val="dk1"/>
                </a:solidFill>
                <a:latin typeface="Consolas"/>
                <a:ea typeface="Consolas"/>
                <a:cs typeface="Consolas"/>
                <a:sym typeface="Consolas"/>
              </a:rPr>
              <a:t>print("Thank you! Your total is $" + str(total_cost) + ". Your " + str(total_drinks) + " drinks will be ready shortly.")</a:t>
            </a:r>
            <a:endParaRPr sz="1000">
              <a:solidFill>
                <a:schemeClr val="dk1"/>
              </a:solidFill>
              <a:latin typeface="Consolas"/>
              <a:ea typeface="Consolas"/>
              <a:cs typeface="Consolas"/>
              <a:sym typeface="Consolas"/>
            </a:endParaRPr>
          </a:p>
        </p:txBody>
      </p:sp>
      <p:sp>
        <p:nvSpPr>
          <p:cNvPr id="148" name="Google Shape;148;p23"/>
          <p:cNvSpPr txBox="1"/>
          <p:nvPr/>
        </p:nvSpPr>
        <p:spPr>
          <a:xfrm>
            <a:off x="2053350" y="491688"/>
            <a:ext cx="50373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cafe orders + Prices</a:t>
            </a:r>
            <a:endParaRPr sz="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4"/>
          <p:cNvSpPr txBox="1"/>
          <p:nvPr/>
        </p:nvSpPr>
        <p:spPr>
          <a:xfrm>
            <a:off x="275825" y="533388"/>
            <a:ext cx="3053700" cy="646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3000">
                <a:solidFill>
                  <a:schemeClr val="dk1"/>
                </a:solidFill>
                <a:latin typeface="Staatliches"/>
                <a:ea typeface="Staatliches"/>
                <a:cs typeface="Staatliches"/>
                <a:sym typeface="Staatliches"/>
              </a:rPr>
              <a:t>    practice</a:t>
            </a:r>
            <a:endParaRPr sz="3000">
              <a:solidFill>
                <a:schemeClr val="dk1"/>
              </a:solidFill>
              <a:latin typeface="Staatliches"/>
              <a:ea typeface="Staatliches"/>
              <a:cs typeface="Staatliches"/>
              <a:sym typeface="Staatliches"/>
            </a:endParaRPr>
          </a:p>
        </p:txBody>
      </p:sp>
      <p:sp>
        <p:nvSpPr>
          <p:cNvPr id="154" name="Google Shape;154;p24"/>
          <p:cNvSpPr/>
          <p:nvPr/>
        </p:nvSpPr>
        <p:spPr>
          <a:xfrm>
            <a:off x="191203" y="533413"/>
            <a:ext cx="734663" cy="646487"/>
          </a:xfrm>
          <a:custGeom>
            <a:rect b="b" l="l" r="r" t="t"/>
            <a:pathLst>
              <a:path extrusionOk="0" h="11815" w="11973">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24"/>
          <p:cNvSpPr txBox="1"/>
          <p:nvPr/>
        </p:nvSpPr>
        <p:spPr>
          <a:xfrm>
            <a:off x="1884050" y="1179900"/>
            <a:ext cx="59568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knock knock jokes</a:t>
            </a:r>
            <a:endParaRPr sz="700"/>
          </a:p>
        </p:txBody>
      </p:sp>
      <p:sp>
        <p:nvSpPr>
          <p:cNvPr id="156" name="Google Shape;156;p24"/>
          <p:cNvSpPr txBox="1"/>
          <p:nvPr/>
        </p:nvSpPr>
        <p:spPr>
          <a:xfrm>
            <a:off x="996325" y="951050"/>
            <a:ext cx="1419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A64DC3"/>
                </a:solidFill>
                <a:latin typeface="Lustria"/>
                <a:ea typeface="Lustria"/>
                <a:cs typeface="Lustria"/>
                <a:sym typeface="Lustria"/>
              </a:rPr>
              <a:t>workbook</a:t>
            </a:r>
            <a:endParaRPr/>
          </a:p>
        </p:txBody>
      </p:sp>
      <p:sp>
        <p:nvSpPr>
          <p:cNvPr id="157" name="Google Shape;157;p24"/>
          <p:cNvSpPr txBox="1"/>
          <p:nvPr/>
        </p:nvSpPr>
        <p:spPr>
          <a:xfrm>
            <a:off x="1730825" y="2048400"/>
            <a:ext cx="6518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Write a program that allows the customer to tell a knock-knock joke to the terminal.</a:t>
            </a:r>
            <a:endParaRPr>
              <a:solidFill>
                <a:schemeClr val="dk1"/>
              </a:solidFill>
              <a:latin typeface="Manrope"/>
              <a:ea typeface="Manrope"/>
              <a:cs typeface="Manrope"/>
              <a:sym typeface="Manrope"/>
            </a:endParaRPr>
          </a:p>
          <a:p>
            <a:pPr indent="0" lvl="0" marL="0" rtl="0" algn="ctr">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Manrope"/>
                <a:ea typeface="Manrope"/>
                <a:cs typeface="Manrope"/>
                <a:sym typeface="Manrope"/>
              </a:rPr>
              <a:t>An example of executing this program is given below:</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a:solidFill>
                  <a:schemeClr val="dk1"/>
                </a:solidFill>
                <a:latin typeface="Consolas"/>
                <a:ea typeface="Consolas"/>
                <a:cs typeface="Consolas"/>
                <a:sym typeface="Consolas"/>
              </a:rPr>
              <a:t>Knock knock!</a:t>
            </a:r>
            <a:endParaRPr>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Who’s there? </a:t>
            </a:r>
            <a:r>
              <a:rPr b="1" lang="en">
                <a:solidFill>
                  <a:schemeClr val="dk1"/>
                </a:solidFill>
                <a:latin typeface="Consolas"/>
                <a:ea typeface="Consolas"/>
                <a:cs typeface="Consolas"/>
                <a:sym typeface="Consolas"/>
              </a:rPr>
              <a:t>WH0</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WH0 who? </a:t>
            </a:r>
            <a:r>
              <a:rPr b="1" lang="en">
                <a:solidFill>
                  <a:schemeClr val="dk1"/>
                </a:solidFill>
                <a:latin typeface="Consolas"/>
                <a:ea typeface="Consolas"/>
                <a:cs typeface="Consolas"/>
                <a:sym typeface="Consolas"/>
              </a:rPr>
              <a:t>Are you an owl?</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lang="en">
                <a:solidFill>
                  <a:schemeClr val="dk1"/>
                </a:solidFill>
                <a:latin typeface="Consolas"/>
                <a:ea typeface="Consolas"/>
                <a:cs typeface="Consolas"/>
                <a:sym typeface="Consolas"/>
              </a:rPr>
              <a:t>Haha! That’s funny!</a:t>
            </a:r>
            <a:endParaRPr>
              <a:solidFill>
                <a:schemeClr val="dk1"/>
              </a:solidFill>
              <a:latin typeface="Consolas"/>
              <a:ea typeface="Consolas"/>
              <a:cs typeface="Consolas"/>
              <a:sym typeface="Consolas"/>
            </a:endParaRPr>
          </a:p>
        </p:txBody>
      </p:sp>
      <p:sp>
        <p:nvSpPr>
          <p:cNvPr id="158" name="Google Shape;158;p24"/>
          <p:cNvSpPr txBox="1"/>
          <p:nvPr/>
        </p:nvSpPr>
        <p:spPr>
          <a:xfrm>
            <a:off x="2808125" y="4351500"/>
            <a:ext cx="429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Consolas"/>
                <a:ea typeface="Consolas"/>
                <a:cs typeface="Consolas"/>
                <a:sym typeface="Consolas"/>
              </a:rPr>
              <a:t>Note: the </a:t>
            </a:r>
            <a:r>
              <a:rPr b="1" lang="en">
                <a:solidFill>
                  <a:schemeClr val="dk1"/>
                </a:solidFill>
                <a:latin typeface="Consolas"/>
                <a:ea typeface="Consolas"/>
                <a:cs typeface="Consolas"/>
                <a:sym typeface="Consolas"/>
              </a:rPr>
              <a:t>user input</a:t>
            </a:r>
            <a:r>
              <a:rPr lang="en">
                <a:solidFill>
                  <a:schemeClr val="dk1"/>
                </a:solidFill>
                <a:latin typeface="Consolas"/>
                <a:ea typeface="Consolas"/>
                <a:cs typeface="Consolas"/>
                <a:sym typeface="Consolas"/>
              </a:rPr>
              <a:t> is the bolded text</a:t>
            </a:r>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59" name="Google Shape;159;p24" title="5 Minute Timer Relaxing Music Lofi Fish Background">
            <a:hlinkClick r:id="rId4"/>
          </p:cNvPr>
          <p:cNvPicPr preferRelativeResize="0"/>
          <p:nvPr/>
        </p:nvPicPr>
        <p:blipFill>
          <a:blip r:embed="rId5">
            <a:alphaModFix/>
          </a:blip>
          <a:stretch>
            <a:fillRect/>
          </a:stretch>
        </p:blipFill>
        <p:spPr>
          <a:xfrm>
            <a:off x="240525" y="4260000"/>
            <a:ext cx="1051500" cy="591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311700" y="445025"/>
            <a:ext cx="3361200" cy="4379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error types</a:t>
            </a:r>
            <a:endParaRPr>
              <a:latin typeface="Staatliches"/>
              <a:ea typeface="Staatliches"/>
              <a:cs typeface="Staatliches"/>
              <a:sym typeface="Staatliches"/>
            </a:endParaRPr>
          </a:p>
          <a:p>
            <a:pPr indent="0" lvl="0" marL="0" rtl="0" algn="l">
              <a:spcBef>
                <a:spcPts val="0"/>
              </a:spcBef>
              <a:spcAft>
                <a:spcPts val="0"/>
              </a:spcAft>
              <a:buNone/>
            </a:pPr>
            <a:r>
              <a:rPr lang="en" sz="1511">
                <a:latin typeface="Manrope"/>
                <a:ea typeface="Manrope"/>
                <a:cs typeface="Manrope"/>
                <a:sym typeface="Manrope"/>
              </a:rPr>
              <a:t>As you work on writing a program, you’re likely to get some errors.</a:t>
            </a:r>
            <a:endParaRPr sz="1511">
              <a:latin typeface="Manrope"/>
              <a:ea typeface="Manrope"/>
              <a:cs typeface="Manrope"/>
              <a:sym typeface="Manrope"/>
            </a:endParaRPr>
          </a:p>
          <a:p>
            <a:pPr indent="0" lvl="0" marL="0" rtl="0" algn="l">
              <a:spcBef>
                <a:spcPts val="0"/>
              </a:spcBef>
              <a:spcAft>
                <a:spcPts val="0"/>
              </a:spcAft>
              <a:buNone/>
            </a:pPr>
            <a:r>
              <a:t/>
            </a:r>
            <a:endParaRPr sz="1511">
              <a:latin typeface="Manrope"/>
              <a:ea typeface="Manrope"/>
              <a:cs typeface="Manrope"/>
              <a:sym typeface="Manrope"/>
            </a:endParaRPr>
          </a:p>
          <a:p>
            <a:pPr indent="0" lvl="0" marL="0" rtl="0" algn="l">
              <a:spcBef>
                <a:spcPts val="0"/>
              </a:spcBef>
              <a:spcAft>
                <a:spcPts val="0"/>
              </a:spcAft>
              <a:buNone/>
            </a:pPr>
            <a:r>
              <a:rPr lang="en" sz="1511">
                <a:latin typeface="Manrope"/>
                <a:ea typeface="Manrope"/>
                <a:cs typeface="Manrope"/>
                <a:sym typeface="Manrope"/>
              </a:rPr>
              <a:t>There are three main categories of errors:</a:t>
            </a:r>
            <a:endParaRPr sz="1511">
              <a:latin typeface="Manrope"/>
              <a:ea typeface="Manrope"/>
              <a:cs typeface="Manrope"/>
              <a:sym typeface="Manrope"/>
            </a:endParaRPr>
          </a:p>
          <a:p>
            <a:pPr indent="0" lvl="0" marL="0" rtl="0" algn="l">
              <a:spcBef>
                <a:spcPts val="0"/>
              </a:spcBef>
              <a:spcAft>
                <a:spcPts val="0"/>
              </a:spcAft>
              <a:buNone/>
            </a:pPr>
            <a:r>
              <a:t/>
            </a:r>
            <a:endParaRPr sz="1400">
              <a:latin typeface="Manrope"/>
              <a:ea typeface="Manrope"/>
              <a:cs typeface="Manrope"/>
              <a:sym typeface="Manrope"/>
            </a:endParaRPr>
          </a:p>
          <a:p>
            <a:pPr indent="0" lvl="0" marL="0" rtl="0" algn="l">
              <a:spcBef>
                <a:spcPts val="0"/>
              </a:spcBef>
              <a:spcAft>
                <a:spcPts val="0"/>
              </a:spcAft>
              <a:buNone/>
            </a:pPr>
            <a:r>
              <a:rPr lang="en" sz="1933">
                <a:latin typeface="Staatliches"/>
                <a:ea typeface="Staatliches"/>
                <a:cs typeface="Staatliches"/>
                <a:sym typeface="Staatliches"/>
              </a:rPr>
              <a:t>syntax error</a:t>
            </a:r>
            <a:r>
              <a:rPr lang="en" sz="1400">
                <a:latin typeface="Manrope"/>
                <a:ea typeface="Manrope"/>
                <a:cs typeface="Manrope"/>
                <a:sym typeface="Manrope"/>
              </a:rPr>
              <a:t> </a:t>
            </a:r>
            <a:r>
              <a:rPr lang="en" sz="1511">
                <a:latin typeface="Manrope"/>
                <a:ea typeface="Manrope"/>
                <a:cs typeface="Manrope"/>
                <a:sym typeface="Manrope"/>
              </a:rPr>
              <a:t>is when there is an error in your code that violates the structure of Python code</a:t>
            </a:r>
            <a:endParaRPr sz="1511">
              <a:latin typeface="Manrope"/>
              <a:ea typeface="Manrope"/>
              <a:cs typeface="Manrope"/>
              <a:sym typeface="Manrope"/>
            </a:endParaRPr>
          </a:p>
          <a:p>
            <a:pPr indent="0" lvl="0" marL="0" rtl="0" algn="l">
              <a:spcBef>
                <a:spcPts val="0"/>
              </a:spcBef>
              <a:spcAft>
                <a:spcPts val="0"/>
              </a:spcAft>
              <a:buNone/>
            </a:pPr>
            <a:r>
              <a:t/>
            </a:r>
            <a:endParaRPr sz="1400">
              <a:latin typeface="Manrope"/>
              <a:ea typeface="Manrope"/>
              <a:cs typeface="Manrope"/>
              <a:sym typeface="Manrope"/>
            </a:endParaRPr>
          </a:p>
          <a:p>
            <a:pPr indent="0" lvl="0" marL="0" rtl="0" algn="l">
              <a:spcBef>
                <a:spcPts val="0"/>
              </a:spcBef>
              <a:spcAft>
                <a:spcPts val="0"/>
              </a:spcAft>
              <a:buNone/>
            </a:pPr>
            <a:r>
              <a:rPr lang="en" sz="1933">
                <a:latin typeface="Staatliches"/>
                <a:ea typeface="Staatliches"/>
                <a:cs typeface="Staatliches"/>
                <a:sym typeface="Staatliches"/>
              </a:rPr>
              <a:t>runtime error </a:t>
            </a:r>
            <a:r>
              <a:rPr lang="en" sz="1511">
                <a:latin typeface="Manrope"/>
                <a:ea typeface="Manrope"/>
                <a:cs typeface="Manrope"/>
                <a:sym typeface="Manrope"/>
              </a:rPr>
              <a:t>is when your program runs, but it encounters something it cannot do</a:t>
            </a:r>
            <a:endParaRPr sz="1511">
              <a:latin typeface="Manrope"/>
              <a:ea typeface="Manrope"/>
              <a:cs typeface="Manrope"/>
              <a:sym typeface="Manrope"/>
            </a:endParaRPr>
          </a:p>
          <a:p>
            <a:pPr indent="0" lvl="0" marL="0" rtl="0" algn="l">
              <a:spcBef>
                <a:spcPts val="0"/>
              </a:spcBef>
              <a:spcAft>
                <a:spcPts val="0"/>
              </a:spcAft>
              <a:buNone/>
            </a:pPr>
            <a:r>
              <a:t/>
            </a:r>
            <a:endParaRPr sz="1400">
              <a:latin typeface="Manrope"/>
              <a:ea typeface="Manrope"/>
              <a:cs typeface="Manrope"/>
              <a:sym typeface="Manrope"/>
            </a:endParaRPr>
          </a:p>
          <a:p>
            <a:pPr indent="0" lvl="0" marL="0" rtl="0" algn="l">
              <a:spcBef>
                <a:spcPts val="0"/>
              </a:spcBef>
              <a:spcAft>
                <a:spcPts val="0"/>
              </a:spcAft>
              <a:buNone/>
            </a:pPr>
            <a:r>
              <a:rPr lang="en" sz="1933">
                <a:latin typeface="Staatliches"/>
                <a:ea typeface="Staatliches"/>
                <a:cs typeface="Staatliches"/>
                <a:sym typeface="Staatliches"/>
              </a:rPr>
              <a:t>logic error</a:t>
            </a:r>
            <a:r>
              <a:rPr lang="en" sz="2044">
                <a:latin typeface="Staatliches"/>
                <a:ea typeface="Staatliches"/>
                <a:cs typeface="Staatliches"/>
                <a:sym typeface="Staatliches"/>
              </a:rPr>
              <a:t> </a:t>
            </a:r>
            <a:r>
              <a:rPr lang="en" sz="1511">
                <a:latin typeface="Manrope"/>
                <a:ea typeface="Manrope"/>
                <a:cs typeface="Manrope"/>
                <a:sym typeface="Manrope"/>
              </a:rPr>
              <a:t>(sometimes called semantic error) is when your program runs, but it doesn’t do what you wanted it to do</a:t>
            </a:r>
            <a:endParaRPr sz="1511">
              <a:latin typeface="Manrope"/>
              <a:ea typeface="Manrope"/>
              <a:cs typeface="Manrope"/>
              <a:sym typeface="Manrope"/>
            </a:endParaRPr>
          </a:p>
        </p:txBody>
      </p:sp>
      <p:sp>
        <p:nvSpPr>
          <p:cNvPr id="165" name="Google Shape;165;p25"/>
          <p:cNvSpPr txBox="1"/>
          <p:nvPr/>
        </p:nvSpPr>
        <p:spPr>
          <a:xfrm>
            <a:off x="4467050" y="2120250"/>
            <a:ext cx="42132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Manrope"/>
                <a:ea typeface="Manrope"/>
                <a:cs typeface="Manrope"/>
                <a:sym typeface="Manrope"/>
              </a:rPr>
              <a:t>missing </a:t>
            </a:r>
            <a:r>
              <a:rPr lang="en" sz="1350">
                <a:solidFill>
                  <a:schemeClr val="dk1"/>
                </a:solidFill>
                <a:latin typeface="Manrope"/>
                <a:ea typeface="Manrope"/>
                <a:cs typeface="Manrope"/>
                <a:sym typeface="Manrope"/>
              </a:rPr>
              <a:t>parentheses, quotes, punctuation</a:t>
            </a:r>
            <a:endParaRPr sz="13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misspelled keywords like </a:t>
            </a:r>
            <a:r>
              <a:rPr lang="en" sz="1350">
                <a:solidFill>
                  <a:schemeClr val="dk1"/>
                </a:solidFill>
                <a:latin typeface="Consolas"/>
                <a:ea typeface="Consolas"/>
                <a:cs typeface="Consolas"/>
                <a:sym typeface="Consolas"/>
              </a:rPr>
              <a:t>priNt() </a:t>
            </a:r>
            <a:endParaRPr sz="1350">
              <a:solidFill>
                <a:schemeClr val="dk1"/>
              </a:solidFill>
              <a:latin typeface="Consolas"/>
              <a:ea typeface="Consolas"/>
              <a:cs typeface="Consolas"/>
              <a:sym typeface="Consolas"/>
            </a:endParaRPr>
          </a:p>
          <a:p>
            <a:pPr indent="0" lvl="0" marL="0" rtl="0" algn="l">
              <a:spcBef>
                <a:spcPts val="0"/>
              </a:spcBef>
              <a:spcAft>
                <a:spcPts val="0"/>
              </a:spcAft>
              <a:buNone/>
            </a:pPr>
            <a:r>
              <a:rPr lang="en" sz="1350">
                <a:solidFill>
                  <a:schemeClr val="dk1"/>
                </a:solidFill>
                <a:latin typeface="Manrope"/>
                <a:ea typeface="Manrope"/>
                <a:cs typeface="Manrope"/>
                <a:sym typeface="Manrope"/>
              </a:rPr>
              <a:t>unassigned variables</a:t>
            </a:r>
            <a:endParaRPr sz="1350">
              <a:solidFill>
                <a:schemeClr val="dk1"/>
              </a:solidFill>
              <a:latin typeface="Manrope"/>
              <a:ea typeface="Manrope"/>
              <a:cs typeface="Manrope"/>
              <a:sym typeface="Manrope"/>
            </a:endParaRPr>
          </a:p>
        </p:txBody>
      </p:sp>
      <p:sp>
        <p:nvSpPr>
          <p:cNvPr id="166" name="Google Shape;166;p25"/>
          <p:cNvSpPr txBox="1"/>
          <p:nvPr/>
        </p:nvSpPr>
        <p:spPr>
          <a:xfrm>
            <a:off x="4467050" y="2978650"/>
            <a:ext cx="4213200" cy="8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Manrope"/>
                <a:ea typeface="Manrope"/>
                <a:cs typeface="Manrope"/>
                <a:sym typeface="Manrope"/>
              </a:rPr>
              <a:t>concatenating str with int</a:t>
            </a:r>
            <a:endParaRPr sz="13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forgetting to cast str as float/int</a:t>
            </a:r>
            <a:endParaRPr sz="13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division by zero</a:t>
            </a:r>
            <a:endParaRPr sz="1350">
              <a:solidFill>
                <a:schemeClr val="dk1"/>
              </a:solidFill>
              <a:latin typeface="Manrope"/>
              <a:ea typeface="Manrope"/>
              <a:cs typeface="Manrope"/>
              <a:sym typeface="Manrope"/>
            </a:endParaRPr>
          </a:p>
        </p:txBody>
      </p:sp>
      <p:sp>
        <p:nvSpPr>
          <p:cNvPr id="167" name="Google Shape;167;p25"/>
          <p:cNvSpPr txBox="1"/>
          <p:nvPr/>
        </p:nvSpPr>
        <p:spPr>
          <a:xfrm>
            <a:off x="4467050" y="3907850"/>
            <a:ext cx="42132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Manrope"/>
                <a:ea typeface="Manrope"/>
                <a:cs typeface="Manrope"/>
                <a:sym typeface="Manrope"/>
              </a:rPr>
              <a:t>mixing up units of calculation</a:t>
            </a:r>
            <a:endParaRPr sz="13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arithmetic error</a:t>
            </a:r>
            <a:endParaRPr sz="13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str concatenation vs int addition</a:t>
            </a:r>
            <a:endParaRPr sz="13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not reading instructions carefully</a:t>
            </a:r>
            <a:endParaRPr sz="1350">
              <a:solidFill>
                <a:schemeClr val="dk1"/>
              </a:solidFill>
              <a:latin typeface="Manrope"/>
              <a:ea typeface="Manrope"/>
              <a:cs typeface="Manrope"/>
              <a:sym typeface="Manrope"/>
            </a:endParaRPr>
          </a:p>
        </p:txBody>
      </p:sp>
      <p:sp>
        <p:nvSpPr>
          <p:cNvPr id="168" name="Google Shape;168;p25"/>
          <p:cNvSpPr txBox="1"/>
          <p:nvPr/>
        </p:nvSpPr>
        <p:spPr>
          <a:xfrm>
            <a:off x="4467050" y="1443525"/>
            <a:ext cx="3548100" cy="780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33">
                <a:solidFill>
                  <a:schemeClr val="dk1"/>
                </a:solidFill>
                <a:latin typeface="Staatliches"/>
                <a:ea typeface="Staatliches"/>
                <a:cs typeface="Staatliches"/>
                <a:sym typeface="Staatliches"/>
              </a:rPr>
              <a:t>common errors of these types </a:t>
            </a:r>
            <a:endParaRPr sz="1933">
              <a:solidFill>
                <a:schemeClr val="dk1"/>
              </a:solidFill>
              <a:latin typeface="Staatliches"/>
              <a:ea typeface="Staatliches"/>
              <a:cs typeface="Staatliches"/>
              <a:sym typeface="Staatliches"/>
            </a:endParaRPr>
          </a:p>
          <a:p>
            <a:pPr indent="0" lvl="0" marL="0" rtl="0" algn="l">
              <a:spcBef>
                <a:spcPts val="0"/>
              </a:spcBef>
              <a:spcAft>
                <a:spcPts val="0"/>
              </a:spcAft>
              <a:buNone/>
            </a:pPr>
            <a:r>
              <a:rPr lang="en" sz="1933">
                <a:solidFill>
                  <a:schemeClr val="dk1"/>
                </a:solidFill>
                <a:latin typeface="Staatliches"/>
                <a:ea typeface="Staatliches"/>
                <a:cs typeface="Staatliches"/>
                <a:sym typeface="Staatliches"/>
              </a:rPr>
              <a:t>that we’ve likely encountered</a:t>
            </a:r>
            <a:endParaRPr/>
          </a:p>
        </p:txBody>
      </p:sp>
      <p:grpSp>
        <p:nvGrpSpPr>
          <p:cNvPr id="169" name="Google Shape;169;p25"/>
          <p:cNvGrpSpPr/>
          <p:nvPr/>
        </p:nvGrpSpPr>
        <p:grpSpPr>
          <a:xfrm>
            <a:off x="3969193" y="144225"/>
            <a:ext cx="5197007" cy="2761419"/>
            <a:chOff x="3969193" y="144225"/>
            <a:chExt cx="5197007" cy="2761419"/>
          </a:xfrm>
        </p:grpSpPr>
        <p:sp>
          <p:nvSpPr>
            <p:cNvPr id="170" name="Google Shape;170;p25"/>
            <p:cNvSpPr txBox="1"/>
            <p:nvPr/>
          </p:nvSpPr>
          <p:spPr>
            <a:xfrm>
              <a:off x="4953000" y="144225"/>
              <a:ext cx="4213200" cy="11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chemeClr val="dk1"/>
                  </a:solidFill>
                  <a:latin typeface="Manrope"/>
                  <a:ea typeface="Manrope"/>
                  <a:cs typeface="Manrope"/>
                  <a:sym typeface="Manrope"/>
                </a:rPr>
                <a:t>typically syntax + runtime messages will tell you whereabouts the errors </a:t>
              </a:r>
              <a:r>
                <a:rPr lang="en" sz="1350">
                  <a:solidFill>
                    <a:schemeClr val="dk1"/>
                  </a:solidFill>
                  <a:latin typeface="Manrope"/>
                  <a:ea typeface="Manrope"/>
                  <a:cs typeface="Manrope"/>
                  <a:sym typeface="Manrope"/>
                </a:rPr>
                <a:t>occurred</a:t>
              </a:r>
              <a:endParaRPr sz="1350">
                <a:solidFill>
                  <a:schemeClr val="dk1"/>
                </a:solidFill>
                <a:latin typeface="Manrope"/>
                <a:ea typeface="Manrope"/>
                <a:cs typeface="Manrope"/>
                <a:sym typeface="Manrope"/>
              </a:endParaRPr>
            </a:p>
            <a:p>
              <a:pPr indent="0" lvl="0" marL="0" rtl="0" algn="l">
                <a:spcBef>
                  <a:spcPts val="0"/>
                </a:spcBef>
                <a:spcAft>
                  <a:spcPts val="0"/>
                </a:spcAft>
                <a:buNone/>
              </a:pPr>
              <a:r>
                <a:t/>
              </a:r>
              <a:endParaRPr sz="550">
                <a:solidFill>
                  <a:schemeClr val="dk1"/>
                </a:solidFill>
                <a:latin typeface="Manrope"/>
                <a:ea typeface="Manrope"/>
                <a:cs typeface="Manrope"/>
                <a:sym typeface="Manrope"/>
              </a:endParaRPr>
            </a:p>
            <a:p>
              <a:pPr indent="0" lvl="0" marL="0" rtl="0" algn="l">
                <a:spcBef>
                  <a:spcPts val="0"/>
                </a:spcBef>
                <a:spcAft>
                  <a:spcPts val="0"/>
                </a:spcAft>
                <a:buNone/>
              </a:pPr>
              <a:r>
                <a:rPr lang="en" sz="1350">
                  <a:solidFill>
                    <a:schemeClr val="dk1"/>
                  </a:solidFill>
                  <a:latin typeface="Manrope"/>
                  <a:ea typeface="Manrope"/>
                  <a:cs typeface="Manrope"/>
                  <a:sym typeface="Manrope"/>
                </a:rPr>
                <a:t>if you do not understand the error message, try copy-pasting it into Google!</a:t>
              </a:r>
              <a:endParaRPr sz="1350">
                <a:solidFill>
                  <a:schemeClr val="dk1"/>
                </a:solidFill>
                <a:latin typeface="Manrope"/>
                <a:ea typeface="Manrope"/>
                <a:cs typeface="Manrope"/>
                <a:sym typeface="Manrope"/>
              </a:endParaRPr>
            </a:p>
          </p:txBody>
        </p:sp>
        <p:sp>
          <p:nvSpPr>
            <p:cNvPr id="171" name="Google Shape;171;p25"/>
            <p:cNvSpPr/>
            <p:nvPr/>
          </p:nvSpPr>
          <p:spPr>
            <a:xfrm>
              <a:off x="3969193" y="340794"/>
              <a:ext cx="952700" cy="2564850"/>
            </a:xfrm>
            <a:custGeom>
              <a:rect b="b" l="l" r="r" t="t"/>
              <a:pathLst>
                <a:path extrusionOk="0" h="102594" w="38108">
                  <a:moveTo>
                    <a:pt x="38108" y="1736"/>
                  </a:moveTo>
                  <a:cubicBezTo>
                    <a:pt x="33839" y="1806"/>
                    <a:pt x="18093" y="-2253"/>
                    <a:pt x="12495" y="2156"/>
                  </a:cubicBezTo>
                  <a:cubicBezTo>
                    <a:pt x="6897" y="6565"/>
                    <a:pt x="6268" y="19651"/>
                    <a:pt x="4518" y="28188"/>
                  </a:cubicBezTo>
                  <a:cubicBezTo>
                    <a:pt x="2769" y="36726"/>
                    <a:pt x="2558" y="41764"/>
                    <a:pt x="1998" y="53381"/>
                  </a:cubicBezTo>
                  <a:cubicBezTo>
                    <a:pt x="1438" y="64998"/>
                    <a:pt x="-1500" y="89840"/>
                    <a:pt x="1159" y="97888"/>
                  </a:cubicBezTo>
                  <a:cubicBezTo>
                    <a:pt x="3818" y="105936"/>
                    <a:pt x="15155" y="101037"/>
                    <a:pt x="17954" y="101667"/>
                  </a:cubicBezTo>
                </a:path>
              </a:pathLst>
            </a:custGeom>
            <a:noFill/>
            <a:ln cap="flat" cmpd="sng" w="9525">
              <a:solidFill>
                <a:schemeClr val="dk2"/>
              </a:solidFill>
              <a:prstDash val="solid"/>
              <a:round/>
              <a:headEnd len="med" w="med" type="none"/>
              <a:tailEnd len="med" w="med" type="stealth"/>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8520600" cy="978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latin typeface="Staatliches"/>
                <a:ea typeface="Staatliches"/>
                <a:cs typeface="Staatliches"/>
                <a:sym typeface="Staatliches"/>
              </a:rPr>
              <a:t>What happens when there are multiple errors? </a:t>
            </a:r>
            <a:endParaRPr sz="2400">
              <a:latin typeface="Staatliches"/>
              <a:ea typeface="Staatliches"/>
              <a:cs typeface="Staatliches"/>
              <a:sym typeface="Staatliches"/>
            </a:endParaRPr>
          </a:p>
          <a:p>
            <a:pPr indent="0" lvl="0" marL="0" rtl="0" algn="ctr">
              <a:spcBef>
                <a:spcPts val="0"/>
              </a:spcBef>
              <a:spcAft>
                <a:spcPts val="0"/>
              </a:spcAft>
              <a:buNone/>
            </a:pPr>
            <a:r>
              <a:rPr lang="en" sz="2400">
                <a:latin typeface="Staatliches"/>
                <a:ea typeface="Staatliches"/>
                <a:cs typeface="Staatliches"/>
                <a:sym typeface="Staatliches"/>
              </a:rPr>
              <a:t>What’s the best way to fix errors?</a:t>
            </a:r>
            <a:endParaRPr sz="2400">
              <a:latin typeface="Staatliches"/>
              <a:ea typeface="Staatliches"/>
              <a:cs typeface="Staatliches"/>
              <a:sym typeface="Staatliches"/>
            </a:endParaRPr>
          </a:p>
        </p:txBody>
      </p:sp>
      <p:sp>
        <p:nvSpPr>
          <p:cNvPr id="177" name="Google Shape;177;p26"/>
          <p:cNvSpPr txBox="1"/>
          <p:nvPr>
            <p:ph idx="1" type="body"/>
          </p:nvPr>
        </p:nvSpPr>
        <p:spPr>
          <a:xfrm>
            <a:off x="395700" y="1556725"/>
            <a:ext cx="8520600" cy="267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Python will only </a:t>
            </a:r>
            <a:r>
              <a:rPr b="1" lang="en">
                <a:solidFill>
                  <a:schemeClr val="dk1"/>
                </a:solidFill>
                <a:latin typeface="Manrope"/>
                <a:ea typeface="Manrope"/>
                <a:cs typeface="Manrope"/>
                <a:sym typeface="Manrope"/>
              </a:rPr>
              <a:t>run code until the first error occurs</a:t>
            </a:r>
            <a:r>
              <a:rPr lang="en">
                <a:solidFill>
                  <a:schemeClr val="dk1"/>
                </a:solidFill>
                <a:latin typeface="Manrope"/>
                <a:ea typeface="Manrope"/>
                <a:cs typeface="Manrope"/>
                <a:sym typeface="Manrope"/>
              </a:rPr>
              <a:t>. You will need to fix the first error in order to see what other errors are present.</a:t>
            </a:r>
            <a:endParaRPr>
              <a:solidFill>
                <a:schemeClr val="dk1"/>
              </a:solidFill>
              <a:latin typeface="Manrope"/>
              <a:ea typeface="Manrope"/>
              <a:cs typeface="Manrope"/>
              <a:sym typeface="Manrope"/>
            </a:endParaRPr>
          </a:p>
          <a:p>
            <a:pPr indent="0" lvl="0" marL="0" rtl="0" algn="l">
              <a:spcBef>
                <a:spcPts val="1200"/>
              </a:spcBef>
              <a:spcAft>
                <a:spcPts val="1200"/>
              </a:spcAft>
              <a:buNone/>
            </a:pPr>
            <a:r>
              <a:rPr lang="en">
                <a:solidFill>
                  <a:schemeClr val="dk1"/>
                </a:solidFill>
                <a:latin typeface="Manrope"/>
                <a:ea typeface="Manrope"/>
                <a:cs typeface="Manrope"/>
                <a:sym typeface="Manrope"/>
              </a:rPr>
              <a:t>The </a:t>
            </a:r>
            <a:r>
              <a:rPr b="1" lang="en">
                <a:solidFill>
                  <a:schemeClr val="dk1"/>
                </a:solidFill>
                <a:latin typeface="Manrope"/>
                <a:ea typeface="Manrope"/>
                <a:cs typeface="Manrope"/>
                <a:sym typeface="Manrope"/>
              </a:rPr>
              <a:t>best way to fix errors is to start small</a:t>
            </a:r>
            <a:r>
              <a:rPr lang="en">
                <a:solidFill>
                  <a:schemeClr val="dk1"/>
                </a:solidFill>
                <a:latin typeface="Manrope"/>
                <a:ea typeface="Manrope"/>
                <a:cs typeface="Manrope"/>
                <a:sym typeface="Manrope"/>
              </a:rPr>
              <a:t>. If you need to get an input from the user and then do a conversion before you output to the screen, you should first make sure that your input function works correctly. Once it does check to see if you need to convert the input value to a different data type. You can then start to create your calculation and print out the value you get.</a:t>
            </a:r>
            <a:endParaRPr>
              <a:solidFill>
                <a:schemeClr val="dk1"/>
              </a:solidFill>
              <a:latin typeface="Manrope"/>
              <a:ea typeface="Manrope"/>
              <a:cs typeface="Manrope"/>
              <a:sym typeface="Manrop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120">
                <a:latin typeface="Staatliches"/>
                <a:ea typeface="Staatliches"/>
                <a:cs typeface="Staatliches"/>
                <a:sym typeface="Staatliches"/>
              </a:rPr>
              <a:t>how can i avoid debugging?</a:t>
            </a:r>
            <a:endParaRPr sz="3120">
              <a:latin typeface="Staatliches"/>
              <a:ea typeface="Staatliches"/>
              <a:cs typeface="Staatliches"/>
              <a:sym typeface="Staatliches"/>
            </a:endParaRPr>
          </a:p>
        </p:txBody>
      </p:sp>
      <p:sp>
        <p:nvSpPr>
          <p:cNvPr id="183" name="Google Shape;18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In short, it is unavoidable.</a:t>
            </a:r>
            <a:endParaRPr>
              <a:solidFill>
                <a:schemeClr val="dk1"/>
              </a:solidFill>
              <a:latin typeface="Manrope"/>
              <a:ea typeface="Manrope"/>
              <a:cs typeface="Manrope"/>
              <a:sym typeface="Manrope"/>
            </a:endParaRPr>
          </a:p>
          <a:p>
            <a:pPr indent="0" lvl="0" marL="0" rtl="0" algn="l">
              <a:spcBef>
                <a:spcPts val="1200"/>
              </a:spcBef>
              <a:spcAft>
                <a:spcPts val="0"/>
              </a:spcAft>
              <a:buNone/>
            </a:pPr>
            <a:r>
              <a:rPr lang="en">
                <a:solidFill>
                  <a:schemeClr val="dk1"/>
                </a:solidFill>
                <a:latin typeface="Manrope"/>
                <a:ea typeface="Manrope"/>
                <a:cs typeface="Manrope"/>
                <a:sym typeface="Manrope"/>
              </a:rPr>
              <a:t>A few ways to help yourself make less errors are:</a:t>
            </a:r>
            <a:endParaRPr>
              <a:solidFill>
                <a:schemeClr val="dk1"/>
              </a:solidFill>
              <a:latin typeface="Manrope"/>
              <a:ea typeface="Manrope"/>
              <a:cs typeface="Manrope"/>
              <a:sym typeface="Manrope"/>
            </a:endParaRPr>
          </a:p>
          <a:p>
            <a:pPr indent="-342900" lvl="0" marL="457200" rtl="0" algn="l">
              <a:spcBef>
                <a:spcPts val="1200"/>
              </a:spcBef>
              <a:spcAft>
                <a:spcPts val="0"/>
              </a:spcAft>
              <a:buClr>
                <a:schemeClr val="dk1"/>
              </a:buClr>
              <a:buSzPts val="1800"/>
              <a:buFont typeface="Manrope"/>
              <a:buChar char="●"/>
            </a:pPr>
            <a:r>
              <a:rPr lang="en">
                <a:solidFill>
                  <a:schemeClr val="dk1"/>
                </a:solidFill>
                <a:latin typeface="Manrope"/>
                <a:ea typeface="Manrope"/>
                <a:cs typeface="Manrope"/>
                <a:sym typeface="Manrope"/>
              </a:rPr>
              <a:t>understand the problem fully</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start small</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keep improving</a:t>
            </a:r>
            <a:endParaRPr>
              <a:solidFill>
                <a:schemeClr val="dk1"/>
              </a:solidFill>
              <a:latin typeface="Manrope"/>
              <a:ea typeface="Manrope"/>
              <a:cs typeface="Manrope"/>
              <a:sym typeface="Manrope"/>
            </a:endParaRPr>
          </a:p>
          <a:p>
            <a:pPr indent="0" lvl="0" marL="0" rtl="0" algn="l">
              <a:spcBef>
                <a:spcPts val="1200"/>
              </a:spcBef>
              <a:spcAft>
                <a:spcPts val="1200"/>
              </a:spcAft>
              <a:buNone/>
            </a:pPr>
            <a:r>
              <a:rPr lang="en">
                <a:solidFill>
                  <a:schemeClr val="dk1"/>
                </a:solidFill>
                <a:latin typeface="Manrope"/>
                <a:ea typeface="Manrope"/>
                <a:cs typeface="Manrope"/>
                <a:sym typeface="Manrope"/>
              </a:rPr>
              <a:t>In other words, </a:t>
            </a:r>
            <a:r>
              <a:rPr b="1" lang="en">
                <a:solidFill>
                  <a:schemeClr val="dk1"/>
                </a:solidFill>
                <a:latin typeface="Manrope"/>
                <a:ea typeface="Manrope"/>
                <a:cs typeface="Manrope"/>
                <a:sym typeface="Manrope"/>
              </a:rPr>
              <a:t>plan out your program before you code with comments</a:t>
            </a:r>
            <a:r>
              <a:rPr lang="en">
                <a:solidFill>
                  <a:schemeClr val="dk1"/>
                </a:solidFill>
                <a:latin typeface="Manrope"/>
                <a:ea typeface="Manrope"/>
                <a:cs typeface="Manrope"/>
                <a:sym typeface="Manrope"/>
              </a:rPr>
              <a:t> (flowcharts are also helpful), then write one command. Run the program to see if that </a:t>
            </a:r>
            <a:r>
              <a:rPr lang="en">
                <a:solidFill>
                  <a:schemeClr val="dk1"/>
                </a:solidFill>
                <a:latin typeface="Manrope"/>
                <a:ea typeface="Manrope"/>
                <a:cs typeface="Manrope"/>
                <a:sym typeface="Manrope"/>
              </a:rPr>
              <a:t>command works. If it does, write your next command.</a:t>
            </a:r>
            <a:endParaRPr>
              <a:solidFill>
                <a:schemeClr val="dk1"/>
              </a:solidFill>
              <a:latin typeface="Manrope"/>
              <a:ea typeface="Manrope"/>
              <a:cs typeface="Manrope"/>
              <a:sym typeface="Manrop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7" name="Shape 187"/>
        <p:cNvGrpSpPr/>
        <p:nvPr/>
      </p:nvGrpSpPr>
      <p:grpSpPr>
        <a:xfrm>
          <a:off x="0" y="0"/>
          <a:ext cx="0" cy="0"/>
          <a:chOff x="0" y="0"/>
          <a:chExt cx="0" cy="0"/>
        </a:xfrm>
      </p:grpSpPr>
      <p:sp>
        <p:nvSpPr>
          <p:cNvPr id="188" name="Google Shape;188;p28"/>
          <p:cNvSpPr/>
          <p:nvPr/>
        </p:nvSpPr>
        <p:spPr>
          <a:xfrm flipH="1">
            <a:off x="5774700" y="1422900"/>
            <a:ext cx="3086100" cy="2608500"/>
          </a:xfrm>
          <a:prstGeom prst="rect">
            <a:avLst/>
          </a:prstGeom>
          <a:solidFill>
            <a:srgbClr val="C6B8EB"/>
          </a:solidFill>
          <a:ln cap="flat" cmpd="sng" w="9525">
            <a:solidFill>
              <a:srgbClr val="1B91CA"/>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9" name="Google Shape;189;p28"/>
          <p:cNvSpPr txBox="1"/>
          <p:nvPr>
            <p:ph idx="1" type="body"/>
          </p:nvPr>
        </p:nvSpPr>
        <p:spPr>
          <a:xfrm>
            <a:off x="337100" y="786250"/>
            <a:ext cx="4480200" cy="3619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rgbClr val="36174D"/>
                </a:solidFill>
                <a:latin typeface="Staatliches"/>
                <a:ea typeface="Staatliches"/>
                <a:cs typeface="Staatliches"/>
                <a:sym typeface="Staatliches"/>
              </a:rPr>
              <a:t>Time for today’s workbook</a:t>
            </a:r>
            <a:endParaRPr sz="3200">
              <a:solidFill>
                <a:srgbClr val="36174D"/>
              </a:solidFill>
              <a:latin typeface="Staatliches"/>
              <a:ea typeface="Staatliches"/>
              <a:cs typeface="Staatliches"/>
              <a:sym typeface="Staatliches"/>
            </a:endParaRPr>
          </a:p>
          <a:p>
            <a:pPr indent="0" lvl="0" marL="0" rtl="0" algn="l">
              <a:spcBef>
                <a:spcPts val="1200"/>
              </a:spcBef>
              <a:spcAft>
                <a:spcPts val="0"/>
              </a:spcAft>
              <a:buNone/>
            </a:pPr>
            <a:r>
              <a:rPr lang="en">
                <a:solidFill>
                  <a:srgbClr val="36174D"/>
                </a:solidFill>
                <a:latin typeface="Manrope"/>
                <a:ea typeface="Manrope"/>
                <a:cs typeface="Manrope"/>
                <a:sym typeface="Manrope"/>
              </a:rPr>
              <a:t>General workflow:</a:t>
            </a:r>
            <a:endParaRPr>
              <a:solidFill>
                <a:srgbClr val="36174D"/>
              </a:solidFill>
              <a:latin typeface="Manrope"/>
              <a:ea typeface="Manrope"/>
              <a:cs typeface="Manrope"/>
              <a:sym typeface="Manrope"/>
            </a:endParaRPr>
          </a:p>
          <a:p>
            <a:pPr indent="-317500" lvl="0" marL="457200" rtl="0" algn="l">
              <a:spcBef>
                <a:spcPts val="1200"/>
              </a:spcBef>
              <a:spcAft>
                <a:spcPts val="0"/>
              </a:spcAft>
              <a:buClr>
                <a:srgbClr val="36174D"/>
              </a:buClr>
              <a:buSzPts val="1400"/>
              <a:buFont typeface="Manrope"/>
              <a:buChar char="●"/>
            </a:pPr>
            <a:r>
              <a:rPr lang="en">
                <a:solidFill>
                  <a:srgbClr val="36174D"/>
                </a:solidFill>
                <a:latin typeface="Manrope"/>
                <a:ea typeface="Manrope"/>
                <a:cs typeface="Manrope"/>
                <a:sym typeface="Manrope"/>
              </a:rPr>
              <a:t>Put all name cards face down.</a:t>
            </a:r>
            <a:endParaRPr>
              <a:solidFill>
                <a:srgbClr val="36174D"/>
              </a:solidFill>
              <a:latin typeface="Manrope"/>
              <a:ea typeface="Manrope"/>
              <a:cs typeface="Manrope"/>
              <a:sym typeface="Manrope"/>
            </a:endParaRPr>
          </a:p>
          <a:p>
            <a:pPr indent="-317500" lvl="0" marL="457200" rtl="0" algn="l">
              <a:spcBef>
                <a:spcPts val="0"/>
              </a:spcBef>
              <a:spcAft>
                <a:spcPts val="0"/>
              </a:spcAft>
              <a:buClr>
                <a:srgbClr val="36174D"/>
              </a:buClr>
              <a:buSzPts val="1400"/>
              <a:buFont typeface="Manrope"/>
              <a:buChar char="●"/>
            </a:pPr>
            <a:r>
              <a:rPr lang="en">
                <a:solidFill>
                  <a:srgbClr val="36174D"/>
                </a:solidFill>
                <a:latin typeface="Manrope"/>
                <a:ea typeface="Manrope"/>
                <a:cs typeface="Manrope"/>
                <a:sym typeface="Manrope"/>
              </a:rPr>
              <a:t>Start with concept checks, discussing first with partner and then with table group.</a:t>
            </a:r>
            <a:endParaRPr>
              <a:solidFill>
                <a:srgbClr val="36174D"/>
              </a:solidFill>
              <a:latin typeface="Manrope"/>
              <a:ea typeface="Manrope"/>
              <a:cs typeface="Manrope"/>
              <a:sym typeface="Manrope"/>
            </a:endParaRPr>
          </a:p>
          <a:p>
            <a:pPr indent="-317500" lvl="0" marL="457200" rtl="0" algn="l">
              <a:spcBef>
                <a:spcPts val="0"/>
              </a:spcBef>
              <a:spcAft>
                <a:spcPts val="0"/>
              </a:spcAft>
              <a:buClr>
                <a:srgbClr val="36174D"/>
              </a:buClr>
              <a:buSzPts val="1400"/>
              <a:buFont typeface="Manrope"/>
              <a:buChar char="●"/>
            </a:pPr>
            <a:r>
              <a:rPr lang="en">
                <a:solidFill>
                  <a:srgbClr val="36174D"/>
                </a:solidFill>
                <a:latin typeface="Manrope"/>
                <a:ea typeface="Manrope"/>
                <a:cs typeface="Manrope"/>
                <a:sym typeface="Manrope"/>
              </a:rPr>
              <a:t>When done, flip all name cards up and move onto exercises.</a:t>
            </a:r>
            <a:endParaRPr>
              <a:solidFill>
                <a:srgbClr val="36174D"/>
              </a:solidFill>
              <a:latin typeface="Manrope"/>
              <a:ea typeface="Manrope"/>
              <a:cs typeface="Manrope"/>
              <a:sym typeface="Manrope"/>
            </a:endParaRPr>
          </a:p>
          <a:p>
            <a:pPr indent="-317500" lvl="0" marL="457200" rtl="0" algn="l">
              <a:spcBef>
                <a:spcPts val="0"/>
              </a:spcBef>
              <a:spcAft>
                <a:spcPts val="0"/>
              </a:spcAft>
              <a:buClr>
                <a:srgbClr val="36174D"/>
              </a:buClr>
              <a:buSzPts val="1400"/>
              <a:buFont typeface="Manrope"/>
              <a:buChar char="●"/>
            </a:pPr>
            <a:r>
              <a:rPr lang="en">
                <a:solidFill>
                  <a:srgbClr val="36174D"/>
                </a:solidFill>
                <a:latin typeface="Manrope"/>
                <a:ea typeface="Manrope"/>
                <a:cs typeface="Manrope"/>
                <a:sym typeface="Manrope"/>
              </a:rPr>
              <a:t>We’ll come back together as a group when most name cards are flipped up to discuss.</a:t>
            </a:r>
            <a:endParaRPr>
              <a:solidFill>
                <a:srgbClr val="36174D"/>
              </a:solidFill>
              <a:latin typeface="Manrope"/>
              <a:ea typeface="Manrope"/>
              <a:cs typeface="Manrope"/>
              <a:sym typeface="Manrope"/>
            </a:endParaRPr>
          </a:p>
        </p:txBody>
      </p:sp>
      <p:sp>
        <p:nvSpPr>
          <p:cNvPr id="190" name="Google Shape;190;p28"/>
          <p:cNvSpPr txBox="1"/>
          <p:nvPr/>
        </p:nvSpPr>
        <p:spPr>
          <a:xfrm>
            <a:off x="6356050" y="786250"/>
            <a:ext cx="2299800" cy="369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2000">
                <a:solidFill>
                  <a:srgbClr val="36174D"/>
                </a:solidFill>
                <a:latin typeface="Staatliches"/>
                <a:ea typeface="Staatliches"/>
                <a:cs typeface="Staatliches"/>
                <a:sym typeface="Staatliches"/>
              </a:rPr>
              <a:t>before next time </a:t>
            </a:r>
            <a:r>
              <a:rPr lang="en" sz="3200">
                <a:solidFill>
                  <a:srgbClr val="36174D"/>
                </a:solidFill>
                <a:latin typeface="Staatliches"/>
                <a:ea typeface="Staatliches"/>
                <a:cs typeface="Staatliches"/>
                <a:sym typeface="Staatliches"/>
              </a:rPr>
              <a:t> </a:t>
            </a:r>
            <a:r>
              <a:rPr lang="en" sz="3000">
                <a:solidFill>
                  <a:srgbClr val="36174D"/>
                </a:solidFill>
                <a:latin typeface="Staatliches"/>
                <a:ea typeface="Staatliches"/>
                <a:cs typeface="Staatliches"/>
                <a:sym typeface="Staatliches"/>
              </a:rPr>
              <a:t>                    </a:t>
            </a:r>
            <a:r>
              <a:rPr lang="en" sz="1100">
                <a:solidFill>
                  <a:schemeClr val="dk1"/>
                </a:solidFill>
                <a:latin typeface="Manrope"/>
                <a:ea typeface="Manrope"/>
                <a:cs typeface="Manrope"/>
                <a:sym typeface="Manrope"/>
              </a:rPr>
              <a:t>            </a:t>
            </a:r>
            <a:r>
              <a:rPr lang="en" sz="1100">
                <a:solidFill>
                  <a:schemeClr val="dk1"/>
                </a:solidFill>
                <a:latin typeface="Manrope"/>
                <a:ea typeface="Manrope"/>
                <a:cs typeface="Manrope"/>
                <a:sym typeface="Manrope"/>
              </a:rPr>
              <a:t>         </a:t>
            </a:r>
            <a:endParaRPr sz="3200">
              <a:solidFill>
                <a:srgbClr val="36174D"/>
              </a:solidFill>
              <a:latin typeface="Staatliches"/>
              <a:ea typeface="Staatliches"/>
              <a:cs typeface="Staatliches"/>
              <a:sym typeface="Staatliches"/>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workbook</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HW 1</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Finish readings</a:t>
            </a:r>
            <a:endParaRPr>
              <a:solidFill>
                <a:srgbClr val="36174D"/>
              </a:solidFill>
              <a:latin typeface="Manrope"/>
              <a:ea typeface="Manrope"/>
              <a:cs typeface="Manrope"/>
              <a:sym typeface="Manrope"/>
            </a:endParaRPr>
          </a:p>
          <a:p>
            <a:pPr indent="0" lvl="0" marL="0" rtl="0" algn="l">
              <a:lnSpc>
                <a:spcPct val="115000"/>
              </a:lnSpc>
              <a:spcBef>
                <a:spcPts val="1200"/>
              </a:spcBef>
              <a:spcAft>
                <a:spcPts val="0"/>
              </a:spcAft>
              <a:buNone/>
            </a:pPr>
            <a:r>
              <a:rPr lang="en">
                <a:solidFill>
                  <a:srgbClr val="36174D"/>
                </a:solidFill>
                <a:latin typeface="Manrope"/>
                <a:ea typeface="Manrope"/>
                <a:cs typeface="Manrope"/>
                <a:sym typeface="Manrope"/>
              </a:rPr>
              <a:t>Start Project 1</a:t>
            </a:r>
            <a:endParaRPr>
              <a:solidFill>
                <a:srgbClr val="36174D"/>
              </a:solidFill>
              <a:latin typeface="Manrope"/>
              <a:ea typeface="Manrope"/>
              <a:cs typeface="Manrope"/>
              <a:sym typeface="Manrope"/>
            </a:endParaRPr>
          </a:p>
          <a:p>
            <a:pPr indent="0" lvl="0" marL="0" rtl="0" algn="l">
              <a:lnSpc>
                <a:spcPct val="115000"/>
              </a:lnSpc>
              <a:spcBef>
                <a:spcPts val="1200"/>
              </a:spcBef>
              <a:spcAft>
                <a:spcPts val="1200"/>
              </a:spcAft>
              <a:buNone/>
            </a:pPr>
            <a:r>
              <a:t/>
            </a:r>
            <a:endParaRPr>
              <a:solidFill>
                <a:srgbClr val="36174D"/>
              </a:solidFill>
              <a:latin typeface="Manrope"/>
              <a:ea typeface="Manrope"/>
              <a:cs typeface="Manrope"/>
              <a:sym typeface="Manrope"/>
            </a:endParaRPr>
          </a:p>
        </p:txBody>
      </p:sp>
      <p:grpSp>
        <p:nvGrpSpPr>
          <p:cNvPr id="191" name="Google Shape;191;p28"/>
          <p:cNvGrpSpPr/>
          <p:nvPr/>
        </p:nvGrpSpPr>
        <p:grpSpPr>
          <a:xfrm>
            <a:off x="5919858" y="2314222"/>
            <a:ext cx="362727" cy="362678"/>
            <a:chOff x="1911245" y="3660176"/>
            <a:chExt cx="375377" cy="375326"/>
          </a:xfrm>
        </p:grpSpPr>
        <p:sp>
          <p:nvSpPr>
            <p:cNvPr id="192" name="Google Shape;192;p28"/>
            <p:cNvSpPr/>
            <p:nvPr/>
          </p:nvSpPr>
          <p:spPr>
            <a:xfrm>
              <a:off x="1911245" y="3660176"/>
              <a:ext cx="375377" cy="375326"/>
            </a:xfrm>
            <a:custGeom>
              <a:rect b="b" l="l" r="r" t="t"/>
              <a:pathLst>
                <a:path extrusionOk="0" h="20206" w="20206">
                  <a:moveTo>
                    <a:pt x="9511" y="3605"/>
                  </a:moveTo>
                  <a:lnTo>
                    <a:pt x="9511" y="7721"/>
                  </a:lnTo>
                  <a:lnTo>
                    <a:pt x="3679" y="7721"/>
                  </a:lnTo>
                  <a:lnTo>
                    <a:pt x="3679" y="3605"/>
                  </a:lnTo>
                  <a:close/>
                  <a:moveTo>
                    <a:pt x="16525" y="3605"/>
                  </a:moveTo>
                  <a:lnTo>
                    <a:pt x="16527" y="7721"/>
                  </a:lnTo>
                  <a:lnTo>
                    <a:pt x="10693" y="7721"/>
                  </a:lnTo>
                  <a:lnTo>
                    <a:pt x="10693" y="3605"/>
                  </a:lnTo>
                  <a:close/>
                  <a:moveTo>
                    <a:pt x="9511" y="8905"/>
                  </a:moveTo>
                  <a:lnTo>
                    <a:pt x="9511" y="13023"/>
                  </a:lnTo>
                  <a:lnTo>
                    <a:pt x="3679" y="13023"/>
                  </a:lnTo>
                  <a:lnTo>
                    <a:pt x="3679" y="8905"/>
                  </a:lnTo>
                  <a:close/>
                  <a:moveTo>
                    <a:pt x="16527" y="8905"/>
                  </a:moveTo>
                  <a:lnTo>
                    <a:pt x="16527" y="13023"/>
                  </a:lnTo>
                  <a:lnTo>
                    <a:pt x="10693" y="13023"/>
                  </a:lnTo>
                  <a:lnTo>
                    <a:pt x="10695" y="8905"/>
                  </a:lnTo>
                  <a:close/>
                  <a:moveTo>
                    <a:pt x="19021" y="1184"/>
                  </a:moveTo>
                  <a:lnTo>
                    <a:pt x="19021" y="13023"/>
                  </a:lnTo>
                  <a:lnTo>
                    <a:pt x="17711" y="13023"/>
                  </a:lnTo>
                  <a:lnTo>
                    <a:pt x="17711" y="2421"/>
                  </a:lnTo>
                  <a:lnTo>
                    <a:pt x="2495" y="2421"/>
                  </a:lnTo>
                  <a:lnTo>
                    <a:pt x="2495" y="13023"/>
                  </a:lnTo>
                  <a:lnTo>
                    <a:pt x="1184" y="13023"/>
                  </a:lnTo>
                  <a:lnTo>
                    <a:pt x="1184" y="1184"/>
                  </a:lnTo>
                  <a:close/>
                  <a:moveTo>
                    <a:pt x="19021" y="14205"/>
                  </a:moveTo>
                  <a:lnTo>
                    <a:pt x="19021" y="15665"/>
                  </a:lnTo>
                  <a:lnTo>
                    <a:pt x="1184" y="15665"/>
                  </a:lnTo>
                  <a:lnTo>
                    <a:pt x="1184" y="14205"/>
                  </a:lnTo>
                  <a:close/>
                  <a:moveTo>
                    <a:pt x="11473" y="16851"/>
                  </a:moveTo>
                  <a:lnTo>
                    <a:pt x="11473" y="17561"/>
                  </a:lnTo>
                  <a:cubicBezTo>
                    <a:pt x="11473" y="18081"/>
                    <a:pt x="11626" y="18589"/>
                    <a:pt x="11915" y="19021"/>
                  </a:cubicBezTo>
                  <a:lnTo>
                    <a:pt x="11913" y="19020"/>
                  </a:lnTo>
                  <a:lnTo>
                    <a:pt x="8293" y="19020"/>
                  </a:lnTo>
                  <a:cubicBezTo>
                    <a:pt x="8581" y="18589"/>
                    <a:pt x="8734" y="18081"/>
                    <a:pt x="8734" y="17561"/>
                  </a:cubicBezTo>
                  <a:lnTo>
                    <a:pt x="8734" y="16851"/>
                  </a:lnTo>
                  <a:close/>
                  <a:moveTo>
                    <a:pt x="0" y="0"/>
                  </a:moveTo>
                  <a:lnTo>
                    <a:pt x="0" y="16851"/>
                  </a:lnTo>
                  <a:lnTo>
                    <a:pt x="7549" y="16851"/>
                  </a:lnTo>
                  <a:lnTo>
                    <a:pt x="7549" y="17561"/>
                  </a:lnTo>
                  <a:cubicBezTo>
                    <a:pt x="7548" y="18368"/>
                    <a:pt x="6895" y="19020"/>
                    <a:pt x="6089" y="19021"/>
                  </a:cubicBezTo>
                  <a:lnTo>
                    <a:pt x="4261" y="19021"/>
                  </a:lnTo>
                  <a:lnTo>
                    <a:pt x="4261" y="20205"/>
                  </a:lnTo>
                  <a:lnTo>
                    <a:pt x="15943" y="20205"/>
                  </a:lnTo>
                  <a:lnTo>
                    <a:pt x="15943" y="19021"/>
                  </a:lnTo>
                  <a:lnTo>
                    <a:pt x="14115" y="19021"/>
                  </a:lnTo>
                  <a:cubicBezTo>
                    <a:pt x="13309" y="19020"/>
                    <a:pt x="12657" y="18368"/>
                    <a:pt x="12655" y="17561"/>
                  </a:cubicBezTo>
                  <a:lnTo>
                    <a:pt x="12655" y="16851"/>
                  </a:lnTo>
                  <a:lnTo>
                    <a:pt x="20205" y="16851"/>
                  </a:lnTo>
                  <a:lnTo>
                    <a:pt x="20205"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8"/>
            <p:cNvSpPr/>
            <p:nvPr/>
          </p:nvSpPr>
          <p:spPr>
            <a:xfrm>
              <a:off x="2005191" y="3852279"/>
              <a:ext cx="57423" cy="22011"/>
            </a:xfrm>
            <a:custGeom>
              <a:rect b="b" l="l" r="r" t="t"/>
              <a:pathLst>
                <a:path extrusionOk="0" h="1185" w="3091">
                  <a:moveTo>
                    <a:pt x="0" y="1"/>
                  </a:moveTo>
                  <a:lnTo>
                    <a:pt x="0" y="1184"/>
                  </a:lnTo>
                  <a:lnTo>
                    <a:pt x="3091" y="1184"/>
                  </a:lnTo>
                  <a:lnTo>
                    <a:pt x="3091"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8"/>
            <p:cNvSpPr/>
            <p:nvPr/>
          </p:nvSpPr>
          <p:spPr>
            <a:xfrm>
              <a:off x="2135661" y="3835951"/>
              <a:ext cx="56160" cy="56152"/>
            </a:xfrm>
            <a:custGeom>
              <a:rect b="b" l="l" r="r" t="t"/>
              <a:pathLst>
                <a:path extrusionOk="0" h="3023" w="3023">
                  <a:moveTo>
                    <a:pt x="2186" y="0"/>
                  </a:moveTo>
                  <a:lnTo>
                    <a:pt x="0" y="2186"/>
                  </a:lnTo>
                  <a:lnTo>
                    <a:pt x="838" y="3022"/>
                  </a:lnTo>
                  <a:lnTo>
                    <a:pt x="3022" y="838"/>
                  </a:lnTo>
                  <a:lnTo>
                    <a:pt x="2186"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8"/>
            <p:cNvSpPr/>
            <p:nvPr/>
          </p:nvSpPr>
          <p:spPr>
            <a:xfrm>
              <a:off x="2005191" y="3736724"/>
              <a:ext cx="57460" cy="57415"/>
            </a:xfrm>
            <a:custGeom>
              <a:rect b="b" l="l" r="r" t="t"/>
              <a:pathLst>
                <a:path extrusionOk="0" h="3091" w="3093">
                  <a:moveTo>
                    <a:pt x="954" y="0"/>
                  </a:moveTo>
                  <a:lnTo>
                    <a:pt x="954" y="954"/>
                  </a:lnTo>
                  <a:lnTo>
                    <a:pt x="0" y="954"/>
                  </a:lnTo>
                  <a:lnTo>
                    <a:pt x="0" y="2138"/>
                  </a:lnTo>
                  <a:lnTo>
                    <a:pt x="954" y="2138"/>
                  </a:lnTo>
                  <a:lnTo>
                    <a:pt x="954" y="3091"/>
                  </a:lnTo>
                  <a:lnTo>
                    <a:pt x="2138" y="3091"/>
                  </a:lnTo>
                  <a:lnTo>
                    <a:pt x="2138" y="2138"/>
                  </a:lnTo>
                  <a:lnTo>
                    <a:pt x="3092" y="2138"/>
                  </a:lnTo>
                  <a:lnTo>
                    <a:pt x="3092" y="954"/>
                  </a:lnTo>
                  <a:lnTo>
                    <a:pt x="2138" y="954"/>
                  </a:lnTo>
                  <a:lnTo>
                    <a:pt x="2138"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8"/>
            <p:cNvSpPr/>
            <p:nvPr/>
          </p:nvSpPr>
          <p:spPr>
            <a:xfrm>
              <a:off x="2135717" y="3737355"/>
              <a:ext cx="56160" cy="56152"/>
            </a:xfrm>
            <a:custGeom>
              <a:rect b="b" l="l" r="r" t="t"/>
              <a:pathLst>
                <a:path extrusionOk="0" h="3023" w="3023">
                  <a:moveTo>
                    <a:pt x="838" y="0"/>
                  </a:moveTo>
                  <a:lnTo>
                    <a:pt x="0" y="838"/>
                  </a:lnTo>
                  <a:lnTo>
                    <a:pt x="674" y="1511"/>
                  </a:lnTo>
                  <a:lnTo>
                    <a:pt x="0" y="2186"/>
                  </a:lnTo>
                  <a:lnTo>
                    <a:pt x="838" y="3022"/>
                  </a:lnTo>
                  <a:lnTo>
                    <a:pt x="1511" y="2349"/>
                  </a:lnTo>
                  <a:lnTo>
                    <a:pt x="2186" y="3022"/>
                  </a:lnTo>
                  <a:lnTo>
                    <a:pt x="3022" y="2186"/>
                  </a:lnTo>
                  <a:lnTo>
                    <a:pt x="2349" y="1511"/>
                  </a:lnTo>
                  <a:lnTo>
                    <a:pt x="3022" y="838"/>
                  </a:lnTo>
                  <a:lnTo>
                    <a:pt x="2186" y="0"/>
                  </a:lnTo>
                  <a:lnTo>
                    <a:pt x="1511" y="674"/>
                  </a:lnTo>
                  <a:lnTo>
                    <a:pt x="838"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7" name="Google Shape;197;p28"/>
          <p:cNvGrpSpPr/>
          <p:nvPr/>
        </p:nvGrpSpPr>
        <p:grpSpPr>
          <a:xfrm>
            <a:off x="5919870" y="2752668"/>
            <a:ext cx="362691" cy="362660"/>
            <a:chOff x="2477933" y="3080134"/>
            <a:chExt cx="375340" cy="375308"/>
          </a:xfrm>
        </p:grpSpPr>
        <p:sp>
          <p:nvSpPr>
            <p:cNvPr id="198" name="Google Shape;198;p28"/>
            <p:cNvSpPr/>
            <p:nvPr/>
          </p:nvSpPr>
          <p:spPr>
            <a:xfrm>
              <a:off x="2716487" y="3155233"/>
              <a:ext cx="75685" cy="111097"/>
            </a:xfrm>
            <a:custGeom>
              <a:rect b="b" l="l" r="r" t="t"/>
              <a:pathLst>
                <a:path extrusionOk="0" h="5981" w="4074">
                  <a:moveTo>
                    <a:pt x="2037" y="1165"/>
                  </a:moveTo>
                  <a:cubicBezTo>
                    <a:pt x="2508" y="1165"/>
                    <a:pt x="2890" y="1546"/>
                    <a:pt x="2890" y="2018"/>
                  </a:cubicBezTo>
                  <a:lnTo>
                    <a:pt x="2890" y="2908"/>
                  </a:lnTo>
                  <a:lnTo>
                    <a:pt x="1185" y="2908"/>
                  </a:lnTo>
                  <a:lnTo>
                    <a:pt x="1185" y="2018"/>
                  </a:lnTo>
                  <a:cubicBezTo>
                    <a:pt x="1186" y="1548"/>
                    <a:pt x="1567" y="1165"/>
                    <a:pt x="2037" y="1165"/>
                  </a:cubicBezTo>
                  <a:close/>
                  <a:moveTo>
                    <a:pt x="2037" y="1"/>
                  </a:moveTo>
                  <a:cubicBezTo>
                    <a:pt x="920" y="1"/>
                    <a:pt x="11" y="901"/>
                    <a:pt x="1" y="2018"/>
                  </a:cubicBezTo>
                  <a:lnTo>
                    <a:pt x="1" y="5980"/>
                  </a:lnTo>
                  <a:lnTo>
                    <a:pt x="1185" y="5980"/>
                  </a:lnTo>
                  <a:lnTo>
                    <a:pt x="1185" y="4093"/>
                  </a:lnTo>
                  <a:lnTo>
                    <a:pt x="2890" y="4093"/>
                  </a:lnTo>
                  <a:lnTo>
                    <a:pt x="2890" y="5980"/>
                  </a:lnTo>
                  <a:lnTo>
                    <a:pt x="4074" y="5980"/>
                  </a:lnTo>
                  <a:lnTo>
                    <a:pt x="4074" y="2018"/>
                  </a:lnTo>
                  <a:cubicBezTo>
                    <a:pt x="4063" y="901"/>
                    <a:pt x="3154" y="1"/>
                    <a:pt x="2037"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8"/>
            <p:cNvSpPr/>
            <p:nvPr/>
          </p:nvSpPr>
          <p:spPr>
            <a:xfrm>
              <a:off x="2536508" y="3154880"/>
              <a:ext cx="91773" cy="112193"/>
            </a:xfrm>
            <a:custGeom>
              <a:rect b="b" l="l" r="r" t="t"/>
              <a:pathLst>
                <a:path extrusionOk="0" h="6040" w="4940">
                  <a:moveTo>
                    <a:pt x="2037" y="1186"/>
                  </a:moveTo>
                  <a:cubicBezTo>
                    <a:pt x="2507" y="1186"/>
                    <a:pt x="2890" y="1567"/>
                    <a:pt x="2890" y="2038"/>
                  </a:cubicBezTo>
                  <a:lnTo>
                    <a:pt x="2890" y="4003"/>
                  </a:lnTo>
                  <a:cubicBezTo>
                    <a:pt x="2890" y="4474"/>
                    <a:pt x="2507" y="4856"/>
                    <a:pt x="2037" y="4856"/>
                  </a:cubicBezTo>
                  <a:cubicBezTo>
                    <a:pt x="1565" y="4856"/>
                    <a:pt x="1185" y="4474"/>
                    <a:pt x="1185" y="4003"/>
                  </a:cubicBezTo>
                  <a:lnTo>
                    <a:pt x="1185" y="2038"/>
                  </a:lnTo>
                  <a:cubicBezTo>
                    <a:pt x="1185" y="1567"/>
                    <a:pt x="1565" y="1186"/>
                    <a:pt x="2037" y="1186"/>
                  </a:cubicBezTo>
                  <a:close/>
                  <a:moveTo>
                    <a:pt x="2037" y="0"/>
                  </a:moveTo>
                  <a:cubicBezTo>
                    <a:pt x="913" y="0"/>
                    <a:pt x="1" y="913"/>
                    <a:pt x="1" y="2037"/>
                  </a:cubicBezTo>
                  <a:lnTo>
                    <a:pt x="1" y="4002"/>
                  </a:lnTo>
                  <a:cubicBezTo>
                    <a:pt x="2" y="5126"/>
                    <a:pt x="913" y="6038"/>
                    <a:pt x="2037" y="6040"/>
                  </a:cubicBezTo>
                  <a:cubicBezTo>
                    <a:pt x="2583" y="6040"/>
                    <a:pt x="3108" y="5819"/>
                    <a:pt x="3490" y="5428"/>
                  </a:cubicBezTo>
                  <a:lnTo>
                    <a:pt x="4199" y="5998"/>
                  </a:lnTo>
                  <a:lnTo>
                    <a:pt x="4939" y="5075"/>
                  </a:lnTo>
                  <a:lnTo>
                    <a:pt x="4042" y="4354"/>
                  </a:lnTo>
                  <a:cubicBezTo>
                    <a:pt x="4063" y="4238"/>
                    <a:pt x="4074" y="4120"/>
                    <a:pt x="4074" y="4003"/>
                  </a:cubicBezTo>
                  <a:lnTo>
                    <a:pt x="4074" y="2037"/>
                  </a:lnTo>
                  <a:cubicBezTo>
                    <a:pt x="4074" y="913"/>
                    <a:pt x="3161" y="0"/>
                    <a:pt x="2037"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8"/>
            <p:cNvSpPr/>
            <p:nvPr/>
          </p:nvSpPr>
          <p:spPr>
            <a:xfrm>
              <a:off x="2477933" y="3080134"/>
              <a:ext cx="375340" cy="375308"/>
            </a:xfrm>
            <a:custGeom>
              <a:rect b="b" l="l" r="r" t="t"/>
              <a:pathLst>
                <a:path extrusionOk="0" h="20205" w="20204">
                  <a:moveTo>
                    <a:pt x="9509" y="1183"/>
                  </a:moveTo>
                  <a:lnTo>
                    <a:pt x="9509" y="12668"/>
                  </a:lnTo>
                  <a:lnTo>
                    <a:pt x="1184" y="12668"/>
                  </a:lnTo>
                  <a:lnTo>
                    <a:pt x="1184" y="1183"/>
                  </a:lnTo>
                  <a:close/>
                  <a:moveTo>
                    <a:pt x="19020" y="1183"/>
                  </a:moveTo>
                  <a:lnTo>
                    <a:pt x="19020" y="12668"/>
                  </a:lnTo>
                  <a:lnTo>
                    <a:pt x="10695" y="12668"/>
                  </a:lnTo>
                  <a:lnTo>
                    <a:pt x="10695" y="1183"/>
                  </a:lnTo>
                  <a:close/>
                  <a:moveTo>
                    <a:pt x="19020" y="13852"/>
                  </a:moveTo>
                  <a:lnTo>
                    <a:pt x="19020" y="15667"/>
                  </a:lnTo>
                  <a:lnTo>
                    <a:pt x="1184" y="15667"/>
                  </a:lnTo>
                  <a:lnTo>
                    <a:pt x="1184" y="13852"/>
                  </a:lnTo>
                  <a:close/>
                  <a:moveTo>
                    <a:pt x="11473" y="16851"/>
                  </a:moveTo>
                  <a:lnTo>
                    <a:pt x="11473" y="17562"/>
                  </a:lnTo>
                  <a:cubicBezTo>
                    <a:pt x="11473" y="18080"/>
                    <a:pt x="11625" y="18589"/>
                    <a:pt x="11913" y="19022"/>
                  </a:cubicBezTo>
                  <a:lnTo>
                    <a:pt x="8293" y="19022"/>
                  </a:lnTo>
                  <a:cubicBezTo>
                    <a:pt x="8581" y="18589"/>
                    <a:pt x="8734" y="18081"/>
                    <a:pt x="8734" y="17562"/>
                  </a:cubicBezTo>
                  <a:lnTo>
                    <a:pt x="8734" y="16851"/>
                  </a:lnTo>
                  <a:close/>
                  <a:moveTo>
                    <a:pt x="0" y="1"/>
                  </a:moveTo>
                  <a:lnTo>
                    <a:pt x="0" y="16850"/>
                  </a:lnTo>
                  <a:lnTo>
                    <a:pt x="7549" y="16850"/>
                  </a:lnTo>
                  <a:lnTo>
                    <a:pt x="7549" y="17560"/>
                  </a:lnTo>
                  <a:cubicBezTo>
                    <a:pt x="7548" y="18366"/>
                    <a:pt x="6895" y="19019"/>
                    <a:pt x="6089" y="19020"/>
                  </a:cubicBezTo>
                  <a:lnTo>
                    <a:pt x="4263" y="19020"/>
                  </a:lnTo>
                  <a:lnTo>
                    <a:pt x="4263" y="20204"/>
                  </a:lnTo>
                  <a:lnTo>
                    <a:pt x="15943" y="20204"/>
                  </a:lnTo>
                  <a:lnTo>
                    <a:pt x="15943" y="19022"/>
                  </a:lnTo>
                  <a:lnTo>
                    <a:pt x="14117" y="19022"/>
                  </a:lnTo>
                  <a:cubicBezTo>
                    <a:pt x="13311" y="19020"/>
                    <a:pt x="12657" y="18366"/>
                    <a:pt x="12657" y="17562"/>
                  </a:cubicBezTo>
                  <a:lnTo>
                    <a:pt x="12657" y="16851"/>
                  </a:lnTo>
                  <a:lnTo>
                    <a:pt x="20204" y="16850"/>
                  </a:lnTo>
                  <a:lnTo>
                    <a:pt x="20204"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 | Listen on Spotify, Apple music and more&#10;→  https://fanlink.to/ChillSynthwave&#10;&#10;🎶 Subscribe to this channel for more synthwave music&#10;→ https://bit.ly/synthwave-channel&#10;&#10;🌎 | Lofi Girl on all social media&#10;→  https://fanlink.to/lofigirl-social&#10;&#10;👕 | Lofi Girl merch&#10;→  https://bit.ly/Iofigirl-shop&#10;&#10;🎭 | Create your lofi avatar now&#10;→  https://lofigirl.com/generator/&#10;&#10;💬 | Join the Lofi Girl community&#10;→   https://bit.ly/lofigirl-discord&#10;→   https://bit.ly/lofigirl-reddit&#10;&#10;🎨 | Art by Lofi Studio (full list of artists here)&#10;→  https://www.instagram.com/p/CrlCU3msh49/&#10;&#10;📝 | Submit your music / art&#10;→  https://bit.ly/lofi-submission" id="201" name="Google Shape;201;p28" title="synthwave radio 🌌 - beats to chill/game to">
            <a:hlinkClick r:id="rId4"/>
          </p:cNvPr>
          <p:cNvPicPr preferRelativeResize="0"/>
          <p:nvPr/>
        </p:nvPicPr>
        <p:blipFill>
          <a:blip r:embed="rId5">
            <a:alphaModFix/>
          </a:blip>
          <a:stretch>
            <a:fillRect/>
          </a:stretch>
        </p:blipFill>
        <p:spPr>
          <a:xfrm>
            <a:off x="135850" y="4657597"/>
            <a:ext cx="561450" cy="315811"/>
          </a:xfrm>
          <a:prstGeom prst="rect">
            <a:avLst/>
          </a:prstGeom>
          <a:noFill/>
          <a:ln>
            <a:noFill/>
          </a:ln>
        </p:spPr>
      </p:pic>
      <p:grpSp>
        <p:nvGrpSpPr>
          <p:cNvPr id="202" name="Google Shape;202;p28"/>
          <p:cNvGrpSpPr/>
          <p:nvPr/>
        </p:nvGrpSpPr>
        <p:grpSpPr>
          <a:xfrm>
            <a:off x="5919867" y="3191109"/>
            <a:ext cx="362691" cy="362642"/>
            <a:chOff x="5172859" y="3605268"/>
            <a:chExt cx="375340" cy="375289"/>
          </a:xfrm>
        </p:grpSpPr>
        <p:sp>
          <p:nvSpPr>
            <p:cNvPr id="203" name="Google Shape;203;p28"/>
            <p:cNvSpPr/>
            <p:nvPr/>
          </p:nvSpPr>
          <p:spPr>
            <a:xfrm>
              <a:off x="5172859" y="3605268"/>
              <a:ext cx="375340" cy="375289"/>
            </a:xfrm>
            <a:custGeom>
              <a:rect b="b" l="l" r="r" t="t"/>
              <a:pathLst>
                <a:path extrusionOk="0" h="20204" w="20204">
                  <a:moveTo>
                    <a:pt x="19020" y="1183"/>
                  </a:moveTo>
                  <a:lnTo>
                    <a:pt x="19020" y="12665"/>
                  </a:lnTo>
                  <a:lnTo>
                    <a:pt x="1184" y="12665"/>
                  </a:lnTo>
                  <a:lnTo>
                    <a:pt x="1184" y="1183"/>
                  </a:lnTo>
                  <a:close/>
                  <a:moveTo>
                    <a:pt x="19020" y="13849"/>
                  </a:moveTo>
                  <a:lnTo>
                    <a:pt x="19020" y="15665"/>
                  </a:lnTo>
                  <a:lnTo>
                    <a:pt x="1184" y="15665"/>
                  </a:lnTo>
                  <a:lnTo>
                    <a:pt x="1184" y="13849"/>
                  </a:lnTo>
                  <a:close/>
                  <a:moveTo>
                    <a:pt x="11472" y="16849"/>
                  </a:moveTo>
                  <a:lnTo>
                    <a:pt x="11472" y="17560"/>
                  </a:lnTo>
                  <a:cubicBezTo>
                    <a:pt x="11472" y="18079"/>
                    <a:pt x="11626" y="18587"/>
                    <a:pt x="11914" y="19020"/>
                  </a:cubicBezTo>
                  <a:lnTo>
                    <a:pt x="8292" y="19020"/>
                  </a:lnTo>
                  <a:cubicBezTo>
                    <a:pt x="8580" y="18587"/>
                    <a:pt x="8734" y="18079"/>
                    <a:pt x="8734" y="17560"/>
                  </a:cubicBezTo>
                  <a:lnTo>
                    <a:pt x="8734" y="16849"/>
                  </a:lnTo>
                  <a:close/>
                  <a:moveTo>
                    <a:pt x="0" y="0"/>
                  </a:moveTo>
                  <a:lnTo>
                    <a:pt x="0" y="16849"/>
                  </a:lnTo>
                  <a:lnTo>
                    <a:pt x="7549" y="16849"/>
                  </a:lnTo>
                  <a:lnTo>
                    <a:pt x="7549" y="17560"/>
                  </a:lnTo>
                  <a:cubicBezTo>
                    <a:pt x="7547" y="18366"/>
                    <a:pt x="6895" y="19018"/>
                    <a:pt x="6089" y="19020"/>
                  </a:cubicBezTo>
                  <a:lnTo>
                    <a:pt x="4263" y="19020"/>
                  </a:lnTo>
                  <a:lnTo>
                    <a:pt x="4263" y="20204"/>
                  </a:lnTo>
                  <a:lnTo>
                    <a:pt x="15943" y="20204"/>
                  </a:lnTo>
                  <a:lnTo>
                    <a:pt x="15943" y="19020"/>
                  </a:lnTo>
                  <a:lnTo>
                    <a:pt x="14117" y="19020"/>
                  </a:lnTo>
                  <a:cubicBezTo>
                    <a:pt x="13310" y="19018"/>
                    <a:pt x="12656" y="18366"/>
                    <a:pt x="12656" y="17560"/>
                  </a:cubicBezTo>
                  <a:lnTo>
                    <a:pt x="12656" y="16849"/>
                  </a:lnTo>
                  <a:lnTo>
                    <a:pt x="20204" y="16849"/>
                  </a:lnTo>
                  <a:lnTo>
                    <a:pt x="20204" y="0"/>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8"/>
            <p:cNvSpPr/>
            <p:nvPr/>
          </p:nvSpPr>
          <p:spPr>
            <a:xfrm>
              <a:off x="5366530" y="3674144"/>
              <a:ext cx="128909" cy="123858"/>
            </a:xfrm>
            <a:custGeom>
              <a:rect b="b" l="l" r="r" t="t"/>
              <a:pathLst>
                <a:path extrusionOk="0" h="6668" w="6939">
                  <a:moveTo>
                    <a:pt x="3033" y="1183"/>
                  </a:moveTo>
                  <a:cubicBezTo>
                    <a:pt x="3236" y="1183"/>
                    <a:pt x="3441" y="1222"/>
                    <a:pt x="3636" y="1303"/>
                  </a:cubicBezTo>
                  <a:cubicBezTo>
                    <a:pt x="4226" y="1548"/>
                    <a:pt x="4610" y="2122"/>
                    <a:pt x="4610" y="2761"/>
                  </a:cubicBezTo>
                  <a:cubicBezTo>
                    <a:pt x="4610" y="3400"/>
                    <a:pt x="4226" y="3975"/>
                    <a:pt x="3636" y="4220"/>
                  </a:cubicBezTo>
                  <a:cubicBezTo>
                    <a:pt x="3441" y="4301"/>
                    <a:pt x="3236" y="4340"/>
                    <a:pt x="3033" y="4340"/>
                  </a:cubicBezTo>
                  <a:cubicBezTo>
                    <a:pt x="2622" y="4340"/>
                    <a:pt x="2218" y="4180"/>
                    <a:pt x="1916" y="3878"/>
                  </a:cubicBezTo>
                  <a:cubicBezTo>
                    <a:pt x="1297" y="3262"/>
                    <a:pt x="1297" y="2261"/>
                    <a:pt x="1916" y="1645"/>
                  </a:cubicBezTo>
                  <a:cubicBezTo>
                    <a:pt x="2218" y="1343"/>
                    <a:pt x="2622" y="1183"/>
                    <a:pt x="3033" y="1183"/>
                  </a:cubicBezTo>
                  <a:close/>
                  <a:moveTo>
                    <a:pt x="3032" y="0"/>
                  </a:moveTo>
                  <a:cubicBezTo>
                    <a:pt x="2324" y="0"/>
                    <a:pt x="1617" y="270"/>
                    <a:pt x="1079" y="809"/>
                  </a:cubicBezTo>
                  <a:cubicBezTo>
                    <a:pt x="1" y="1885"/>
                    <a:pt x="1" y="3638"/>
                    <a:pt x="1079" y="4714"/>
                  </a:cubicBezTo>
                  <a:cubicBezTo>
                    <a:pt x="1596" y="5231"/>
                    <a:pt x="2295" y="5522"/>
                    <a:pt x="3026" y="5522"/>
                  </a:cubicBezTo>
                  <a:cubicBezTo>
                    <a:pt x="3028" y="5522"/>
                    <a:pt x="3030" y="5522"/>
                    <a:pt x="3032" y="5522"/>
                  </a:cubicBezTo>
                  <a:cubicBezTo>
                    <a:pt x="3560" y="5522"/>
                    <a:pt x="4077" y="5371"/>
                    <a:pt x="4522" y="5088"/>
                  </a:cubicBezTo>
                  <a:lnTo>
                    <a:pt x="6101" y="6667"/>
                  </a:lnTo>
                  <a:lnTo>
                    <a:pt x="6939" y="5831"/>
                  </a:lnTo>
                  <a:lnTo>
                    <a:pt x="5358" y="4250"/>
                  </a:lnTo>
                  <a:cubicBezTo>
                    <a:pt x="6043" y="3181"/>
                    <a:pt x="5918" y="1742"/>
                    <a:pt x="4985" y="809"/>
                  </a:cubicBezTo>
                  <a:cubicBezTo>
                    <a:pt x="4446" y="270"/>
                    <a:pt x="3739" y="0"/>
                    <a:pt x="3032"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8"/>
            <p:cNvSpPr/>
            <p:nvPr/>
          </p:nvSpPr>
          <p:spPr>
            <a:xfrm>
              <a:off x="5234685" y="3657668"/>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8"/>
            <p:cNvSpPr/>
            <p:nvPr/>
          </p:nvSpPr>
          <p:spPr>
            <a:xfrm>
              <a:off x="5234685" y="3701654"/>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8"/>
            <p:cNvSpPr/>
            <p:nvPr/>
          </p:nvSpPr>
          <p:spPr>
            <a:xfrm>
              <a:off x="5234685" y="3745640"/>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8"/>
            <p:cNvSpPr/>
            <p:nvPr/>
          </p:nvSpPr>
          <p:spPr>
            <a:xfrm>
              <a:off x="5234685" y="3788901"/>
              <a:ext cx="109979" cy="22011"/>
            </a:xfrm>
            <a:custGeom>
              <a:rect b="b" l="l" r="r" t="t"/>
              <a:pathLst>
                <a:path extrusionOk="0" h="1185" w="5920">
                  <a:moveTo>
                    <a:pt x="0" y="1"/>
                  </a:moveTo>
                  <a:lnTo>
                    <a:pt x="0" y="1185"/>
                  </a:lnTo>
                  <a:lnTo>
                    <a:pt x="5920" y="1185"/>
                  </a:lnTo>
                  <a:lnTo>
                    <a:pt x="5920" y="1"/>
                  </a:ln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Takeaways from last time</a:t>
            </a:r>
            <a:endParaRPr>
              <a:latin typeface="Staatliches"/>
              <a:ea typeface="Staatliches"/>
              <a:cs typeface="Staatliches"/>
              <a:sym typeface="Staatliches"/>
            </a:endParaRPr>
          </a:p>
        </p:txBody>
      </p:sp>
      <p:sp>
        <p:nvSpPr>
          <p:cNvPr id="61" name="Google Shape;61;p14"/>
          <p:cNvSpPr txBox="1"/>
          <p:nvPr>
            <p:ph idx="1" type="body"/>
          </p:nvPr>
        </p:nvSpPr>
        <p:spPr>
          <a:xfrm>
            <a:off x="311700" y="1152475"/>
            <a:ext cx="8252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Things you should know:</a:t>
            </a:r>
            <a:endParaRPr>
              <a:solidFill>
                <a:schemeClr val="dk1"/>
              </a:solidFill>
              <a:latin typeface="Manrope"/>
              <a:ea typeface="Manrope"/>
              <a:cs typeface="Manrope"/>
              <a:sym typeface="Manrope"/>
            </a:endParaRPr>
          </a:p>
          <a:p>
            <a:pPr indent="-342900" lvl="0" marL="457200" rtl="0" algn="l">
              <a:spcBef>
                <a:spcPts val="1200"/>
              </a:spcBef>
              <a:spcAft>
                <a:spcPts val="0"/>
              </a:spcAft>
              <a:buClr>
                <a:schemeClr val="dk1"/>
              </a:buClr>
              <a:buSzPts val="1800"/>
              <a:buFont typeface="Manrope"/>
              <a:buChar char="●"/>
            </a:pPr>
            <a:r>
              <a:rPr b="1" lang="en">
                <a:solidFill>
                  <a:schemeClr val="dk1"/>
                </a:solidFill>
                <a:latin typeface="Manrope"/>
                <a:ea typeface="Manrope"/>
                <a:cs typeface="Manrope"/>
                <a:sym typeface="Manrope"/>
              </a:rPr>
              <a:t>int </a:t>
            </a:r>
            <a:r>
              <a:rPr lang="en">
                <a:solidFill>
                  <a:schemeClr val="dk1"/>
                </a:solidFill>
                <a:latin typeface="Manrope"/>
                <a:ea typeface="Manrope"/>
                <a:cs typeface="Manrope"/>
                <a:sym typeface="Manrope"/>
              </a:rPr>
              <a:t>and </a:t>
            </a:r>
            <a:r>
              <a:rPr b="1" lang="en">
                <a:solidFill>
                  <a:schemeClr val="dk1"/>
                </a:solidFill>
                <a:latin typeface="Manrope"/>
                <a:ea typeface="Manrope"/>
                <a:cs typeface="Manrope"/>
                <a:sym typeface="Manrope"/>
              </a:rPr>
              <a:t>float</a:t>
            </a:r>
            <a:r>
              <a:rPr lang="en">
                <a:solidFill>
                  <a:schemeClr val="dk1"/>
                </a:solidFill>
                <a:latin typeface="Manrope"/>
                <a:ea typeface="Manrope"/>
                <a:cs typeface="Manrope"/>
                <a:sym typeface="Manrope"/>
              </a:rPr>
              <a:t> and </a:t>
            </a:r>
            <a:r>
              <a:rPr b="1" lang="en">
                <a:solidFill>
                  <a:schemeClr val="dk1"/>
                </a:solidFill>
                <a:latin typeface="Manrope"/>
                <a:ea typeface="Manrope"/>
                <a:cs typeface="Manrope"/>
                <a:sym typeface="Manrope"/>
              </a:rPr>
              <a:t>string</a:t>
            </a:r>
            <a:endParaRPr b="1">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casting functions to change data types: </a:t>
            </a:r>
            <a:r>
              <a:rPr b="1" lang="en">
                <a:solidFill>
                  <a:schemeClr val="dk1"/>
                </a:solidFill>
                <a:latin typeface="Consolas"/>
                <a:ea typeface="Consolas"/>
                <a:cs typeface="Consolas"/>
                <a:sym typeface="Consolas"/>
              </a:rPr>
              <a:t>int()</a:t>
            </a:r>
            <a:r>
              <a:rPr lang="en">
                <a:solidFill>
                  <a:schemeClr val="dk1"/>
                </a:solidFill>
                <a:latin typeface="Manrope"/>
                <a:ea typeface="Manrope"/>
                <a:cs typeface="Manrope"/>
                <a:sym typeface="Manrope"/>
              </a:rPr>
              <a:t> and </a:t>
            </a:r>
            <a:r>
              <a:rPr b="1" lang="en">
                <a:solidFill>
                  <a:schemeClr val="dk1"/>
                </a:solidFill>
                <a:latin typeface="Consolas"/>
                <a:ea typeface="Consolas"/>
                <a:cs typeface="Consolas"/>
                <a:sym typeface="Consolas"/>
              </a:rPr>
              <a:t>float()</a:t>
            </a:r>
            <a:r>
              <a:rPr lang="en">
                <a:solidFill>
                  <a:schemeClr val="dk1"/>
                </a:solidFill>
                <a:latin typeface="Manrope"/>
                <a:ea typeface="Manrope"/>
                <a:cs typeface="Manrope"/>
                <a:sym typeface="Manrope"/>
              </a:rPr>
              <a:t>and </a:t>
            </a:r>
            <a:r>
              <a:rPr b="1" lang="en">
                <a:solidFill>
                  <a:schemeClr val="dk1"/>
                </a:solidFill>
                <a:latin typeface="Consolas"/>
                <a:ea typeface="Consolas"/>
                <a:cs typeface="Consolas"/>
                <a:sym typeface="Consolas"/>
              </a:rPr>
              <a:t>str()</a:t>
            </a:r>
            <a:endParaRPr b="1">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Font typeface="Manrope"/>
              <a:buChar char="●"/>
            </a:pPr>
            <a:r>
              <a:rPr b="1" lang="en">
                <a:solidFill>
                  <a:schemeClr val="dk1"/>
                </a:solidFill>
                <a:latin typeface="Manrope"/>
                <a:ea typeface="Manrope"/>
                <a:cs typeface="Manrope"/>
                <a:sym typeface="Manrope"/>
              </a:rPr>
              <a:t>variable</a:t>
            </a:r>
            <a:r>
              <a:rPr lang="en">
                <a:solidFill>
                  <a:schemeClr val="dk1"/>
                </a:solidFill>
                <a:latin typeface="Manrope"/>
                <a:ea typeface="Manrope"/>
                <a:cs typeface="Manrope"/>
                <a:sym typeface="Manrope"/>
              </a:rPr>
              <a:t> </a:t>
            </a:r>
            <a:r>
              <a:rPr b="1" lang="en">
                <a:solidFill>
                  <a:schemeClr val="dk1"/>
                </a:solidFill>
                <a:latin typeface="Manrope"/>
                <a:ea typeface="Manrope"/>
                <a:cs typeface="Manrope"/>
                <a:sym typeface="Manrope"/>
              </a:rPr>
              <a:t>assignment</a:t>
            </a:r>
            <a:r>
              <a:rPr lang="en">
                <a:solidFill>
                  <a:schemeClr val="dk1"/>
                </a:solidFill>
                <a:latin typeface="Manrope"/>
                <a:ea typeface="Manrope"/>
                <a:cs typeface="Manrope"/>
                <a:sym typeface="Manrope"/>
              </a:rPr>
              <a:t> and </a:t>
            </a:r>
            <a:r>
              <a:rPr lang="en">
                <a:solidFill>
                  <a:schemeClr val="dk1"/>
                </a:solidFill>
                <a:latin typeface="Manrope"/>
                <a:ea typeface="Manrope"/>
                <a:cs typeface="Manrope"/>
                <a:sym typeface="Manrope"/>
              </a:rPr>
              <a:t>naming</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namespace and objectspace</a:t>
            </a:r>
            <a:endParaRPr>
              <a:solidFill>
                <a:schemeClr val="dk1"/>
              </a:solidFill>
              <a:latin typeface="Manrope"/>
              <a:ea typeface="Manrope"/>
              <a:cs typeface="Manrope"/>
              <a:sym typeface="Manrope"/>
            </a:endParaRPr>
          </a:p>
          <a:p>
            <a:pPr indent="-342900" lvl="0" marL="457200" rtl="0" algn="l">
              <a:spcBef>
                <a:spcPts val="0"/>
              </a:spcBef>
              <a:spcAft>
                <a:spcPts val="0"/>
              </a:spcAft>
              <a:buClr>
                <a:schemeClr val="dk1"/>
              </a:buClr>
              <a:buSzPts val="1800"/>
              <a:buFont typeface="Manrope"/>
              <a:buChar char="●"/>
            </a:pPr>
            <a:r>
              <a:rPr lang="en">
                <a:solidFill>
                  <a:schemeClr val="dk1"/>
                </a:solidFill>
                <a:latin typeface="Manrope"/>
                <a:ea typeface="Manrope"/>
                <a:cs typeface="Manrope"/>
                <a:sym typeface="Manrope"/>
              </a:rPr>
              <a:t>functions to grab and display data: </a:t>
            </a:r>
            <a:r>
              <a:rPr b="1" lang="en">
                <a:solidFill>
                  <a:schemeClr val="dk1"/>
                </a:solidFill>
                <a:latin typeface="Consolas"/>
                <a:ea typeface="Consolas"/>
                <a:cs typeface="Consolas"/>
                <a:sym typeface="Consolas"/>
              </a:rPr>
              <a:t>input()</a:t>
            </a:r>
            <a:r>
              <a:rPr lang="en">
                <a:solidFill>
                  <a:schemeClr val="dk1"/>
                </a:solidFill>
                <a:latin typeface="Manrope"/>
                <a:ea typeface="Manrope"/>
                <a:cs typeface="Manrope"/>
                <a:sym typeface="Manrope"/>
              </a:rPr>
              <a:t> and </a:t>
            </a:r>
            <a:r>
              <a:rPr b="1" lang="en">
                <a:solidFill>
                  <a:schemeClr val="dk1"/>
                </a:solidFill>
                <a:latin typeface="Consolas"/>
                <a:ea typeface="Consolas"/>
                <a:cs typeface="Consolas"/>
                <a:sym typeface="Consolas"/>
              </a:rPr>
              <a:t>print()</a:t>
            </a:r>
            <a:endParaRPr b="1">
              <a:solidFill>
                <a:schemeClr val="dk1"/>
              </a:solidFill>
              <a:latin typeface="Consolas"/>
              <a:ea typeface="Consolas"/>
              <a:cs typeface="Consolas"/>
              <a:sym typeface="Consolas"/>
            </a:endParaRPr>
          </a:p>
          <a:p>
            <a:pPr indent="-342900" lvl="0" marL="457200" rtl="0" algn="l">
              <a:spcBef>
                <a:spcPts val="0"/>
              </a:spcBef>
              <a:spcAft>
                <a:spcPts val="0"/>
              </a:spcAft>
              <a:buClr>
                <a:schemeClr val="dk1"/>
              </a:buClr>
              <a:buSzPts val="1800"/>
              <a:buFont typeface="Manrope"/>
              <a:buChar char="●"/>
            </a:pPr>
            <a:r>
              <a:rPr b="1" lang="en">
                <a:solidFill>
                  <a:schemeClr val="dk1"/>
                </a:solidFill>
                <a:latin typeface="Manrope"/>
                <a:ea typeface="Manrope"/>
                <a:cs typeface="Manrope"/>
                <a:sym typeface="Manrope"/>
              </a:rPr>
              <a:t>arguments</a:t>
            </a:r>
            <a:r>
              <a:rPr lang="en">
                <a:solidFill>
                  <a:schemeClr val="dk1"/>
                </a:solidFill>
                <a:latin typeface="Manrope"/>
                <a:ea typeface="Manrope"/>
                <a:cs typeface="Manrope"/>
                <a:sym typeface="Manrope"/>
              </a:rPr>
              <a:t> and </a:t>
            </a:r>
            <a:r>
              <a:rPr b="1" lang="en">
                <a:solidFill>
                  <a:schemeClr val="dk1"/>
                </a:solidFill>
                <a:latin typeface="Manrope"/>
                <a:ea typeface="Manrope"/>
                <a:cs typeface="Manrope"/>
                <a:sym typeface="Manrope"/>
              </a:rPr>
              <a:t>return values</a:t>
            </a:r>
            <a:endParaRPr b="1">
              <a:solidFill>
                <a:schemeClr val="dk1"/>
              </a:solidFill>
              <a:latin typeface="Manrope"/>
              <a:ea typeface="Manrope"/>
              <a:cs typeface="Manrope"/>
              <a:sym typeface="Manro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Staatliches"/>
                <a:ea typeface="Staatliches"/>
                <a:cs typeface="Staatliches"/>
                <a:sym typeface="Staatliches"/>
              </a:rPr>
              <a:t>Functions so far</a:t>
            </a:r>
            <a:endParaRPr sz="3020">
              <a:latin typeface="Staatliches"/>
              <a:ea typeface="Staatliches"/>
              <a:cs typeface="Staatliches"/>
              <a:sym typeface="Staatliches"/>
            </a:endParaRPr>
          </a:p>
        </p:txBody>
      </p:sp>
      <p:sp>
        <p:nvSpPr>
          <p:cNvPr id="67" name="Google Shape;67;p15"/>
          <p:cNvSpPr txBox="1"/>
          <p:nvPr>
            <p:ph type="title"/>
          </p:nvPr>
        </p:nvSpPr>
        <p:spPr>
          <a:xfrm>
            <a:off x="311700" y="1179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Staatliches"/>
                <a:ea typeface="Staatliches"/>
                <a:cs typeface="Staatliches"/>
                <a:sym typeface="Staatliches"/>
              </a:rPr>
              <a:t>Function		arguments	 	return value			notes</a:t>
            </a:r>
            <a:endParaRPr>
              <a:latin typeface="Staatliches"/>
              <a:ea typeface="Staatliches"/>
              <a:cs typeface="Staatliches"/>
              <a:sym typeface="Staatliches"/>
            </a:endParaRPr>
          </a:p>
        </p:txBody>
      </p:sp>
      <p:sp>
        <p:nvSpPr>
          <p:cNvPr id="68" name="Google Shape;68;p15"/>
          <p:cNvSpPr txBox="1"/>
          <p:nvPr/>
        </p:nvSpPr>
        <p:spPr>
          <a:xfrm>
            <a:off x="370650" y="1832850"/>
            <a:ext cx="8520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Consolas"/>
                <a:ea typeface="Consolas"/>
                <a:cs typeface="Consolas"/>
                <a:sym typeface="Consolas"/>
              </a:rPr>
              <a:t>int()</a:t>
            </a:r>
            <a:r>
              <a:rPr lang="en" sz="1800">
                <a:solidFill>
                  <a:schemeClr val="dk1"/>
                </a:solidFill>
                <a:latin typeface="Manrope"/>
                <a:ea typeface="Manrope"/>
                <a:cs typeface="Manrope"/>
                <a:sym typeface="Manrope"/>
              </a:rPr>
              <a:t> 		          </a:t>
            </a:r>
            <a:r>
              <a:rPr lang="en">
                <a:solidFill>
                  <a:schemeClr val="dk1"/>
                </a:solidFill>
                <a:latin typeface="Manrope"/>
                <a:ea typeface="Manrope"/>
                <a:cs typeface="Manrope"/>
                <a:sym typeface="Manrope"/>
              </a:rPr>
              <a:t>float or string			    int</a:t>
            </a:r>
            <a:r>
              <a:rPr lang="en" sz="1800">
                <a:solidFill>
                  <a:schemeClr val="dk1"/>
                </a:solidFill>
                <a:latin typeface="Manrope"/>
                <a:ea typeface="Manrope"/>
                <a:cs typeface="Manrope"/>
                <a:sym typeface="Manrope"/>
              </a:rPr>
              <a:t>			</a:t>
            </a:r>
            <a:r>
              <a:rPr lang="en">
                <a:solidFill>
                  <a:schemeClr val="dk1"/>
                </a:solidFill>
                <a:latin typeface="Manrope"/>
                <a:ea typeface="Manrope"/>
                <a:cs typeface="Manrope"/>
                <a:sym typeface="Manrope"/>
              </a:rPr>
              <a:t>converts argument to int</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float()</a:t>
            </a:r>
            <a:r>
              <a:rPr lang="en">
                <a:solidFill>
                  <a:schemeClr val="dk1"/>
                </a:solidFill>
                <a:latin typeface="Manrope"/>
                <a:ea typeface="Manrope"/>
                <a:cs typeface="Manrope"/>
                <a:sym typeface="Manrope"/>
              </a:rPr>
              <a:t>			int or string			 float			converts argument to float</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str()</a:t>
            </a:r>
            <a:r>
              <a:rPr lang="en">
                <a:solidFill>
                  <a:schemeClr val="dk1"/>
                </a:solidFill>
                <a:latin typeface="Manrope"/>
                <a:ea typeface="Manrope"/>
                <a:cs typeface="Manrope"/>
                <a:sym typeface="Manrope"/>
              </a:rPr>
              <a:t>			int or float				string		converts argument to float</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print()</a:t>
            </a:r>
            <a:r>
              <a:rPr lang="en">
                <a:solidFill>
                  <a:schemeClr val="dk1"/>
                </a:solidFill>
                <a:latin typeface="Manrope"/>
                <a:ea typeface="Manrope"/>
                <a:cs typeface="Manrope"/>
                <a:sym typeface="Manrope"/>
              </a:rPr>
              <a:t>		    text to be displayed		              </a:t>
            </a:r>
            <a:r>
              <a:rPr b="1" lang="en">
                <a:solidFill>
                  <a:schemeClr val="dk1"/>
                </a:solidFill>
                <a:latin typeface="Manrope"/>
                <a:ea typeface="Manrope"/>
                <a:cs typeface="Manrope"/>
                <a:sym typeface="Manrope"/>
              </a:rPr>
              <a:t>None</a:t>
            </a:r>
            <a:r>
              <a:rPr lang="en">
                <a:solidFill>
                  <a:schemeClr val="dk1"/>
                </a:solidFill>
                <a:latin typeface="Manrope"/>
                <a:ea typeface="Manrope"/>
                <a:cs typeface="Manrope"/>
                <a:sym typeface="Manrope"/>
              </a:rPr>
              <a:t>			displays argument</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sz="1800">
                <a:solidFill>
                  <a:schemeClr val="dk1"/>
                </a:solidFill>
                <a:latin typeface="Consolas"/>
                <a:ea typeface="Consolas"/>
                <a:cs typeface="Consolas"/>
                <a:sym typeface="Consolas"/>
              </a:rPr>
              <a:t>input()</a:t>
            </a:r>
            <a:r>
              <a:rPr lang="en">
                <a:solidFill>
                  <a:schemeClr val="dk1"/>
                </a:solidFill>
                <a:latin typeface="Manrope"/>
                <a:ea typeface="Manrope"/>
                <a:cs typeface="Manrope"/>
                <a:sym typeface="Manrope"/>
              </a:rPr>
              <a:t>		    </a:t>
            </a:r>
            <a:r>
              <a:rPr lang="en">
                <a:solidFill>
                  <a:schemeClr val="dk1"/>
                </a:solidFill>
                <a:latin typeface="Manrope"/>
                <a:ea typeface="Manrope"/>
                <a:cs typeface="Manrope"/>
                <a:sym typeface="Manrope"/>
              </a:rPr>
              <a:t>text prompt for user			string</a:t>
            </a:r>
            <a:endParaRPr>
              <a:solidFill>
                <a:schemeClr val="dk1"/>
              </a:solidFill>
              <a:latin typeface="Manrope"/>
              <a:ea typeface="Manrope"/>
              <a:cs typeface="Manrope"/>
              <a:sym typeface="Manrope"/>
            </a:endParaRPr>
          </a:p>
          <a:p>
            <a:pPr indent="0" lvl="0" marL="0" rtl="0" algn="l">
              <a:spcBef>
                <a:spcPts val="0"/>
              </a:spcBef>
              <a:spcAft>
                <a:spcPts val="0"/>
              </a:spcAft>
              <a:buNone/>
            </a:pPr>
            <a:r>
              <a:t/>
            </a:r>
            <a:endParaRPr>
              <a:solidFill>
                <a:schemeClr val="dk1"/>
              </a:solidFill>
              <a:latin typeface="Manrope"/>
              <a:ea typeface="Manrope"/>
              <a:cs typeface="Manrope"/>
              <a:sym typeface="Manrope"/>
            </a:endParaRPr>
          </a:p>
          <a:p>
            <a:pPr indent="0" lvl="0" marL="0" rtl="0" algn="l">
              <a:spcBef>
                <a:spcPts val="0"/>
              </a:spcBef>
              <a:spcAft>
                <a:spcPts val="0"/>
              </a:spcAft>
              <a:buNone/>
            </a:pPr>
            <a:r>
              <a:rPr lang="en" sz="1800">
                <a:solidFill>
                  <a:srgbClr val="1B91CA"/>
                </a:solidFill>
                <a:latin typeface="Consolas"/>
                <a:ea typeface="Consolas"/>
                <a:cs typeface="Consolas"/>
                <a:sym typeface="Consolas"/>
              </a:rPr>
              <a:t>type()</a:t>
            </a:r>
            <a:r>
              <a:rPr lang="en">
                <a:solidFill>
                  <a:schemeClr val="dk1"/>
                </a:solidFill>
                <a:latin typeface="Manrope"/>
                <a:ea typeface="Manrope"/>
                <a:cs typeface="Manrope"/>
                <a:sym typeface="Manrope"/>
              </a:rPr>
              <a:t>		  </a:t>
            </a:r>
            <a:r>
              <a:rPr lang="en">
                <a:solidFill>
                  <a:srgbClr val="1B91CA"/>
                </a:solidFill>
                <a:latin typeface="Manrope"/>
                <a:ea typeface="Manrope"/>
                <a:cs typeface="Manrope"/>
                <a:sym typeface="Manrope"/>
              </a:rPr>
              <a:t> float, string, int, variable	          data type		determines argument data type</a:t>
            </a:r>
            <a:r>
              <a:rPr lang="en">
                <a:solidFill>
                  <a:schemeClr val="dk1"/>
                </a:solidFill>
                <a:latin typeface="Manrope"/>
                <a:ea typeface="Manrope"/>
                <a:cs typeface="Manrope"/>
                <a:sym typeface="Manrope"/>
              </a:rPr>
              <a:t>			</a:t>
            </a:r>
            <a:r>
              <a:rPr lang="en">
                <a:solidFill>
                  <a:schemeClr val="dk1"/>
                </a:solidFill>
                <a:latin typeface="Manrope"/>
                <a:ea typeface="Manrope"/>
                <a:cs typeface="Manrope"/>
                <a:sym typeface="Manrope"/>
              </a:rPr>
              <a:t>		</a:t>
            </a:r>
            <a:endParaRPr>
              <a:solidFill>
                <a:schemeClr val="dk1"/>
              </a:solidFill>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 name="Shape 72"/>
        <p:cNvGrpSpPr/>
        <p:nvPr/>
      </p:nvGrpSpPr>
      <p:grpSpPr>
        <a:xfrm>
          <a:off x="0" y="0"/>
          <a:ext cx="0" cy="0"/>
          <a:chOff x="0" y="0"/>
          <a:chExt cx="0" cy="0"/>
        </a:xfrm>
      </p:grpSpPr>
      <p:sp>
        <p:nvSpPr>
          <p:cNvPr id="73" name="Google Shape;73;p16"/>
          <p:cNvSpPr txBox="1"/>
          <p:nvPr>
            <p:ph type="title"/>
          </p:nvPr>
        </p:nvSpPr>
        <p:spPr>
          <a:xfrm>
            <a:off x="311700" y="974975"/>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upcoming schedule</a:t>
            </a:r>
            <a:endParaRPr b="1" sz="6650">
              <a:solidFill>
                <a:srgbClr val="36174D"/>
              </a:solidFill>
              <a:latin typeface="Staatliches"/>
              <a:ea typeface="Staatliches"/>
              <a:cs typeface="Staatliches"/>
              <a:sym typeface="Staatliches"/>
            </a:endParaRPr>
          </a:p>
        </p:txBody>
      </p:sp>
      <p:sp>
        <p:nvSpPr>
          <p:cNvPr id="74" name="Google Shape;74;p16"/>
          <p:cNvSpPr txBox="1"/>
          <p:nvPr/>
        </p:nvSpPr>
        <p:spPr>
          <a:xfrm>
            <a:off x="1061125" y="1692350"/>
            <a:ext cx="71415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rPr>
              <a:t>google sheet </a:t>
            </a:r>
            <a:r>
              <a:rPr lang="en" sz="1100" u="sng">
                <a:solidFill>
                  <a:schemeClr val="hlink"/>
                </a:solidFill>
                <a:hlinkClick r:id="rId4"/>
              </a:rPr>
              <a:t>link</a:t>
            </a:r>
            <a:endParaRPr sz="1000">
              <a:solidFill>
                <a:schemeClr val="dk1"/>
              </a:solidFill>
              <a:latin typeface="Manrope"/>
              <a:ea typeface="Manrope"/>
              <a:cs typeface="Manrope"/>
              <a:sym typeface="Manrope"/>
            </a:endParaRPr>
          </a:p>
        </p:txBody>
      </p:sp>
      <p:pic>
        <p:nvPicPr>
          <p:cNvPr id="75" name="Google Shape;75;p16"/>
          <p:cNvPicPr preferRelativeResize="0"/>
          <p:nvPr/>
        </p:nvPicPr>
        <p:blipFill>
          <a:blip r:embed="rId5">
            <a:alphaModFix/>
          </a:blip>
          <a:stretch>
            <a:fillRect/>
          </a:stretch>
        </p:blipFill>
        <p:spPr>
          <a:xfrm>
            <a:off x="152400" y="2198750"/>
            <a:ext cx="8839204" cy="1670299"/>
          </a:xfrm>
          <a:prstGeom prst="rect">
            <a:avLst/>
          </a:prstGeom>
          <a:noFill/>
          <a:ln>
            <a:noFill/>
          </a:ln>
        </p:spPr>
      </p:pic>
      <p:sp>
        <p:nvSpPr>
          <p:cNvPr id="76" name="Google Shape;76;p16"/>
          <p:cNvSpPr/>
          <p:nvPr/>
        </p:nvSpPr>
        <p:spPr>
          <a:xfrm>
            <a:off x="1334725" y="2528575"/>
            <a:ext cx="1324500" cy="6048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
        <p:nvSpPr>
          <p:cNvPr id="77" name="Google Shape;77;p16"/>
          <p:cNvSpPr/>
          <p:nvPr/>
        </p:nvSpPr>
        <p:spPr>
          <a:xfrm>
            <a:off x="5128050" y="2528575"/>
            <a:ext cx="1324500" cy="604800"/>
          </a:xfrm>
          <a:prstGeom prst="rect">
            <a:avLst/>
          </a:prstGeom>
          <a:noFill/>
          <a:ln cap="flat" cmpd="sng" w="28575">
            <a:solidFill>
              <a:srgbClr val="FFAB4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00000"/>
              </a:solidFill>
            </a:endParaRPr>
          </a:p>
        </p:txBody>
      </p:sp>
      <p:sp>
        <p:nvSpPr>
          <p:cNvPr id="78" name="Google Shape;78;p16"/>
          <p:cNvSpPr txBox="1"/>
          <p:nvPr/>
        </p:nvSpPr>
        <p:spPr>
          <a:xfrm>
            <a:off x="960150" y="4347125"/>
            <a:ext cx="71415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We have office hours today 3-4pm and help session Sunday 7-8pm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Staatliches"/>
                <a:ea typeface="Staatliches"/>
                <a:cs typeface="Staatliches"/>
                <a:sym typeface="Staatliches"/>
              </a:rPr>
              <a:t>Shell vs File</a:t>
            </a:r>
            <a:endParaRPr sz="3020">
              <a:latin typeface="Staatliches"/>
              <a:ea typeface="Staatliches"/>
              <a:cs typeface="Staatliches"/>
              <a:sym typeface="Staatliches"/>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In IDLE, there are two places we can write Python code: in the </a:t>
            </a:r>
            <a:r>
              <a:rPr b="1" lang="en">
                <a:solidFill>
                  <a:schemeClr val="dk1"/>
                </a:solidFill>
              </a:rPr>
              <a:t>shell</a:t>
            </a:r>
            <a:r>
              <a:rPr lang="en">
                <a:solidFill>
                  <a:schemeClr val="dk1"/>
                </a:solidFill>
              </a:rPr>
              <a:t> or in a </a:t>
            </a:r>
            <a:r>
              <a:rPr b="1" lang="en">
                <a:solidFill>
                  <a:schemeClr val="dk1"/>
                </a:solidFill>
              </a:rPr>
              <a:t>file</a:t>
            </a:r>
            <a:endParaRPr b="1">
              <a:solidFill>
                <a:schemeClr val="dk1"/>
              </a:solidFill>
            </a:endParaRPr>
          </a:p>
          <a:p>
            <a:pPr indent="0" lvl="0" marL="0" rtl="0" algn="l">
              <a:spcBef>
                <a:spcPts val="1200"/>
              </a:spcBef>
              <a:spcAft>
                <a:spcPts val="0"/>
              </a:spcAft>
              <a:buNone/>
            </a:pPr>
            <a:r>
              <a:rPr lang="en">
                <a:solidFill>
                  <a:schemeClr val="dk1"/>
                </a:solidFill>
              </a:rPr>
              <a:t>In the </a:t>
            </a:r>
            <a:r>
              <a:rPr b="1" lang="en">
                <a:solidFill>
                  <a:schemeClr val="dk1"/>
                </a:solidFill>
              </a:rPr>
              <a:t>shell</a:t>
            </a:r>
            <a:r>
              <a:rPr lang="en">
                <a:solidFill>
                  <a:schemeClr val="dk1"/>
                </a:solidFill>
              </a:rPr>
              <a:t>, we write one line of code at a time, and execute it immediately.</a:t>
            </a:r>
            <a:endParaRPr>
              <a:solidFill>
                <a:schemeClr val="dk1"/>
              </a:solidFill>
            </a:endParaRPr>
          </a:p>
          <a:p>
            <a:pPr indent="0" lvl="0" marL="0" rtl="0" algn="l">
              <a:spcBef>
                <a:spcPts val="1200"/>
              </a:spcBef>
              <a:spcAft>
                <a:spcPts val="0"/>
              </a:spcAft>
              <a:buNone/>
            </a:pPr>
            <a:r>
              <a:rPr lang="en">
                <a:solidFill>
                  <a:schemeClr val="dk1"/>
                </a:solidFill>
              </a:rPr>
              <a:t>In a </a:t>
            </a:r>
            <a:r>
              <a:rPr b="1" lang="en">
                <a:solidFill>
                  <a:schemeClr val="dk1"/>
                </a:solidFill>
              </a:rPr>
              <a:t>file</a:t>
            </a:r>
            <a:r>
              <a:rPr lang="en">
                <a:solidFill>
                  <a:schemeClr val="dk1"/>
                </a:solidFill>
              </a:rPr>
              <a:t>, we can write multiple lines of code, and save it to use later. The code isn’t executed until we run the file.</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To display results from running a file, we often use the </a:t>
            </a:r>
            <a:r>
              <a:rPr lang="en">
                <a:solidFill>
                  <a:schemeClr val="dk1"/>
                </a:solidFill>
                <a:latin typeface="Consolas"/>
                <a:ea typeface="Consolas"/>
                <a:cs typeface="Consolas"/>
                <a:sym typeface="Consolas"/>
              </a:rPr>
              <a:t>print</a:t>
            </a:r>
            <a:r>
              <a:rPr lang="en">
                <a:solidFill>
                  <a:schemeClr val="dk1"/>
                </a:solidFill>
              </a:rPr>
              <a:t> function!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020">
                <a:latin typeface="Staatliches"/>
                <a:ea typeface="Staatliches"/>
                <a:cs typeface="Staatliches"/>
                <a:sym typeface="Staatliches"/>
              </a:rPr>
              <a:t>sums and averages</a:t>
            </a:r>
            <a:endParaRPr sz="3020">
              <a:latin typeface="Staatliches"/>
              <a:ea typeface="Staatliches"/>
              <a:cs typeface="Staatliches"/>
              <a:sym typeface="Staatliches"/>
            </a:endParaRPr>
          </a:p>
        </p:txBody>
      </p:sp>
      <p:sp>
        <p:nvSpPr>
          <p:cNvPr id="90" name="Google Shape;90;p18"/>
          <p:cNvSpPr txBox="1"/>
          <p:nvPr>
            <p:ph idx="1" type="body"/>
          </p:nvPr>
        </p:nvSpPr>
        <p:spPr>
          <a:xfrm>
            <a:off x="380900" y="2063525"/>
            <a:ext cx="2535300" cy="12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a:t>
            </a:r>
            <a:r>
              <a:rPr b="1" lang="en">
                <a:solidFill>
                  <a:schemeClr val="dk1"/>
                </a:solidFill>
              </a:rPr>
              <a:t>sum</a:t>
            </a:r>
            <a:r>
              <a:rPr lang="en">
                <a:solidFill>
                  <a:schemeClr val="dk1"/>
                </a:solidFill>
              </a:rPr>
              <a:t> means to add a bunch of numbers together</a:t>
            </a:r>
            <a:endParaRPr>
              <a:solidFill>
                <a:schemeClr val="dk1"/>
              </a:solidFill>
            </a:endParaRPr>
          </a:p>
        </p:txBody>
      </p:sp>
      <p:sp>
        <p:nvSpPr>
          <p:cNvPr id="91" name="Google Shape;91;p18"/>
          <p:cNvSpPr txBox="1"/>
          <p:nvPr>
            <p:ph idx="1" type="body"/>
          </p:nvPr>
        </p:nvSpPr>
        <p:spPr>
          <a:xfrm>
            <a:off x="5821450" y="2063525"/>
            <a:ext cx="3072600" cy="162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t>
            </a:r>
            <a:r>
              <a:rPr b="1" lang="en">
                <a:solidFill>
                  <a:schemeClr val="dk1"/>
                </a:solidFill>
              </a:rPr>
              <a:t>average</a:t>
            </a:r>
            <a:r>
              <a:rPr lang="en">
                <a:solidFill>
                  <a:schemeClr val="dk1"/>
                </a:solidFill>
              </a:rPr>
              <a:t> is the sum divided by the count.</a:t>
            </a:r>
            <a:endParaRPr>
              <a:solidFill>
                <a:schemeClr val="dk1"/>
              </a:solidFill>
            </a:endParaRPr>
          </a:p>
          <a:p>
            <a:pPr indent="0" lvl="0" marL="0" rtl="0" algn="l">
              <a:spcBef>
                <a:spcPts val="1200"/>
              </a:spcBef>
              <a:spcAft>
                <a:spcPts val="1200"/>
              </a:spcAft>
              <a:buNone/>
            </a:pPr>
            <a:r>
              <a:t/>
            </a:r>
            <a:endParaRPr b="1">
              <a:solidFill>
                <a:schemeClr val="dk1"/>
              </a:solidFill>
            </a:endParaRPr>
          </a:p>
        </p:txBody>
      </p:sp>
      <p:sp>
        <p:nvSpPr>
          <p:cNvPr id="92" name="Google Shape;92;p18"/>
          <p:cNvSpPr txBox="1"/>
          <p:nvPr/>
        </p:nvSpPr>
        <p:spPr>
          <a:xfrm>
            <a:off x="311700" y="1017725"/>
            <a:ext cx="85206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We need to figure out the sum, count, and average of numbers in a given list</a:t>
            </a:r>
            <a:endParaRPr/>
          </a:p>
        </p:txBody>
      </p:sp>
      <p:sp>
        <p:nvSpPr>
          <p:cNvPr id="93" name="Google Shape;93;p18"/>
          <p:cNvSpPr txBox="1"/>
          <p:nvPr/>
        </p:nvSpPr>
        <p:spPr>
          <a:xfrm>
            <a:off x="311700" y="1403225"/>
            <a:ext cx="56970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Let’s use the list of numbers: 	</a:t>
            </a:r>
            <a:r>
              <a:rPr b="1" lang="en" sz="2100">
                <a:solidFill>
                  <a:srgbClr val="1B91CA"/>
                </a:solidFill>
              </a:rPr>
              <a:t>43    20    15</a:t>
            </a:r>
            <a:endParaRPr b="1" sz="1700">
              <a:solidFill>
                <a:srgbClr val="1B91CA"/>
              </a:solidFill>
            </a:endParaRPr>
          </a:p>
        </p:txBody>
      </p:sp>
      <p:sp>
        <p:nvSpPr>
          <p:cNvPr id="94" name="Google Shape;94;p18"/>
          <p:cNvSpPr txBox="1"/>
          <p:nvPr>
            <p:ph idx="1" type="body"/>
          </p:nvPr>
        </p:nvSpPr>
        <p:spPr>
          <a:xfrm>
            <a:off x="3058925" y="2063525"/>
            <a:ext cx="2762400" cy="1257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To </a:t>
            </a:r>
            <a:r>
              <a:rPr b="1" lang="en">
                <a:solidFill>
                  <a:schemeClr val="dk1"/>
                </a:solidFill>
              </a:rPr>
              <a:t>count</a:t>
            </a:r>
            <a:r>
              <a:rPr lang="en">
                <a:solidFill>
                  <a:schemeClr val="dk1"/>
                </a:solidFill>
              </a:rPr>
              <a:t> means to see how many numbers are in the list</a:t>
            </a:r>
            <a:endParaRPr>
              <a:solidFill>
                <a:schemeClr val="dk1"/>
              </a:solidFill>
            </a:endParaRPr>
          </a:p>
        </p:txBody>
      </p:sp>
      <p:sp>
        <p:nvSpPr>
          <p:cNvPr id="95" name="Google Shape;95;p18"/>
          <p:cNvSpPr txBox="1"/>
          <p:nvPr/>
        </p:nvSpPr>
        <p:spPr>
          <a:xfrm>
            <a:off x="380900" y="3547075"/>
            <a:ext cx="2535300" cy="780300"/>
          </a:xfrm>
          <a:prstGeom prst="rect">
            <a:avLst/>
          </a:prstGeom>
          <a:solidFill>
            <a:srgbClr val="46BDF6">
              <a:alpha val="2975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1"/>
                </a:solidFill>
              </a:rPr>
              <a:t>The </a:t>
            </a:r>
            <a:r>
              <a:rPr lang="en" sz="1800" u="sng">
                <a:solidFill>
                  <a:schemeClr val="dk1"/>
                </a:solidFill>
              </a:rPr>
              <a:t>sum</a:t>
            </a:r>
            <a:r>
              <a:rPr lang="en" sz="1800">
                <a:solidFill>
                  <a:schemeClr val="dk1"/>
                </a:solidFill>
              </a:rPr>
              <a:t> is: 43 + 20 + 15 = </a:t>
            </a:r>
            <a:r>
              <a:rPr b="1" lang="en" sz="1800">
                <a:solidFill>
                  <a:schemeClr val="dk1"/>
                </a:solidFill>
              </a:rPr>
              <a:t>78</a:t>
            </a:r>
            <a:endParaRPr/>
          </a:p>
        </p:txBody>
      </p:sp>
      <p:sp>
        <p:nvSpPr>
          <p:cNvPr id="96" name="Google Shape;96;p18"/>
          <p:cNvSpPr txBox="1"/>
          <p:nvPr/>
        </p:nvSpPr>
        <p:spPr>
          <a:xfrm>
            <a:off x="3194800" y="3547075"/>
            <a:ext cx="2535300" cy="780300"/>
          </a:xfrm>
          <a:prstGeom prst="rect">
            <a:avLst/>
          </a:prstGeom>
          <a:solidFill>
            <a:srgbClr val="46BDF6">
              <a:alpha val="2975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1"/>
                </a:solidFill>
              </a:rPr>
              <a:t>The </a:t>
            </a:r>
            <a:r>
              <a:rPr lang="en" sz="1800" u="sng">
                <a:solidFill>
                  <a:schemeClr val="dk1"/>
                </a:solidFill>
              </a:rPr>
              <a:t>count</a:t>
            </a:r>
            <a:r>
              <a:rPr lang="en" sz="1800">
                <a:solidFill>
                  <a:schemeClr val="dk1"/>
                </a:solidFill>
              </a:rPr>
              <a:t> is: </a:t>
            </a:r>
            <a:r>
              <a:rPr b="1" lang="en" sz="1800">
                <a:solidFill>
                  <a:schemeClr val="dk1"/>
                </a:solidFill>
              </a:rPr>
              <a:t>3</a:t>
            </a:r>
            <a:endParaRPr b="1" sz="18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b="1" sz="800">
              <a:solidFill>
                <a:schemeClr val="dk1"/>
              </a:solidFill>
            </a:endParaRPr>
          </a:p>
        </p:txBody>
      </p:sp>
      <p:sp>
        <p:nvSpPr>
          <p:cNvPr id="97" name="Google Shape;97;p18"/>
          <p:cNvSpPr txBox="1"/>
          <p:nvPr/>
        </p:nvSpPr>
        <p:spPr>
          <a:xfrm>
            <a:off x="6008700" y="3547075"/>
            <a:ext cx="2535300" cy="780300"/>
          </a:xfrm>
          <a:prstGeom prst="rect">
            <a:avLst/>
          </a:prstGeom>
          <a:solidFill>
            <a:srgbClr val="46BDF6">
              <a:alpha val="29750"/>
            </a:srgbClr>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lang="en" sz="1800">
                <a:solidFill>
                  <a:schemeClr val="dk1"/>
                </a:solidFill>
              </a:rPr>
              <a:t>The </a:t>
            </a:r>
            <a:r>
              <a:rPr lang="en" sz="1800" u="sng">
                <a:solidFill>
                  <a:schemeClr val="dk1"/>
                </a:solidFill>
              </a:rPr>
              <a:t>average</a:t>
            </a:r>
            <a:r>
              <a:rPr lang="en" sz="1800">
                <a:solidFill>
                  <a:schemeClr val="dk1"/>
                </a:solidFill>
              </a:rPr>
              <a:t> is: </a:t>
            </a:r>
            <a:r>
              <a:rPr b="1" lang="en" sz="1800">
                <a:solidFill>
                  <a:schemeClr val="dk1"/>
                </a:solidFill>
              </a:rPr>
              <a:t>78/3</a:t>
            </a:r>
            <a:r>
              <a:rPr lang="en" sz="1800">
                <a:solidFill>
                  <a:schemeClr val="dk1"/>
                </a:solidFill>
              </a:rPr>
              <a:t> which is equal to </a:t>
            </a:r>
            <a:r>
              <a:rPr b="1" lang="en" sz="1800">
                <a:solidFill>
                  <a:schemeClr val="dk1"/>
                </a:solidFill>
              </a:rPr>
              <a:t>26</a:t>
            </a:r>
            <a:endParaRPr/>
          </a:p>
        </p:txBody>
      </p:sp>
      <p:sp>
        <p:nvSpPr>
          <p:cNvPr id="98" name="Google Shape;98;p18"/>
          <p:cNvSpPr txBox="1"/>
          <p:nvPr/>
        </p:nvSpPr>
        <p:spPr>
          <a:xfrm>
            <a:off x="6349025" y="4331250"/>
            <a:ext cx="20466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100">
                <a:solidFill>
                  <a:schemeClr val="dk1"/>
                </a:solidFill>
              </a:rPr>
              <a:t>This tells us the balancing point in a list of numbers</a:t>
            </a:r>
            <a:endParaRPr b="1" sz="11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lnSpc>
                <a:spcPct val="80000"/>
              </a:lnSpc>
              <a:spcBef>
                <a:spcPts val="0"/>
              </a:spcBef>
              <a:spcAft>
                <a:spcPts val="0"/>
              </a:spcAft>
              <a:buNone/>
            </a:pPr>
            <a:r>
              <a:rPr b="1" lang="en" sz="6650">
                <a:solidFill>
                  <a:srgbClr val="36174D"/>
                </a:solidFill>
                <a:latin typeface="Staatliches"/>
                <a:ea typeface="Staatliches"/>
                <a:cs typeface="Staatliches"/>
                <a:sym typeface="Staatliches"/>
              </a:rPr>
              <a:t>Colab workbook</a:t>
            </a:r>
            <a:endParaRPr b="1" sz="6650">
              <a:solidFill>
                <a:srgbClr val="36174D"/>
              </a:solidFill>
              <a:latin typeface="Staatliches"/>
              <a:ea typeface="Staatliches"/>
              <a:cs typeface="Staatliches"/>
              <a:sym typeface="Staatliches"/>
            </a:endParaRPr>
          </a:p>
          <a:p>
            <a:pPr indent="0" lvl="0" marL="0" rtl="0" algn="ctr">
              <a:spcBef>
                <a:spcPts val="0"/>
              </a:spcBef>
              <a:spcAft>
                <a:spcPts val="0"/>
              </a:spcAft>
              <a:buNone/>
            </a:pPr>
            <a:r>
              <a:rPr lang="en" sz="1100">
                <a:latin typeface="Manrope"/>
                <a:ea typeface="Manrope"/>
                <a:cs typeface="Manrope"/>
                <a:sym typeface="Manrope"/>
              </a:rPr>
              <a:t>Link: </a:t>
            </a:r>
            <a:r>
              <a:rPr lang="en" sz="1100" u="sng">
                <a:solidFill>
                  <a:schemeClr val="hlink"/>
                </a:solidFill>
                <a:latin typeface="Manrope"/>
                <a:ea typeface="Manrope"/>
                <a:cs typeface="Manrope"/>
                <a:sym typeface="Manrope"/>
                <a:hlinkClick r:id="rId3"/>
              </a:rPr>
              <a:t>click for access</a:t>
            </a:r>
            <a:endParaRPr sz="1100">
              <a:latin typeface="Manrope"/>
              <a:ea typeface="Manrope"/>
              <a:cs typeface="Manrope"/>
              <a:sym typeface="Manrope"/>
            </a:endParaRPr>
          </a:p>
          <a:p>
            <a:pPr indent="0" lvl="0" marL="0" rtl="0" algn="ctr">
              <a:spcBef>
                <a:spcPts val="0"/>
              </a:spcBef>
              <a:spcAft>
                <a:spcPts val="0"/>
              </a:spcAft>
              <a:buNone/>
            </a:pPr>
            <a:r>
              <a:t/>
            </a:r>
            <a:endParaRPr sz="1100">
              <a:latin typeface="Manrope"/>
              <a:ea typeface="Manrope"/>
              <a:cs typeface="Manrope"/>
              <a:sym typeface="Manrope"/>
            </a:endParaRPr>
          </a:p>
        </p:txBody>
      </p:sp>
      <p:sp>
        <p:nvSpPr>
          <p:cNvPr id="104" name="Google Shape;104;p19"/>
          <p:cNvSpPr txBox="1"/>
          <p:nvPr/>
        </p:nvSpPr>
        <p:spPr>
          <a:xfrm>
            <a:off x="760225" y="3623075"/>
            <a:ext cx="2814300" cy="10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Manrope"/>
                <a:ea typeface="Manrope"/>
                <a:cs typeface="Manrope"/>
                <a:sym typeface="Manrope"/>
              </a:rPr>
              <a:t>Remember, these are notes for you. You do not need to turn these in. Complete the exercises at the end in your own time as they are great practice.</a:t>
            </a:r>
            <a:endParaRPr sz="1200">
              <a:solidFill>
                <a:schemeClr val="dk2"/>
              </a:solidFill>
              <a:latin typeface="Manrope"/>
              <a:ea typeface="Manrope"/>
              <a:cs typeface="Manrope"/>
              <a:sym typeface="Manrope"/>
            </a:endParaRPr>
          </a:p>
        </p:txBody>
      </p:sp>
      <p:sp>
        <p:nvSpPr>
          <p:cNvPr id="105" name="Google Shape;105;p19"/>
          <p:cNvSpPr/>
          <p:nvPr/>
        </p:nvSpPr>
        <p:spPr>
          <a:xfrm>
            <a:off x="3487775" y="2977375"/>
            <a:ext cx="1269700" cy="1389550"/>
          </a:xfrm>
          <a:custGeom>
            <a:rect b="b" l="l" r="r" t="t"/>
            <a:pathLst>
              <a:path extrusionOk="0" h="55582" w="50788">
                <a:moveTo>
                  <a:pt x="0" y="48523"/>
                </a:moveTo>
                <a:cubicBezTo>
                  <a:pt x="4421" y="49655"/>
                  <a:pt x="19355" y="56934"/>
                  <a:pt x="26526" y="55317"/>
                </a:cubicBezTo>
                <a:cubicBezTo>
                  <a:pt x="33697" y="53700"/>
                  <a:pt x="38980" y="48039"/>
                  <a:pt x="43024" y="38819"/>
                </a:cubicBezTo>
                <a:cubicBezTo>
                  <a:pt x="47068" y="29600"/>
                  <a:pt x="49494" y="6470"/>
                  <a:pt x="50788" y="0"/>
                </a:cubicBezTo>
              </a:path>
            </a:pathLst>
          </a:custGeom>
          <a:noFill/>
          <a:ln cap="flat" cmpd="sng" w="9525">
            <a:solidFill>
              <a:schemeClr val="dk2"/>
            </a:solidFill>
            <a:prstDash val="solid"/>
            <a:round/>
            <a:headEnd len="med" w="med" type="none"/>
            <a:tailEnd len="med" w="med" type="stealth"/>
          </a:ln>
        </p:spPr>
      </p:sp>
      <p:sp>
        <p:nvSpPr>
          <p:cNvPr id="106" name="Google Shape;106;p19"/>
          <p:cNvSpPr txBox="1"/>
          <p:nvPr/>
        </p:nvSpPr>
        <p:spPr>
          <a:xfrm>
            <a:off x="2919600" y="1333900"/>
            <a:ext cx="376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Manrope"/>
                <a:ea typeface="Manrope"/>
                <a:cs typeface="Manrope"/>
                <a:sym typeface="Manrope"/>
              </a:rPr>
              <a:t>It is helpful to </a:t>
            </a:r>
            <a:r>
              <a:rPr b="1" lang="en">
                <a:solidFill>
                  <a:schemeClr val="dk1"/>
                </a:solidFill>
                <a:latin typeface="Manrope"/>
                <a:ea typeface="Manrope"/>
                <a:cs typeface="Manrope"/>
                <a:sym typeface="Manrope"/>
              </a:rPr>
              <a:t>turn off autocomplete</a:t>
            </a:r>
            <a:r>
              <a:rPr lang="en">
                <a:solidFill>
                  <a:schemeClr val="dk1"/>
                </a:solidFill>
                <a:latin typeface="Manrope"/>
                <a:ea typeface="Manrope"/>
                <a:cs typeface="Manrope"/>
                <a:sym typeface="Manrope"/>
              </a:rPr>
              <a:t> (go to the gear icon, AI Assistant, turn off AI)</a:t>
            </a:r>
            <a:endParaRPr sz="1600">
              <a:solidFill>
                <a:schemeClr val="dk1"/>
              </a:solidFill>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0"/>
          <p:cNvSpPr txBox="1"/>
          <p:nvPr/>
        </p:nvSpPr>
        <p:spPr>
          <a:xfrm>
            <a:off x="304800" y="533400"/>
            <a:ext cx="3053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latin typeface="Staatliches"/>
                <a:ea typeface="Staatliches"/>
                <a:cs typeface="Staatliches"/>
                <a:sym typeface="Staatliches"/>
              </a:rPr>
              <a:t>WARMUP</a:t>
            </a:r>
            <a:r>
              <a:rPr lang="en" sz="3200">
                <a:solidFill>
                  <a:schemeClr val="dk1"/>
                </a:solidFill>
                <a:latin typeface="Manrope"/>
                <a:ea typeface="Manrope"/>
                <a:cs typeface="Manrope"/>
                <a:sym typeface="Manrope"/>
              </a:rPr>
              <a:t> </a:t>
            </a:r>
            <a:endParaRPr>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open up debugging workbook</a:t>
            </a:r>
            <a:endParaRPr sz="1200">
              <a:solidFill>
                <a:schemeClr val="dk1"/>
              </a:solidFill>
              <a:latin typeface="Manrope"/>
              <a:ea typeface="Manrope"/>
              <a:cs typeface="Manrope"/>
              <a:sym typeface="Manrope"/>
            </a:endParaRPr>
          </a:p>
        </p:txBody>
      </p:sp>
      <p:grpSp>
        <p:nvGrpSpPr>
          <p:cNvPr id="112" name="Google Shape;112;p20"/>
          <p:cNvGrpSpPr/>
          <p:nvPr/>
        </p:nvGrpSpPr>
        <p:grpSpPr>
          <a:xfrm>
            <a:off x="582897" y="535713"/>
            <a:ext cx="561454" cy="529487"/>
            <a:chOff x="-46404975" y="1966100"/>
            <a:chExt cx="302475" cy="297950"/>
          </a:xfrm>
        </p:grpSpPr>
        <p:sp>
          <p:nvSpPr>
            <p:cNvPr id="113" name="Google Shape;113;p20"/>
            <p:cNvSpPr/>
            <p:nvPr/>
          </p:nvSpPr>
          <p:spPr>
            <a:xfrm>
              <a:off x="-46349850" y="1966100"/>
              <a:ext cx="38625" cy="86850"/>
            </a:xfrm>
            <a:custGeom>
              <a:rect b="b" l="l" r="r" t="t"/>
              <a:pathLst>
                <a:path extrusionOk="0" h="3474" w="1545">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0"/>
            <p:cNvSpPr/>
            <p:nvPr/>
          </p:nvSpPr>
          <p:spPr>
            <a:xfrm>
              <a:off x="-46297875" y="1966100"/>
              <a:ext cx="38625" cy="86850"/>
            </a:xfrm>
            <a:custGeom>
              <a:rect b="b" l="l" r="r" t="t"/>
              <a:pathLst>
                <a:path extrusionOk="0" h="3474" w="1545">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0"/>
            <p:cNvSpPr/>
            <p:nvPr/>
          </p:nvSpPr>
          <p:spPr>
            <a:xfrm>
              <a:off x="-46244300" y="1966100"/>
              <a:ext cx="38600" cy="86850"/>
            </a:xfrm>
            <a:custGeom>
              <a:rect b="b" l="l" r="r" t="t"/>
              <a:pathLst>
                <a:path extrusionOk="0" h="3474" w="1544">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0"/>
            <p:cNvSpPr/>
            <p:nvPr/>
          </p:nvSpPr>
          <p:spPr>
            <a:xfrm>
              <a:off x="-46404975" y="2070250"/>
              <a:ext cx="302475" cy="193800"/>
            </a:xfrm>
            <a:custGeom>
              <a:rect b="b" l="l" r="r" t="t"/>
              <a:pathLst>
                <a:path extrusionOk="0" h="7752" w="12099">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7" name="Google Shape;117;p20"/>
          <p:cNvSpPr txBox="1"/>
          <p:nvPr/>
        </p:nvSpPr>
        <p:spPr>
          <a:xfrm>
            <a:off x="1443750" y="1352113"/>
            <a:ext cx="50373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cafe orders</a:t>
            </a:r>
            <a:endParaRPr sz="700"/>
          </a:p>
        </p:txBody>
      </p:sp>
      <p:sp>
        <p:nvSpPr>
          <p:cNvPr id="118" name="Google Shape;118;p20"/>
          <p:cNvSpPr txBox="1"/>
          <p:nvPr/>
        </p:nvSpPr>
        <p:spPr>
          <a:xfrm>
            <a:off x="457200" y="1957575"/>
            <a:ext cx="7871400" cy="2739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Time to get our ordering terminal at the coffee shop working! </a:t>
            </a:r>
            <a:endParaRPr>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Write a program that prompts the user to enter how many lattes, mochas, and coffees a customer would like, and then output the total number of drinks they ordered. </a:t>
            </a:r>
            <a:endParaRPr>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t/>
            </a:r>
            <a:endParaRPr>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An example of executing this program is given below.</a:t>
            </a:r>
            <a:endParaRPr>
              <a:solidFill>
                <a:schemeClr val="dk1"/>
              </a:solidFill>
              <a:latin typeface="Manrope"/>
              <a:ea typeface="Manrope"/>
              <a:cs typeface="Manrope"/>
              <a:sym typeface="Manrope"/>
            </a:endParaRPr>
          </a:p>
          <a:p>
            <a:pPr indent="0" lvl="0" marL="1371600" rtl="0" algn="l">
              <a:lnSpc>
                <a:spcPct val="135714"/>
              </a:lnSpc>
              <a:spcBef>
                <a:spcPts val="0"/>
              </a:spcBef>
              <a:spcAft>
                <a:spcPts val="0"/>
              </a:spcAft>
              <a:buNone/>
            </a:pPr>
            <a:r>
              <a:rPr lang="en">
                <a:solidFill>
                  <a:schemeClr val="dk1"/>
                </a:solidFill>
                <a:latin typeface="Consolas"/>
                <a:ea typeface="Consolas"/>
                <a:cs typeface="Consolas"/>
                <a:sym typeface="Consolas"/>
              </a:rPr>
              <a:t>How many mochas would you like? </a:t>
            </a:r>
            <a:r>
              <a:rPr b="1" lang="en">
                <a:solidFill>
                  <a:schemeClr val="dk1"/>
                </a:solidFill>
                <a:latin typeface="Consolas"/>
                <a:ea typeface="Consolas"/>
                <a:cs typeface="Consolas"/>
                <a:sym typeface="Consolas"/>
              </a:rPr>
              <a:t>0</a:t>
            </a:r>
            <a:endParaRPr b="1">
              <a:solidFill>
                <a:schemeClr val="dk1"/>
              </a:solidFill>
              <a:latin typeface="Consolas"/>
              <a:ea typeface="Consolas"/>
              <a:cs typeface="Consolas"/>
              <a:sym typeface="Consolas"/>
            </a:endParaRPr>
          </a:p>
          <a:p>
            <a:pPr indent="0" lvl="0" marL="1371600" rtl="0" algn="l">
              <a:lnSpc>
                <a:spcPct val="135714"/>
              </a:lnSpc>
              <a:spcBef>
                <a:spcPts val="0"/>
              </a:spcBef>
              <a:spcAft>
                <a:spcPts val="0"/>
              </a:spcAft>
              <a:buNone/>
            </a:pPr>
            <a:r>
              <a:rPr lang="en">
                <a:solidFill>
                  <a:schemeClr val="dk1"/>
                </a:solidFill>
                <a:latin typeface="Consolas"/>
                <a:ea typeface="Consolas"/>
                <a:cs typeface="Consolas"/>
                <a:sym typeface="Consolas"/>
              </a:rPr>
              <a:t>How many lattes would you like? </a:t>
            </a:r>
            <a:r>
              <a:rPr b="1" lang="en">
                <a:solidFill>
                  <a:schemeClr val="dk1"/>
                </a:solidFill>
                <a:latin typeface="Consolas"/>
                <a:ea typeface="Consolas"/>
                <a:cs typeface="Consolas"/>
                <a:sym typeface="Consolas"/>
              </a:rPr>
              <a:t>1</a:t>
            </a:r>
            <a:endParaRPr b="1">
              <a:solidFill>
                <a:schemeClr val="dk1"/>
              </a:solidFill>
              <a:latin typeface="Consolas"/>
              <a:ea typeface="Consolas"/>
              <a:cs typeface="Consolas"/>
              <a:sym typeface="Consolas"/>
            </a:endParaRPr>
          </a:p>
          <a:p>
            <a:pPr indent="0" lvl="0" marL="1371600" rtl="0" algn="l">
              <a:lnSpc>
                <a:spcPct val="135714"/>
              </a:lnSpc>
              <a:spcBef>
                <a:spcPts val="0"/>
              </a:spcBef>
              <a:spcAft>
                <a:spcPts val="0"/>
              </a:spcAft>
              <a:buNone/>
            </a:pPr>
            <a:r>
              <a:rPr lang="en">
                <a:solidFill>
                  <a:schemeClr val="dk1"/>
                </a:solidFill>
                <a:latin typeface="Consolas"/>
                <a:ea typeface="Consolas"/>
                <a:cs typeface="Consolas"/>
                <a:sym typeface="Consolas"/>
              </a:rPr>
              <a:t>How many coffees would you like? </a:t>
            </a:r>
            <a:r>
              <a:rPr b="1" lang="en">
                <a:solidFill>
                  <a:schemeClr val="dk1"/>
                </a:solidFill>
                <a:latin typeface="Consolas"/>
                <a:ea typeface="Consolas"/>
                <a:cs typeface="Consolas"/>
                <a:sym typeface="Consolas"/>
              </a:rPr>
              <a:t>3</a:t>
            </a:r>
            <a:endParaRPr b="1">
              <a:solidFill>
                <a:schemeClr val="dk1"/>
              </a:solidFill>
              <a:latin typeface="Consolas"/>
              <a:ea typeface="Consolas"/>
              <a:cs typeface="Consolas"/>
              <a:sym typeface="Consolas"/>
            </a:endParaRPr>
          </a:p>
          <a:p>
            <a:pPr indent="0" lvl="0" marL="1371600" rtl="0" algn="l">
              <a:lnSpc>
                <a:spcPct val="135714"/>
              </a:lnSpc>
              <a:spcBef>
                <a:spcPts val="0"/>
              </a:spcBef>
              <a:spcAft>
                <a:spcPts val="0"/>
              </a:spcAft>
              <a:buNone/>
            </a:pPr>
            <a:r>
              <a:rPr lang="en">
                <a:solidFill>
                  <a:schemeClr val="dk1"/>
                </a:solidFill>
                <a:latin typeface="Consolas"/>
                <a:ea typeface="Consolas"/>
                <a:cs typeface="Consolas"/>
                <a:sym typeface="Consolas"/>
              </a:rPr>
              <a:t>Thank you! Your 4 drinks will be ready shortly.</a:t>
            </a:r>
            <a:endParaRPr>
              <a:solidFill>
                <a:schemeClr val="dk1"/>
              </a:solidFill>
              <a:latin typeface="Consolas"/>
              <a:ea typeface="Consolas"/>
              <a:cs typeface="Consolas"/>
              <a:sym typeface="Consolas"/>
            </a:endParaRPr>
          </a:p>
        </p:txBody>
      </p:sp>
      <p:sp>
        <p:nvSpPr>
          <p:cNvPr id="119" name="Google Shape;119;p20"/>
          <p:cNvSpPr txBox="1"/>
          <p:nvPr/>
        </p:nvSpPr>
        <p:spPr>
          <a:xfrm>
            <a:off x="5811000" y="3188075"/>
            <a:ext cx="2670000" cy="9852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rgbClr val="1B91CA"/>
                </a:solidFill>
                <a:latin typeface="Manrope"/>
                <a:ea typeface="Manrope"/>
                <a:cs typeface="Manrope"/>
                <a:sym typeface="Manrope"/>
              </a:rPr>
              <a:t>Add a line of code to welcome your customers before taking their order</a:t>
            </a:r>
            <a:endParaRPr>
              <a:solidFill>
                <a:srgbClr val="1B91CA"/>
              </a:solidFill>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20" name="Google Shape;120;p20" title="5 Minute Timer Relaxing Music Lofi Fish Background">
            <a:hlinkClick r:id="rId4"/>
          </p:cNvPr>
          <p:cNvPicPr preferRelativeResize="0"/>
          <p:nvPr/>
        </p:nvPicPr>
        <p:blipFill>
          <a:blip r:embed="rId5">
            <a:alphaModFix/>
          </a:blip>
          <a:stretch>
            <a:fillRect/>
          </a:stretch>
        </p:blipFill>
        <p:spPr>
          <a:xfrm>
            <a:off x="457200" y="4241150"/>
            <a:ext cx="1051500" cy="591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4" name="Shape 124"/>
        <p:cNvGrpSpPr/>
        <p:nvPr/>
      </p:nvGrpSpPr>
      <p:grpSpPr>
        <a:xfrm>
          <a:off x="0" y="0"/>
          <a:ext cx="0" cy="0"/>
          <a:chOff x="0" y="0"/>
          <a:chExt cx="0" cy="0"/>
        </a:xfrm>
      </p:grpSpPr>
      <p:sp>
        <p:nvSpPr>
          <p:cNvPr id="125" name="Google Shape;125;p21"/>
          <p:cNvSpPr txBox="1"/>
          <p:nvPr/>
        </p:nvSpPr>
        <p:spPr>
          <a:xfrm>
            <a:off x="304800" y="533400"/>
            <a:ext cx="30537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200">
                <a:solidFill>
                  <a:schemeClr val="dk1"/>
                </a:solidFill>
                <a:latin typeface="Staatliches"/>
                <a:ea typeface="Staatliches"/>
                <a:cs typeface="Staatliches"/>
                <a:sym typeface="Staatliches"/>
              </a:rPr>
              <a:t>Practice</a:t>
            </a:r>
            <a:r>
              <a:rPr lang="en" sz="3200">
                <a:solidFill>
                  <a:schemeClr val="dk1"/>
                </a:solidFill>
                <a:latin typeface="Manrope"/>
                <a:ea typeface="Manrope"/>
                <a:cs typeface="Manrope"/>
                <a:sym typeface="Manrope"/>
              </a:rPr>
              <a:t> </a:t>
            </a:r>
            <a:endParaRPr>
              <a:solidFill>
                <a:schemeClr val="dk1"/>
              </a:solidFill>
              <a:latin typeface="Manrope"/>
              <a:ea typeface="Manrope"/>
              <a:cs typeface="Manrope"/>
              <a:sym typeface="Manrope"/>
            </a:endParaRPr>
          </a:p>
          <a:p>
            <a:pPr indent="0" lvl="0" marL="0" rtl="0" algn="ctr">
              <a:spcBef>
                <a:spcPts val="0"/>
              </a:spcBef>
              <a:spcAft>
                <a:spcPts val="0"/>
              </a:spcAft>
              <a:buNone/>
            </a:pPr>
            <a:r>
              <a:rPr lang="en" sz="1200">
                <a:solidFill>
                  <a:schemeClr val="dk1"/>
                </a:solidFill>
                <a:latin typeface="Manrope"/>
                <a:ea typeface="Manrope"/>
                <a:cs typeface="Manrope"/>
                <a:sym typeface="Manrope"/>
              </a:rPr>
              <a:t>debugging workbook</a:t>
            </a:r>
            <a:endParaRPr sz="1200">
              <a:solidFill>
                <a:schemeClr val="dk1"/>
              </a:solidFill>
              <a:latin typeface="Manrope"/>
              <a:ea typeface="Manrope"/>
              <a:cs typeface="Manrope"/>
              <a:sym typeface="Manrope"/>
            </a:endParaRPr>
          </a:p>
        </p:txBody>
      </p:sp>
      <p:grpSp>
        <p:nvGrpSpPr>
          <p:cNvPr id="126" name="Google Shape;126;p21"/>
          <p:cNvGrpSpPr/>
          <p:nvPr/>
        </p:nvGrpSpPr>
        <p:grpSpPr>
          <a:xfrm>
            <a:off x="582897" y="535713"/>
            <a:ext cx="561454" cy="529487"/>
            <a:chOff x="-46404975" y="1966100"/>
            <a:chExt cx="302475" cy="297950"/>
          </a:xfrm>
        </p:grpSpPr>
        <p:sp>
          <p:nvSpPr>
            <p:cNvPr id="127" name="Google Shape;127;p21"/>
            <p:cNvSpPr/>
            <p:nvPr/>
          </p:nvSpPr>
          <p:spPr>
            <a:xfrm>
              <a:off x="-46349850" y="1966100"/>
              <a:ext cx="38625" cy="86850"/>
            </a:xfrm>
            <a:custGeom>
              <a:rect b="b" l="l" r="r" t="t"/>
              <a:pathLst>
                <a:path extrusionOk="0" h="3474" w="1545">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1"/>
            <p:cNvSpPr/>
            <p:nvPr/>
          </p:nvSpPr>
          <p:spPr>
            <a:xfrm>
              <a:off x="-46297875" y="1966100"/>
              <a:ext cx="38625" cy="86850"/>
            </a:xfrm>
            <a:custGeom>
              <a:rect b="b" l="l" r="r" t="t"/>
              <a:pathLst>
                <a:path extrusionOk="0" h="3474" w="1545">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1"/>
            <p:cNvSpPr/>
            <p:nvPr/>
          </p:nvSpPr>
          <p:spPr>
            <a:xfrm>
              <a:off x="-46244300" y="1966100"/>
              <a:ext cx="38600" cy="86850"/>
            </a:xfrm>
            <a:custGeom>
              <a:rect b="b" l="l" r="r" t="t"/>
              <a:pathLst>
                <a:path extrusionOk="0" h="3474" w="1544">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1"/>
            <p:cNvSpPr/>
            <p:nvPr/>
          </p:nvSpPr>
          <p:spPr>
            <a:xfrm>
              <a:off x="-46404975" y="2070250"/>
              <a:ext cx="302475" cy="193800"/>
            </a:xfrm>
            <a:custGeom>
              <a:rect b="b" l="l" r="r" t="t"/>
              <a:pathLst>
                <a:path extrusionOk="0" h="7752" w="12099">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rgbClr val="1B91C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1"/>
          <p:cNvSpPr txBox="1"/>
          <p:nvPr/>
        </p:nvSpPr>
        <p:spPr>
          <a:xfrm>
            <a:off x="2053350" y="1352113"/>
            <a:ext cx="5037300" cy="6894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b="1" lang="en" sz="4100">
                <a:solidFill>
                  <a:srgbClr val="36174D"/>
                </a:solidFill>
                <a:latin typeface="Staatliches"/>
                <a:ea typeface="Staatliches"/>
                <a:cs typeface="Staatliches"/>
                <a:sym typeface="Staatliches"/>
              </a:rPr>
              <a:t>cafe orders + Prices</a:t>
            </a:r>
            <a:endParaRPr sz="700"/>
          </a:p>
        </p:txBody>
      </p:sp>
      <p:sp>
        <p:nvSpPr>
          <p:cNvPr id="132" name="Google Shape;132;p21"/>
          <p:cNvSpPr txBox="1"/>
          <p:nvPr/>
        </p:nvSpPr>
        <p:spPr>
          <a:xfrm>
            <a:off x="457200" y="2033775"/>
            <a:ext cx="7871400" cy="30531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Let's beef up our terminal a bit by showing the customer the total cost of their order. </a:t>
            </a:r>
            <a:endParaRPr>
              <a:solidFill>
                <a:schemeClr val="dk1"/>
              </a:solidFill>
              <a:latin typeface="Manrope"/>
              <a:ea typeface="Manrope"/>
              <a:cs typeface="Manrope"/>
              <a:sym typeface="Manrope"/>
            </a:endParaRPr>
          </a:p>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The prices for the drinks (in USD) are:	</a:t>
            </a:r>
            <a:r>
              <a:rPr lang="en" sz="1800">
                <a:solidFill>
                  <a:schemeClr val="dk1"/>
                </a:solidFill>
                <a:latin typeface="Staatliches"/>
                <a:ea typeface="Staatliches"/>
                <a:cs typeface="Staatliches"/>
                <a:sym typeface="Staatliches"/>
              </a:rPr>
              <a:t>Mocha </a:t>
            </a:r>
            <a:r>
              <a:rPr lang="en" sz="2500">
                <a:solidFill>
                  <a:schemeClr val="dk1"/>
                </a:solidFill>
                <a:latin typeface="Staatliches"/>
                <a:ea typeface="Staatliches"/>
                <a:cs typeface="Staatliches"/>
                <a:sym typeface="Staatliches"/>
              </a:rPr>
              <a:t>$5</a:t>
            </a:r>
            <a:r>
              <a:rPr lang="en" sz="1800">
                <a:solidFill>
                  <a:schemeClr val="dk1"/>
                </a:solidFill>
                <a:latin typeface="Staatliches"/>
                <a:ea typeface="Staatliches"/>
                <a:cs typeface="Staatliches"/>
                <a:sym typeface="Staatliches"/>
              </a:rPr>
              <a:t>		Latte </a:t>
            </a:r>
            <a:r>
              <a:rPr lang="en" sz="2500">
                <a:solidFill>
                  <a:schemeClr val="dk1"/>
                </a:solidFill>
                <a:latin typeface="Staatliches"/>
                <a:ea typeface="Staatliches"/>
                <a:cs typeface="Staatliches"/>
                <a:sym typeface="Staatliches"/>
              </a:rPr>
              <a:t>$4</a:t>
            </a:r>
            <a:r>
              <a:rPr lang="en" sz="1800">
                <a:solidFill>
                  <a:schemeClr val="dk1"/>
                </a:solidFill>
                <a:latin typeface="Staatliches"/>
                <a:ea typeface="Staatliches"/>
                <a:cs typeface="Staatliches"/>
                <a:sym typeface="Staatliches"/>
              </a:rPr>
              <a:t>		Coffee </a:t>
            </a:r>
            <a:r>
              <a:rPr lang="en" sz="2500">
                <a:solidFill>
                  <a:schemeClr val="dk1"/>
                </a:solidFill>
                <a:latin typeface="Staatliches"/>
                <a:ea typeface="Staatliches"/>
                <a:cs typeface="Staatliches"/>
                <a:sym typeface="Staatliches"/>
              </a:rPr>
              <a:t>$2</a:t>
            </a:r>
            <a:endParaRPr sz="2500">
              <a:solidFill>
                <a:schemeClr val="dk1"/>
              </a:solidFill>
              <a:latin typeface="Staatliches"/>
              <a:ea typeface="Staatliches"/>
              <a:cs typeface="Staatliches"/>
              <a:sym typeface="Staatliches"/>
            </a:endParaRPr>
          </a:p>
          <a:p>
            <a:pPr indent="0" lvl="0" marL="0" rtl="0" algn="l">
              <a:lnSpc>
                <a:spcPct val="135714"/>
              </a:lnSpc>
              <a:spcBef>
                <a:spcPts val="0"/>
              </a:spcBef>
              <a:spcAft>
                <a:spcPts val="0"/>
              </a:spcAft>
              <a:buNone/>
            </a:pPr>
            <a:r>
              <a:t/>
            </a:r>
            <a:endParaRPr sz="1800">
              <a:solidFill>
                <a:schemeClr val="dk1"/>
              </a:solidFill>
              <a:latin typeface="Staatliches"/>
              <a:ea typeface="Staatliches"/>
              <a:cs typeface="Staatliches"/>
              <a:sym typeface="Staatliches"/>
            </a:endParaRPr>
          </a:p>
          <a:p>
            <a:pPr indent="0" lvl="0" marL="0" rtl="0" algn="l">
              <a:lnSpc>
                <a:spcPct val="135714"/>
              </a:lnSpc>
              <a:spcBef>
                <a:spcPts val="0"/>
              </a:spcBef>
              <a:spcAft>
                <a:spcPts val="0"/>
              </a:spcAft>
              <a:buNone/>
            </a:pPr>
            <a:r>
              <a:rPr lang="en">
                <a:solidFill>
                  <a:schemeClr val="dk1"/>
                </a:solidFill>
                <a:latin typeface="Manrope"/>
                <a:ea typeface="Manrope"/>
                <a:cs typeface="Manrope"/>
                <a:sym typeface="Manrope"/>
              </a:rPr>
              <a:t>An example of executing this program is given below:</a:t>
            </a:r>
            <a:endParaRPr>
              <a:solidFill>
                <a:schemeClr val="dk1"/>
              </a:solidFill>
              <a:latin typeface="Manrope"/>
              <a:ea typeface="Manrope"/>
              <a:cs typeface="Manrope"/>
              <a:sym typeface="Manrope"/>
            </a:endParaRPr>
          </a:p>
          <a:p>
            <a:pPr indent="0" lvl="0" marL="914400" rtl="0" algn="l">
              <a:lnSpc>
                <a:spcPct val="135714"/>
              </a:lnSpc>
              <a:spcBef>
                <a:spcPts val="0"/>
              </a:spcBef>
              <a:spcAft>
                <a:spcPts val="0"/>
              </a:spcAft>
              <a:buNone/>
            </a:pPr>
            <a:r>
              <a:rPr lang="en">
                <a:solidFill>
                  <a:schemeClr val="dk1"/>
                </a:solidFill>
                <a:latin typeface="Consolas"/>
                <a:ea typeface="Consolas"/>
                <a:cs typeface="Consolas"/>
                <a:sym typeface="Consolas"/>
              </a:rPr>
              <a:t>Welcome to Nobel Bean Cafe </a:t>
            </a:r>
            <a:endParaRPr>
              <a:solidFill>
                <a:schemeClr val="dk1"/>
              </a:solidFill>
              <a:latin typeface="Consolas"/>
              <a:ea typeface="Consolas"/>
              <a:cs typeface="Consolas"/>
              <a:sym typeface="Consolas"/>
            </a:endParaRPr>
          </a:p>
          <a:p>
            <a:pPr indent="0" lvl="0" marL="914400" rtl="0" algn="l">
              <a:lnSpc>
                <a:spcPct val="135714"/>
              </a:lnSpc>
              <a:spcBef>
                <a:spcPts val="0"/>
              </a:spcBef>
              <a:spcAft>
                <a:spcPts val="0"/>
              </a:spcAft>
              <a:buNone/>
            </a:pPr>
            <a:r>
              <a:rPr lang="en">
                <a:solidFill>
                  <a:schemeClr val="dk1"/>
                </a:solidFill>
                <a:latin typeface="Consolas"/>
                <a:ea typeface="Consolas"/>
                <a:cs typeface="Consolas"/>
                <a:sym typeface="Consolas"/>
              </a:rPr>
              <a:t>How many mochas would you like? </a:t>
            </a:r>
            <a:r>
              <a:rPr b="1" lang="en">
                <a:solidFill>
                  <a:schemeClr val="dk1"/>
                </a:solidFill>
                <a:latin typeface="Consolas"/>
                <a:ea typeface="Consolas"/>
                <a:cs typeface="Consolas"/>
                <a:sym typeface="Consolas"/>
              </a:rPr>
              <a:t>0</a:t>
            </a:r>
            <a:endParaRPr b="1">
              <a:solidFill>
                <a:schemeClr val="dk1"/>
              </a:solidFill>
              <a:latin typeface="Consolas"/>
              <a:ea typeface="Consolas"/>
              <a:cs typeface="Consolas"/>
              <a:sym typeface="Consolas"/>
            </a:endParaRPr>
          </a:p>
          <a:p>
            <a:pPr indent="0" lvl="0" marL="914400" rtl="0" algn="l">
              <a:lnSpc>
                <a:spcPct val="135714"/>
              </a:lnSpc>
              <a:spcBef>
                <a:spcPts val="0"/>
              </a:spcBef>
              <a:spcAft>
                <a:spcPts val="0"/>
              </a:spcAft>
              <a:buNone/>
            </a:pPr>
            <a:r>
              <a:rPr lang="en">
                <a:solidFill>
                  <a:schemeClr val="dk1"/>
                </a:solidFill>
                <a:latin typeface="Consolas"/>
                <a:ea typeface="Consolas"/>
                <a:cs typeface="Consolas"/>
                <a:sym typeface="Consolas"/>
              </a:rPr>
              <a:t>How many lattes would you like? </a:t>
            </a:r>
            <a:r>
              <a:rPr b="1" lang="en">
                <a:solidFill>
                  <a:schemeClr val="dk1"/>
                </a:solidFill>
                <a:latin typeface="Consolas"/>
                <a:ea typeface="Consolas"/>
                <a:cs typeface="Consolas"/>
                <a:sym typeface="Consolas"/>
              </a:rPr>
              <a:t>1</a:t>
            </a:r>
            <a:endParaRPr b="1">
              <a:solidFill>
                <a:schemeClr val="dk1"/>
              </a:solidFill>
              <a:latin typeface="Consolas"/>
              <a:ea typeface="Consolas"/>
              <a:cs typeface="Consolas"/>
              <a:sym typeface="Consolas"/>
            </a:endParaRPr>
          </a:p>
          <a:p>
            <a:pPr indent="0" lvl="0" marL="914400" rtl="0" algn="l">
              <a:lnSpc>
                <a:spcPct val="135714"/>
              </a:lnSpc>
              <a:spcBef>
                <a:spcPts val="0"/>
              </a:spcBef>
              <a:spcAft>
                <a:spcPts val="0"/>
              </a:spcAft>
              <a:buNone/>
            </a:pPr>
            <a:r>
              <a:rPr lang="en">
                <a:solidFill>
                  <a:schemeClr val="dk1"/>
                </a:solidFill>
                <a:latin typeface="Consolas"/>
                <a:ea typeface="Consolas"/>
                <a:cs typeface="Consolas"/>
                <a:sym typeface="Consolas"/>
              </a:rPr>
              <a:t>How many coffees would you like? </a:t>
            </a:r>
            <a:r>
              <a:rPr b="1" lang="en">
                <a:solidFill>
                  <a:schemeClr val="dk1"/>
                </a:solidFill>
                <a:latin typeface="Consolas"/>
                <a:ea typeface="Consolas"/>
                <a:cs typeface="Consolas"/>
                <a:sym typeface="Consolas"/>
              </a:rPr>
              <a:t>3</a:t>
            </a:r>
            <a:endParaRPr b="1">
              <a:solidFill>
                <a:schemeClr val="dk1"/>
              </a:solidFill>
              <a:latin typeface="Consolas"/>
              <a:ea typeface="Consolas"/>
              <a:cs typeface="Consolas"/>
              <a:sym typeface="Consolas"/>
            </a:endParaRPr>
          </a:p>
          <a:p>
            <a:pPr indent="0" lvl="0" marL="914400" rtl="0" algn="l">
              <a:lnSpc>
                <a:spcPct val="135714"/>
              </a:lnSpc>
              <a:spcBef>
                <a:spcPts val="0"/>
              </a:spcBef>
              <a:spcAft>
                <a:spcPts val="0"/>
              </a:spcAft>
              <a:buNone/>
            </a:pPr>
            <a:r>
              <a:rPr lang="en">
                <a:solidFill>
                  <a:schemeClr val="dk1"/>
                </a:solidFill>
                <a:latin typeface="Consolas"/>
                <a:ea typeface="Consolas"/>
                <a:cs typeface="Consolas"/>
                <a:sym typeface="Consolas"/>
              </a:rPr>
              <a:t>Thank you! Your total is $10. Your 4 drinks will be ready shortly.</a:t>
            </a:r>
            <a:endParaRPr>
              <a:solidFill>
                <a:schemeClr val="dk1"/>
              </a:solidFill>
              <a:latin typeface="Consolas"/>
              <a:ea typeface="Consolas"/>
              <a:cs typeface="Consolas"/>
              <a:sym typeface="Consolas"/>
            </a:endParaRPr>
          </a:p>
        </p:txBody>
      </p:sp>
      <p:pic>
        <p:nvPicPr>
          <p:cNvPr descr="5 Minute Timer Relaxing Music Lofi Fish Background&#10;&#10;&#10;&#10;&#10;&#10;&#10;TAGS&#10;5 minute&#10;5 minute countdown&#10;5 minute lo-fi hiphop timer&#10;5 minute timer&#10;countdown&#10;lo-fi music&#10;lofi study song&#10;study music&#10;study timer&#10;time&#10;timer&#10;working music&#10;5 minute timer with music&#10;5 minute clock&#10;lofi hiphop&#10;relaxing timers&#10;relaxing music&#10;relaxing lofi timer&#10;nature timer&#10;meditation&#10;meditation music&#10;relaxing sleep music&#10;school timer&#10;sleep timer&#10;chill timer&#10;chill music&#10;lofi timer&#10;lofi hiphop timer&#10;lofi hip hop" id="133" name="Google Shape;133;p21" title="5 Minute Timer Relaxing Music Lofi Fish Background">
            <a:hlinkClick r:id="rId4"/>
          </p:cNvPr>
          <p:cNvPicPr preferRelativeResize="0"/>
          <p:nvPr/>
        </p:nvPicPr>
        <p:blipFill>
          <a:blip r:embed="rId5">
            <a:alphaModFix/>
          </a:blip>
          <a:stretch>
            <a:fillRect/>
          </a:stretch>
        </p:blipFill>
        <p:spPr>
          <a:xfrm>
            <a:off x="240525" y="4260000"/>
            <a:ext cx="1051500" cy="591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