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Staatliches"/>
      <p:regular r:id="rId25"/>
    </p:embeddedFont>
    <p:embeddedFont>
      <p:font typeface="Manrope"/>
      <p:regular r:id="rId26"/>
      <p:bold r:id="rId27"/>
    </p:embeddedFont>
    <p:embeddedFont>
      <p:font typeface="Source Code Pro"/>
      <p:regular r:id="rId28"/>
      <p:bold r:id="rId29"/>
      <p:italic r:id="rId30"/>
      <p:boldItalic r:id="rId31"/>
    </p:embeddedFont>
    <p:embeddedFont>
      <p:font typeface="Manrope Medium"/>
      <p:regular r:id="rId32"/>
      <p:bold r:id="rId33"/>
    </p:embeddedFont>
    <p:embeddedFont>
      <p:font typeface="Lustria"/>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nrope-regular.fntdata"/><Relationship Id="rId25" Type="http://schemas.openxmlformats.org/officeDocument/2006/relationships/font" Target="fonts/Staatliches-regular.fntdata"/><Relationship Id="rId28" Type="http://schemas.openxmlformats.org/officeDocument/2006/relationships/font" Target="fonts/SourceCodePro-regular.fntdata"/><Relationship Id="rId27" Type="http://schemas.openxmlformats.org/officeDocument/2006/relationships/font" Target="fonts/Manrope-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CodePr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CodePro-boldItalic.fntdata"/><Relationship Id="rId30" Type="http://schemas.openxmlformats.org/officeDocument/2006/relationships/font" Target="fonts/SourceCodePro-italic.fntdata"/><Relationship Id="rId11" Type="http://schemas.openxmlformats.org/officeDocument/2006/relationships/slide" Target="slides/slide6.xml"/><Relationship Id="rId33" Type="http://schemas.openxmlformats.org/officeDocument/2006/relationships/font" Target="fonts/ManropeMedium-bold.fntdata"/><Relationship Id="rId10" Type="http://schemas.openxmlformats.org/officeDocument/2006/relationships/slide" Target="slides/slide5.xml"/><Relationship Id="rId32" Type="http://schemas.openxmlformats.org/officeDocument/2006/relationships/font" Target="fonts/ManropeMedium-regular.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ustria-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7275bb14ff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7275bb14ff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Layout objects pulled from: https://slidesgo.com/</a:t>
            </a:r>
            <a:endParaRPr/>
          </a:p>
          <a:p>
            <a:pPr indent="0" lvl="0" marL="0" rtl="0" algn="l">
              <a:spcBef>
                <a:spcPts val="0"/>
              </a:spcBef>
              <a:spcAft>
                <a:spcPts val="0"/>
              </a:spcAft>
              <a:buNone/>
            </a:pPr>
            <a:r>
              <a:rPr lang="en"/>
              <a:t>All icons are from: https://thenounproject.com/</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ffc6f1038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ffc6f1038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006faa1be0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006faa1be0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006faa1be0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006faa1be0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72597be6b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72597be6b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80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370c57bd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370c57bd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370c57bd4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370c57bd4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006faa1be0_0_2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006faa1be0_0_22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g3006faa1be0_0_221: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006faa1be0_0_2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006faa1be0_0_22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3006faa1be0_0_228: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006faa1be0_0_2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3006faa1be0_0_23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3006faa1be0_0_234: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007c0d8852_5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g3007c0d8852_5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Garbage collection during execution.</a:t>
            </a:r>
            <a:endParaRPr/>
          </a:p>
        </p:txBody>
      </p:sp>
      <p:sp>
        <p:nvSpPr>
          <p:cNvPr id="293" name="Google Shape;293;g3007c0d8852_5_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fe3e8f44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fe3e8f44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35413759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35413759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006faa1be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006faa1be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f4e75a4d3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f4e75a4d3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006faa1be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006faa1be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006faa1be0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006faa1be0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7275bb14ff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7275bb14ff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006faa1be0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006faa1be0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0" name="Shape 50"/>
        <p:cNvGrpSpPr/>
        <p:nvPr/>
      </p:nvGrpSpPr>
      <p:grpSpPr>
        <a:xfrm>
          <a:off x="0" y="0"/>
          <a:ext cx="0" cy="0"/>
          <a:chOff x="0" y="0"/>
          <a:chExt cx="0" cy="0"/>
        </a:xfrm>
      </p:grpSpPr>
      <p:sp>
        <p:nvSpPr>
          <p:cNvPr id="51" name="Google Shape;51;p13"/>
          <p:cNvSpPr txBox="1"/>
          <p:nvPr>
            <p:ph type="title"/>
          </p:nvPr>
        </p:nvSpPr>
        <p:spPr>
          <a:xfrm>
            <a:off x="685346" y="457200"/>
            <a:ext cx="7765500" cy="946500"/>
          </a:xfrm>
          <a:prstGeom prst="rect">
            <a:avLst/>
          </a:prstGeom>
          <a:noFill/>
          <a:ln>
            <a:noFill/>
          </a:ln>
          <a:effectLst>
            <a:outerShdw blurRad="25400">
              <a:srgbClr val="000000">
                <a:alpha val="45880"/>
              </a:srgbClr>
            </a:outerShdw>
          </a:effectLst>
        </p:spPr>
        <p:txBody>
          <a:bodyPr anchorCtr="0" anchor="ctr" bIns="34275" lIns="68575" spcFirstLastPara="1" rIns="68575" wrap="square" tIns="34275">
            <a:normAutofit/>
          </a:bodyPr>
          <a:lstStyle>
            <a:lvl1pPr lvl="0" rtl="0" algn="ctr">
              <a:spcBef>
                <a:spcPts val="0"/>
              </a:spcBef>
              <a:spcAft>
                <a:spcPts val="0"/>
              </a:spcAft>
              <a:buClr>
                <a:schemeClr val="lt2"/>
              </a:buClr>
              <a:buSzPts val="14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52" name="Google Shape;52;p13"/>
          <p:cNvSpPr txBox="1"/>
          <p:nvPr>
            <p:ph idx="1" type="body"/>
          </p:nvPr>
        </p:nvSpPr>
        <p:spPr>
          <a:xfrm>
            <a:off x="685346" y="1557338"/>
            <a:ext cx="3642600" cy="2717100"/>
          </a:xfrm>
          <a:prstGeom prst="rect">
            <a:avLst/>
          </a:prstGeom>
          <a:noFill/>
          <a:ln>
            <a:noFill/>
          </a:ln>
          <a:effectLst>
            <a:outerShdw blurRad="25400">
              <a:srgbClr val="000000">
                <a:alpha val="45880"/>
              </a:srgbClr>
            </a:outerShdw>
          </a:effectLst>
        </p:spPr>
        <p:txBody>
          <a:bodyPr anchorCtr="0" anchor="t" bIns="34275" lIns="68575" spcFirstLastPara="1" rIns="68575" wrap="square" tIns="34275">
            <a:normAutofit/>
          </a:bodyPr>
          <a:lstStyle>
            <a:lvl1pPr indent="-285750" lvl="0" marL="457200" rtl="0" algn="l">
              <a:spcBef>
                <a:spcPts val="300"/>
              </a:spcBef>
              <a:spcAft>
                <a:spcPts val="0"/>
              </a:spcAft>
              <a:buSzPts val="900"/>
              <a:buChar char="●"/>
              <a:defRPr/>
            </a:lvl1pPr>
            <a:lvl2pPr indent="-285750" lvl="1" marL="914400" rtl="0" algn="l">
              <a:spcBef>
                <a:spcPts val="500"/>
              </a:spcBef>
              <a:spcAft>
                <a:spcPts val="0"/>
              </a:spcAft>
              <a:buSzPts val="900"/>
              <a:buChar char="○"/>
              <a:defRPr/>
            </a:lvl2pPr>
            <a:lvl3pPr indent="-285750" lvl="2" marL="1371600" rtl="0" algn="l">
              <a:spcBef>
                <a:spcPts val="500"/>
              </a:spcBef>
              <a:spcAft>
                <a:spcPts val="0"/>
              </a:spcAft>
              <a:buSzPts val="900"/>
              <a:buChar char="■"/>
              <a:defRPr/>
            </a:lvl3pPr>
            <a:lvl4pPr indent="-285750" lvl="3" marL="1828800" rtl="0" algn="l">
              <a:spcBef>
                <a:spcPts val="500"/>
              </a:spcBef>
              <a:spcAft>
                <a:spcPts val="0"/>
              </a:spcAft>
              <a:buSzPts val="900"/>
              <a:buChar char="●"/>
              <a:defRPr/>
            </a:lvl4pPr>
            <a:lvl5pPr indent="-285750" lvl="4" marL="2286000" rtl="0" algn="l">
              <a:spcBef>
                <a:spcPts val="500"/>
              </a:spcBef>
              <a:spcAft>
                <a:spcPts val="0"/>
              </a:spcAft>
              <a:buSzPts val="900"/>
              <a:buChar char="○"/>
              <a:defRPr/>
            </a:lvl5pPr>
            <a:lvl6pPr indent="-285750" lvl="5" marL="2743200" rtl="0" algn="l">
              <a:spcBef>
                <a:spcPts val="500"/>
              </a:spcBef>
              <a:spcAft>
                <a:spcPts val="0"/>
              </a:spcAft>
              <a:buSzPts val="900"/>
              <a:buChar char="■"/>
              <a:defRPr/>
            </a:lvl6pPr>
            <a:lvl7pPr indent="-285750" lvl="6" marL="3200400" rtl="0" algn="l">
              <a:spcBef>
                <a:spcPts val="500"/>
              </a:spcBef>
              <a:spcAft>
                <a:spcPts val="0"/>
              </a:spcAft>
              <a:buSzPts val="900"/>
              <a:buChar char="●"/>
              <a:defRPr/>
            </a:lvl7pPr>
            <a:lvl8pPr indent="-285750" lvl="7" marL="3657600" rtl="0" algn="l">
              <a:spcBef>
                <a:spcPts val="500"/>
              </a:spcBef>
              <a:spcAft>
                <a:spcPts val="0"/>
              </a:spcAft>
              <a:buSzPts val="900"/>
              <a:buChar char="○"/>
              <a:defRPr/>
            </a:lvl8pPr>
            <a:lvl9pPr indent="-285750" lvl="8" marL="4114800" rtl="0" algn="l">
              <a:spcBef>
                <a:spcPts val="500"/>
              </a:spcBef>
              <a:spcAft>
                <a:spcPts val="500"/>
              </a:spcAft>
              <a:buSzPts val="900"/>
              <a:buChar char="■"/>
              <a:defRPr/>
            </a:lvl9pPr>
          </a:lstStyle>
          <a:p/>
        </p:txBody>
      </p:sp>
      <p:sp>
        <p:nvSpPr>
          <p:cNvPr id="53" name="Google Shape;53;p13"/>
          <p:cNvSpPr txBox="1"/>
          <p:nvPr>
            <p:ph idx="2" type="body"/>
          </p:nvPr>
        </p:nvSpPr>
        <p:spPr>
          <a:xfrm>
            <a:off x="4808037" y="1557338"/>
            <a:ext cx="3642600" cy="2717100"/>
          </a:xfrm>
          <a:prstGeom prst="rect">
            <a:avLst/>
          </a:prstGeom>
          <a:noFill/>
          <a:ln>
            <a:noFill/>
          </a:ln>
          <a:effectLst>
            <a:outerShdw blurRad="25400">
              <a:srgbClr val="000000">
                <a:alpha val="45880"/>
              </a:srgbClr>
            </a:outerShdw>
          </a:effectLst>
        </p:spPr>
        <p:txBody>
          <a:bodyPr anchorCtr="0" anchor="t" bIns="34275" lIns="68575" spcFirstLastPara="1" rIns="68575" wrap="square" tIns="34275">
            <a:normAutofit/>
          </a:bodyPr>
          <a:lstStyle>
            <a:lvl1pPr indent="-285750" lvl="0" marL="457200" rtl="0" algn="l">
              <a:spcBef>
                <a:spcPts val="300"/>
              </a:spcBef>
              <a:spcAft>
                <a:spcPts val="0"/>
              </a:spcAft>
              <a:buSzPts val="900"/>
              <a:buChar char="●"/>
              <a:defRPr/>
            </a:lvl1pPr>
            <a:lvl2pPr indent="-285750" lvl="1" marL="914400" rtl="0" algn="l">
              <a:spcBef>
                <a:spcPts val="500"/>
              </a:spcBef>
              <a:spcAft>
                <a:spcPts val="0"/>
              </a:spcAft>
              <a:buSzPts val="900"/>
              <a:buChar char="○"/>
              <a:defRPr/>
            </a:lvl2pPr>
            <a:lvl3pPr indent="-285750" lvl="2" marL="1371600" rtl="0" algn="l">
              <a:spcBef>
                <a:spcPts val="500"/>
              </a:spcBef>
              <a:spcAft>
                <a:spcPts val="0"/>
              </a:spcAft>
              <a:buSzPts val="900"/>
              <a:buChar char="■"/>
              <a:defRPr/>
            </a:lvl3pPr>
            <a:lvl4pPr indent="-285750" lvl="3" marL="1828800" rtl="0" algn="l">
              <a:spcBef>
                <a:spcPts val="500"/>
              </a:spcBef>
              <a:spcAft>
                <a:spcPts val="0"/>
              </a:spcAft>
              <a:buSzPts val="900"/>
              <a:buChar char="●"/>
              <a:defRPr/>
            </a:lvl4pPr>
            <a:lvl5pPr indent="-285750" lvl="4" marL="2286000" rtl="0" algn="l">
              <a:spcBef>
                <a:spcPts val="500"/>
              </a:spcBef>
              <a:spcAft>
                <a:spcPts val="0"/>
              </a:spcAft>
              <a:buSzPts val="900"/>
              <a:buChar char="○"/>
              <a:defRPr/>
            </a:lvl5pPr>
            <a:lvl6pPr indent="-285750" lvl="5" marL="2743200" rtl="0" algn="l">
              <a:spcBef>
                <a:spcPts val="500"/>
              </a:spcBef>
              <a:spcAft>
                <a:spcPts val="0"/>
              </a:spcAft>
              <a:buSzPts val="900"/>
              <a:buChar char="■"/>
              <a:defRPr/>
            </a:lvl6pPr>
            <a:lvl7pPr indent="-285750" lvl="6" marL="3200400" rtl="0" algn="l">
              <a:spcBef>
                <a:spcPts val="500"/>
              </a:spcBef>
              <a:spcAft>
                <a:spcPts val="0"/>
              </a:spcAft>
              <a:buSzPts val="900"/>
              <a:buChar char="●"/>
              <a:defRPr/>
            </a:lvl7pPr>
            <a:lvl8pPr indent="-285750" lvl="7" marL="3657600" rtl="0" algn="l">
              <a:spcBef>
                <a:spcPts val="500"/>
              </a:spcBef>
              <a:spcAft>
                <a:spcPts val="0"/>
              </a:spcAft>
              <a:buSzPts val="900"/>
              <a:buChar char="○"/>
              <a:defRPr/>
            </a:lvl8pPr>
            <a:lvl9pPr indent="-285750" lvl="8" marL="4114800" rtl="0" algn="l">
              <a:spcBef>
                <a:spcPts val="500"/>
              </a:spcBef>
              <a:spcAft>
                <a:spcPts val="500"/>
              </a:spcAft>
              <a:buSzPts val="900"/>
              <a:buChar char="■"/>
              <a:defRPr/>
            </a:lvl9pPr>
          </a:lstStyle>
          <a:p/>
        </p:txBody>
      </p:sp>
      <p:sp>
        <p:nvSpPr>
          <p:cNvPr id="54" name="Google Shape;54;p13"/>
          <p:cNvSpPr txBox="1"/>
          <p:nvPr>
            <p:ph idx="10" type="dt"/>
          </p:nvPr>
        </p:nvSpPr>
        <p:spPr>
          <a:xfrm>
            <a:off x="5759052" y="4500562"/>
            <a:ext cx="20574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5" name="Google Shape;55;p13"/>
          <p:cNvSpPr txBox="1"/>
          <p:nvPr>
            <p:ph idx="11" type="ftr"/>
          </p:nvPr>
        </p:nvSpPr>
        <p:spPr>
          <a:xfrm>
            <a:off x="685346" y="4500562"/>
            <a:ext cx="50046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56" name="Google Shape;56;p13"/>
          <p:cNvSpPr txBox="1"/>
          <p:nvPr>
            <p:ph idx="12" type="sldNum"/>
          </p:nvPr>
        </p:nvSpPr>
        <p:spPr>
          <a:xfrm>
            <a:off x="7885508" y="4500562"/>
            <a:ext cx="5652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7" name="Shape 57"/>
        <p:cNvGrpSpPr/>
        <p:nvPr/>
      </p:nvGrpSpPr>
      <p:grpSpPr>
        <a:xfrm>
          <a:off x="0" y="0"/>
          <a:ext cx="0" cy="0"/>
          <a:chOff x="0" y="0"/>
          <a:chExt cx="0" cy="0"/>
        </a:xfrm>
      </p:grpSpPr>
      <p:sp>
        <p:nvSpPr>
          <p:cNvPr id="58" name="Google Shape;58;p14"/>
          <p:cNvSpPr txBox="1"/>
          <p:nvPr>
            <p:ph type="title"/>
          </p:nvPr>
        </p:nvSpPr>
        <p:spPr>
          <a:xfrm>
            <a:off x="685346" y="457200"/>
            <a:ext cx="7765500" cy="942900"/>
          </a:xfrm>
          <a:prstGeom prst="rect">
            <a:avLst/>
          </a:prstGeom>
          <a:noFill/>
          <a:ln>
            <a:noFill/>
          </a:ln>
          <a:effectLst>
            <a:outerShdw blurRad="25400">
              <a:srgbClr val="000000">
                <a:alpha val="45880"/>
              </a:srgbClr>
            </a:outerShdw>
          </a:effectLst>
        </p:spPr>
        <p:txBody>
          <a:bodyPr anchorCtr="0" anchor="ctr" bIns="34275" lIns="68575" spcFirstLastPara="1" rIns="68575" wrap="square" tIns="34275">
            <a:normAutofit/>
          </a:bodyPr>
          <a:lstStyle>
            <a:lvl1pPr lvl="0" rtl="0" algn="ctr">
              <a:spcBef>
                <a:spcPts val="0"/>
              </a:spcBef>
              <a:spcAft>
                <a:spcPts val="0"/>
              </a:spcAft>
              <a:buClr>
                <a:schemeClr val="lt2"/>
              </a:buClr>
              <a:buSzPts val="14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59" name="Google Shape;59;p14"/>
          <p:cNvSpPr txBox="1"/>
          <p:nvPr>
            <p:ph idx="1" type="body"/>
          </p:nvPr>
        </p:nvSpPr>
        <p:spPr>
          <a:xfrm>
            <a:off x="685346" y="1557338"/>
            <a:ext cx="7765500" cy="2786100"/>
          </a:xfrm>
          <a:prstGeom prst="rect">
            <a:avLst/>
          </a:prstGeom>
          <a:noFill/>
          <a:ln>
            <a:noFill/>
          </a:ln>
          <a:effectLst>
            <a:outerShdw blurRad="25400">
              <a:srgbClr val="000000">
                <a:alpha val="45880"/>
              </a:srgbClr>
            </a:outerShdw>
          </a:effectLst>
        </p:spPr>
        <p:txBody>
          <a:bodyPr anchorCtr="0" anchor="t" bIns="34275" lIns="68575" spcFirstLastPara="1" rIns="68575" wrap="square" tIns="34275">
            <a:normAutofit/>
          </a:bodyPr>
          <a:lstStyle>
            <a:lvl1pPr indent="-285750" lvl="0" marL="457200" rtl="0" algn="l">
              <a:spcBef>
                <a:spcPts val="300"/>
              </a:spcBef>
              <a:spcAft>
                <a:spcPts val="0"/>
              </a:spcAft>
              <a:buSzPts val="900"/>
              <a:buChar char="●"/>
              <a:defRPr/>
            </a:lvl1pPr>
            <a:lvl2pPr indent="-285750" lvl="1" marL="914400" rtl="0" algn="l">
              <a:spcBef>
                <a:spcPts val="500"/>
              </a:spcBef>
              <a:spcAft>
                <a:spcPts val="0"/>
              </a:spcAft>
              <a:buSzPts val="900"/>
              <a:buChar char="○"/>
              <a:defRPr/>
            </a:lvl2pPr>
            <a:lvl3pPr indent="-285750" lvl="2" marL="1371600" rtl="0" algn="l">
              <a:spcBef>
                <a:spcPts val="500"/>
              </a:spcBef>
              <a:spcAft>
                <a:spcPts val="0"/>
              </a:spcAft>
              <a:buSzPts val="900"/>
              <a:buChar char="■"/>
              <a:defRPr/>
            </a:lvl3pPr>
            <a:lvl4pPr indent="-285750" lvl="3" marL="1828800" rtl="0" algn="l">
              <a:spcBef>
                <a:spcPts val="500"/>
              </a:spcBef>
              <a:spcAft>
                <a:spcPts val="0"/>
              </a:spcAft>
              <a:buSzPts val="900"/>
              <a:buChar char="●"/>
              <a:defRPr/>
            </a:lvl4pPr>
            <a:lvl5pPr indent="-285750" lvl="4" marL="2286000" rtl="0" algn="l">
              <a:spcBef>
                <a:spcPts val="500"/>
              </a:spcBef>
              <a:spcAft>
                <a:spcPts val="0"/>
              </a:spcAft>
              <a:buSzPts val="900"/>
              <a:buChar char="○"/>
              <a:defRPr/>
            </a:lvl5pPr>
            <a:lvl6pPr indent="-285750" lvl="5" marL="2743200" rtl="0" algn="l">
              <a:spcBef>
                <a:spcPts val="500"/>
              </a:spcBef>
              <a:spcAft>
                <a:spcPts val="0"/>
              </a:spcAft>
              <a:buSzPts val="900"/>
              <a:buChar char="■"/>
              <a:defRPr/>
            </a:lvl6pPr>
            <a:lvl7pPr indent="-285750" lvl="6" marL="3200400" rtl="0" algn="l">
              <a:spcBef>
                <a:spcPts val="500"/>
              </a:spcBef>
              <a:spcAft>
                <a:spcPts val="0"/>
              </a:spcAft>
              <a:buSzPts val="900"/>
              <a:buChar char="●"/>
              <a:defRPr/>
            </a:lvl7pPr>
            <a:lvl8pPr indent="-285750" lvl="7" marL="3657600" rtl="0" algn="l">
              <a:spcBef>
                <a:spcPts val="500"/>
              </a:spcBef>
              <a:spcAft>
                <a:spcPts val="0"/>
              </a:spcAft>
              <a:buSzPts val="900"/>
              <a:buChar char="○"/>
              <a:defRPr/>
            </a:lvl8pPr>
            <a:lvl9pPr indent="-285750" lvl="8" marL="4114800" rtl="0" algn="l">
              <a:spcBef>
                <a:spcPts val="500"/>
              </a:spcBef>
              <a:spcAft>
                <a:spcPts val="500"/>
              </a:spcAft>
              <a:buSzPts val="900"/>
              <a:buChar char="■"/>
              <a:defRPr/>
            </a:lvl9pPr>
          </a:lstStyle>
          <a:p/>
        </p:txBody>
      </p:sp>
      <p:sp>
        <p:nvSpPr>
          <p:cNvPr id="60" name="Google Shape;60;p14"/>
          <p:cNvSpPr txBox="1"/>
          <p:nvPr>
            <p:ph idx="10" type="dt"/>
          </p:nvPr>
        </p:nvSpPr>
        <p:spPr>
          <a:xfrm>
            <a:off x="5759052" y="4500562"/>
            <a:ext cx="20574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1" name="Google Shape;61;p14"/>
          <p:cNvSpPr txBox="1"/>
          <p:nvPr>
            <p:ph idx="11" type="ftr"/>
          </p:nvPr>
        </p:nvSpPr>
        <p:spPr>
          <a:xfrm>
            <a:off x="685346" y="4500562"/>
            <a:ext cx="50046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2" name="Google Shape;62;p14"/>
          <p:cNvSpPr txBox="1"/>
          <p:nvPr>
            <p:ph idx="12" type="sldNum"/>
          </p:nvPr>
        </p:nvSpPr>
        <p:spPr>
          <a:xfrm>
            <a:off x="7885508" y="4500562"/>
            <a:ext cx="5652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C6B8EB"/>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hyperlink" Target="http://www.youtube.com/watch?v=4xDzrJKXOOY" TargetMode="External"/><Relationship Id="rId5"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hyperlink" Target="http://www.youtube.com/watch?v=odzGsDTJKz4" TargetMode="External"/><Relationship Id="rId5"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hyperlink" Target="http://www.youtube.com/watch?v=4xDzrJKXOOY" TargetMode="External"/><Relationship Id="rId5"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hyperlink" Target="https://youtu.be/BP7KMlbvtOo?si=j1DdGm46jKQL5oP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hyperlink" Target="http://www.youtube.com/watch?v=odzGsDTJKz4" TargetMode="External"/><Relationship Id="rId5"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hyperlink" Target="https://docs.google.com/spreadsheets/d/1hblHwD4Wz5WsCPPMq2-dA18E4eylotZE5X_dFZ2GKes/edit?gid=1585090131#gid=1585090131" TargetMode="External"/><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hyperlink" Target="http://www.youtube.com/watch?v=odzGsDTJKz4" TargetMode="External"/><Relationship Id="rId5"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15"/>
          <p:cNvSpPr txBox="1"/>
          <p:nvPr>
            <p:ph type="ctrTitle"/>
          </p:nvPr>
        </p:nvSpPr>
        <p:spPr>
          <a:xfrm>
            <a:off x="387900" y="692800"/>
            <a:ext cx="8520600" cy="4031400"/>
          </a:xfrm>
          <a:prstGeom prst="rect">
            <a:avLst/>
          </a:prstGeom>
        </p:spPr>
        <p:txBody>
          <a:bodyPr anchorCtr="0" anchor="b" bIns="91425" lIns="91425" spcFirstLastPara="1" rIns="91425" wrap="square" tIns="91425">
            <a:normAutofit/>
          </a:bodyPr>
          <a:lstStyle/>
          <a:p>
            <a:pPr indent="0" lvl="0" marL="0" rtl="0" algn="ctr">
              <a:lnSpc>
                <a:spcPct val="80000"/>
              </a:lnSpc>
              <a:spcBef>
                <a:spcPts val="0"/>
              </a:spcBef>
              <a:spcAft>
                <a:spcPts val="0"/>
              </a:spcAft>
              <a:buNone/>
            </a:pPr>
            <a:r>
              <a:rPr b="1" lang="en" sz="6650">
                <a:solidFill>
                  <a:srgbClr val="36174D"/>
                </a:solidFill>
                <a:latin typeface="Staatliches"/>
                <a:ea typeface="Staatliches"/>
                <a:cs typeface="Staatliches"/>
                <a:sym typeface="Staatliches"/>
              </a:rPr>
              <a:t>Intro to </a:t>
            </a:r>
            <a:endParaRPr b="1" sz="6650">
              <a:solidFill>
                <a:srgbClr val="36174D"/>
              </a:solidFill>
              <a:latin typeface="Staatliches"/>
              <a:ea typeface="Staatliches"/>
              <a:cs typeface="Staatliches"/>
              <a:sym typeface="Staatliches"/>
            </a:endParaRPr>
          </a:p>
          <a:p>
            <a:pPr indent="0" lvl="0" marL="0" rtl="0" algn="ctr">
              <a:lnSpc>
                <a:spcPct val="80000"/>
              </a:lnSpc>
              <a:spcBef>
                <a:spcPts val="0"/>
              </a:spcBef>
              <a:spcAft>
                <a:spcPts val="0"/>
              </a:spcAft>
              <a:buNone/>
            </a:pPr>
            <a:r>
              <a:rPr b="1" lang="en" sz="6650">
                <a:solidFill>
                  <a:srgbClr val="36174D"/>
                </a:solidFill>
                <a:latin typeface="Staatliches"/>
                <a:ea typeface="Staatliches"/>
                <a:cs typeface="Staatliches"/>
                <a:sym typeface="Staatliches"/>
              </a:rPr>
              <a:t>Programming</a:t>
            </a:r>
            <a:endParaRPr b="1" sz="6650">
              <a:solidFill>
                <a:srgbClr val="36174D"/>
              </a:solidFill>
              <a:latin typeface="Staatliches"/>
              <a:ea typeface="Staatliches"/>
              <a:cs typeface="Staatliches"/>
              <a:sym typeface="Staatliches"/>
            </a:endParaRPr>
          </a:p>
          <a:p>
            <a:pPr indent="0" lvl="0" marL="0" rtl="0" algn="ctr">
              <a:lnSpc>
                <a:spcPct val="80000"/>
              </a:lnSpc>
              <a:spcBef>
                <a:spcPts val="0"/>
              </a:spcBef>
              <a:spcAft>
                <a:spcPts val="0"/>
              </a:spcAft>
              <a:buNone/>
            </a:pPr>
            <a:r>
              <a:rPr b="1" lang="en" sz="4538">
                <a:solidFill>
                  <a:srgbClr val="36174D"/>
                </a:solidFill>
                <a:latin typeface="Staatliches"/>
                <a:ea typeface="Staatliches"/>
                <a:cs typeface="Staatliches"/>
                <a:sym typeface="Staatliches"/>
              </a:rPr>
              <a:t>With python</a:t>
            </a:r>
            <a:endParaRPr b="1" sz="4538">
              <a:solidFill>
                <a:srgbClr val="36174D"/>
              </a:solidFill>
              <a:latin typeface="Staatliches"/>
              <a:ea typeface="Staatliches"/>
              <a:cs typeface="Staatliches"/>
              <a:sym typeface="Staatliches"/>
            </a:endParaRPr>
          </a:p>
          <a:p>
            <a:pPr indent="0" lvl="0" marL="0" rtl="0" algn="ctr">
              <a:lnSpc>
                <a:spcPct val="80000"/>
              </a:lnSpc>
              <a:spcBef>
                <a:spcPts val="0"/>
              </a:spcBef>
              <a:spcAft>
                <a:spcPts val="0"/>
              </a:spcAft>
              <a:buNone/>
            </a:pPr>
            <a:r>
              <a:t/>
            </a:r>
            <a:endParaRPr sz="4000">
              <a:solidFill>
                <a:srgbClr val="36174D"/>
              </a:solidFill>
              <a:latin typeface="Staatliches"/>
              <a:ea typeface="Staatliches"/>
              <a:cs typeface="Staatliches"/>
              <a:sym typeface="Staatliches"/>
            </a:endParaRPr>
          </a:p>
          <a:p>
            <a:pPr indent="0" lvl="0" marL="0" rtl="0" algn="ctr">
              <a:lnSpc>
                <a:spcPct val="80000"/>
              </a:lnSpc>
              <a:spcBef>
                <a:spcPts val="0"/>
              </a:spcBef>
              <a:spcAft>
                <a:spcPts val="0"/>
              </a:spcAft>
              <a:buNone/>
            </a:pPr>
            <a:r>
              <a:rPr lang="en" sz="3222">
                <a:solidFill>
                  <a:srgbClr val="36174D"/>
                </a:solidFill>
                <a:latin typeface="Staatliches"/>
                <a:ea typeface="Staatliches"/>
                <a:cs typeface="Staatliches"/>
                <a:sym typeface="Staatliches"/>
              </a:rPr>
              <a:t>iteration:</a:t>
            </a:r>
            <a:endParaRPr sz="3222">
              <a:solidFill>
                <a:srgbClr val="36174D"/>
              </a:solidFill>
              <a:latin typeface="Staatliches"/>
              <a:ea typeface="Staatliches"/>
              <a:cs typeface="Staatliches"/>
              <a:sym typeface="Staatliches"/>
            </a:endParaRPr>
          </a:p>
          <a:p>
            <a:pPr indent="0" lvl="0" marL="0" rtl="0" algn="ctr">
              <a:lnSpc>
                <a:spcPct val="80000"/>
              </a:lnSpc>
              <a:spcBef>
                <a:spcPts val="0"/>
              </a:spcBef>
              <a:spcAft>
                <a:spcPts val="0"/>
              </a:spcAft>
              <a:buNone/>
            </a:pPr>
            <a:r>
              <a:rPr lang="en" sz="4000">
                <a:solidFill>
                  <a:srgbClr val="36174D"/>
                </a:solidFill>
                <a:latin typeface="Staatliches"/>
                <a:ea typeface="Staatliches"/>
                <a:cs typeface="Staatliches"/>
                <a:sym typeface="Staatliches"/>
              </a:rPr>
              <a:t>modules + turtles</a:t>
            </a:r>
            <a:endParaRPr sz="4000">
              <a:solidFill>
                <a:srgbClr val="36174D"/>
              </a:solidFill>
              <a:latin typeface="Staatliches"/>
              <a:ea typeface="Staatliches"/>
              <a:cs typeface="Staatliches"/>
              <a:sym typeface="Staatliches"/>
            </a:endParaRPr>
          </a:p>
          <a:p>
            <a:pPr indent="0" lvl="0" marL="0" rtl="0" algn="ctr">
              <a:lnSpc>
                <a:spcPct val="90000"/>
              </a:lnSpc>
              <a:spcBef>
                <a:spcPts val="0"/>
              </a:spcBef>
              <a:spcAft>
                <a:spcPts val="0"/>
              </a:spcAft>
              <a:buNone/>
            </a:pPr>
            <a:r>
              <a:rPr lang="en" sz="1600">
                <a:solidFill>
                  <a:srgbClr val="36174D"/>
                </a:solidFill>
                <a:latin typeface="Manrope Medium"/>
                <a:ea typeface="Manrope Medium"/>
                <a:cs typeface="Manrope Medium"/>
                <a:sym typeface="Manrope Medium"/>
              </a:rPr>
              <a:t>Monday</a:t>
            </a:r>
            <a:r>
              <a:rPr lang="en" sz="1600">
                <a:solidFill>
                  <a:srgbClr val="36174D"/>
                </a:solidFill>
                <a:latin typeface="Manrope Medium"/>
                <a:ea typeface="Manrope Medium"/>
                <a:cs typeface="Manrope Medium"/>
                <a:sym typeface="Manrope Medium"/>
              </a:rPr>
              <a:t>, February 17  2025	TOH210</a:t>
            </a:r>
            <a:endParaRPr sz="4000">
              <a:solidFill>
                <a:srgbClr val="36174D"/>
              </a:solidFill>
              <a:latin typeface="Staatliches"/>
              <a:ea typeface="Staatliches"/>
              <a:cs typeface="Staatliches"/>
              <a:sym typeface="Staatliches"/>
            </a:endParaRPr>
          </a:p>
        </p:txBody>
      </p:sp>
      <p:pic>
        <p:nvPicPr>
          <p:cNvPr descr="🎼 | Listen on Spotify, Apple music and more&#10;→  https://fanlink.to/ChillSynthwave&#10;&#10;🎶 Subscribe to this channel for more synthwave music&#10;→ https://bit.ly/synthwave-channel&#10;&#10;🌎 | Lofi Girl on all social media&#10;→  https://fanlink.to/lofigirl-social&#10;&#10;👕 | Lofi Girl merch&#10;→  https://bit.ly/Iofigirl-shop&#10;&#10;🎭 | Create your lofi avatar now&#10;→  https://lofigirl.com/generator/&#10;&#10;💬 | Join the Lofi Girl community&#10;→   https://bit.ly/lofigirl-discord&#10;→   https://bit.ly/lofigirl-reddit&#10;&#10;🎨 | Art by Lofi Studio (full list of artists here)&#10;→  https://www.instagram.com/p/CrlCU3msh49/&#10;&#10;📝 | Submit your music / art&#10;→  https://bit.ly/lofi-submission" id="68" name="Google Shape;68;p15" title="synthwave radio 🌌 - beats to chill/game to">
            <a:hlinkClick r:id="rId4"/>
          </p:cNvPr>
          <p:cNvPicPr preferRelativeResize="0"/>
          <p:nvPr/>
        </p:nvPicPr>
        <p:blipFill>
          <a:blip r:embed="rId5">
            <a:alphaModFix/>
          </a:blip>
          <a:stretch>
            <a:fillRect/>
          </a:stretch>
        </p:blipFill>
        <p:spPr>
          <a:xfrm>
            <a:off x="135850" y="4657597"/>
            <a:ext cx="561450" cy="31581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6" name="Shape 206"/>
        <p:cNvGrpSpPr/>
        <p:nvPr/>
      </p:nvGrpSpPr>
      <p:grpSpPr>
        <a:xfrm>
          <a:off x="0" y="0"/>
          <a:ext cx="0" cy="0"/>
          <a:chOff x="0" y="0"/>
          <a:chExt cx="0" cy="0"/>
        </a:xfrm>
      </p:grpSpPr>
      <p:sp>
        <p:nvSpPr>
          <p:cNvPr id="207" name="Google Shape;207;p24"/>
          <p:cNvSpPr txBox="1"/>
          <p:nvPr/>
        </p:nvSpPr>
        <p:spPr>
          <a:xfrm>
            <a:off x="199625" y="533388"/>
            <a:ext cx="3053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dk1"/>
                </a:solidFill>
                <a:latin typeface="Staatliches"/>
                <a:ea typeface="Staatliches"/>
                <a:cs typeface="Staatliches"/>
                <a:sym typeface="Staatliches"/>
              </a:rPr>
              <a:t>practice</a:t>
            </a:r>
            <a:endParaRPr sz="3000">
              <a:solidFill>
                <a:schemeClr val="dk1"/>
              </a:solidFill>
              <a:latin typeface="Staatliches"/>
              <a:ea typeface="Staatliches"/>
              <a:cs typeface="Staatliches"/>
              <a:sym typeface="Staatliches"/>
            </a:endParaRPr>
          </a:p>
        </p:txBody>
      </p:sp>
      <p:sp>
        <p:nvSpPr>
          <p:cNvPr id="208" name="Google Shape;208;p24"/>
          <p:cNvSpPr/>
          <p:nvPr/>
        </p:nvSpPr>
        <p:spPr>
          <a:xfrm>
            <a:off x="191203" y="533413"/>
            <a:ext cx="734663" cy="646487"/>
          </a:xfrm>
          <a:custGeom>
            <a:rect b="b" l="l" r="r" t="t"/>
            <a:pathLst>
              <a:path extrusionOk="0" h="11815" w="11973">
                <a:moveTo>
                  <a:pt x="5986" y="631"/>
                </a:moveTo>
                <a:cubicBezTo>
                  <a:pt x="6396" y="631"/>
                  <a:pt x="6711" y="946"/>
                  <a:pt x="6711" y="1324"/>
                </a:cubicBezTo>
                <a:cubicBezTo>
                  <a:pt x="6711" y="1733"/>
                  <a:pt x="6396" y="2048"/>
                  <a:pt x="5986" y="2048"/>
                </a:cubicBezTo>
                <a:cubicBezTo>
                  <a:pt x="5608" y="2048"/>
                  <a:pt x="5293" y="1733"/>
                  <a:pt x="5293" y="1324"/>
                </a:cubicBezTo>
                <a:cubicBezTo>
                  <a:pt x="5293" y="946"/>
                  <a:pt x="5608" y="631"/>
                  <a:pt x="5986" y="631"/>
                </a:cubicBezTo>
                <a:close/>
                <a:moveTo>
                  <a:pt x="5986" y="2710"/>
                </a:moveTo>
                <a:cubicBezTo>
                  <a:pt x="6931" y="2710"/>
                  <a:pt x="7719" y="3498"/>
                  <a:pt x="7719" y="4443"/>
                </a:cubicBezTo>
                <a:lnTo>
                  <a:pt x="7719" y="4789"/>
                </a:lnTo>
                <a:lnTo>
                  <a:pt x="4253" y="4789"/>
                </a:lnTo>
                <a:lnTo>
                  <a:pt x="4253" y="4443"/>
                </a:lnTo>
                <a:cubicBezTo>
                  <a:pt x="4253" y="3498"/>
                  <a:pt x="5041" y="2710"/>
                  <a:pt x="5986" y="2710"/>
                </a:cubicBezTo>
                <a:close/>
                <a:moveTo>
                  <a:pt x="3245" y="6900"/>
                </a:moveTo>
                <a:cubicBezTo>
                  <a:pt x="3623" y="6900"/>
                  <a:pt x="3938" y="7215"/>
                  <a:pt x="3938" y="7593"/>
                </a:cubicBezTo>
                <a:cubicBezTo>
                  <a:pt x="3938" y="8003"/>
                  <a:pt x="3623" y="8318"/>
                  <a:pt x="3245" y="8318"/>
                </a:cubicBezTo>
                <a:cubicBezTo>
                  <a:pt x="2836" y="8255"/>
                  <a:pt x="2521" y="7940"/>
                  <a:pt x="2521" y="7593"/>
                </a:cubicBezTo>
                <a:cubicBezTo>
                  <a:pt x="2521" y="7215"/>
                  <a:pt x="2836" y="6900"/>
                  <a:pt x="3245" y="6900"/>
                </a:cubicBezTo>
                <a:close/>
                <a:moveTo>
                  <a:pt x="8759" y="6900"/>
                </a:moveTo>
                <a:cubicBezTo>
                  <a:pt x="9137" y="6900"/>
                  <a:pt x="9452" y="7215"/>
                  <a:pt x="9452" y="7593"/>
                </a:cubicBezTo>
                <a:cubicBezTo>
                  <a:pt x="9452" y="8003"/>
                  <a:pt x="9137" y="8318"/>
                  <a:pt x="8759" y="8318"/>
                </a:cubicBezTo>
                <a:cubicBezTo>
                  <a:pt x="8349" y="8318"/>
                  <a:pt x="8034" y="7940"/>
                  <a:pt x="8034" y="7593"/>
                </a:cubicBezTo>
                <a:cubicBezTo>
                  <a:pt x="8034" y="7215"/>
                  <a:pt x="8349" y="6900"/>
                  <a:pt x="8759" y="6900"/>
                </a:cubicBezTo>
                <a:close/>
                <a:moveTo>
                  <a:pt x="10365" y="5545"/>
                </a:moveTo>
                <a:cubicBezTo>
                  <a:pt x="10523" y="5545"/>
                  <a:pt x="10680" y="5672"/>
                  <a:pt x="10712" y="5829"/>
                </a:cubicBezTo>
                <a:lnTo>
                  <a:pt x="11216" y="8570"/>
                </a:lnTo>
                <a:cubicBezTo>
                  <a:pt x="11247" y="8790"/>
                  <a:pt x="11027" y="8980"/>
                  <a:pt x="10838" y="8980"/>
                </a:cubicBezTo>
                <a:lnTo>
                  <a:pt x="10460" y="8980"/>
                </a:lnTo>
                <a:cubicBezTo>
                  <a:pt x="10239" y="8790"/>
                  <a:pt x="10019" y="8633"/>
                  <a:pt x="9767" y="8507"/>
                </a:cubicBezTo>
                <a:cubicBezTo>
                  <a:pt x="10019" y="8255"/>
                  <a:pt x="10145" y="7940"/>
                  <a:pt x="10145" y="7562"/>
                </a:cubicBezTo>
                <a:cubicBezTo>
                  <a:pt x="10145" y="6806"/>
                  <a:pt x="9515" y="6176"/>
                  <a:pt x="8759" y="6176"/>
                </a:cubicBezTo>
                <a:cubicBezTo>
                  <a:pt x="8002" y="6176"/>
                  <a:pt x="7372" y="6806"/>
                  <a:pt x="7372" y="7562"/>
                </a:cubicBezTo>
                <a:cubicBezTo>
                  <a:pt x="7372" y="7908"/>
                  <a:pt x="7498" y="8223"/>
                  <a:pt x="7719" y="8507"/>
                </a:cubicBezTo>
                <a:cubicBezTo>
                  <a:pt x="7498" y="8633"/>
                  <a:pt x="7246" y="8790"/>
                  <a:pt x="7057" y="8980"/>
                </a:cubicBezTo>
                <a:lnTo>
                  <a:pt x="4883" y="8980"/>
                </a:lnTo>
                <a:cubicBezTo>
                  <a:pt x="4694" y="8790"/>
                  <a:pt x="4442" y="8633"/>
                  <a:pt x="4222" y="8507"/>
                </a:cubicBezTo>
                <a:cubicBezTo>
                  <a:pt x="4474" y="8255"/>
                  <a:pt x="4568" y="7940"/>
                  <a:pt x="4568" y="7562"/>
                </a:cubicBezTo>
                <a:cubicBezTo>
                  <a:pt x="4568" y="6806"/>
                  <a:pt x="3938" y="6176"/>
                  <a:pt x="3214" y="6176"/>
                </a:cubicBezTo>
                <a:cubicBezTo>
                  <a:pt x="2458" y="6176"/>
                  <a:pt x="1828" y="6806"/>
                  <a:pt x="1828" y="7562"/>
                </a:cubicBezTo>
                <a:cubicBezTo>
                  <a:pt x="1828" y="7908"/>
                  <a:pt x="1954" y="8223"/>
                  <a:pt x="2174" y="8507"/>
                </a:cubicBezTo>
                <a:cubicBezTo>
                  <a:pt x="1922" y="8633"/>
                  <a:pt x="1701" y="8790"/>
                  <a:pt x="1512" y="8980"/>
                </a:cubicBezTo>
                <a:lnTo>
                  <a:pt x="1103" y="8980"/>
                </a:lnTo>
                <a:cubicBezTo>
                  <a:pt x="882" y="8980"/>
                  <a:pt x="725" y="8790"/>
                  <a:pt x="756" y="8570"/>
                </a:cubicBezTo>
                <a:lnTo>
                  <a:pt x="1260" y="5829"/>
                </a:lnTo>
                <a:cubicBezTo>
                  <a:pt x="1323" y="5672"/>
                  <a:pt x="1418" y="5545"/>
                  <a:pt x="1638" y="5545"/>
                </a:cubicBezTo>
                <a:close/>
                <a:moveTo>
                  <a:pt x="3214" y="8948"/>
                </a:moveTo>
                <a:cubicBezTo>
                  <a:pt x="4127" y="8948"/>
                  <a:pt x="4915" y="9736"/>
                  <a:pt x="4915" y="10712"/>
                </a:cubicBezTo>
                <a:lnTo>
                  <a:pt x="4915" y="11059"/>
                </a:lnTo>
                <a:lnTo>
                  <a:pt x="1481" y="11059"/>
                </a:lnTo>
                <a:lnTo>
                  <a:pt x="1481" y="10712"/>
                </a:lnTo>
                <a:cubicBezTo>
                  <a:pt x="1481" y="9736"/>
                  <a:pt x="2269" y="8948"/>
                  <a:pt x="3214" y="8948"/>
                </a:cubicBezTo>
                <a:close/>
                <a:moveTo>
                  <a:pt x="8759" y="8948"/>
                </a:moveTo>
                <a:cubicBezTo>
                  <a:pt x="9704" y="8948"/>
                  <a:pt x="10491" y="9736"/>
                  <a:pt x="10491" y="10712"/>
                </a:cubicBezTo>
                <a:lnTo>
                  <a:pt x="10491" y="11059"/>
                </a:lnTo>
                <a:lnTo>
                  <a:pt x="7026" y="11059"/>
                </a:lnTo>
                <a:lnTo>
                  <a:pt x="7026" y="10712"/>
                </a:lnTo>
                <a:cubicBezTo>
                  <a:pt x="7026" y="9736"/>
                  <a:pt x="7813" y="8948"/>
                  <a:pt x="8759" y="8948"/>
                </a:cubicBezTo>
                <a:close/>
                <a:moveTo>
                  <a:pt x="5986" y="1"/>
                </a:moveTo>
                <a:cubicBezTo>
                  <a:pt x="5262" y="1"/>
                  <a:pt x="4631" y="631"/>
                  <a:pt x="4631" y="1387"/>
                </a:cubicBezTo>
                <a:cubicBezTo>
                  <a:pt x="4631" y="1733"/>
                  <a:pt x="4726" y="2048"/>
                  <a:pt x="4978" y="2269"/>
                </a:cubicBezTo>
                <a:cubicBezTo>
                  <a:pt x="4127" y="2679"/>
                  <a:pt x="3592" y="3498"/>
                  <a:pt x="3592" y="4474"/>
                </a:cubicBezTo>
                <a:lnTo>
                  <a:pt x="3592" y="4852"/>
                </a:lnTo>
                <a:lnTo>
                  <a:pt x="1670" y="4852"/>
                </a:lnTo>
                <a:cubicBezTo>
                  <a:pt x="1166" y="4852"/>
                  <a:pt x="725" y="5199"/>
                  <a:pt x="630" y="5703"/>
                </a:cubicBezTo>
                <a:lnTo>
                  <a:pt x="126" y="8475"/>
                </a:lnTo>
                <a:cubicBezTo>
                  <a:pt x="0" y="9043"/>
                  <a:pt x="473" y="9610"/>
                  <a:pt x="1071" y="9673"/>
                </a:cubicBezTo>
                <a:cubicBezTo>
                  <a:pt x="914" y="9988"/>
                  <a:pt x="819" y="10366"/>
                  <a:pt x="819" y="10744"/>
                </a:cubicBezTo>
                <a:lnTo>
                  <a:pt x="819" y="11468"/>
                </a:lnTo>
                <a:cubicBezTo>
                  <a:pt x="819" y="11657"/>
                  <a:pt x="977" y="11815"/>
                  <a:pt x="1197" y="11815"/>
                </a:cubicBezTo>
                <a:lnTo>
                  <a:pt x="5356" y="11815"/>
                </a:lnTo>
                <a:cubicBezTo>
                  <a:pt x="5545" y="11815"/>
                  <a:pt x="5703" y="11657"/>
                  <a:pt x="5703" y="11468"/>
                </a:cubicBezTo>
                <a:lnTo>
                  <a:pt x="5703" y="10744"/>
                </a:lnTo>
                <a:cubicBezTo>
                  <a:pt x="5703" y="10366"/>
                  <a:pt x="5640" y="9988"/>
                  <a:pt x="5482" y="9673"/>
                </a:cubicBezTo>
                <a:lnTo>
                  <a:pt x="6648" y="9673"/>
                </a:lnTo>
                <a:cubicBezTo>
                  <a:pt x="6490" y="9988"/>
                  <a:pt x="6427" y="10366"/>
                  <a:pt x="6427" y="10744"/>
                </a:cubicBezTo>
                <a:lnTo>
                  <a:pt x="6427" y="11468"/>
                </a:lnTo>
                <a:cubicBezTo>
                  <a:pt x="6427" y="11657"/>
                  <a:pt x="6585" y="11815"/>
                  <a:pt x="6774" y="11815"/>
                </a:cubicBezTo>
                <a:lnTo>
                  <a:pt x="10838" y="11815"/>
                </a:lnTo>
                <a:cubicBezTo>
                  <a:pt x="11027" y="11815"/>
                  <a:pt x="11184" y="11657"/>
                  <a:pt x="11184" y="11468"/>
                </a:cubicBezTo>
                <a:lnTo>
                  <a:pt x="11184" y="10744"/>
                </a:lnTo>
                <a:cubicBezTo>
                  <a:pt x="11184" y="10366"/>
                  <a:pt x="11121" y="9988"/>
                  <a:pt x="10964" y="9673"/>
                </a:cubicBezTo>
                <a:cubicBezTo>
                  <a:pt x="11563" y="9610"/>
                  <a:pt x="11972" y="9043"/>
                  <a:pt x="11878" y="8475"/>
                </a:cubicBezTo>
                <a:lnTo>
                  <a:pt x="11342" y="5703"/>
                </a:lnTo>
                <a:cubicBezTo>
                  <a:pt x="11279" y="5199"/>
                  <a:pt x="10838" y="4852"/>
                  <a:pt x="10334" y="4852"/>
                </a:cubicBezTo>
                <a:lnTo>
                  <a:pt x="8412" y="4852"/>
                </a:lnTo>
                <a:lnTo>
                  <a:pt x="8412" y="4474"/>
                </a:lnTo>
                <a:cubicBezTo>
                  <a:pt x="8412" y="3498"/>
                  <a:pt x="7845" y="2679"/>
                  <a:pt x="7026" y="2269"/>
                </a:cubicBezTo>
                <a:cubicBezTo>
                  <a:pt x="7246" y="2048"/>
                  <a:pt x="7372" y="1733"/>
                  <a:pt x="7372" y="1387"/>
                </a:cubicBezTo>
                <a:cubicBezTo>
                  <a:pt x="7372" y="631"/>
                  <a:pt x="6742" y="1"/>
                  <a:pt x="5986" y="1"/>
                </a:cubicBez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4"/>
          <p:cNvSpPr txBox="1"/>
          <p:nvPr/>
        </p:nvSpPr>
        <p:spPr>
          <a:xfrm>
            <a:off x="1884050" y="1179900"/>
            <a:ext cx="5956800" cy="6894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en" sz="4100">
                <a:solidFill>
                  <a:srgbClr val="36174D"/>
                </a:solidFill>
                <a:latin typeface="Staatliches"/>
                <a:ea typeface="Staatliches"/>
                <a:cs typeface="Staatliches"/>
                <a:sym typeface="Staatliches"/>
              </a:rPr>
              <a:t>Squares</a:t>
            </a:r>
            <a:endParaRPr sz="700"/>
          </a:p>
        </p:txBody>
      </p:sp>
      <p:sp>
        <p:nvSpPr>
          <p:cNvPr id="210" name="Google Shape;210;p24"/>
          <p:cNvSpPr txBox="1"/>
          <p:nvPr/>
        </p:nvSpPr>
        <p:spPr>
          <a:xfrm>
            <a:off x="1681675" y="1793100"/>
            <a:ext cx="71067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Manrope"/>
                <a:ea typeface="Manrope"/>
                <a:cs typeface="Manrope"/>
                <a:sym typeface="Manrope"/>
              </a:rPr>
              <a:t>Use the turtle module to draw a square with side length 100</a:t>
            </a:r>
            <a:endParaRPr>
              <a:solidFill>
                <a:schemeClr val="dk1"/>
              </a:solidFill>
              <a:latin typeface="Manrope"/>
              <a:ea typeface="Manrope"/>
              <a:cs typeface="Manrope"/>
              <a:sym typeface="Manrope"/>
            </a:endParaRPr>
          </a:p>
          <a:p>
            <a:pPr indent="0" lvl="0" marL="0" rtl="0" algn="l">
              <a:spcBef>
                <a:spcPts val="0"/>
              </a:spcBef>
              <a:spcAft>
                <a:spcPts val="0"/>
              </a:spcAft>
              <a:buNone/>
            </a:pPr>
            <a:r>
              <a:t/>
            </a:r>
            <a:endParaRPr>
              <a:solidFill>
                <a:schemeClr val="dk1"/>
              </a:solidFill>
              <a:latin typeface="Manrope"/>
              <a:ea typeface="Manrope"/>
              <a:cs typeface="Manrope"/>
              <a:sym typeface="Manrope"/>
            </a:endParaRPr>
          </a:p>
          <a:p>
            <a:pPr indent="0" lvl="0" marL="0" rtl="0" algn="l">
              <a:spcBef>
                <a:spcPts val="0"/>
              </a:spcBef>
              <a:spcAft>
                <a:spcPts val="0"/>
              </a:spcAft>
              <a:buNone/>
            </a:pPr>
            <a:r>
              <a:rPr lang="en">
                <a:solidFill>
                  <a:schemeClr val="dk1"/>
                </a:solidFill>
                <a:latin typeface="Manrope"/>
                <a:ea typeface="Manrope"/>
                <a:cs typeface="Manrope"/>
                <a:sym typeface="Manrope"/>
              </a:rPr>
              <a:t>An example outline is below with a turtle named </a:t>
            </a:r>
            <a:r>
              <a:rPr lang="en">
                <a:solidFill>
                  <a:schemeClr val="dk1"/>
                </a:solidFill>
                <a:latin typeface="Consolas"/>
                <a:ea typeface="Consolas"/>
                <a:cs typeface="Consolas"/>
                <a:sym typeface="Consolas"/>
              </a:rPr>
              <a:t>myrtle</a:t>
            </a:r>
            <a:r>
              <a:rPr lang="en">
                <a:solidFill>
                  <a:schemeClr val="dk1"/>
                </a:solidFill>
                <a:latin typeface="Manrope"/>
                <a:ea typeface="Manrope"/>
                <a:cs typeface="Manrope"/>
                <a:sym typeface="Manrope"/>
              </a:rPr>
              <a:t>, but feel free to change it.</a:t>
            </a:r>
            <a:endParaRPr>
              <a:solidFill>
                <a:schemeClr val="dk1"/>
              </a:solidFill>
              <a:latin typeface="Manrope"/>
              <a:ea typeface="Manrope"/>
              <a:cs typeface="Manrope"/>
              <a:sym typeface="Manrope"/>
            </a:endParaRPr>
          </a:p>
          <a:p>
            <a:pPr indent="0" lvl="0" marL="0" rtl="0" algn="l">
              <a:spcBef>
                <a:spcPts val="0"/>
              </a:spcBef>
              <a:spcAft>
                <a:spcPts val="0"/>
              </a:spcAft>
              <a:buNone/>
            </a:pPr>
            <a:r>
              <a:t/>
            </a:r>
            <a:endParaRPr>
              <a:solidFill>
                <a:schemeClr val="dk1"/>
              </a:solidFill>
              <a:latin typeface="Manrope"/>
              <a:ea typeface="Manrope"/>
              <a:cs typeface="Manrope"/>
              <a:sym typeface="Manrope"/>
            </a:endParaRPr>
          </a:p>
          <a:p>
            <a:pPr indent="0" lvl="0" marL="0" rtl="0" algn="l">
              <a:spcBef>
                <a:spcPts val="0"/>
              </a:spcBef>
              <a:spcAft>
                <a:spcPts val="0"/>
              </a:spcAft>
              <a:buNone/>
            </a:pPr>
            <a:r>
              <a:rPr lang="en">
                <a:solidFill>
                  <a:schemeClr val="dk1"/>
                </a:solidFill>
                <a:latin typeface="Manrope"/>
                <a:ea typeface="Manrope"/>
                <a:cs typeface="Manrope"/>
                <a:sym typeface="Manrope"/>
              </a:rPr>
              <a:t>#create turtle named myrtle</a:t>
            </a:r>
            <a:endParaRPr>
              <a:solidFill>
                <a:schemeClr val="dk1"/>
              </a:solidFill>
              <a:latin typeface="Manrope"/>
              <a:ea typeface="Manrope"/>
              <a:cs typeface="Manrope"/>
              <a:sym typeface="Manrope"/>
            </a:endParaRPr>
          </a:p>
          <a:p>
            <a:pPr indent="0" lvl="0" marL="0" rtl="0" algn="l">
              <a:spcBef>
                <a:spcPts val="0"/>
              </a:spcBef>
              <a:spcAft>
                <a:spcPts val="0"/>
              </a:spcAft>
              <a:buNone/>
            </a:pPr>
            <a:r>
              <a:rPr b="1" lang="en">
                <a:solidFill>
                  <a:schemeClr val="dk1"/>
                </a:solidFill>
                <a:latin typeface="Consolas"/>
                <a:ea typeface="Consolas"/>
                <a:cs typeface="Consolas"/>
                <a:sym typeface="Consolas"/>
              </a:rPr>
              <a:t>import ____</a:t>
            </a:r>
            <a:r>
              <a:rPr lang="en">
                <a:solidFill>
                  <a:schemeClr val="dk1"/>
                </a:solidFill>
                <a:latin typeface="Consolas"/>
                <a:ea typeface="Consolas"/>
                <a:cs typeface="Consolas"/>
                <a:sym typeface="Consolas"/>
              </a:rPr>
              <a:t>					</a:t>
            </a:r>
            <a:endParaRPr>
              <a:solidFill>
                <a:schemeClr val="dk2"/>
              </a:solidFill>
              <a:latin typeface="Consolas"/>
              <a:ea typeface="Consolas"/>
              <a:cs typeface="Consolas"/>
              <a:sym typeface="Consolas"/>
            </a:endParaRPr>
          </a:p>
          <a:p>
            <a:pPr indent="0" lvl="0" marL="0" rtl="0" algn="l">
              <a:spcBef>
                <a:spcPts val="0"/>
              </a:spcBef>
              <a:spcAft>
                <a:spcPts val="0"/>
              </a:spcAft>
              <a:buNone/>
            </a:pPr>
            <a:r>
              <a:rPr b="1" lang="en">
                <a:solidFill>
                  <a:schemeClr val="dk1"/>
                </a:solidFill>
                <a:latin typeface="Consolas"/>
                <a:ea typeface="Consolas"/>
                <a:cs typeface="Consolas"/>
                <a:sym typeface="Consolas"/>
              </a:rPr>
              <a:t>____ = turtle._____</a:t>
            </a:r>
            <a:r>
              <a:rPr lang="en">
                <a:solidFill>
                  <a:schemeClr val="dk1"/>
                </a:solidFill>
                <a:latin typeface="Consolas"/>
                <a:ea typeface="Consolas"/>
                <a:cs typeface="Consolas"/>
                <a:sym typeface="Consolas"/>
              </a:rPr>
              <a:t>		</a:t>
            </a:r>
            <a:endParaRPr>
              <a:solidFill>
                <a:schemeClr val="dk2"/>
              </a:solidFill>
              <a:latin typeface="Consolas"/>
              <a:ea typeface="Consolas"/>
              <a:cs typeface="Consolas"/>
              <a:sym typeface="Consolas"/>
            </a:endParaRPr>
          </a:p>
          <a:p>
            <a:pPr indent="0" lvl="0" marL="0" rtl="0" algn="l">
              <a:spcBef>
                <a:spcPts val="0"/>
              </a:spcBef>
              <a:spcAft>
                <a:spcPts val="0"/>
              </a:spcAft>
              <a:buNone/>
            </a:pPr>
            <a:r>
              <a:t/>
            </a:r>
            <a:endParaRPr>
              <a:solidFill>
                <a:schemeClr val="dk2"/>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#draw square</a:t>
            </a:r>
            <a:endParaRPr>
              <a:solidFill>
                <a:schemeClr val="dk1"/>
              </a:solidFill>
              <a:latin typeface="Consolas"/>
              <a:ea typeface="Consolas"/>
              <a:cs typeface="Consolas"/>
              <a:sym typeface="Consolas"/>
            </a:endParaRPr>
          </a:p>
          <a:p>
            <a:pPr indent="0" lvl="0" marL="0" rtl="0" algn="l">
              <a:spcBef>
                <a:spcPts val="0"/>
              </a:spcBef>
              <a:spcAft>
                <a:spcPts val="0"/>
              </a:spcAft>
              <a:buNone/>
            </a:pPr>
            <a:r>
              <a:t/>
            </a:r>
            <a:endParaRPr>
              <a:solidFill>
                <a:schemeClr val="dk1"/>
              </a:solidFill>
              <a:latin typeface="Manrope"/>
              <a:ea typeface="Manrope"/>
              <a:cs typeface="Manrope"/>
              <a:sym typeface="Manrope"/>
            </a:endParaRPr>
          </a:p>
        </p:txBody>
      </p:sp>
      <p:pic>
        <p:nvPicPr>
          <p:cNvPr descr="5 Minute Timer Relaxing Music Lofi Fish Background&#10;&#10;&#10;&#10;&#10;&#10;&#10;TAGS&#10;5 minute&#10;5 minute countdown&#10;5 minute lo-fi hiphop timer&#10;5 minute timer&#10;countdown&#10;lo-fi music&#10;lofi study song&#10;study music&#10;study timer&#10;time&#10;timer&#10;working music&#10;5 minute timer with music&#10;5 minute clock&#10;lofi hiphop&#10;relaxing timers&#10;relaxing music&#10;relaxing lofi timer&#10;nature timer&#10;meditation&#10;meditation music&#10;relaxing sleep music&#10;school timer&#10;sleep timer&#10;chill timer&#10;chill music&#10;lofi timer&#10;lofi hiphop timer&#10;lofi hip hop" id="211" name="Google Shape;211;p24" title="5 Minute Timer Relaxing Music Lofi Fish Background">
            <a:hlinkClick r:id="rId4"/>
          </p:cNvPr>
          <p:cNvPicPr preferRelativeResize="0"/>
          <p:nvPr/>
        </p:nvPicPr>
        <p:blipFill>
          <a:blip r:embed="rId5">
            <a:alphaModFix/>
          </a:blip>
          <a:stretch>
            <a:fillRect/>
          </a:stretch>
        </p:blipFill>
        <p:spPr>
          <a:xfrm>
            <a:off x="311700" y="4467700"/>
            <a:ext cx="912175" cy="513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5" name="Shape 215"/>
        <p:cNvGrpSpPr/>
        <p:nvPr/>
      </p:nvGrpSpPr>
      <p:grpSpPr>
        <a:xfrm>
          <a:off x="0" y="0"/>
          <a:ext cx="0" cy="0"/>
          <a:chOff x="0" y="0"/>
          <a:chExt cx="0" cy="0"/>
        </a:xfrm>
      </p:grpSpPr>
      <p:sp>
        <p:nvSpPr>
          <p:cNvPr id="216" name="Google Shape;216;p25"/>
          <p:cNvSpPr txBox="1"/>
          <p:nvPr/>
        </p:nvSpPr>
        <p:spPr>
          <a:xfrm>
            <a:off x="199625" y="533388"/>
            <a:ext cx="3053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dk1"/>
                </a:solidFill>
                <a:latin typeface="Staatliches"/>
                <a:ea typeface="Staatliches"/>
                <a:cs typeface="Staatliches"/>
                <a:sym typeface="Staatliches"/>
              </a:rPr>
              <a:t>Exercise</a:t>
            </a:r>
            <a:endParaRPr sz="3000">
              <a:solidFill>
                <a:schemeClr val="dk1"/>
              </a:solidFill>
              <a:latin typeface="Staatliches"/>
              <a:ea typeface="Staatliches"/>
              <a:cs typeface="Staatliches"/>
              <a:sym typeface="Staatliches"/>
            </a:endParaRPr>
          </a:p>
        </p:txBody>
      </p:sp>
      <p:sp>
        <p:nvSpPr>
          <p:cNvPr id="217" name="Google Shape;217;p25"/>
          <p:cNvSpPr/>
          <p:nvPr/>
        </p:nvSpPr>
        <p:spPr>
          <a:xfrm>
            <a:off x="191203" y="533413"/>
            <a:ext cx="734663" cy="646487"/>
          </a:xfrm>
          <a:custGeom>
            <a:rect b="b" l="l" r="r" t="t"/>
            <a:pathLst>
              <a:path extrusionOk="0" h="11815" w="11973">
                <a:moveTo>
                  <a:pt x="5986" y="631"/>
                </a:moveTo>
                <a:cubicBezTo>
                  <a:pt x="6396" y="631"/>
                  <a:pt x="6711" y="946"/>
                  <a:pt x="6711" y="1324"/>
                </a:cubicBezTo>
                <a:cubicBezTo>
                  <a:pt x="6711" y="1733"/>
                  <a:pt x="6396" y="2048"/>
                  <a:pt x="5986" y="2048"/>
                </a:cubicBezTo>
                <a:cubicBezTo>
                  <a:pt x="5608" y="2048"/>
                  <a:pt x="5293" y="1733"/>
                  <a:pt x="5293" y="1324"/>
                </a:cubicBezTo>
                <a:cubicBezTo>
                  <a:pt x="5293" y="946"/>
                  <a:pt x="5608" y="631"/>
                  <a:pt x="5986" y="631"/>
                </a:cubicBezTo>
                <a:close/>
                <a:moveTo>
                  <a:pt x="5986" y="2710"/>
                </a:moveTo>
                <a:cubicBezTo>
                  <a:pt x="6931" y="2710"/>
                  <a:pt x="7719" y="3498"/>
                  <a:pt x="7719" y="4443"/>
                </a:cubicBezTo>
                <a:lnTo>
                  <a:pt x="7719" y="4789"/>
                </a:lnTo>
                <a:lnTo>
                  <a:pt x="4253" y="4789"/>
                </a:lnTo>
                <a:lnTo>
                  <a:pt x="4253" y="4443"/>
                </a:lnTo>
                <a:cubicBezTo>
                  <a:pt x="4253" y="3498"/>
                  <a:pt x="5041" y="2710"/>
                  <a:pt x="5986" y="2710"/>
                </a:cubicBezTo>
                <a:close/>
                <a:moveTo>
                  <a:pt x="3245" y="6900"/>
                </a:moveTo>
                <a:cubicBezTo>
                  <a:pt x="3623" y="6900"/>
                  <a:pt x="3938" y="7215"/>
                  <a:pt x="3938" y="7593"/>
                </a:cubicBezTo>
                <a:cubicBezTo>
                  <a:pt x="3938" y="8003"/>
                  <a:pt x="3623" y="8318"/>
                  <a:pt x="3245" y="8318"/>
                </a:cubicBezTo>
                <a:cubicBezTo>
                  <a:pt x="2836" y="8255"/>
                  <a:pt x="2521" y="7940"/>
                  <a:pt x="2521" y="7593"/>
                </a:cubicBezTo>
                <a:cubicBezTo>
                  <a:pt x="2521" y="7215"/>
                  <a:pt x="2836" y="6900"/>
                  <a:pt x="3245" y="6900"/>
                </a:cubicBezTo>
                <a:close/>
                <a:moveTo>
                  <a:pt x="8759" y="6900"/>
                </a:moveTo>
                <a:cubicBezTo>
                  <a:pt x="9137" y="6900"/>
                  <a:pt x="9452" y="7215"/>
                  <a:pt x="9452" y="7593"/>
                </a:cubicBezTo>
                <a:cubicBezTo>
                  <a:pt x="9452" y="8003"/>
                  <a:pt x="9137" y="8318"/>
                  <a:pt x="8759" y="8318"/>
                </a:cubicBezTo>
                <a:cubicBezTo>
                  <a:pt x="8349" y="8318"/>
                  <a:pt x="8034" y="7940"/>
                  <a:pt x="8034" y="7593"/>
                </a:cubicBezTo>
                <a:cubicBezTo>
                  <a:pt x="8034" y="7215"/>
                  <a:pt x="8349" y="6900"/>
                  <a:pt x="8759" y="6900"/>
                </a:cubicBezTo>
                <a:close/>
                <a:moveTo>
                  <a:pt x="10365" y="5545"/>
                </a:moveTo>
                <a:cubicBezTo>
                  <a:pt x="10523" y="5545"/>
                  <a:pt x="10680" y="5672"/>
                  <a:pt x="10712" y="5829"/>
                </a:cubicBezTo>
                <a:lnTo>
                  <a:pt x="11216" y="8570"/>
                </a:lnTo>
                <a:cubicBezTo>
                  <a:pt x="11247" y="8790"/>
                  <a:pt x="11027" y="8980"/>
                  <a:pt x="10838" y="8980"/>
                </a:cubicBezTo>
                <a:lnTo>
                  <a:pt x="10460" y="8980"/>
                </a:lnTo>
                <a:cubicBezTo>
                  <a:pt x="10239" y="8790"/>
                  <a:pt x="10019" y="8633"/>
                  <a:pt x="9767" y="8507"/>
                </a:cubicBezTo>
                <a:cubicBezTo>
                  <a:pt x="10019" y="8255"/>
                  <a:pt x="10145" y="7940"/>
                  <a:pt x="10145" y="7562"/>
                </a:cubicBezTo>
                <a:cubicBezTo>
                  <a:pt x="10145" y="6806"/>
                  <a:pt x="9515" y="6176"/>
                  <a:pt x="8759" y="6176"/>
                </a:cubicBezTo>
                <a:cubicBezTo>
                  <a:pt x="8002" y="6176"/>
                  <a:pt x="7372" y="6806"/>
                  <a:pt x="7372" y="7562"/>
                </a:cubicBezTo>
                <a:cubicBezTo>
                  <a:pt x="7372" y="7908"/>
                  <a:pt x="7498" y="8223"/>
                  <a:pt x="7719" y="8507"/>
                </a:cubicBezTo>
                <a:cubicBezTo>
                  <a:pt x="7498" y="8633"/>
                  <a:pt x="7246" y="8790"/>
                  <a:pt x="7057" y="8980"/>
                </a:cubicBezTo>
                <a:lnTo>
                  <a:pt x="4883" y="8980"/>
                </a:lnTo>
                <a:cubicBezTo>
                  <a:pt x="4694" y="8790"/>
                  <a:pt x="4442" y="8633"/>
                  <a:pt x="4222" y="8507"/>
                </a:cubicBezTo>
                <a:cubicBezTo>
                  <a:pt x="4474" y="8255"/>
                  <a:pt x="4568" y="7940"/>
                  <a:pt x="4568" y="7562"/>
                </a:cubicBezTo>
                <a:cubicBezTo>
                  <a:pt x="4568" y="6806"/>
                  <a:pt x="3938" y="6176"/>
                  <a:pt x="3214" y="6176"/>
                </a:cubicBezTo>
                <a:cubicBezTo>
                  <a:pt x="2458" y="6176"/>
                  <a:pt x="1828" y="6806"/>
                  <a:pt x="1828" y="7562"/>
                </a:cubicBezTo>
                <a:cubicBezTo>
                  <a:pt x="1828" y="7908"/>
                  <a:pt x="1954" y="8223"/>
                  <a:pt x="2174" y="8507"/>
                </a:cubicBezTo>
                <a:cubicBezTo>
                  <a:pt x="1922" y="8633"/>
                  <a:pt x="1701" y="8790"/>
                  <a:pt x="1512" y="8980"/>
                </a:cubicBezTo>
                <a:lnTo>
                  <a:pt x="1103" y="8980"/>
                </a:lnTo>
                <a:cubicBezTo>
                  <a:pt x="882" y="8980"/>
                  <a:pt x="725" y="8790"/>
                  <a:pt x="756" y="8570"/>
                </a:cubicBezTo>
                <a:lnTo>
                  <a:pt x="1260" y="5829"/>
                </a:lnTo>
                <a:cubicBezTo>
                  <a:pt x="1323" y="5672"/>
                  <a:pt x="1418" y="5545"/>
                  <a:pt x="1638" y="5545"/>
                </a:cubicBezTo>
                <a:close/>
                <a:moveTo>
                  <a:pt x="3214" y="8948"/>
                </a:moveTo>
                <a:cubicBezTo>
                  <a:pt x="4127" y="8948"/>
                  <a:pt x="4915" y="9736"/>
                  <a:pt x="4915" y="10712"/>
                </a:cubicBezTo>
                <a:lnTo>
                  <a:pt x="4915" y="11059"/>
                </a:lnTo>
                <a:lnTo>
                  <a:pt x="1481" y="11059"/>
                </a:lnTo>
                <a:lnTo>
                  <a:pt x="1481" y="10712"/>
                </a:lnTo>
                <a:cubicBezTo>
                  <a:pt x="1481" y="9736"/>
                  <a:pt x="2269" y="8948"/>
                  <a:pt x="3214" y="8948"/>
                </a:cubicBezTo>
                <a:close/>
                <a:moveTo>
                  <a:pt x="8759" y="8948"/>
                </a:moveTo>
                <a:cubicBezTo>
                  <a:pt x="9704" y="8948"/>
                  <a:pt x="10491" y="9736"/>
                  <a:pt x="10491" y="10712"/>
                </a:cubicBezTo>
                <a:lnTo>
                  <a:pt x="10491" y="11059"/>
                </a:lnTo>
                <a:lnTo>
                  <a:pt x="7026" y="11059"/>
                </a:lnTo>
                <a:lnTo>
                  <a:pt x="7026" y="10712"/>
                </a:lnTo>
                <a:cubicBezTo>
                  <a:pt x="7026" y="9736"/>
                  <a:pt x="7813" y="8948"/>
                  <a:pt x="8759" y="8948"/>
                </a:cubicBezTo>
                <a:close/>
                <a:moveTo>
                  <a:pt x="5986" y="1"/>
                </a:moveTo>
                <a:cubicBezTo>
                  <a:pt x="5262" y="1"/>
                  <a:pt x="4631" y="631"/>
                  <a:pt x="4631" y="1387"/>
                </a:cubicBezTo>
                <a:cubicBezTo>
                  <a:pt x="4631" y="1733"/>
                  <a:pt x="4726" y="2048"/>
                  <a:pt x="4978" y="2269"/>
                </a:cubicBezTo>
                <a:cubicBezTo>
                  <a:pt x="4127" y="2679"/>
                  <a:pt x="3592" y="3498"/>
                  <a:pt x="3592" y="4474"/>
                </a:cubicBezTo>
                <a:lnTo>
                  <a:pt x="3592" y="4852"/>
                </a:lnTo>
                <a:lnTo>
                  <a:pt x="1670" y="4852"/>
                </a:lnTo>
                <a:cubicBezTo>
                  <a:pt x="1166" y="4852"/>
                  <a:pt x="725" y="5199"/>
                  <a:pt x="630" y="5703"/>
                </a:cubicBezTo>
                <a:lnTo>
                  <a:pt x="126" y="8475"/>
                </a:lnTo>
                <a:cubicBezTo>
                  <a:pt x="0" y="9043"/>
                  <a:pt x="473" y="9610"/>
                  <a:pt x="1071" y="9673"/>
                </a:cubicBezTo>
                <a:cubicBezTo>
                  <a:pt x="914" y="9988"/>
                  <a:pt x="819" y="10366"/>
                  <a:pt x="819" y="10744"/>
                </a:cubicBezTo>
                <a:lnTo>
                  <a:pt x="819" y="11468"/>
                </a:lnTo>
                <a:cubicBezTo>
                  <a:pt x="819" y="11657"/>
                  <a:pt x="977" y="11815"/>
                  <a:pt x="1197" y="11815"/>
                </a:cubicBezTo>
                <a:lnTo>
                  <a:pt x="5356" y="11815"/>
                </a:lnTo>
                <a:cubicBezTo>
                  <a:pt x="5545" y="11815"/>
                  <a:pt x="5703" y="11657"/>
                  <a:pt x="5703" y="11468"/>
                </a:cubicBezTo>
                <a:lnTo>
                  <a:pt x="5703" y="10744"/>
                </a:lnTo>
                <a:cubicBezTo>
                  <a:pt x="5703" y="10366"/>
                  <a:pt x="5640" y="9988"/>
                  <a:pt x="5482" y="9673"/>
                </a:cubicBezTo>
                <a:lnTo>
                  <a:pt x="6648" y="9673"/>
                </a:lnTo>
                <a:cubicBezTo>
                  <a:pt x="6490" y="9988"/>
                  <a:pt x="6427" y="10366"/>
                  <a:pt x="6427" y="10744"/>
                </a:cubicBezTo>
                <a:lnTo>
                  <a:pt x="6427" y="11468"/>
                </a:lnTo>
                <a:cubicBezTo>
                  <a:pt x="6427" y="11657"/>
                  <a:pt x="6585" y="11815"/>
                  <a:pt x="6774" y="11815"/>
                </a:cubicBezTo>
                <a:lnTo>
                  <a:pt x="10838" y="11815"/>
                </a:lnTo>
                <a:cubicBezTo>
                  <a:pt x="11027" y="11815"/>
                  <a:pt x="11184" y="11657"/>
                  <a:pt x="11184" y="11468"/>
                </a:cubicBezTo>
                <a:lnTo>
                  <a:pt x="11184" y="10744"/>
                </a:lnTo>
                <a:cubicBezTo>
                  <a:pt x="11184" y="10366"/>
                  <a:pt x="11121" y="9988"/>
                  <a:pt x="10964" y="9673"/>
                </a:cubicBezTo>
                <a:cubicBezTo>
                  <a:pt x="11563" y="9610"/>
                  <a:pt x="11972" y="9043"/>
                  <a:pt x="11878" y="8475"/>
                </a:cubicBezTo>
                <a:lnTo>
                  <a:pt x="11342" y="5703"/>
                </a:lnTo>
                <a:cubicBezTo>
                  <a:pt x="11279" y="5199"/>
                  <a:pt x="10838" y="4852"/>
                  <a:pt x="10334" y="4852"/>
                </a:cubicBezTo>
                <a:lnTo>
                  <a:pt x="8412" y="4852"/>
                </a:lnTo>
                <a:lnTo>
                  <a:pt x="8412" y="4474"/>
                </a:lnTo>
                <a:cubicBezTo>
                  <a:pt x="8412" y="3498"/>
                  <a:pt x="7845" y="2679"/>
                  <a:pt x="7026" y="2269"/>
                </a:cubicBezTo>
                <a:cubicBezTo>
                  <a:pt x="7246" y="2048"/>
                  <a:pt x="7372" y="1733"/>
                  <a:pt x="7372" y="1387"/>
                </a:cubicBezTo>
                <a:cubicBezTo>
                  <a:pt x="7372" y="631"/>
                  <a:pt x="6742" y="1"/>
                  <a:pt x="5986" y="1"/>
                </a:cubicBez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5"/>
          <p:cNvSpPr txBox="1"/>
          <p:nvPr/>
        </p:nvSpPr>
        <p:spPr>
          <a:xfrm>
            <a:off x="1884050" y="1179900"/>
            <a:ext cx="5956800" cy="6894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en" sz="4100">
                <a:solidFill>
                  <a:srgbClr val="36174D"/>
                </a:solidFill>
                <a:latin typeface="Staatliches"/>
                <a:ea typeface="Staatliches"/>
                <a:cs typeface="Staatliches"/>
                <a:sym typeface="Staatliches"/>
              </a:rPr>
              <a:t>Triangles</a:t>
            </a:r>
            <a:endParaRPr sz="700"/>
          </a:p>
        </p:txBody>
      </p:sp>
      <p:sp>
        <p:nvSpPr>
          <p:cNvPr id="219" name="Google Shape;219;p25"/>
          <p:cNvSpPr txBox="1"/>
          <p:nvPr/>
        </p:nvSpPr>
        <p:spPr>
          <a:xfrm>
            <a:off x="1681675" y="1793100"/>
            <a:ext cx="7106700" cy="335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Manrope"/>
                <a:ea typeface="Manrope"/>
                <a:cs typeface="Manrope"/>
                <a:sym typeface="Manrope"/>
              </a:rPr>
              <a:t>Use the turtle module to draw an </a:t>
            </a:r>
            <a:r>
              <a:rPr b="1" lang="en">
                <a:solidFill>
                  <a:schemeClr val="dk1"/>
                </a:solidFill>
                <a:latin typeface="Manrope"/>
                <a:ea typeface="Manrope"/>
                <a:cs typeface="Manrope"/>
                <a:sym typeface="Manrope"/>
              </a:rPr>
              <a:t>equilateral triangle</a:t>
            </a:r>
            <a:r>
              <a:rPr lang="en">
                <a:solidFill>
                  <a:schemeClr val="dk1"/>
                </a:solidFill>
                <a:latin typeface="Manrope"/>
                <a:ea typeface="Manrope"/>
                <a:cs typeface="Manrope"/>
                <a:sym typeface="Manrope"/>
              </a:rPr>
              <a:t> with side length 200. </a:t>
            </a:r>
            <a:endParaRPr>
              <a:solidFill>
                <a:schemeClr val="dk1"/>
              </a:solidFill>
              <a:latin typeface="Manrope"/>
              <a:ea typeface="Manrope"/>
              <a:cs typeface="Manrope"/>
              <a:sym typeface="Manrope"/>
            </a:endParaRPr>
          </a:p>
          <a:p>
            <a:pPr indent="0" lvl="0" marL="0" rtl="0" algn="l">
              <a:spcBef>
                <a:spcPts val="0"/>
              </a:spcBef>
              <a:spcAft>
                <a:spcPts val="0"/>
              </a:spcAft>
              <a:buNone/>
            </a:pPr>
            <a:r>
              <a:t/>
            </a:r>
            <a:endParaRPr>
              <a:solidFill>
                <a:schemeClr val="dk1"/>
              </a:solidFill>
              <a:latin typeface="Manrope"/>
              <a:ea typeface="Manrope"/>
              <a:cs typeface="Manrope"/>
              <a:sym typeface="Manrope"/>
            </a:endParaRPr>
          </a:p>
          <a:p>
            <a:pPr indent="0" lvl="0" marL="0" rtl="0" algn="l">
              <a:spcBef>
                <a:spcPts val="0"/>
              </a:spcBef>
              <a:spcAft>
                <a:spcPts val="0"/>
              </a:spcAft>
              <a:buNone/>
            </a:pPr>
            <a:r>
              <a:rPr lang="en">
                <a:solidFill>
                  <a:schemeClr val="dk1"/>
                </a:solidFill>
                <a:latin typeface="Manrope"/>
                <a:ea typeface="Manrope"/>
                <a:cs typeface="Manrope"/>
                <a:sym typeface="Manrope"/>
              </a:rPr>
              <a:t>An example outline is below with a turtle named </a:t>
            </a:r>
            <a:r>
              <a:rPr lang="en">
                <a:solidFill>
                  <a:schemeClr val="dk1"/>
                </a:solidFill>
                <a:latin typeface="Consolas"/>
                <a:ea typeface="Consolas"/>
                <a:cs typeface="Consolas"/>
                <a:sym typeface="Consolas"/>
              </a:rPr>
              <a:t>myrtle</a:t>
            </a:r>
            <a:r>
              <a:rPr lang="en">
                <a:solidFill>
                  <a:schemeClr val="dk1"/>
                </a:solidFill>
                <a:latin typeface="Manrope"/>
                <a:ea typeface="Manrope"/>
                <a:cs typeface="Manrope"/>
                <a:sym typeface="Manrope"/>
              </a:rPr>
              <a:t>, but feel free to change it.</a:t>
            </a:r>
            <a:endParaRPr>
              <a:solidFill>
                <a:schemeClr val="dk1"/>
              </a:solidFill>
              <a:latin typeface="Manrope"/>
              <a:ea typeface="Manrope"/>
              <a:cs typeface="Manrope"/>
              <a:sym typeface="Manrope"/>
            </a:endParaRPr>
          </a:p>
          <a:p>
            <a:pPr indent="0" lvl="0" marL="0" rtl="0" algn="l">
              <a:spcBef>
                <a:spcPts val="0"/>
              </a:spcBef>
              <a:spcAft>
                <a:spcPts val="0"/>
              </a:spcAft>
              <a:buNone/>
            </a:pPr>
            <a:r>
              <a:t/>
            </a:r>
            <a:endParaRPr>
              <a:solidFill>
                <a:schemeClr val="dk1"/>
              </a:solidFill>
              <a:latin typeface="Manrope"/>
              <a:ea typeface="Manrope"/>
              <a:cs typeface="Manrope"/>
              <a:sym typeface="Manrope"/>
            </a:endParaRPr>
          </a:p>
          <a:p>
            <a:pPr indent="0" lvl="0" marL="0" rtl="0" algn="l">
              <a:spcBef>
                <a:spcPts val="0"/>
              </a:spcBef>
              <a:spcAft>
                <a:spcPts val="0"/>
              </a:spcAft>
              <a:buNone/>
            </a:pPr>
            <a:r>
              <a:rPr lang="en">
                <a:solidFill>
                  <a:schemeClr val="dk1"/>
                </a:solidFill>
                <a:latin typeface="Manrope"/>
                <a:ea typeface="Manrope"/>
                <a:cs typeface="Manrope"/>
                <a:sym typeface="Manrope"/>
              </a:rPr>
              <a:t>#create turtle named myrtle</a:t>
            </a:r>
            <a:endParaRPr>
              <a:solidFill>
                <a:schemeClr val="dk1"/>
              </a:solidFill>
              <a:latin typeface="Manrope"/>
              <a:ea typeface="Manrope"/>
              <a:cs typeface="Manrope"/>
              <a:sym typeface="Manrope"/>
            </a:endParaRPr>
          </a:p>
          <a:p>
            <a:pPr indent="0" lvl="0" marL="0" rtl="0" algn="l">
              <a:spcBef>
                <a:spcPts val="0"/>
              </a:spcBef>
              <a:spcAft>
                <a:spcPts val="0"/>
              </a:spcAft>
              <a:buClr>
                <a:schemeClr val="dk1"/>
              </a:buClr>
              <a:buSzPts val="1100"/>
              <a:buFont typeface="Arial"/>
              <a:buNone/>
            </a:pPr>
            <a:r>
              <a:rPr b="1" lang="en">
                <a:solidFill>
                  <a:schemeClr val="dk1"/>
                </a:solidFill>
                <a:latin typeface="Consolas"/>
                <a:ea typeface="Consolas"/>
                <a:cs typeface="Consolas"/>
                <a:sym typeface="Consolas"/>
              </a:rPr>
              <a:t>import ____</a:t>
            </a:r>
            <a:r>
              <a:rPr lang="en">
                <a:solidFill>
                  <a:schemeClr val="dk1"/>
                </a:solidFill>
                <a:latin typeface="Consolas"/>
                <a:ea typeface="Consolas"/>
                <a:cs typeface="Consolas"/>
                <a:sym typeface="Consolas"/>
              </a:rPr>
              <a:t>					</a:t>
            </a:r>
            <a:endParaRPr>
              <a:solidFill>
                <a:schemeClr val="dk2"/>
              </a:solidFill>
              <a:latin typeface="Consolas"/>
              <a:ea typeface="Consolas"/>
              <a:cs typeface="Consolas"/>
              <a:sym typeface="Consolas"/>
            </a:endParaRPr>
          </a:p>
          <a:p>
            <a:pPr indent="0" lvl="0" marL="0" rtl="0" algn="l">
              <a:spcBef>
                <a:spcPts val="0"/>
              </a:spcBef>
              <a:spcAft>
                <a:spcPts val="0"/>
              </a:spcAft>
              <a:buNone/>
            </a:pPr>
            <a:r>
              <a:rPr b="1" lang="en">
                <a:solidFill>
                  <a:schemeClr val="dk1"/>
                </a:solidFill>
                <a:latin typeface="Consolas"/>
                <a:ea typeface="Consolas"/>
                <a:cs typeface="Consolas"/>
                <a:sym typeface="Consolas"/>
              </a:rPr>
              <a:t>____ = turtle._____</a:t>
            </a:r>
            <a:r>
              <a:rPr lang="en">
                <a:solidFill>
                  <a:schemeClr val="dk1"/>
                </a:solidFill>
                <a:latin typeface="Consolas"/>
                <a:ea typeface="Consolas"/>
                <a:cs typeface="Consolas"/>
                <a:sym typeface="Consolas"/>
              </a:rPr>
              <a:t>	</a:t>
            </a:r>
            <a:endParaRPr>
              <a:solidFill>
                <a:schemeClr val="dk2"/>
              </a:solidFill>
              <a:latin typeface="Consolas"/>
              <a:ea typeface="Consolas"/>
              <a:cs typeface="Consolas"/>
              <a:sym typeface="Consolas"/>
            </a:endParaRPr>
          </a:p>
          <a:p>
            <a:pPr indent="0" lvl="0" marL="0" rtl="0" algn="l">
              <a:spcBef>
                <a:spcPts val="0"/>
              </a:spcBef>
              <a:spcAft>
                <a:spcPts val="0"/>
              </a:spcAft>
              <a:buNone/>
            </a:pPr>
            <a:r>
              <a:t/>
            </a:r>
            <a:endParaRPr>
              <a:solidFill>
                <a:schemeClr val="dk2"/>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#draw triangle </a:t>
            </a:r>
            <a:endParaRPr>
              <a:solidFill>
                <a:schemeClr val="dk1"/>
              </a:solidFill>
              <a:latin typeface="Consolas"/>
              <a:ea typeface="Consolas"/>
              <a:cs typeface="Consolas"/>
              <a:sym typeface="Consolas"/>
            </a:endParaRPr>
          </a:p>
          <a:p>
            <a:pPr indent="0" lvl="0" marL="0" rtl="0" algn="l">
              <a:spcBef>
                <a:spcPts val="0"/>
              </a:spcBef>
              <a:spcAft>
                <a:spcPts val="0"/>
              </a:spcAft>
              <a:buNone/>
            </a:pPr>
            <a:r>
              <a:t/>
            </a:r>
            <a:endParaRPr>
              <a:solidFill>
                <a:schemeClr val="dk1"/>
              </a:solidFill>
              <a:latin typeface="Manrope"/>
              <a:ea typeface="Manrope"/>
              <a:cs typeface="Manrope"/>
              <a:sym typeface="Manrope"/>
            </a:endParaRPr>
          </a:p>
          <a:p>
            <a:pPr indent="0" lvl="0" marL="0" rtl="0" algn="l">
              <a:spcBef>
                <a:spcPts val="0"/>
              </a:spcBef>
              <a:spcAft>
                <a:spcPts val="0"/>
              </a:spcAft>
              <a:buNone/>
            </a:pPr>
            <a:r>
              <a:t/>
            </a:r>
            <a:endParaRPr>
              <a:solidFill>
                <a:schemeClr val="dk1"/>
              </a:solidFill>
              <a:latin typeface="Manrope"/>
              <a:ea typeface="Manrope"/>
              <a:cs typeface="Manrope"/>
              <a:sym typeface="Manrope"/>
            </a:endParaRPr>
          </a:p>
          <a:p>
            <a:pPr indent="0" lvl="0" marL="0" rtl="0" algn="l">
              <a:lnSpc>
                <a:spcPct val="135714"/>
              </a:lnSpc>
              <a:spcBef>
                <a:spcPts val="0"/>
              </a:spcBef>
              <a:spcAft>
                <a:spcPts val="0"/>
              </a:spcAft>
              <a:buClr>
                <a:schemeClr val="dk1"/>
              </a:buClr>
              <a:buSzPts val="1100"/>
              <a:buFont typeface="Arial"/>
              <a:buNone/>
            </a:pPr>
            <a:r>
              <a:rPr lang="en">
                <a:solidFill>
                  <a:schemeClr val="dk1"/>
                </a:solidFill>
                <a:latin typeface="Manrope"/>
                <a:ea typeface="Manrope"/>
                <a:cs typeface="Manrope"/>
                <a:sym typeface="Manrope"/>
              </a:rPr>
              <a:t>Note: equilateral means all sides are the same length and all interior angles are 60. You may find it helpful to draw out a picture to get the degree myrtle must turn.</a:t>
            </a:r>
            <a:endParaRPr>
              <a:solidFill>
                <a:schemeClr val="dk1"/>
              </a:solidFill>
              <a:latin typeface="Manrope"/>
              <a:ea typeface="Manrope"/>
              <a:cs typeface="Manrope"/>
              <a:sym typeface="Manrope"/>
            </a:endParaRPr>
          </a:p>
          <a:p>
            <a:pPr indent="0" lvl="0" marL="0" rtl="0" algn="l">
              <a:spcBef>
                <a:spcPts val="0"/>
              </a:spcBef>
              <a:spcAft>
                <a:spcPts val="0"/>
              </a:spcAft>
              <a:buNone/>
            </a:pPr>
            <a:r>
              <a:t/>
            </a:r>
            <a:endParaRPr>
              <a:solidFill>
                <a:schemeClr val="dk1"/>
              </a:solidFill>
              <a:latin typeface="Manrope"/>
              <a:ea typeface="Manrope"/>
              <a:cs typeface="Manrope"/>
              <a:sym typeface="Manrope"/>
            </a:endParaRPr>
          </a:p>
        </p:txBody>
      </p:sp>
      <p:pic>
        <p:nvPicPr>
          <p:cNvPr descr="🎼 | Listen on Spotify, Apple music and more&#10;→  https://fanlink.to/ChillSynthwave&#10;&#10;🎶 Subscribe to this channel for more synthwave music&#10;→ https://bit.ly/synthwave-channel&#10;&#10;🌎 | Lofi Girl on all social media&#10;→  https://fanlink.to/lofigirl-social&#10;&#10;👕 | Lofi Girl merch&#10;→  https://bit.ly/Iofigirl-shop&#10;&#10;🎭 | Create your lofi avatar now&#10;→  https://lofigirl.com/generator/&#10;&#10;💬 | Join the Lofi Girl community&#10;→   https://bit.ly/lofigirl-discord&#10;→   https://bit.ly/lofigirl-reddit&#10;&#10;🎨 | Art by Lofi Studio (full list of artists here)&#10;→  https://www.instagram.com/p/CrlCU3msh49/&#10;&#10;📝 | Submit your music / art&#10;→  https://bit.ly/lofi-submission" id="220" name="Google Shape;220;p25" title="synthwave radio 🌌 - beats to chill/game to">
            <a:hlinkClick r:id="rId4"/>
          </p:cNvPr>
          <p:cNvPicPr preferRelativeResize="0"/>
          <p:nvPr/>
        </p:nvPicPr>
        <p:blipFill>
          <a:blip r:embed="rId5">
            <a:alphaModFix/>
          </a:blip>
          <a:stretch>
            <a:fillRect/>
          </a:stretch>
        </p:blipFill>
        <p:spPr>
          <a:xfrm>
            <a:off x="135850" y="4657597"/>
            <a:ext cx="561450" cy="31581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4" name="Shape 224"/>
        <p:cNvGrpSpPr/>
        <p:nvPr/>
      </p:nvGrpSpPr>
      <p:grpSpPr>
        <a:xfrm>
          <a:off x="0" y="0"/>
          <a:ext cx="0" cy="0"/>
          <a:chOff x="0" y="0"/>
          <a:chExt cx="0" cy="0"/>
        </a:xfrm>
      </p:grpSpPr>
      <p:sp>
        <p:nvSpPr>
          <p:cNvPr id="225" name="Google Shape;225;p26"/>
          <p:cNvSpPr txBox="1"/>
          <p:nvPr/>
        </p:nvSpPr>
        <p:spPr>
          <a:xfrm>
            <a:off x="199625" y="533388"/>
            <a:ext cx="3053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dk1"/>
                </a:solidFill>
                <a:latin typeface="Staatliches"/>
                <a:ea typeface="Staatliches"/>
                <a:cs typeface="Staatliches"/>
                <a:sym typeface="Staatliches"/>
              </a:rPr>
              <a:t>Exercise</a:t>
            </a:r>
            <a:endParaRPr sz="3000">
              <a:solidFill>
                <a:schemeClr val="dk1"/>
              </a:solidFill>
              <a:latin typeface="Staatliches"/>
              <a:ea typeface="Staatliches"/>
              <a:cs typeface="Staatliches"/>
              <a:sym typeface="Staatliches"/>
            </a:endParaRPr>
          </a:p>
        </p:txBody>
      </p:sp>
      <p:sp>
        <p:nvSpPr>
          <p:cNvPr id="226" name="Google Shape;226;p26"/>
          <p:cNvSpPr/>
          <p:nvPr/>
        </p:nvSpPr>
        <p:spPr>
          <a:xfrm>
            <a:off x="191203" y="533413"/>
            <a:ext cx="734663" cy="646487"/>
          </a:xfrm>
          <a:custGeom>
            <a:rect b="b" l="l" r="r" t="t"/>
            <a:pathLst>
              <a:path extrusionOk="0" h="11815" w="11973">
                <a:moveTo>
                  <a:pt x="5986" y="631"/>
                </a:moveTo>
                <a:cubicBezTo>
                  <a:pt x="6396" y="631"/>
                  <a:pt x="6711" y="946"/>
                  <a:pt x="6711" y="1324"/>
                </a:cubicBezTo>
                <a:cubicBezTo>
                  <a:pt x="6711" y="1733"/>
                  <a:pt x="6396" y="2048"/>
                  <a:pt x="5986" y="2048"/>
                </a:cubicBezTo>
                <a:cubicBezTo>
                  <a:pt x="5608" y="2048"/>
                  <a:pt x="5293" y="1733"/>
                  <a:pt x="5293" y="1324"/>
                </a:cubicBezTo>
                <a:cubicBezTo>
                  <a:pt x="5293" y="946"/>
                  <a:pt x="5608" y="631"/>
                  <a:pt x="5986" y="631"/>
                </a:cubicBezTo>
                <a:close/>
                <a:moveTo>
                  <a:pt x="5986" y="2710"/>
                </a:moveTo>
                <a:cubicBezTo>
                  <a:pt x="6931" y="2710"/>
                  <a:pt x="7719" y="3498"/>
                  <a:pt x="7719" y="4443"/>
                </a:cubicBezTo>
                <a:lnTo>
                  <a:pt x="7719" y="4789"/>
                </a:lnTo>
                <a:lnTo>
                  <a:pt x="4253" y="4789"/>
                </a:lnTo>
                <a:lnTo>
                  <a:pt x="4253" y="4443"/>
                </a:lnTo>
                <a:cubicBezTo>
                  <a:pt x="4253" y="3498"/>
                  <a:pt x="5041" y="2710"/>
                  <a:pt x="5986" y="2710"/>
                </a:cubicBezTo>
                <a:close/>
                <a:moveTo>
                  <a:pt x="3245" y="6900"/>
                </a:moveTo>
                <a:cubicBezTo>
                  <a:pt x="3623" y="6900"/>
                  <a:pt x="3938" y="7215"/>
                  <a:pt x="3938" y="7593"/>
                </a:cubicBezTo>
                <a:cubicBezTo>
                  <a:pt x="3938" y="8003"/>
                  <a:pt x="3623" y="8318"/>
                  <a:pt x="3245" y="8318"/>
                </a:cubicBezTo>
                <a:cubicBezTo>
                  <a:pt x="2836" y="8255"/>
                  <a:pt x="2521" y="7940"/>
                  <a:pt x="2521" y="7593"/>
                </a:cubicBezTo>
                <a:cubicBezTo>
                  <a:pt x="2521" y="7215"/>
                  <a:pt x="2836" y="6900"/>
                  <a:pt x="3245" y="6900"/>
                </a:cubicBezTo>
                <a:close/>
                <a:moveTo>
                  <a:pt x="8759" y="6900"/>
                </a:moveTo>
                <a:cubicBezTo>
                  <a:pt x="9137" y="6900"/>
                  <a:pt x="9452" y="7215"/>
                  <a:pt x="9452" y="7593"/>
                </a:cubicBezTo>
                <a:cubicBezTo>
                  <a:pt x="9452" y="8003"/>
                  <a:pt x="9137" y="8318"/>
                  <a:pt x="8759" y="8318"/>
                </a:cubicBezTo>
                <a:cubicBezTo>
                  <a:pt x="8349" y="8318"/>
                  <a:pt x="8034" y="7940"/>
                  <a:pt x="8034" y="7593"/>
                </a:cubicBezTo>
                <a:cubicBezTo>
                  <a:pt x="8034" y="7215"/>
                  <a:pt x="8349" y="6900"/>
                  <a:pt x="8759" y="6900"/>
                </a:cubicBezTo>
                <a:close/>
                <a:moveTo>
                  <a:pt x="10365" y="5545"/>
                </a:moveTo>
                <a:cubicBezTo>
                  <a:pt x="10523" y="5545"/>
                  <a:pt x="10680" y="5672"/>
                  <a:pt x="10712" y="5829"/>
                </a:cubicBezTo>
                <a:lnTo>
                  <a:pt x="11216" y="8570"/>
                </a:lnTo>
                <a:cubicBezTo>
                  <a:pt x="11247" y="8790"/>
                  <a:pt x="11027" y="8980"/>
                  <a:pt x="10838" y="8980"/>
                </a:cubicBezTo>
                <a:lnTo>
                  <a:pt x="10460" y="8980"/>
                </a:lnTo>
                <a:cubicBezTo>
                  <a:pt x="10239" y="8790"/>
                  <a:pt x="10019" y="8633"/>
                  <a:pt x="9767" y="8507"/>
                </a:cubicBezTo>
                <a:cubicBezTo>
                  <a:pt x="10019" y="8255"/>
                  <a:pt x="10145" y="7940"/>
                  <a:pt x="10145" y="7562"/>
                </a:cubicBezTo>
                <a:cubicBezTo>
                  <a:pt x="10145" y="6806"/>
                  <a:pt x="9515" y="6176"/>
                  <a:pt x="8759" y="6176"/>
                </a:cubicBezTo>
                <a:cubicBezTo>
                  <a:pt x="8002" y="6176"/>
                  <a:pt x="7372" y="6806"/>
                  <a:pt x="7372" y="7562"/>
                </a:cubicBezTo>
                <a:cubicBezTo>
                  <a:pt x="7372" y="7908"/>
                  <a:pt x="7498" y="8223"/>
                  <a:pt x="7719" y="8507"/>
                </a:cubicBezTo>
                <a:cubicBezTo>
                  <a:pt x="7498" y="8633"/>
                  <a:pt x="7246" y="8790"/>
                  <a:pt x="7057" y="8980"/>
                </a:cubicBezTo>
                <a:lnTo>
                  <a:pt x="4883" y="8980"/>
                </a:lnTo>
                <a:cubicBezTo>
                  <a:pt x="4694" y="8790"/>
                  <a:pt x="4442" y="8633"/>
                  <a:pt x="4222" y="8507"/>
                </a:cubicBezTo>
                <a:cubicBezTo>
                  <a:pt x="4474" y="8255"/>
                  <a:pt x="4568" y="7940"/>
                  <a:pt x="4568" y="7562"/>
                </a:cubicBezTo>
                <a:cubicBezTo>
                  <a:pt x="4568" y="6806"/>
                  <a:pt x="3938" y="6176"/>
                  <a:pt x="3214" y="6176"/>
                </a:cubicBezTo>
                <a:cubicBezTo>
                  <a:pt x="2458" y="6176"/>
                  <a:pt x="1828" y="6806"/>
                  <a:pt x="1828" y="7562"/>
                </a:cubicBezTo>
                <a:cubicBezTo>
                  <a:pt x="1828" y="7908"/>
                  <a:pt x="1954" y="8223"/>
                  <a:pt x="2174" y="8507"/>
                </a:cubicBezTo>
                <a:cubicBezTo>
                  <a:pt x="1922" y="8633"/>
                  <a:pt x="1701" y="8790"/>
                  <a:pt x="1512" y="8980"/>
                </a:cubicBezTo>
                <a:lnTo>
                  <a:pt x="1103" y="8980"/>
                </a:lnTo>
                <a:cubicBezTo>
                  <a:pt x="882" y="8980"/>
                  <a:pt x="725" y="8790"/>
                  <a:pt x="756" y="8570"/>
                </a:cubicBezTo>
                <a:lnTo>
                  <a:pt x="1260" y="5829"/>
                </a:lnTo>
                <a:cubicBezTo>
                  <a:pt x="1323" y="5672"/>
                  <a:pt x="1418" y="5545"/>
                  <a:pt x="1638" y="5545"/>
                </a:cubicBezTo>
                <a:close/>
                <a:moveTo>
                  <a:pt x="3214" y="8948"/>
                </a:moveTo>
                <a:cubicBezTo>
                  <a:pt x="4127" y="8948"/>
                  <a:pt x="4915" y="9736"/>
                  <a:pt x="4915" y="10712"/>
                </a:cubicBezTo>
                <a:lnTo>
                  <a:pt x="4915" y="11059"/>
                </a:lnTo>
                <a:lnTo>
                  <a:pt x="1481" y="11059"/>
                </a:lnTo>
                <a:lnTo>
                  <a:pt x="1481" y="10712"/>
                </a:lnTo>
                <a:cubicBezTo>
                  <a:pt x="1481" y="9736"/>
                  <a:pt x="2269" y="8948"/>
                  <a:pt x="3214" y="8948"/>
                </a:cubicBezTo>
                <a:close/>
                <a:moveTo>
                  <a:pt x="8759" y="8948"/>
                </a:moveTo>
                <a:cubicBezTo>
                  <a:pt x="9704" y="8948"/>
                  <a:pt x="10491" y="9736"/>
                  <a:pt x="10491" y="10712"/>
                </a:cubicBezTo>
                <a:lnTo>
                  <a:pt x="10491" y="11059"/>
                </a:lnTo>
                <a:lnTo>
                  <a:pt x="7026" y="11059"/>
                </a:lnTo>
                <a:lnTo>
                  <a:pt x="7026" y="10712"/>
                </a:lnTo>
                <a:cubicBezTo>
                  <a:pt x="7026" y="9736"/>
                  <a:pt x="7813" y="8948"/>
                  <a:pt x="8759" y="8948"/>
                </a:cubicBezTo>
                <a:close/>
                <a:moveTo>
                  <a:pt x="5986" y="1"/>
                </a:moveTo>
                <a:cubicBezTo>
                  <a:pt x="5262" y="1"/>
                  <a:pt x="4631" y="631"/>
                  <a:pt x="4631" y="1387"/>
                </a:cubicBezTo>
                <a:cubicBezTo>
                  <a:pt x="4631" y="1733"/>
                  <a:pt x="4726" y="2048"/>
                  <a:pt x="4978" y="2269"/>
                </a:cubicBezTo>
                <a:cubicBezTo>
                  <a:pt x="4127" y="2679"/>
                  <a:pt x="3592" y="3498"/>
                  <a:pt x="3592" y="4474"/>
                </a:cubicBezTo>
                <a:lnTo>
                  <a:pt x="3592" y="4852"/>
                </a:lnTo>
                <a:lnTo>
                  <a:pt x="1670" y="4852"/>
                </a:lnTo>
                <a:cubicBezTo>
                  <a:pt x="1166" y="4852"/>
                  <a:pt x="725" y="5199"/>
                  <a:pt x="630" y="5703"/>
                </a:cubicBezTo>
                <a:lnTo>
                  <a:pt x="126" y="8475"/>
                </a:lnTo>
                <a:cubicBezTo>
                  <a:pt x="0" y="9043"/>
                  <a:pt x="473" y="9610"/>
                  <a:pt x="1071" y="9673"/>
                </a:cubicBezTo>
                <a:cubicBezTo>
                  <a:pt x="914" y="9988"/>
                  <a:pt x="819" y="10366"/>
                  <a:pt x="819" y="10744"/>
                </a:cubicBezTo>
                <a:lnTo>
                  <a:pt x="819" y="11468"/>
                </a:lnTo>
                <a:cubicBezTo>
                  <a:pt x="819" y="11657"/>
                  <a:pt x="977" y="11815"/>
                  <a:pt x="1197" y="11815"/>
                </a:cubicBezTo>
                <a:lnTo>
                  <a:pt x="5356" y="11815"/>
                </a:lnTo>
                <a:cubicBezTo>
                  <a:pt x="5545" y="11815"/>
                  <a:pt x="5703" y="11657"/>
                  <a:pt x="5703" y="11468"/>
                </a:cubicBezTo>
                <a:lnTo>
                  <a:pt x="5703" y="10744"/>
                </a:lnTo>
                <a:cubicBezTo>
                  <a:pt x="5703" y="10366"/>
                  <a:pt x="5640" y="9988"/>
                  <a:pt x="5482" y="9673"/>
                </a:cubicBezTo>
                <a:lnTo>
                  <a:pt x="6648" y="9673"/>
                </a:lnTo>
                <a:cubicBezTo>
                  <a:pt x="6490" y="9988"/>
                  <a:pt x="6427" y="10366"/>
                  <a:pt x="6427" y="10744"/>
                </a:cubicBezTo>
                <a:lnTo>
                  <a:pt x="6427" y="11468"/>
                </a:lnTo>
                <a:cubicBezTo>
                  <a:pt x="6427" y="11657"/>
                  <a:pt x="6585" y="11815"/>
                  <a:pt x="6774" y="11815"/>
                </a:cubicBezTo>
                <a:lnTo>
                  <a:pt x="10838" y="11815"/>
                </a:lnTo>
                <a:cubicBezTo>
                  <a:pt x="11027" y="11815"/>
                  <a:pt x="11184" y="11657"/>
                  <a:pt x="11184" y="11468"/>
                </a:cubicBezTo>
                <a:lnTo>
                  <a:pt x="11184" y="10744"/>
                </a:lnTo>
                <a:cubicBezTo>
                  <a:pt x="11184" y="10366"/>
                  <a:pt x="11121" y="9988"/>
                  <a:pt x="10964" y="9673"/>
                </a:cubicBezTo>
                <a:cubicBezTo>
                  <a:pt x="11563" y="9610"/>
                  <a:pt x="11972" y="9043"/>
                  <a:pt x="11878" y="8475"/>
                </a:cubicBezTo>
                <a:lnTo>
                  <a:pt x="11342" y="5703"/>
                </a:lnTo>
                <a:cubicBezTo>
                  <a:pt x="11279" y="5199"/>
                  <a:pt x="10838" y="4852"/>
                  <a:pt x="10334" y="4852"/>
                </a:cubicBezTo>
                <a:lnTo>
                  <a:pt x="8412" y="4852"/>
                </a:lnTo>
                <a:lnTo>
                  <a:pt x="8412" y="4474"/>
                </a:lnTo>
                <a:cubicBezTo>
                  <a:pt x="8412" y="3498"/>
                  <a:pt x="7845" y="2679"/>
                  <a:pt x="7026" y="2269"/>
                </a:cubicBezTo>
                <a:cubicBezTo>
                  <a:pt x="7246" y="2048"/>
                  <a:pt x="7372" y="1733"/>
                  <a:pt x="7372" y="1387"/>
                </a:cubicBezTo>
                <a:cubicBezTo>
                  <a:pt x="7372" y="631"/>
                  <a:pt x="6742" y="1"/>
                  <a:pt x="5986" y="1"/>
                </a:cubicBez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6"/>
          <p:cNvSpPr txBox="1"/>
          <p:nvPr/>
        </p:nvSpPr>
        <p:spPr>
          <a:xfrm>
            <a:off x="1884050" y="1179900"/>
            <a:ext cx="5956800" cy="6894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en" sz="4100">
                <a:solidFill>
                  <a:srgbClr val="36174D"/>
                </a:solidFill>
                <a:latin typeface="Staatliches"/>
                <a:ea typeface="Staatliches"/>
                <a:cs typeface="Staatliches"/>
                <a:sym typeface="Staatliches"/>
              </a:rPr>
              <a:t>random spirals</a:t>
            </a:r>
            <a:endParaRPr sz="700"/>
          </a:p>
        </p:txBody>
      </p:sp>
      <p:sp>
        <p:nvSpPr>
          <p:cNvPr id="228" name="Google Shape;228;p26"/>
          <p:cNvSpPr txBox="1"/>
          <p:nvPr/>
        </p:nvSpPr>
        <p:spPr>
          <a:xfrm>
            <a:off x="1681675" y="1793100"/>
            <a:ext cx="7106700" cy="203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latin typeface="Manrope"/>
                <a:ea typeface="Manrope"/>
                <a:cs typeface="Manrope"/>
                <a:sym typeface="Manrope"/>
              </a:rPr>
              <a:t>Use the math and turtle modules to create a turtle spiral with the following:</a:t>
            </a:r>
            <a:endParaRPr>
              <a:solidFill>
                <a:schemeClr val="dk1"/>
              </a:solidFill>
              <a:latin typeface="Manrope"/>
              <a:ea typeface="Manrope"/>
              <a:cs typeface="Manrope"/>
              <a:sym typeface="Manrope"/>
            </a:endParaRPr>
          </a:p>
          <a:p>
            <a:pPr indent="-317500" lvl="0" marL="457200" rtl="0" algn="l">
              <a:lnSpc>
                <a:spcPct val="115000"/>
              </a:lnSpc>
              <a:spcBef>
                <a:spcPts val="0"/>
              </a:spcBef>
              <a:spcAft>
                <a:spcPts val="0"/>
              </a:spcAft>
              <a:buClr>
                <a:schemeClr val="dk1"/>
              </a:buClr>
              <a:buSzPts val="1400"/>
              <a:buFont typeface="Manrope"/>
              <a:buChar char="●"/>
            </a:pPr>
            <a:r>
              <a:rPr lang="en">
                <a:solidFill>
                  <a:schemeClr val="dk1"/>
                </a:solidFill>
                <a:latin typeface="Manrope"/>
                <a:ea typeface="Manrope"/>
                <a:cs typeface="Manrope"/>
                <a:sym typeface="Manrope"/>
              </a:rPr>
              <a:t>random side lengths between 50 and 200</a:t>
            </a:r>
            <a:endParaRPr>
              <a:solidFill>
                <a:schemeClr val="dk1"/>
              </a:solidFill>
              <a:latin typeface="Manrope"/>
              <a:ea typeface="Manrope"/>
              <a:cs typeface="Manrope"/>
              <a:sym typeface="Manrope"/>
            </a:endParaRPr>
          </a:p>
          <a:p>
            <a:pPr indent="-317500" lvl="0" marL="457200" rtl="0" algn="l">
              <a:lnSpc>
                <a:spcPct val="115000"/>
              </a:lnSpc>
              <a:spcBef>
                <a:spcPts val="0"/>
              </a:spcBef>
              <a:spcAft>
                <a:spcPts val="0"/>
              </a:spcAft>
              <a:buClr>
                <a:schemeClr val="dk1"/>
              </a:buClr>
              <a:buSzPts val="1400"/>
              <a:buFont typeface="Manrope"/>
              <a:buChar char="●"/>
            </a:pPr>
            <a:r>
              <a:rPr lang="en">
                <a:solidFill>
                  <a:schemeClr val="dk1"/>
                </a:solidFill>
                <a:latin typeface="Manrope"/>
                <a:ea typeface="Manrope"/>
                <a:cs typeface="Manrope"/>
                <a:sym typeface="Manrope"/>
              </a:rPr>
              <a:t>random interior angles between 30 and 90</a:t>
            </a:r>
            <a:endParaRPr>
              <a:solidFill>
                <a:schemeClr val="dk1"/>
              </a:solidFill>
              <a:latin typeface="Manrope"/>
              <a:ea typeface="Manrope"/>
              <a:cs typeface="Manrope"/>
              <a:sym typeface="Manrope"/>
            </a:endParaRPr>
          </a:p>
          <a:p>
            <a:pPr indent="-317500" lvl="0" marL="457200" rtl="0" algn="l">
              <a:lnSpc>
                <a:spcPct val="115000"/>
              </a:lnSpc>
              <a:spcBef>
                <a:spcPts val="0"/>
              </a:spcBef>
              <a:spcAft>
                <a:spcPts val="0"/>
              </a:spcAft>
              <a:buClr>
                <a:schemeClr val="dk1"/>
              </a:buClr>
              <a:buSzPts val="1400"/>
              <a:buFont typeface="Manrope"/>
              <a:buChar char="●"/>
            </a:pPr>
            <a:r>
              <a:rPr lang="en">
                <a:solidFill>
                  <a:schemeClr val="dk1"/>
                </a:solidFill>
                <a:latin typeface="Manrope"/>
                <a:ea typeface="Manrope"/>
                <a:cs typeface="Manrope"/>
                <a:sym typeface="Manrope"/>
              </a:rPr>
              <a:t>has six sides</a:t>
            </a:r>
            <a:endParaRPr>
              <a:solidFill>
                <a:schemeClr val="dk1"/>
              </a:solidFill>
              <a:latin typeface="Manrope"/>
              <a:ea typeface="Manrope"/>
              <a:cs typeface="Manrope"/>
              <a:sym typeface="Manrope"/>
            </a:endParaRPr>
          </a:p>
          <a:p>
            <a:pPr indent="0" lvl="0" marL="0" rtl="0" algn="l">
              <a:spcBef>
                <a:spcPts val="0"/>
              </a:spcBef>
              <a:spcAft>
                <a:spcPts val="0"/>
              </a:spcAft>
              <a:buNone/>
            </a:pPr>
            <a:r>
              <a:t/>
            </a:r>
            <a:endParaRPr>
              <a:solidFill>
                <a:schemeClr val="dk1"/>
              </a:solidFill>
              <a:latin typeface="Manrope"/>
              <a:ea typeface="Manrope"/>
              <a:cs typeface="Manrope"/>
              <a:sym typeface="Manrope"/>
            </a:endParaRPr>
          </a:p>
          <a:p>
            <a:pPr indent="0" lvl="0" marL="0" rtl="0" algn="l">
              <a:spcBef>
                <a:spcPts val="0"/>
              </a:spcBef>
              <a:spcAft>
                <a:spcPts val="0"/>
              </a:spcAft>
              <a:buNone/>
            </a:pPr>
            <a:r>
              <a:rPr lang="en">
                <a:solidFill>
                  <a:schemeClr val="dk1"/>
                </a:solidFill>
                <a:latin typeface="Consolas"/>
                <a:ea typeface="Consolas"/>
                <a:cs typeface="Consolas"/>
                <a:sym typeface="Consolas"/>
              </a:rPr>
              <a:t>#import math and random modules</a:t>
            </a:r>
            <a:endParaRPr>
              <a:solidFill>
                <a:schemeClr val="dk1"/>
              </a:solidFill>
              <a:latin typeface="Consolas"/>
              <a:ea typeface="Consolas"/>
              <a:cs typeface="Consolas"/>
              <a:sym typeface="Consolas"/>
            </a:endParaRPr>
          </a:p>
          <a:p>
            <a:pPr indent="0" lvl="0" marL="0" rtl="0" algn="l">
              <a:spcBef>
                <a:spcPts val="0"/>
              </a:spcBef>
              <a:spcAft>
                <a:spcPts val="0"/>
              </a:spcAft>
              <a:buNone/>
            </a:pPr>
            <a:r>
              <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#create spiral</a:t>
            </a:r>
            <a:endParaRPr>
              <a:solidFill>
                <a:schemeClr val="dk1"/>
              </a:solidFill>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2" name="Shape 232"/>
        <p:cNvGrpSpPr/>
        <p:nvPr/>
      </p:nvGrpSpPr>
      <p:grpSpPr>
        <a:xfrm>
          <a:off x="0" y="0"/>
          <a:ext cx="0" cy="0"/>
          <a:chOff x="0" y="0"/>
          <a:chExt cx="0" cy="0"/>
        </a:xfrm>
      </p:grpSpPr>
      <p:sp>
        <p:nvSpPr>
          <p:cNvPr id="233" name="Google Shape;233;p27"/>
          <p:cNvSpPr/>
          <p:nvPr/>
        </p:nvSpPr>
        <p:spPr>
          <a:xfrm flipH="1">
            <a:off x="2040900" y="1422900"/>
            <a:ext cx="3086100" cy="2608500"/>
          </a:xfrm>
          <a:prstGeom prst="rect">
            <a:avLst/>
          </a:prstGeom>
          <a:solidFill>
            <a:srgbClr val="C6B8EB"/>
          </a:solidFill>
          <a:ln cap="flat" cmpd="sng" w="9525">
            <a:solidFill>
              <a:srgbClr val="1B91C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4" name="Google Shape;234;p27"/>
          <p:cNvSpPr txBox="1"/>
          <p:nvPr/>
        </p:nvSpPr>
        <p:spPr>
          <a:xfrm>
            <a:off x="2622250" y="786250"/>
            <a:ext cx="2464200" cy="3691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36174D"/>
                </a:solidFill>
                <a:latin typeface="Staatliches"/>
                <a:ea typeface="Staatliches"/>
                <a:cs typeface="Staatliches"/>
                <a:sym typeface="Staatliches"/>
              </a:rPr>
              <a:t>before next time </a:t>
            </a:r>
            <a:r>
              <a:rPr lang="en" sz="3200">
                <a:solidFill>
                  <a:srgbClr val="36174D"/>
                </a:solidFill>
                <a:latin typeface="Staatliches"/>
                <a:ea typeface="Staatliches"/>
                <a:cs typeface="Staatliches"/>
                <a:sym typeface="Staatliches"/>
              </a:rPr>
              <a:t> </a:t>
            </a:r>
            <a:r>
              <a:rPr lang="en" sz="3000">
                <a:solidFill>
                  <a:srgbClr val="36174D"/>
                </a:solidFill>
                <a:latin typeface="Staatliches"/>
                <a:ea typeface="Staatliches"/>
                <a:cs typeface="Staatliches"/>
                <a:sym typeface="Staatliches"/>
              </a:rPr>
              <a:t>                    </a:t>
            </a:r>
            <a:r>
              <a:rPr lang="en" sz="1100">
                <a:solidFill>
                  <a:schemeClr val="dk1"/>
                </a:solidFill>
                <a:latin typeface="Manrope"/>
                <a:ea typeface="Manrope"/>
                <a:cs typeface="Manrope"/>
                <a:sym typeface="Manrope"/>
              </a:rPr>
              <a:t>            </a:t>
            </a:r>
            <a:r>
              <a:rPr lang="en" sz="1100">
                <a:solidFill>
                  <a:schemeClr val="dk1"/>
                </a:solidFill>
                <a:latin typeface="Manrope"/>
                <a:ea typeface="Manrope"/>
                <a:cs typeface="Manrope"/>
                <a:sym typeface="Manrope"/>
              </a:rPr>
              <a:t>         </a:t>
            </a:r>
            <a:endParaRPr sz="3200">
              <a:solidFill>
                <a:srgbClr val="36174D"/>
              </a:solidFill>
              <a:latin typeface="Staatliches"/>
              <a:ea typeface="Staatliches"/>
              <a:cs typeface="Staatliches"/>
              <a:sym typeface="Staatliches"/>
            </a:endParaRPr>
          </a:p>
          <a:p>
            <a:pPr indent="0" lvl="0" marL="0" rtl="0" algn="l">
              <a:lnSpc>
                <a:spcPct val="115000"/>
              </a:lnSpc>
              <a:spcBef>
                <a:spcPts val="1200"/>
              </a:spcBef>
              <a:spcAft>
                <a:spcPts val="0"/>
              </a:spcAft>
              <a:buNone/>
            </a:pPr>
            <a:r>
              <a:rPr lang="en">
                <a:solidFill>
                  <a:srgbClr val="36174D"/>
                </a:solidFill>
                <a:latin typeface="Manrope"/>
                <a:ea typeface="Manrope"/>
                <a:cs typeface="Manrope"/>
                <a:sym typeface="Manrope"/>
              </a:rPr>
              <a:t>Finish worksheet</a:t>
            </a:r>
            <a:endParaRPr>
              <a:solidFill>
                <a:srgbClr val="36174D"/>
              </a:solidFill>
              <a:latin typeface="Manrope"/>
              <a:ea typeface="Manrope"/>
              <a:cs typeface="Manrope"/>
              <a:sym typeface="Manrope"/>
            </a:endParaRPr>
          </a:p>
          <a:p>
            <a:pPr indent="0" lvl="0" marL="0" rtl="0" algn="l">
              <a:lnSpc>
                <a:spcPct val="115000"/>
              </a:lnSpc>
              <a:spcBef>
                <a:spcPts val="1200"/>
              </a:spcBef>
              <a:spcAft>
                <a:spcPts val="0"/>
              </a:spcAft>
              <a:buNone/>
            </a:pPr>
            <a:r>
              <a:rPr lang="en">
                <a:solidFill>
                  <a:srgbClr val="36174D"/>
                </a:solidFill>
                <a:latin typeface="Manrope"/>
                <a:ea typeface="Manrope"/>
                <a:cs typeface="Manrope"/>
                <a:sym typeface="Manrope"/>
              </a:rPr>
              <a:t>Finish task 3 on Project 1</a:t>
            </a:r>
            <a:endParaRPr>
              <a:solidFill>
                <a:srgbClr val="36174D"/>
              </a:solidFill>
              <a:latin typeface="Manrope"/>
              <a:ea typeface="Manrope"/>
              <a:cs typeface="Manrope"/>
              <a:sym typeface="Manrope"/>
            </a:endParaRPr>
          </a:p>
          <a:p>
            <a:pPr indent="0" lvl="0" marL="0" rtl="0" algn="l">
              <a:lnSpc>
                <a:spcPct val="115000"/>
              </a:lnSpc>
              <a:spcBef>
                <a:spcPts val="1200"/>
              </a:spcBef>
              <a:spcAft>
                <a:spcPts val="1200"/>
              </a:spcAft>
              <a:buNone/>
            </a:pPr>
            <a:r>
              <a:t/>
            </a:r>
            <a:endParaRPr>
              <a:solidFill>
                <a:srgbClr val="36174D"/>
              </a:solidFill>
              <a:latin typeface="Manrope"/>
              <a:ea typeface="Manrope"/>
              <a:cs typeface="Manrope"/>
              <a:sym typeface="Manrope"/>
            </a:endParaRPr>
          </a:p>
        </p:txBody>
      </p:sp>
      <p:grpSp>
        <p:nvGrpSpPr>
          <p:cNvPr id="235" name="Google Shape;235;p27"/>
          <p:cNvGrpSpPr/>
          <p:nvPr/>
        </p:nvGrpSpPr>
        <p:grpSpPr>
          <a:xfrm>
            <a:off x="9753083" y="2571747"/>
            <a:ext cx="362727" cy="362678"/>
            <a:chOff x="1911245" y="3660176"/>
            <a:chExt cx="375377" cy="375326"/>
          </a:xfrm>
        </p:grpSpPr>
        <p:sp>
          <p:nvSpPr>
            <p:cNvPr id="236" name="Google Shape;236;p27"/>
            <p:cNvSpPr/>
            <p:nvPr/>
          </p:nvSpPr>
          <p:spPr>
            <a:xfrm>
              <a:off x="1911245" y="3660176"/>
              <a:ext cx="375377" cy="375326"/>
            </a:xfrm>
            <a:custGeom>
              <a:rect b="b" l="l" r="r" t="t"/>
              <a:pathLst>
                <a:path extrusionOk="0" h="20206" w="20206">
                  <a:moveTo>
                    <a:pt x="9511" y="3605"/>
                  </a:moveTo>
                  <a:lnTo>
                    <a:pt x="9511" y="7721"/>
                  </a:lnTo>
                  <a:lnTo>
                    <a:pt x="3679" y="7721"/>
                  </a:lnTo>
                  <a:lnTo>
                    <a:pt x="3679" y="3605"/>
                  </a:lnTo>
                  <a:close/>
                  <a:moveTo>
                    <a:pt x="16525" y="3605"/>
                  </a:moveTo>
                  <a:lnTo>
                    <a:pt x="16527" y="7721"/>
                  </a:lnTo>
                  <a:lnTo>
                    <a:pt x="10693" y="7721"/>
                  </a:lnTo>
                  <a:lnTo>
                    <a:pt x="10693" y="3605"/>
                  </a:lnTo>
                  <a:close/>
                  <a:moveTo>
                    <a:pt x="9511" y="8905"/>
                  </a:moveTo>
                  <a:lnTo>
                    <a:pt x="9511" y="13023"/>
                  </a:lnTo>
                  <a:lnTo>
                    <a:pt x="3679" y="13023"/>
                  </a:lnTo>
                  <a:lnTo>
                    <a:pt x="3679" y="8905"/>
                  </a:lnTo>
                  <a:close/>
                  <a:moveTo>
                    <a:pt x="16527" y="8905"/>
                  </a:moveTo>
                  <a:lnTo>
                    <a:pt x="16527" y="13023"/>
                  </a:lnTo>
                  <a:lnTo>
                    <a:pt x="10693" y="13023"/>
                  </a:lnTo>
                  <a:lnTo>
                    <a:pt x="10695" y="8905"/>
                  </a:lnTo>
                  <a:close/>
                  <a:moveTo>
                    <a:pt x="19021" y="1184"/>
                  </a:moveTo>
                  <a:lnTo>
                    <a:pt x="19021" y="13023"/>
                  </a:lnTo>
                  <a:lnTo>
                    <a:pt x="17711" y="13023"/>
                  </a:lnTo>
                  <a:lnTo>
                    <a:pt x="17711" y="2421"/>
                  </a:lnTo>
                  <a:lnTo>
                    <a:pt x="2495" y="2421"/>
                  </a:lnTo>
                  <a:lnTo>
                    <a:pt x="2495" y="13023"/>
                  </a:lnTo>
                  <a:lnTo>
                    <a:pt x="1184" y="13023"/>
                  </a:lnTo>
                  <a:lnTo>
                    <a:pt x="1184" y="1184"/>
                  </a:lnTo>
                  <a:close/>
                  <a:moveTo>
                    <a:pt x="19021" y="14205"/>
                  </a:moveTo>
                  <a:lnTo>
                    <a:pt x="19021" y="15665"/>
                  </a:lnTo>
                  <a:lnTo>
                    <a:pt x="1184" y="15665"/>
                  </a:lnTo>
                  <a:lnTo>
                    <a:pt x="1184" y="14205"/>
                  </a:lnTo>
                  <a:close/>
                  <a:moveTo>
                    <a:pt x="11473" y="16851"/>
                  </a:moveTo>
                  <a:lnTo>
                    <a:pt x="11473" y="17561"/>
                  </a:lnTo>
                  <a:cubicBezTo>
                    <a:pt x="11473" y="18081"/>
                    <a:pt x="11626" y="18589"/>
                    <a:pt x="11915" y="19021"/>
                  </a:cubicBezTo>
                  <a:lnTo>
                    <a:pt x="11913" y="19020"/>
                  </a:lnTo>
                  <a:lnTo>
                    <a:pt x="8293" y="19020"/>
                  </a:lnTo>
                  <a:cubicBezTo>
                    <a:pt x="8581" y="18589"/>
                    <a:pt x="8734" y="18081"/>
                    <a:pt x="8734" y="17561"/>
                  </a:cubicBezTo>
                  <a:lnTo>
                    <a:pt x="8734" y="16851"/>
                  </a:lnTo>
                  <a:close/>
                  <a:moveTo>
                    <a:pt x="0" y="0"/>
                  </a:moveTo>
                  <a:lnTo>
                    <a:pt x="0" y="16851"/>
                  </a:lnTo>
                  <a:lnTo>
                    <a:pt x="7549" y="16851"/>
                  </a:lnTo>
                  <a:lnTo>
                    <a:pt x="7549" y="17561"/>
                  </a:lnTo>
                  <a:cubicBezTo>
                    <a:pt x="7548" y="18368"/>
                    <a:pt x="6895" y="19020"/>
                    <a:pt x="6089" y="19021"/>
                  </a:cubicBezTo>
                  <a:lnTo>
                    <a:pt x="4261" y="19021"/>
                  </a:lnTo>
                  <a:lnTo>
                    <a:pt x="4261" y="20205"/>
                  </a:lnTo>
                  <a:lnTo>
                    <a:pt x="15943" y="20205"/>
                  </a:lnTo>
                  <a:lnTo>
                    <a:pt x="15943" y="19021"/>
                  </a:lnTo>
                  <a:lnTo>
                    <a:pt x="14115" y="19021"/>
                  </a:lnTo>
                  <a:cubicBezTo>
                    <a:pt x="13309" y="19020"/>
                    <a:pt x="12657" y="18368"/>
                    <a:pt x="12655" y="17561"/>
                  </a:cubicBezTo>
                  <a:lnTo>
                    <a:pt x="12655" y="16851"/>
                  </a:lnTo>
                  <a:lnTo>
                    <a:pt x="20205" y="16851"/>
                  </a:lnTo>
                  <a:lnTo>
                    <a:pt x="20205" y="0"/>
                  </a:ln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7"/>
            <p:cNvSpPr/>
            <p:nvPr/>
          </p:nvSpPr>
          <p:spPr>
            <a:xfrm>
              <a:off x="2005191" y="3852279"/>
              <a:ext cx="57423" cy="22011"/>
            </a:xfrm>
            <a:custGeom>
              <a:rect b="b" l="l" r="r" t="t"/>
              <a:pathLst>
                <a:path extrusionOk="0" h="1185" w="3091">
                  <a:moveTo>
                    <a:pt x="0" y="1"/>
                  </a:moveTo>
                  <a:lnTo>
                    <a:pt x="0" y="1184"/>
                  </a:lnTo>
                  <a:lnTo>
                    <a:pt x="3091" y="1184"/>
                  </a:lnTo>
                  <a:lnTo>
                    <a:pt x="3091" y="1"/>
                  </a:ln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7"/>
            <p:cNvSpPr/>
            <p:nvPr/>
          </p:nvSpPr>
          <p:spPr>
            <a:xfrm>
              <a:off x="2135661" y="3835951"/>
              <a:ext cx="56160" cy="56152"/>
            </a:xfrm>
            <a:custGeom>
              <a:rect b="b" l="l" r="r" t="t"/>
              <a:pathLst>
                <a:path extrusionOk="0" h="3023" w="3023">
                  <a:moveTo>
                    <a:pt x="2186" y="0"/>
                  </a:moveTo>
                  <a:lnTo>
                    <a:pt x="0" y="2186"/>
                  </a:lnTo>
                  <a:lnTo>
                    <a:pt x="838" y="3022"/>
                  </a:lnTo>
                  <a:lnTo>
                    <a:pt x="3022" y="838"/>
                  </a:lnTo>
                  <a:lnTo>
                    <a:pt x="2186" y="0"/>
                  </a:ln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7"/>
            <p:cNvSpPr/>
            <p:nvPr/>
          </p:nvSpPr>
          <p:spPr>
            <a:xfrm>
              <a:off x="2005191" y="3736724"/>
              <a:ext cx="57460" cy="57415"/>
            </a:xfrm>
            <a:custGeom>
              <a:rect b="b" l="l" r="r" t="t"/>
              <a:pathLst>
                <a:path extrusionOk="0" h="3091" w="3093">
                  <a:moveTo>
                    <a:pt x="954" y="0"/>
                  </a:moveTo>
                  <a:lnTo>
                    <a:pt x="954" y="954"/>
                  </a:lnTo>
                  <a:lnTo>
                    <a:pt x="0" y="954"/>
                  </a:lnTo>
                  <a:lnTo>
                    <a:pt x="0" y="2138"/>
                  </a:lnTo>
                  <a:lnTo>
                    <a:pt x="954" y="2138"/>
                  </a:lnTo>
                  <a:lnTo>
                    <a:pt x="954" y="3091"/>
                  </a:lnTo>
                  <a:lnTo>
                    <a:pt x="2138" y="3091"/>
                  </a:lnTo>
                  <a:lnTo>
                    <a:pt x="2138" y="2138"/>
                  </a:lnTo>
                  <a:lnTo>
                    <a:pt x="3092" y="2138"/>
                  </a:lnTo>
                  <a:lnTo>
                    <a:pt x="3092" y="954"/>
                  </a:lnTo>
                  <a:lnTo>
                    <a:pt x="2138" y="954"/>
                  </a:lnTo>
                  <a:lnTo>
                    <a:pt x="2138" y="0"/>
                  </a:ln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7"/>
            <p:cNvSpPr/>
            <p:nvPr/>
          </p:nvSpPr>
          <p:spPr>
            <a:xfrm>
              <a:off x="2135717" y="3737355"/>
              <a:ext cx="56160" cy="56152"/>
            </a:xfrm>
            <a:custGeom>
              <a:rect b="b" l="l" r="r" t="t"/>
              <a:pathLst>
                <a:path extrusionOk="0" h="3023" w="3023">
                  <a:moveTo>
                    <a:pt x="838" y="0"/>
                  </a:moveTo>
                  <a:lnTo>
                    <a:pt x="0" y="838"/>
                  </a:lnTo>
                  <a:lnTo>
                    <a:pt x="674" y="1511"/>
                  </a:lnTo>
                  <a:lnTo>
                    <a:pt x="0" y="2186"/>
                  </a:lnTo>
                  <a:lnTo>
                    <a:pt x="838" y="3022"/>
                  </a:lnTo>
                  <a:lnTo>
                    <a:pt x="1511" y="2349"/>
                  </a:lnTo>
                  <a:lnTo>
                    <a:pt x="2186" y="3022"/>
                  </a:lnTo>
                  <a:lnTo>
                    <a:pt x="3022" y="2186"/>
                  </a:lnTo>
                  <a:lnTo>
                    <a:pt x="2349" y="1511"/>
                  </a:lnTo>
                  <a:lnTo>
                    <a:pt x="3022" y="838"/>
                  </a:lnTo>
                  <a:lnTo>
                    <a:pt x="2186" y="0"/>
                  </a:lnTo>
                  <a:lnTo>
                    <a:pt x="1511" y="674"/>
                  </a:lnTo>
                  <a:lnTo>
                    <a:pt x="838" y="0"/>
                  </a:ln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1" name="Google Shape;241;p27"/>
          <p:cNvGrpSpPr/>
          <p:nvPr/>
        </p:nvGrpSpPr>
        <p:grpSpPr>
          <a:xfrm>
            <a:off x="9714395" y="3256018"/>
            <a:ext cx="362691" cy="362660"/>
            <a:chOff x="2477933" y="3080134"/>
            <a:chExt cx="375340" cy="375308"/>
          </a:xfrm>
        </p:grpSpPr>
        <p:sp>
          <p:nvSpPr>
            <p:cNvPr id="242" name="Google Shape;242;p27"/>
            <p:cNvSpPr/>
            <p:nvPr/>
          </p:nvSpPr>
          <p:spPr>
            <a:xfrm>
              <a:off x="2716487" y="3155233"/>
              <a:ext cx="75685" cy="111097"/>
            </a:xfrm>
            <a:custGeom>
              <a:rect b="b" l="l" r="r" t="t"/>
              <a:pathLst>
                <a:path extrusionOk="0" h="5981" w="4074">
                  <a:moveTo>
                    <a:pt x="2037" y="1165"/>
                  </a:moveTo>
                  <a:cubicBezTo>
                    <a:pt x="2508" y="1165"/>
                    <a:pt x="2890" y="1546"/>
                    <a:pt x="2890" y="2018"/>
                  </a:cubicBezTo>
                  <a:lnTo>
                    <a:pt x="2890" y="2908"/>
                  </a:lnTo>
                  <a:lnTo>
                    <a:pt x="1185" y="2908"/>
                  </a:lnTo>
                  <a:lnTo>
                    <a:pt x="1185" y="2018"/>
                  </a:lnTo>
                  <a:cubicBezTo>
                    <a:pt x="1186" y="1548"/>
                    <a:pt x="1567" y="1165"/>
                    <a:pt x="2037" y="1165"/>
                  </a:cubicBezTo>
                  <a:close/>
                  <a:moveTo>
                    <a:pt x="2037" y="1"/>
                  </a:moveTo>
                  <a:cubicBezTo>
                    <a:pt x="920" y="1"/>
                    <a:pt x="11" y="901"/>
                    <a:pt x="1" y="2018"/>
                  </a:cubicBezTo>
                  <a:lnTo>
                    <a:pt x="1" y="5980"/>
                  </a:lnTo>
                  <a:lnTo>
                    <a:pt x="1185" y="5980"/>
                  </a:lnTo>
                  <a:lnTo>
                    <a:pt x="1185" y="4093"/>
                  </a:lnTo>
                  <a:lnTo>
                    <a:pt x="2890" y="4093"/>
                  </a:lnTo>
                  <a:lnTo>
                    <a:pt x="2890" y="5980"/>
                  </a:lnTo>
                  <a:lnTo>
                    <a:pt x="4074" y="5980"/>
                  </a:lnTo>
                  <a:lnTo>
                    <a:pt x="4074" y="2018"/>
                  </a:lnTo>
                  <a:cubicBezTo>
                    <a:pt x="4063" y="901"/>
                    <a:pt x="3154" y="1"/>
                    <a:pt x="2037" y="1"/>
                  </a:cubicBez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7"/>
            <p:cNvSpPr/>
            <p:nvPr/>
          </p:nvSpPr>
          <p:spPr>
            <a:xfrm>
              <a:off x="2536508" y="3154880"/>
              <a:ext cx="91773" cy="112193"/>
            </a:xfrm>
            <a:custGeom>
              <a:rect b="b" l="l" r="r" t="t"/>
              <a:pathLst>
                <a:path extrusionOk="0" h="6040" w="4940">
                  <a:moveTo>
                    <a:pt x="2037" y="1186"/>
                  </a:moveTo>
                  <a:cubicBezTo>
                    <a:pt x="2507" y="1186"/>
                    <a:pt x="2890" y="1567"/>
                    <a:pt x="2890" y="2038"/>
                  </a:cubicBezTo>
                  <a:lnTo>
                    <a:pt x="2890" y="4003"/>
                  </a:lnTo>
                  <a:cubicBezTo>
                    <a:pt x="2890" y="4474"/>
                    <a:pt x="2507" y="4856"/>
                    <a:pt x="2037" y="4856"/>
                  </a:cubicBezTo>
                  <a:cubicBezTo>
                    <a:pt x="1565" y="4856"/>
                    <a:pt x="1185" y="4474"/>
                    <a:pt x="1185" y="4003"/>
                  </a:cubicBezTo>
                  <a:lnTo>
                    <a:pt x="1185" y="2038"/>
                  </a:lnTo>
                  <a:cubicBezTo>
                    <a:pt x="1185" y="1567"/>
                    <a:pt x="1565" y="1186"/>
                    <a:pt x="2037" y="1186"/>
                  </a:cubicBezTo>
                  <a:close/>
                  <a:moveTo>
                    <a:pt x="2037" y="0"/>
                  </a:moveTo>
                  <a:cubicBezTo>
                    <a:pt x="913" y="0"/>
                    <a:pt x="1" y="913"/>
                    <a:pt x="1" y="2037"/>
                  </a:cubicBezTo>
                  <a:lnTo>
                    <a:pt x="1" y="4002"/>
                  </a:lnTo>
                  <a:cubicBezTo>
                    <a:pt x="2" y="5126"/>
                    <a:pt x="913" y="6038"/>
                    <a:pt x="2037" y="6040"/>
                  </a:cubicBezTo>
                  <a:cubicBezTo>
                    <a:pt x="2583" y="6040"/>
                    <a:pt x="3108" y="5819"/>
                    <a:pt x="3490" y="5428"/>
                  </a:cubicBezTo>
                  <a:lnTo>
                    <a:pt x="4199" y="5998"/>
                  </a:lnTo>
                  <a:lnTo>
                    <a:pt x="4939" y="5075"/>
                  </a:lnTo>
                  <a:lnTo>
                    <a:pt x="4042" y="4354"/>
                  </a:lnTo>
                  <a:cubicBezTo>
                    <a:pt x="4063" y="4238"/>
                    <a:pt x="4074" y="4120"/>
                    <a:pt x="4074" y="4003"/>
                  </a:cubicBezTo>
                  <a:lnTo>
                    <a:pt x="4074" y="2037"/>
                  </a:lnTo>
                  <a:cubicBezTo>
                    <a:pt x="4074" y="913"/>
                    <a:pt x="3161" y="0"/>
                    <a:pt x="2037" y="0"/>
                  </a:cubicBez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7"/>
            <p:cNvSpPr/>
            <p:nvPr/>
          </p:nvSpPr>
          <p:spPr>
            <a:xfrm>
              <a:off x="2477933" y="3080134"/>
              <a:ext cx="375340" cy="375308"/>
            </a:xfrm>
            <a:custGeom>
              <a:rect b="b" l="l" r="r" t="t"/>
              <a:pathLst>
                <a:path extrusionOk="0" h="20205" w="20204">
                  <a:moveTo>
                    <a:pt x="9509" y="1183"/>
                  </a:moveTo>
                  <a:lnTo>
                    <a:pt x="9509" y="12668"/>
                  </a:lnTo>
                  <a:lnTo>
                    <a:pt x="1184" y="12668"/>
                  </a:lnTo>
                  <a:lnTo>
                    <a:pt x="1184" y="1183"/>
                  </a:lnTo>
                  <a:close/>
                  <a:moveTo>
                    <a:pt x="19020" y="1183"/>
                  </a:moveTo>
                  <a:lnTo>
                    <a:pt x="19020" y="12668"/>
                  </a:lnTo>
                  <a:lnTo>
                    <a:pt x="10695" y="12668"/>
                  </a:lnTo>
                  <a:lnTo>
                    <a:pt x="10695" y="1183"/>
                  </a:lnTo>
                  <a:close/>
                  <a:moveTo>
                    <a:pt x="19020" y="13852"/>
                  </a:moveTo>
                  <a:lnTo>
                    <a:pt x="19020" y="15667"/>
                  </a:lnTo>
                  <a:lnTo>
                    <a:pt x="1184" y="15667"/>
                  </a:lnTo>
                  <a:lnTo>
                    <a:pt x="1184" y="13852"/>
                  </a:lnTo>
                  <a:close/>
                  <a:moveTo>
                    <a:pt x="11473" y="16851"/>
                  </a:moveTo>
                  <a:lnTo>
                    <a:pt x="11473" y="17562"/>
                  </a:lnTo>
                  <a:cubicBezTo>
                    <a:pt x="11473" y="18080"/>
                    <a:pt x="11625" y="18589"/>
                    <a:pt x="11913" y="19022"/>
                  </a:cubicBezTo>
                  <a:lnTo>
                    <a:pt x="8293" y="19022"/>
                  </a:lnTo>
                  <a:cubicBezTo>
                    <a:pt x="8581" y="18589"/>
                    <a:pt x="8734" y="18081"/>
                    <a:pt x="8734" y="17562"/>
                  </a:cubicBezTo>
                  <a:lnTo>
                    <a:pt x="8734" y="16851"/>
                  </a:lnTo>
                  <a:close/>
                  <a:moveTo>
                    <a:pt x="0" y="1"/>
                  </a:moveTo>
                  <a:lnTo>
                    <a:pt x="0" y="16850"/>
                  </a:lnTo>
                  <a:lnTo>
                    <a:pt x="7549" y="16850"/>
                  </a:lnTo>
                  <a:lnTo>
                    <a:pt x="7549" y="17560"/>
                  </a:lnTo>
                  <a:cubicBezTo>
                    <a:pt x="7548" y="18366"/>
                    <a:pt x="6895" y="19019"/>
                    <a:pt x="6089" y="19020"/>
                  </a:cubicBezTo>
                  <a:lnTo>
                    <a:pt x="4263" y="19020"/>
                  </a:lnTo>
                  <a:lnTo>
                    <a:pt x="4263" y="20204"/>
                  </a:lnTo>
                  <a:lnTo>
                    <a:pt x="15943" y="20204"/>
                  </a:lnTo>
                  <a:lnTo>
                    <a:pt x="15943" y="19022"/>
                  </a:lnTo>
                  <a:lnTo>
                    <a:pt x="14117" y="19022"/>
                  </a:lnTo>
                  <a:cubicBezTo>
                    <a:pt x="13311" y="19020"/>
                    <a:pt x="12657" y="18366"/>
                    <a:pt x="12657" y="17562"/>
                  </a:cubicBezTo>
                  <a:lnTo>
                    <a:pt x="12657" y="16851"/>
                  </a:lnTo>
                  <a:lnTo>
                    <a:pt x="20204" y="16850"/>
                  </a:lnTo>
                  <a:lnTo>
                    <a:pt x="20204" y="1"/>
                  </a:ln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5" name="Google Shape;245;p27"/>
          <p:cNvGrpSpPr/>
          <p:nvPr/>
        </p:nvGrpSpPr>
        <p:grpSpPr>
          <a:xfrm>
            <a:off x="9714392" y="3717709"/>
            <a:ext cx="362691" cy="362642"/>
            <a:chOff x="5172859" y="3605268"/>
            <a:chExt cx="375340" cy="375289"/>
          </a:xfrm>
        </p:grpSpPr>
        <p:sp>
          <p:nvSpPr>
            <p:cNvPr id="246" name="Google Shape;246;p27"/>
            <p:cNvSpPr/>
            <p:nvPr/>
          </p:nvSpPr>
          <p:spPr>
            <a:xfrm>
              <a:off x="5172859" y="3605268"/>
              <a:ext cx="375340" cy="375289"/>
            </a:xfrm>
            <a:custGeom>
              <a:rect b="b" l="l" r="r" t="t"/>
              <a:pathLst>
                <a:path extrusionOk="0" h="20204" w="20204">
                  <a:moveTo>
                    <a:pt x="19020" y="1183"/>
                  </a:moveTo>
                  <a:lnTo>
                    <a:pt x="19020" y="12665"/>
                  </a:lnTo>
                  <a:lnTo>
                    <a:pt x="1184" y="12665"/>
                  </a:lnTo>
                  <a:lnTo>
                    <a:pt x="1184" y="1183"/>
                  </a:lnTo>
                  <a:close/>
                  <a:moveTo>
                    <a:pt x="19020" y="13849"/>
                  </a:moveTo>
                  <a:lnTo>
                    <a:pt x="19020" y="15665"/>
                  </a:lnTo>
                  <a:lnTo>
                    <a:pt x="1184" y="15665"/>
                  </a:lnTo>
                  <a:lnTo>
                    <a:pt x="1184" y="13849"/>
                  </a:lnTo>
                  <a:close/>
                  <a:moveTo>
                    <a:pt x="11472" y="16849"/>
                  </a:moveTo>
                  <a:lnTo>
                    <a:pt x="11472" y="17560"/>
                  </a:lnTo>
                  <a:cubicBezTo>
                    <a:pt x="11472" y="18079"/>
                    <a:pt x="11626" y="18587"/>
                    <a:pt x="11914" y="19020"/>
                  </a:cubicBezTo>
                  <a:lnTo>
                    <a:pt x="8292" y="19020"/>
                  </a:lnTo>
                  <a:cubicBezTo>
                    <a:pt x="8580" y="18587"/>
                    <a:pt x="8734" y="18079"/>
                    <a:pt x="8734" y="17560"/>
                  </a:cubicBezTo>
                  <a:lnTo>
                    <a:pt x="8734" y="16849"/>
                  </a:lnTo>
                  <a:close/>
                  <a:moveTo>
                    <a:pt x="0" y="0"/>
                  </a:moveTo>
                  <a:lnTo>
                    <a:pt x="0" y="16849"/>
                  </a:lnTo>
                  <a:lnTo>
                    <a:pt x="7549" y="16849"/>
                  </a:lnTo>
                  <a:lnTo>
                    <a:pt x="7549" y="17560"/>
                  </a:lnTo>
                  <a:cubicBezTo>
                    <a:pt x="7547" y="18366"/>
                    <a:pt x="6895" y="19018"/>
                    <a:pt x="6089" y="19020"/>
                  </a:cubicBezTo>
                  <a:lnTo>
                    <a:pt x="4263" y="19020"/>
                  </a:lnTo>
                  <a:lnTo>
                    <a:pt x="4263" y="20204"/>
                  </a:lnTo>
                  <a:lnTo>
                    <a:pt x="15943" y="20204"/>
                  </a:lnTo>
                  <a:lnTo>
                    <a:pt x="15943" y="19020"/>
                  </a:lnTo>
                  <a:lnTo>
                    <a:pt x="14117" y="19020"/>
                  </a:lnTo>
                  <a:cubicBezTo>
                    <a:pt x="13310" y="19018"/>
                    <a:pt x="12656" y="18366"/>
                    <a:pt x="12656" y="17560"/>
                  </a:cubicBezTo>
                  <a:lnTo>
                    <a:pt x="12656" y="16849"/>
                  </a:lnTo>
                  <a:lnTo>
                    <a:pt x="20204" y="16849"/>
                  </a:lnTo>
                  <a:lnTo>
                    <a:pt x="20204" y="0"/>
                  </a:ln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7"/>
            <p:cNvSpPr/>
            <p:nvPr/>
          </p:nvSpPr>
          <p:spPr>
            <a:xfrm>
              <a:off x="5366530" y="3674144"/>
              <a:ext cx="128909" cy="123858"/>
            </a:xfrm>
            <a:custGeom>
              <a:rect b="b" l="l" r="r" t="t"/>
              <a:pathLst>
                <a:path extrusionOk="0" h="6668" w="6939">
                  <a:moveTo>
                    <a:pt x="3033" y="1183"/>
                  </a:moveTo>
                  <a:cubicBezTo>
                    <a:pt x="3236" y="1183"/>
                    <a:pt x="3441" y="1222"/>
                    <a:pt x="3636" y="1303"/>
                  </a:cubicBezTo>
                  <a:cubicBezTo>
                    <a:pt x="4226" y="1548"/>
                    <a:pt x="4610" y="2122"/>
                    <a:pt x="4610" y="2761"/>
                  </a:cubicBezTo>
                  <a:cubicBezTo>
                    <a:pt x="4610" y="3400"/>
                    <a:pt x="4226" y="3975"/>
                    <a:pt x="3636" y="4220"/>
                  </a:cubicBezTo>
                  <a:cubicBezTo>
                    <a:pt x="3441" y="4301"/>
                    <a:pt x="3236" y="4340"/>
                    <a:pt x="3033" y="4340"/>
                  </a:cubicBezTo>
                  <a:cubicBezTo>
                    <a:pt x="2622" y="4340"/>
                    <a:pt x="2218" y="4180"/>
                    <a:pt x="1916" y="3878"/>
                  </a:cubicBezTo>
                  <a:cubicBezTo>
                    <a:pt x="1297" y="3262"/>
                    <a:pt x="1297" y="2261"/>
                    <a:pt x="1916" y="1645"/>
                  </a:cubicBezTo>
                  <a:cubicBezTo>
                    <a:pt x="2218" y="1343"/>
                    <a:pt x="2622" y="1183"/>
                    <a:pt x="3033" y="1183"/>
                  </a:cubicBezTo>
                  <a:close/>
                  <a:moveTo>
                    <a:pt x="3032" y="0"/>
                  </a:moveTo>
                  <a:cubicBezTo>
                    <a:pt x="2324" y="0"/>
                    <a:pt x="1617" y="270"/>
                    <a:pt x="1079" y="809"/>
                  </a:cubicBezTo>
                  <a:cubicBezTo>
                    <a:pt x="1" y="1885"/>
                    <a:pt x="1" y="3638"/>
                    <a:pt x="1079" y="4714"/>
                  </a:cubicBezTo>
                  <a:cubicBezTo>
                    <a:pt x="1596" y="5231"/>
                    <a:pt x="2295" y="5522"/>
                    <a:pt x="3026" y="5522"/>
                  </a:cubicBezTo>
                  <a:cubicBezTo>
                    <a:pt x="3028" y="5522"/>
                    <a:pt x="3030" y="5522"/>
                    <a:pt x="3032" y="5522"/>
                  </a:cubicBezTo>
                  <a:cubicBezTo>
                    <a:pt x="3560" y="5522"/>
                    <a:pt x="4077" y="5371"/>
                    <a:pt x="4522" y="5088"/>
                  </a:cubicBezTo>
                  <a:lnTo>
                    <a:pt x="6101" y="6667"/>
                  </a:lnTo>
                  <a:lnTo>
                    <a:pt x="6939" y="5831"/>
                  </a:lnTo>
                  <a:lnTo>
                    <a:pt x="5358" y="4250"/>
                  </a:lnTo>
                  <a:cubicBezTo>
                    <a:pt x="6043" y="3181"/>
                    <a:pt x="5918" y="1742"/>
                    <a:pt x="4985" y="809"/>
                  </a:cubicBezTo>
                  <a:cubicBezTo>
                    <a:pt x="4446" y="270"/>
                    <a:pt x="3739" y="0"/>
                    <a:pt x="3032" y="0"/>
                  </a:cubicBez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7"/>
            <p:cNvSpPr/>
            <p:nvPr/>
          </p:nvSpPr>
          <p:spPr>
            <a:xfrm>
              <a:off x="5234685" y="3657668"/>
              <a:ext cx="109979" cy="22011"/>
            </a:xfrm>
            <a:custGeom>
              <a:rect b="b" l="l" r="r" t="t"/>
              <a:pathLst>
                <a:path extrusionOk="0" h="1185" w="5920">
                  <a:moveTo>
                    <a:pt x="0" y="1"/>
                  </a:moveTo>
                  <a:lnTo>
                    <a:pt x="0" y="1185"/>
                  </a:lnTo>
                  <a:lnTo>
                    <a:pt x="5920" y="1185"/>
                  </a:lnTo>
                  <a:lnTo>
                    <a:pt x="5920" y="1"/>
                  </a:ln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7"/>
            <p:cNvSpPr/>
            <p:nvPr/>
          </p:nvSpPr>
          <p:spPr>
            <a:xfrm>
              <a:off x="5234685" y="3701654"/>
              <a:ext cx="109979" cy="22011"/>
            </a:xfrm>
            <a:custGeom>
              <a:rect b="b" l="l" r="r" t="t"/>
              <a:pathLst>
                <a:path extrusionOk="0" h="1185" w="5920">
                  <a:moveTo>
                    <a:pt x="0" y="1"/>
                  </a:moveTo>
                  <a:lnTo>
                    <a:pt x="0" y="1185"/>
                  </a:lnTo>
                  <a:lnTo>
                    <a:pt x="5920" y="1185"/>
                  </a:lnTo>
                  <a:lnTo>
                    <a:pt x="5920" y="1"/>
                  </a:ln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7"/>
            <p:cNvSpPr/>
            <p:nvPr/>
          </p:nvSpPr>
          <p:spPr>
            <a:xfrm>
              <a:off x="5234685" y="3745640"/>
              <a:ext cx="109979" cy="22011"/>
            </a:xfrm>
            <a:custGeom>
              <a:rect b="b" l="l" r="r" t="t"/>
              <a:pathLst>
                <a:path extrusionOk="0" h="1185" w="5920">
                  <a:moveTo>
                    <a:pt x="0" y="1"/>
                  </a:moveTo>
                  <a:lnTo>
                    <a:pt x="0" y="1185"/>
                  </a:lnTo>
                  <a:lnTo>
                    <a:pt x="5920" y="1185"/>
                  </a:lnTo>
                  <a:lnTo>
                    <a:pt x="5920" y="1"/>
                  </a:ln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7"/>
            <p:cNvSpPr/>
            <p:nvPr/>
          </p:nvSpPr>
          <p:spPr>
            <a:xfrm>
              <a:off x="5234685" y="3788901"/>
              <a:ext cx="109979" cy="22011"/>
            </a:xfrm>
            <a:custGeom>
              <a:rect b="b" l="l" r="r" t="t"/>
              <a:pathLst>
                <a:path extrusionOk="0" h="1185" w="5920">
                  <a:moveTo>
                    <a:pt x="0" y="1"/>
                  </a:moveTo>
                  <a:lnTo>
                    <a:pt x="0" y="1185"/>
                  </a:lnTo>
                  <a:lnTo>
                    <a:pt x="5920" y="1185"/>
                  </a:lnTo>
                  <a:lnTo>
                    <a:pt x="5920" y="1"/>
                  </a:ln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8"/>
          <p:cNvSpPr txBox="1"/>
          <p:nvPr/>
        </p:nvSpPr>
        <p:spPr>
          <a:xfrm>
            <a:off x="5981825" y="1576650"/>
            <a:ext cx="30000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Source Code Pro"/>
                <a:ea typeface="Source Code Pro"/>
                <a:cs typeface="Source Code Pro"/>
                <a:sym typeface="Source Code Pro"/>
              </a:rPr>
              <a:t>import turtle</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dk1"/>
                </a:solidFill>
                <a:latin typeface="Source Code Pro"/>
                <a:ea typeface="Source Code Pro"/>
                <a:cs typeface="Source Code Pro"/>
                <a:sym typeface="Source Code Pro"/>
              </a:rPr>
              <a:t>myrtle = turtle.Turtle()</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dk1"/>
                </a:solidFill>
                <a:latin typeface="Source Code Pro"/>
                <a:ea typeface="Source Code Pro"/>
                <a:cs typeface="Source Code Pro"/>
                <a:sym typeface="Source Code Pro"/>
              </a:rPr>
              <a:t>#square</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dk1"/>
                </a:solidFill>
                <a:latin typeface="Source Code Pro"/>
                <a:ea typeface="Source Code Pro"/>
                <a:cs typeface="Source Code Pro"/>
                <a:sym typeface="Source Code Pro"/>
              </a:rPr>
              <a:t>for _ in range(4):</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dk1"/>
                </a:solidFill>
                <a:latin typeface="Source Code Pro"/>
                <a:ea typeface="Source Code Pro"/>
                <a:cs typeface="Source Code Pro"/>
                <a:sym typeface="Source Code Pro"/>
              </a:rPr>
              <a:t>    myrtle.forward(100)</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dk1"/>
                </a:solidFill>
                <a:latin typeface="Source Code Pro"/>
                <a:ea typeface="Source Code Pro"/>
                <a:cs typeface="Source Code Pro"/>
                <a:sym typeface="Source Code Pro"/>
              </a:rPr>
              <a:t>    myrtle.left(90)</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dk1"/>
                </a:solidFill>
                <a:latin typeface="Source Code Pro"/>
                <a:ea typeface="Source Code Pro"/>
                <a:cs typeface="Source Code Pro"/>
                <a:sym typeface="Source Code Pro"/>
              </a:rPr>
              <a:t>#triangle</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dk1"/>
                </a:solidFill>
                <a:latin typeface="Source Code Pro"/>
                <a:ea typeface="Source Code Pro"/>
                <a:cs typeface="Source Code Pro"/>
                <a:sym typeface="Source Code Pro"/>
              </a:rPr>
              <a:t>for _ in range(3):</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dk1"/>
                </a:solidFill>
                <a:latin typeface="Source Code Pro"/>
                <a:ea typeface="Source Code Pro"/>
                <a:cs typeface="Source Code Pro"/>
                <a:sym typeface="Source Code Pro"/>
              </a:rPr>
              <a:t>    myrtle.forward(100)</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lang="en">
                <a:solidFill>
                  <a:schemeClr val="dk1"/>
                </a:solidFill>
                <a:latin typeface="Source Code Pro"/>
                <a:ea typeface="Source Code Pro"/>
                <a:cs typeface="Source Code Pro"/>
                <a:sym typeface="Source Code Pro"/>
              </a:rPr>
              <a:t>    myrtle.left(360/3)</a:t>
            </a:r>
            <a:endParaRPr>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t/>
            </a:r>
            <a:endParaRPr>
              <a:solidFill>
                <a:schemeClr val="dk1"/>
              </a:solidFill>
              <a:latin typeface="Source Code Pro"/>
              <a:ea typeface="Source Code Pro"/>
              <a:cs typeface="Source Code Pro"/>
              <a:sym typeface="Source Code Pro"/>
            </a:endParaRPr>
          </a:p>
        </p:txBody>
      </p:sp>
      <p:sp>
        <p:nvSpPr>
          <p:cNvPr id="257" name="Google Shape;257;p28"/>
          <p:cNvSpPr txBox="1"/>
          <p:nvPr/>
        </p:nvSpPr>
        <p:spPr>
          <a:xfrm>
            <a:off x="444350" y="1291625"/>
            <a:ext cx="53121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300">
                <a:solidFill>
                  <a:schemeClr val="dk1"/>
                </a:solidFill>
                <a:latin typeface="Source Code Pro"/>
                <a:ea typeface="Source Code Pro"/>
                <a:cs typeface="Source Code Pro"/>
                <a:sym typeface="Source Code Pro"/>
              </a:rPr>
              <a:t>#import math</a:t>
            </a:r>
            <a:endParaRPr sz="1300">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sz="1300">
                <a:solidFill>
                  <a:schemeClr val="dk1"/>
                </a:solidFill>
                <a:latin typeface="Source Code Pro"/>
                <a:ea typeface="Source Code Pro"/>
                <a:cs typeface="Source Code Pro"/>
                <a:sym typeface="Source Code Pro"/>
              </a:rPr>
              <a:t>import math</a:t>
            </a:r>
            <a:endParaRPr sz="1300">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sz="1300">
                <a:solidFill>
                  <a:schemeClr val="dk1"/>
                </a:solidFill>
                <a:latin typeface="Source Code Pro"/>
                <a:ea typeface="Source Code Pro"/>
                <a:cs typeface="Source Code Pro"/>
                <a:sym typeface="Source Code Pro"/>
              </a:rPr>
              <a:t>#ask user for an area (float)</a:t>
            </a:r>
            <a:endParaRPr sz="1300">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sz="1300">
                <a:solidFill>
                  <a:schemeClr val="dk1"/>
                </a:solidFill>
                <a:latin typeface="Source Code Pro"/>
                <a:ea typeface="Source Code Pro"/>
                <a:cs typeface="Source Code Pro"/>
                <a:sym typeface="Source Code Pro"/>
              </a:rPr>
              <a:t>area = float(input("Enter the area of a circle: "))</a:t>
            </a:r>
            <a:endParaRPr sz="1300">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t/>
            </a:r>
            <a:endParaRPr sz="1300">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sz="1300">
                <a:solidFill>
                  <a:schemeClr val="dk1"/>
                </a:solidFill>
                <a:latin typeface="Source Code Pro"/>
                <a:ea typeface="Source Code Pro"/>
                <a:cs typeface="Source Code Pro"/>
                <a:sym typeface="Source Code Pro"/>
              </a:rPr>
              <a:t>#calculate radius = sqrt(area/pi)</a:t>
            </a:r>
            <a:endParaRPr sz="1300">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sz="1300">
                <a:solidFill>
                  <a:schemeClr val="dk1"/>
                </a:solidFill>
                <a:latin typeface="Source Code Pro"/>
                <a:ea typeface="Source Code Pro"/>
                <a:cs typeface="Source Code Pro"/>
                <a:sym typeface="Source Code Pro"/>
              </a:rPr>
              <a:t>radius = math.sqrt(area/math.pi)</a:t>
            </a:r>
            <a:endParaRPr sz="1300">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t/>
            </a:r>
            <a:endParaRPr sz="1300">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sz="1300">
                <a:solidFill>
                  <a:schemeClr val="dk1"/>
                </a:solidFill>
                <a:latin typeface="Source Code Pro"/>
                <a:ea typeface="Source Code Pro"/>
                <a:cs typeface="Source Code Pro"/>
                <a:sym typeface="Source Code Pro"/>
              </a:rPr>
              <a:t>#display radius to the user</a:t>
            </a:r>
            <a:endParaRPr sz="13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rPr lang="en" sz="1300">
                <a:solidFill>
                  <a:schemeClr val="dk1"/>
                </a:solidFill>
                <a:latin typeface="Source Code Pro"/>
                <a:ea typeface="Source Code Pro"/>
                <a:cs typeface="Source Code Pro"/>
                <a:sym typeface="Source Code Pro"/>
              </a:rPr>
              <a:t>print("The radius is", radius)</a:t>
            </a:r>
            <a:endParaRPr sz="1300">
              <a:solidFill>
                <a:schemeClr val="dk1"/>
              </a:solidFill>
              <a:latin typeface="Source Code Pro"/>
              <a:ea typeface="Source Code Pro"/>
              <a:cs typeface="Source Code Pro"/>
              <a:sym typeface="Source Code Pro"/>
            </a:endParaRPr>
          </a:p>
        </p:txBody>
      </p:sp>
      <p:sp>
        <p:nvSpPr>
          <p:cNvPr id="258" name="Google Shape;258;p28"/>
          <p:cNvSpPr txBox="1"/>
          <p:nvPr/>
        </p:nvSpPr>
        <p:spPr>
          <a:xfrm>
            <a:off x="291950" y="609600"/>
            <a:ext cx="5376300" cy="2927100"/>
          </a:xfrm>
          <a:prstGeom prst="rect">
            <a:avLst/>
          </a:prstGeom>
          <a:noFill/>
          <a:ln cap="flat" cmpd="sng" w="28575">
            <a:solidFill>
              <a:srgbClr val="AF00D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b="1" lang="en" sz="4100">
                <a:solidFill>
                  <a:srgbClr val="36174D"/>
                </a:solidFill>
                <a:latin typeface="Staatliches"/>
                <a:ea typeface="Staatliches"/>
                <a:cs typeface="Staatliches"/>
                <a:sym typeface="Staatliches"/>
              </a:rPr>
              <a:t>radius of a circle</a:t>
            </a:r>
            <a:endParaRPr sz="700"/>
          </a:p>
        </p:txBody>
      </p:sp>
      <p:sp>
        <p:nvSpPr>
          <p:cNvPr id="259" name="Google Shape;259;p28"/>
          <p:cNvSpPr txBox="1"/>
          <p:nvPr/>
        </p:nvSpPr>
        <p:spPr>
          <a:xfrm>
            <a:off x="5981825" y="613200"/>
            <a:ext cx="2655000" cy="3942600"/>
          </a:xfrm>
          <a:prstGeom prst="rect">
            <a:avLst/>
          </a:prstGeom>
          <a:noFill/>
          <a:ln cap="flat" cmpd="sng" w="28575">
            <a:solidFill>
              <a:srgbClr val="AF00D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b="1" lang="en" sz="4100">
                <a:solidFill>
                  <a:srgbClr val="36174D"/>
                </a:solidFill>
                <a:latin typeface="Staatliches"/>
                <a:ea typeface="Staatliches"/>
                <a:cs typeface="Staatliches"/>
                <a:sym typeface="Staatliches"/>
              </a:rPr>
              <a:t>Squares &amp; Triangles</a:t>
            </a:r>
            <a:endParaRPr sz="7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9"/>
          <p:cNvSpPr txBox="1"/>
          <p:nvPr/>
        </p:nvSpPr>
        <p:spPr>
          <a:xfrm>
            <a:off x="291950" y="609600"/>
            <a:ext cx="8561700" cy="3480900"/>
          </a:xfrm>
          <a:prstGeom prst="rect">
            <a:avLst/>
          </a:prstGeom>
          <a:noFill/>
          <a:ln cap="flat" cmpd="sng" w="28575">
            <a:solidFill>
              <a:srgbClr val="AF00DB"/>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80000"/>
              </a:lnSpc>
              <a:spcBef>
                <a:spcPts val="0"/>
              </a:spcBef>
              <a:spcAft>
                <a:spcPts val="0"/>
              </a:spcAft>
              <a:buNone/>
            </a:pPr>
            <a:r>
              <a:rPr b="1" lang="en" sz="4100">
                <a:solidFill>
                  <a:srgbClr val="36174D"/>
                </a:solidFill>
                <a:latin typeface="Staatliches"/>
                <a:ea typeface="Staatliches"/>
                <a:cs typeface="Staatliches"/>
                <a:sym typeface="Staatliches"/>
              </a:rPr>
              <a:t>Random spirals</a:t>
            </a:r>
            <a:endParaRPr sz="700"/>
          </a:p>
        </p:txBody>
      </p:sp>
      <p:sp>
        <p:nvSpPr>
          <p:cNvPr id="265" name="Google Shape;265;p29"/>
          <p:cNvSpPr txBox="1"/>
          <p:nvPr/>
        </p:nvSpPr>
        <p:spPr>
          <a:xfrm>
            <a:off x="444350" y="1291625"/>
            <a:ext cx="8369400" cy="318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300">
                <a:solidFill>
                  <a:schemeClr val="dk1"/>
                </a:solidFill>
                <a:latin typeface="Source Code Pro"/>
                <a:ea typeface="Source Code Pro"/>
                <a:cs typeface="Source Code Pro"/>
                <a:sym typeface="Source Code Pro"/>
              </a:rPr>
              <a:t>#imports</a:t>
            </a:r>
            <a:endParaRPr sz="1300">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sz="1300">
                <a:solidFill>
                  <a:schemeClr val="dk1"/>
                </a:solidFill>
                <a:latin typeface="Source Code Pro"/>
                <a:ea typeface="Source Code Pro"/>
                <a:cs typeface="Source Code Pro"/>
                <a:sym typeface="Source Code Pro"/>
              </a:rPr>
              <a:t>import math</a:t>
            </a:r>
            <a:endParaRPr sz="1300">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sz="1300">
                <a:solidFill>
                  <a:schemeClr val="dk1"/>
                </a:solidFill>
                <a:latin typeface="Source Code Pro"/>
                <a:ea typeface="Source Code Pro"/>
                <a:cs typeface="Source Code Pro"/>
                <a:sym typeface="Source Code Pro"/>
              </a:rPr>
              <a:t>import random</a:t>
            </a:r>
            <a:endParaRPr sz="1300">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sz="1300">
                <a:solidFill>
                  <a:schemeClr val="dk1"/>
                </a:solidFill>
                <a:latin typeface="Source Code Pro"/>
                <a:ea typeface="Source Code Pro"/>
                <a:cs typeface="Source Code Pro"/>
                <a:sym typeface="Source Code Pro"/>
              </a:rPr>
              <a:t>import turtle</a:t>
            </a:r>
            <a:endParaRPr sz="1300">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t/>
            </a:r>
            <a:endParaRPr sz="1300">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sz="1300">
                <a:solidFill>
                  <a:schemeClr val="dk1"/>
                </a:solidFill>
                <a:latin typeface="Source Code Pro"/>
                <a:ea typeface="Source Code Pro"/>
                <a:cs typeface="Source Code Pro"/>
                <a:sym typeface="Source Code Pro"/>
              </a:rPr>
              <a:t>#create turtle</a:t>
            </a:r>
            <a:endParaRPr sz="1300">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sz="1300">
                <a:solidFill>
                  <a:schemeClr val="dk1"/>
                </a:solidFill>
                <a:latin typeface="Source Code Pro"/>
                <a:ea typeface="Source Code Pro"/>
                <a:cs typeface="Source Code Pro"/>
                <a:sym typeface="Source Code Pro"/>
              </a:rPr>
              <a:t>myrtle = turtle.Turtle()</a:t>
            </a:r>
            <a:endParaRPr sz="1300">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t/>
            </a:r>
            <a:endParaRPr sz="1300">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sz="1300">
                <a:solidFill>
                  <a:schemeClr val="dk1"/>
                </a:solidFill>
                <a:latin typeface="Source Code Pro"/>
                <a:ea typeface="Source Code Pro"/>
                <a:cs typeface="Source Code Pro"/>
                <a:sym typeface="Source Code Pro"/>
              </a:rPr>
              <a:t>for _ in range(6): #six sides</a:t>
            </a:r>
            <a:endParaRPr sz="1300">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sz="1300">
                <a:solidFill>
                  <a:schemeClr val="dk1"/>
                </a:solidFill>
                <a:latin typeface="Source Code Pro"/>
                <a:ea typeface="Source Code Pro"/>
                <a:cs typeface="Source Code Pro"/>
                <a:sym typeface="Source Code Pro"/>
              </a:rPr>
              <a:t>    random_length = random.randint(50,200) #random side lengths between 50 and 200</a:t>
            </a:r>
            <a:endParaRPr sz="1300">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sz="1300">
                <a:solidFill>
                  <a:schemeClr val="dk1"/>
                </a:solidFill>
                <a:latin typeface="Source Code Pro"/>
                <a:ea typeface="Source Code Pro"/>
                <a:cs typeface="Source Code Pro"/>
                <a:sym typeface="Source Code Pro"/>
              </a:rPr>
              <a:t>    myrtle.forward(random_length)</a:t>
            </a:r>
            <a:endParaRPr sz="1300">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sz="1300">
                <a:solidFill>
                  <a:schemeClr val="dk1"/>
                </a:solidFill>
                <a:latin typeface="Source Code Pro"/>
                <a:ea typeface="Source Code Pro"/>
                <a:cs typeface="Source Code Pro"/>
                <a:sym typeface="Source Code Pro"/>
              </a:rPr>
              <a:t>    random_angle = random.randint(30,90) #random interior angles between 30 and 90</a:t>
            </a:r>
            <a:endParaRPr sz="1300">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rPr lang="en" sz="1300">
                <a:solidFill>
                  <a:schemeClr val="dk1"/>
                </a:solidFill>
                <a:latin typeface="Source Code Pro"/>
                <a:ea typeface="Source Code Pro"/>
                <a:cs typeface="Source Code Pro"/>
                <a:sym typeface="Source Code Pro"/>
              </a:rPr>
              <a:t>    myrtle.left(random_angle)</a:t>
            </a:r>
            <a:endParaRPr sz="1300">
              <a:solidFill>
                <a:schemeClr val="dk1"/>
              </a:solidFill>
              <a:latin typeface="Source Code Pro"/>
              <a:ea typeface="Source Code Pro"/>
              <a:cs typeface="Source Code Pro"/>
              <a:sym typeface="Source Code Pro"/>
            </a:endParaRPr>
          </a:p>
          <a:p>
            <a:pPr indent="0" lvl="0" marL="0" rtl="0" algn="l">
              <a:spcBef>
                <a:spcPts val="0"/>
              </a:spcBef>
              <a:spcAft>
                <a:spcPts val="0"/>
              </a:spcAft>
              <a:buClr>
                <a:schemeClr val="dk1"/>
              </a:buClr>
              <a:buSzPts val="1100"/>
              <a:buFont typeface="Arial"/>
              <a:buNone/>
            </a:pPr>
            <a:r>
              <a:t/>
            </a:r>
            <a:endParaRPr sz="1300">
              <a:solidFill>
                <a:schemeClr val="dk1"/>
              </a:solidFill>
              <a:latin typeface="Source Code Pro"/>
              <a:ea typeface="Source Code Pro"/>
              <a:cs typeface="Source Code Pro"/>
              <a:sym typeface="Source Code Pro"/>
            </a:endParaRPr>
          </a:p>
          <a:p>
            <a:pPr indent="0" lvl="0" marL="0" rtl="0" algn="l">
              <a:spcBef>
                <a:spcPts val="0"/>
              </a:spcBef>
              <a:spcAft>
                <a:spcPts val="0"/>
              </a:spcAft>
              <a:buNone/>
            </a:pPr>
            <a:r>
              <a:t/>
            </a:r>
            <a:endParaRPr sz="1300">
              <a:solidFill>
                <a:schemeClr val="dk1"/>
              </a:solidFill>
              <a:latin typeface="Source Code Pro"/>
              <a:ea typeface="Source Code Pro"/>
              <a:cs typeface="Source Code Pro"/>
              <a:sym typeface="Source Code Pro"/>
            </a:endParaRPr>
          </a:p>
        </p:txBody>
      </p:sp>
      <p:pic>
        <p:nvPicPr>
          <p:cNvPr id="266" name="Google Shape;266;p29"/>
          <p:cNvPicPr preferRelativeResize="0"/>
          <p:nvPr/>
        </p:nvPicPr>
        <p:blipFill>
          <a:blip r:embed="rId3">
            <a:alphaModFix/>
          </a:blip>
          <a:stretch>
            <a:fillRect/>
          </a:stretch>
        </p:blipFill>
        <p:spPr>
          <a:xfrm>
            <a:off x="4571998" y="1450550"/>
            <a:ext cx="1210225" cy="1063175"/>
          </a:xfrm>
          <a:prstGeom prst="rect">
            <a:avLst/>
          </a:prstGeom>
          <a:noFill/>
          <a:ln>
            <a:noFill/>
          </a:ln>
        </p:spPr>
      </p:pic>
      <p:pic>
        <p:nvPicPr>
          <p:cNvPr id="267" name="Google Shape;267;p29"/>
          <p:cNvPicPr preferRelativeResize="0"/>
          <p:nvPr/>
        </p:nvPicPr>
        <p:blipFill>
          <a:blip r:embed="rId4">
            <a:alphaModFix/>
          </a:blip>
          <a:stretch>
            <a:fillRect/>
          </a:stretch>
        </p:blipFill>
        <p:spPr>
          <a:xfrm>
            <a:off x="5993049" y="1451825"/>
            <a:ext cx="1210225" cy="106062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0"/>
          <p:cNvSpPr txBox="1"/>
          <p:nvPr/>
        </p:nvSpPr>
        <p:spPr>
          <a:xfrm>
            <a:off x="605400" y="250250"/>
            <a:ext cx="77493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1"/>
                </a:solidFill>
                <a:latin typeface="Staatliches"/>
                <a:ea typeface="Staatliches"/>
                <a:cs typeface="Staatliches"/>
                <a:sym typeface="Staatliches"/>
              </a:rPr>
              <a:t>What is the maximum size for a module? </a:t>
            </a:r>
            <a:endParaRPr sz="2800">
              <a:solidFill>
                <a:schemeClr val="dk1"/>
              </a:solidFill>
              <a:latin typeface="Staatliches"/>
              <a:ea typeface="Staatliches"/>
              <a:cs typeface="Staatliches"/>
              <a:sym typeface="Staatliches"/>
            </a:endParaRPr>
          </a:p>
          <a:p>
            <a:pPr indent="0" lvl="0" marL="0" rtl="0" algn="ctr">
              <a:spcBef>
                <a:spcPts val="0"/>
              </a:spcBef>
              <a:spcAft>
                <a:spcPts val="0"/>
              </a:spcAft>
              <a:buNone/>
            </a:pPr>
            <a:r>
              <a:rPr lang="en" sz="2800">
                <a:solidFill>
                  <a:schemeClr val="dk1"/>
                </a:solidFill>
                <a:latin typeface="Staatliches"/>
                <a:ea typeface="Staatliches"/>
                <a:cs typeface="Staatliches"/>
                <a:sym typeface="Staatliches"/>
              </a:rPr>
              <a:t>And other useful information</a:t>
            </a:r>
            <a:endParaRPr sz="2800">
              <a:solidFill>
                <a:schemeClr val="dk1"/>
              </a:solidFill>
              <a:latin typeface="Staatliches"/>
              <a:ea typeface="Staatliches"/>
              <a:cs typeface="Staatliches"/>
              <a:sym typeface="Staatliches"/>
            </a:endParaRPr>
          </a:p>
        </p:txBody>
      </p:sp>
      <p:sp>
        <p:nvSpPr>
          <p:cNvPr id="274" name="Google Shape;274;p30"/>
          <p:cNvSpPr txBox="1"/>
          <p:nvPr/>
        </p:nvSpPr>
        <p:spPr>
          <a:xfrm>
            <a:off x="492400" y="1420675"/>
            <a:ext cx="3785700" cy="3502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300"/>
              </a:spcBef>
              <a:spcAft>
                <a:spcPts val="0"/>
              </a:spcAft>
              <a:buNone/>
            </a:pPr>
            <a:r>
              <a:rPr lang="en">
                <a:solidFill>
                  <a:schemeClr val="dk1"/>
                </a:solidFill>
                <a:latin typeface="Manrope"/>
                <a:ea typeface="Manrope"/>
                <a:cs typeface="Manrope"/>
                <a:sym typeface="Manrope"/>
              </a:rPr>
              <a:t>Modules are useful since they contain executable statements and functions that can live outside of the program we are working on.</a:t>
            </a:r>
            <a:endParaRPr>
              <a:solidFill>
                <a:schemeClr val="dk1"/>
              </a:solidFill>
              <a:latin typeface="Manrope"/>
              <a:ea typeface="Manrope"/>
              <a:cs typeface="Manrope"/>
              <a:sym typeface="Manrope"/>
            </a:endParaRPr>
          </a:p>
          <a:p>
            <a:pPr indent="0" lvl="0" marL="0" rtl="0" algn="l">
              <a:lnSpc>
                <a:spcPct val="115000"/>
              </a:lnSpc>
              <a:spcBef>
                <a:spcPts val="500"/>
              </a:spcBef>
              <a:spcAft>
                <a:spcPts val="0"/>
              </a:spcAft>
              <a:buNone/>
            </a:pPr>
            <a:r>
              <a:t/>
            </a:r>
            <a:endParaRPr>
              <a:solidFill>
                <a:schemeClr val="dk1"/>
              </a:solidFill>
              <a:latin typeface="Manrope"/>
              <a:ea typeface="Manrope"/>
              <a:cs typeface="Manrope"/>
              <a:sym typeface="Manrope"/>
            </a:endParaRPr>
          </a:p>
          <a:p>
            <a:pPr indent="0" lvl="0" marL="0" rtl="0" algn="l">
              <a:lnSpc>
                <a:spcPct val="115000"/>
              </a:lnSpc>
              <a:spcBef>
                <a:spcPts val="500"/>
              </a:spcBef>
              <a:spcAft>
                <a:spcPts val="500"/>
              </a:spcAft>
              <a:buNone/>
            </a:pPr>
            <a:r>
              <a:rPr lang="en">
                <a:solidFill>
                  <a:schemeClr val="dk1"/>
                </a:solidFill>
                <a:latin typeface="Manrope"/>
                <a:ea typeface="Manrope"/>
                <a:cs typeface="Manrope"/>
                <a:sym typeface="Manrope"/>
              </a:rPr>
              <a:t>Usually it is good practice to have a module under 400 lines of code. This seems like a lot, but when you are working on a project you may find it to be very limited. In this case, you can build what we call a package. A package is a way to have related modules (called submodules) all in one convenient place.</a:t>
            </a:r>
            <a:endParaRPr>
              <a:solidFill>
                <a:schemeClr val="dk1"/>
              </a:solidFill>
              <a:latin typeface="Manrope"/>
              <a:ea typeface="Manrope"/>
              <a:cs typeface="Manrope"/>
              <a:sym typeface="Manrope"/>
            </a:endParaRPr>
          </a:p>
        </p:txBody>
      </p:sp>
      <p:sp>
        <p:nvSpPr>
          <p:cNvPr id="275" name="Google Shape;275;p30"/>
          <p:cNvSpPr txBox="1"/>
          <p:nvPr/>
        </p:nvSpPr>
        <p:spPr>
          <a:xfrm>
            <a:off x="4572000" y="1420675"/>
            <a:ext cx="4202400" cy="307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300"/>
              </a:spcBef>
              <a:spcAft>
                <a:spcPts val="0"/>
              </a:spcAft>
              <a:buNone/>
            </a:pPr>
            <a:r>
              <a:rPr lang="en">
                <a:solidFill>
                  <a:schemeClr val="dk1"/>
                </a:solidFill>
                <a:latin typeface="Manrope"/>
                <a:ea typeface="Manrope"/>
                <a:cs typeface="Manrope"/>
                <a:sym typeface="Manrope"/>
              </a:rPr>
              <a:t>It is customary to </a:t>
            </a:r>
            <a:r>
              <a:rPr b="1" lang="en">
                <a:solidFill>
                  <a:schemeClr val="dk1"/>
                </a:solidFill>
                <a:latin typeface="Manrope"/>
                <a:ea typeface="Manrope"/>
                <a:cs typeface="Manrope"/>
                <a:sym typeface="Manrope"/>
              </a:rPr>
              <a:t>place all import statements at the top of your script</a:t>
            </a:r>
            <a:r>
              <a:rPr lang="en">
                <a:solidFill>
                  <a:schemeClr val="dk1"/>
                </a:solidFill>
                <a:latin typeface="Manrope"/>
                <a:ea typeface="Manrope"/>
                <a:cs typeface="Manrope"/>
                <a:sym typeface="Manrope"/>
              </a:rPr>
              <a:t>. You can shorthand a module name using the </a:t>
            </a:r>
            <a:r>
              <a:rPr b="1" lang="en">
                <a:solidFill>
                  <a:schemeClr val="dk1"/>
                </a:solidFill>
                <a:latin typeface="Consolas"/>
                <a:ea typeface="Consolas"/>
                <a:cs typeface="Consolas"/>
                <a:sym typeface="Consolas"/>
              </a:rPr>
              <a:t>as</a:t>
            </a:r>
            <a:r>
              <a:rPr lang="en">
                <a:solidFill>
                  <a:schemeClr val="dk1"/>
                </a:solidFill>
                <a:latin typeface="Manrope"/>
                <a:ea typeface="Manrope"/>
                <a:cs typeface="Manrope"/>
                <a:sym typeface="Manrope"/>
              </a:rPr>
              <a:t> command</a:t>
            </a:r>
            <a:endParaRPr>
              <a:solidFill>
                <a:schemeClr val="dk1"/>
              </a:solidFill>
              <a:latin typeface="Manrope"/>
              <a:ea typeface="Manrope"/>
              <a:cs typeface="Manrope"/>
              <a:sym typeface="Manrope"/>
            </a:endParaRPr>
          </a:p>
          <a:p>
            <a:pPr indent="0" lvl="0" marL="0" rtl="0" algn="l">
              <a:lnSpc>
                <a:spcPct val="115000"/>
              </a:lnSpc>
              <a:spcBef>
                <a:spcPts val="500"/>
              </a:spcBef>
              <a:spcAft>
                <a:spcPts val="0"/>
              </a:spcAft>
              <a:buNone/>
            </a:pPr>
            <a:r>
              <a:t/>
            </a:r>
            <a:endParaRPr>
              <a:solidFill>
                <a:schemeClr val="dk1"/>
              </a:solidFill>
              <a:latin typeface="Manrope"/>
              <a:ea typeface="Manrope"/>
              <a:cs typeface="Manrope"/>
              <a:sym typeface="Manrope"/>
            </a:endParaRPr>
          </a:p>
          <a:p>
            <a:pPr indent="0" lvl="0" marL="0" rtl="0" algn="l">
              <a:lnSpc>
                <a:spcPct val="115000"/>
              </a:lnSpc>
              <a:spcBef>
                <a:spcPts val="500"/>
              </a:spcBef>
              <a:spcAft>
                <a:spcPts val="0"/>
              </a:spcAft>
              <a:buNone/>
            </a:pPr>
            <a:r>
              <a:rPr lang="en">
                <a:solidFill>
                  <a:schemeClr val="dk1"/>
                </a:solidFill>
                <a:latin typeface="Consolas"/>
                <a:ea typeface="Consolas"/>
                <a:cs typeface="Consolas"/>
                <a:sym typeface="Consolas"/>
              </a:rPr>
              <a:t>import turtle </a:t>
            </a:r>
            <a:r>
              <a:rPr b="1" lang="en">
                <a:solidFill>
                  <a:schemeClr val="dk1"/>
                </a:solidFill>
                <a:latin typeface="Consolas"/>
                <a:ea typeface="Consolas"/>
                <a:cs typeface="Consolas"/>
                <a:sym typeface="Consolas"/>
              </a:rPr>
              <a:t>as</a:t>
            </a:r>
            <a:r>
              <a:rPr lang="en">
                <a:solidFill>
                  <a:schemeClr val="dk1"/>
                </a:solidFill>
                <a:latin typeface="Consolas"/>
                <a:ea typeface="Consolas"/>
                <a:cs typeface="Consolas"/>
                <a:sym typeface="Consolas"/>
              </a:rPr>
              <a:t> </a:t>
            </a:r>
            <a:r>
              <a:rPr lang="en">
                <a:solidFill>
                  <a:srgbClr val="1B91CA"/>
                </a:solidFill>
                <a:latin typeface="Consolas"/>
                <a:ea typeface="Consolas"/>
                <a:cs typeface="Consolas"/>
                <a:sym typeface="Consolas"/>
              </a:rPr>
              <a:t>t</a:t>
            </a:r>
            <a:endParaRPr>
              <a:solidFill>
                <a:srgbClr val="1B91CA"/>
              </a:solidFill>
              <a:latin typeface="Consolas"/>
              <a:ea typeface="Consolas"/>
              <a:cs typeface="Consolas"/>
              <a:sym typeface="Consolas"/>
            </a:endParaRPr>
          </a:p>
          <a:p>
            <a:pPr indent="0" lvl="0" marL="0" rtl="0" algn="l">
              <a:lnSpc>
                <a:spcPct val="115000"/>
              </a:lnSpc>
              <a:spcBef>
                <a:spcPts val="500"/>
              </a:spcBef>
              <a:spcAft>
                <a:spcPts val="0"/>
              </a:spcAft>
              <a:buNone/>
            </a:pPr>
            <a:r>
              <a:rPr lang="en">
                <a:solidFill>
                  <a:schemeClr val="dk1"/>
                </a:solidFill>
                <a:latin typeface="Consolas"/>
                <a:ea typeface="Consolas"/>
                <a:cs typeface="Consolas"/>
                <a:sym typeface="Consolas"/>
              </a:rPr>
              <a:t>import math </a:t>
            </a:r>
            <a:endParaRPr>
              <a:solidFill>
                <a:schemeClr val="dk1"/>
              </a:solidFill>
              <a:latin typeface="Consolas"/>
              <a:ea typeface="Consolas"/>
              <a:cs typeface="Consolas"/>
              <a:sym typeface="Consolas"/>
            </a:endParaRPr>
          </a:p>
          <a:p>
            <a:pPr indent="0" lvl="0" marL="0" rtl="0" algn="l">
              <a:lnSpc>
                <a:spcPct val="115000"/>
              </a:lnSpc>
              <a:spcBef>
                <a:spcPts val="500"/>
              </a:spcBef>
              <a:spcAft>
                <a:spcPts val="0"/>
              </a:spcAft>
              <a:buNone/>
            </a:pPr>
            <a:r>
              <a:rPr lang="en">
                <a:solidFill>
                  <a:schemeClr val="dk1"/>
                </a:solidFill>
                <a:latin typeface="Consolas"/>
                <a:ea typeface="Consolas"/>
                <a:cs typeface="Consolas"/>
                <a:sym typeface="Consolas"/>
              </a:rPr>
              <a:t>import random </a:t>
            </a:r>
            <a:r>
              <a:rPr b="1" lang="en">
                <a:solidFill>
                  <a:schemeClr val="dk1"/>
                </a:solidFill>
                <a:latin typeface="Consolas"/>
                <a:ea typeface="Consolas"/>
                <a:cs typeface="Consolas"/>
                <a:sym typeface="Consolas"/>
              </a:rPr>
              <a:t>as</a:t>
            </a:r>
            <a:r>
              <a:rPr lang="en">
                <a:solidFill>
                  <a:schemeClr val="dk1"/>
                </a:solidFill>
                <a:latin typeface="Consolas"/>
                <a:ea typeface="Consolas"/>
                <a:cs typeface="Consolas"/>
                <a:sym typeface="Consolas"/>
              </a:rPr>
              <a:t> rd</a:t>
            </a:r>
            <a:endParaRPr>
              <a:solidFill>
                <a:schemeClr val="dk1"/>
              </a:solidFill>
              <a:latin typeface="Consolas"/>
              <a:ea typeface="Consolas"/>
              <a:cs typeface="Consolas"/>
              <a:sym typeface="Consolas"/>
            </a:endParaRPr>
          </a:p>
          <a:p>
            <a:pPr indent="0" lvl="0" marL="0" rtl="0" algn="l">
              <a:lnSpc>
                <a:spcPct val="115000"/>
              </a:lnSpc>
              <a:spcBef>
                <a:spcPts val="500"/>
              </a:spcBef>
              <a:spcAft>
                <a:spcPts val="0"/>
              </a:spcAft>
              <a:buNone/>
            </a:pPr>
            <a:r>
              <a:t/>
            </a:r>
            <a:endParaRPr>
              <a:solidFill>
                <a:schemeClr val="dk1"/>
              </a:solidFill>
              <a:latin typeface="Consolas"/>
              <a:ea typeface="Consolas"/>
              <a:cs typeface="Consolas"/>
              <a:sym typeface="Consolas"/>
            </a:endParaRPr>
          </a:p>
          <a:p>
            <a:pPr indent="0" lvl="0" marL="0" rtl="0" algn="l">
              <a:lnSpc>
                <a:spcPct val="115000"/>
              </a:lnSpc>
              <a:spcBef>
                <a:spcPts val="500"/>
              </a:spcBef>
              <a:spcAft>
                <a:spcPts val="0"/>
              </a:spcAft>
              <a:buNone/>
            </a:pPr>
            <a:r>
              <a:rPr lang="en">
                <a:solidFill>
                  <a:schemeClr val="dk1"/>
                </a:solidFill>
                <a:latin typeface="Consolas"/>
                <a:ea typeface="Consolas"/>
                <a:cs typeface="Consolas"/>
                <a:sym typeface="Consolas"/>
              </a:rPr>
              <a:t>wn = </a:t>
            </a:r>
            <a:r>
              <a:rPr lang="en">
                <a:solidFill>
                  <a:srgbClr val="1B91CA"/>
                </a:solidFill>
                <a:latin typeface="Consolas"/>
                <a:ea typeface="Consolas"/>
                <a:cs typeface="Consolas"/>
                <a:sym typeface="Consolas"/>
              </a:rPr>
              <a:t>t</a:t>
            </a:r>
            <a:r>
              <a:rPr lang="en">
                <a:solidFill>
                  <a:schemeClr val="dk1"/>
                </a:solidFill>
                <a:latin typeface="Consolas"/>
                <a:ea typeface="Consolas"/>
                <a:cs typeface="Consolas"/>
                <a:sym typeface="Consolas"/>
              </a:rPr>
              <a:t>.Screen()</a:t>
            </a:r>
            <a:endParaRPr>
              <a:solidFill>
                <a:schemeClr val="dk1"/>
              </a:solidFill>
              <a:latin typeface="Consolas"/>
              <a:ea typeface="Consolas"/>
              <a:cs typeface="Consolas"/>
              <a:sym typeface="Consolas"/>
            </a:endParaRPr>
          </a:p>
          <a:p>
            <a:pPr indent="0" lvl="0" marL="0" rtl="0" algn="l">
              <a:lnSpc>
                <a:spcPct val="115000"/>
              </a:lnSpc>
              <a:spcBef>
                <a:spcPts val="500"/>
              </a:spcBef>
              <a:spcAft>
                <a:spcPts val="500"/>
              </a:spcAft>
              <a:buNone/>
            </a:pPr>
            <a:r>
              <a:rPr lang="en">
                <a:solidFill>
                  <a:schemeClr val="dk1"/>
                </a:solidFill>
                <a:latin typeface="Consolas"/>
                <a:ea typeface="Consolas"/>
                <a:cs typeface="Consolas"/>
                <a:sym typeface="Consolas"/>
              </a:rPr>
              <a:t>pippin = </a:t>
            </a:r>
            <a:r>
              <a:rPr lang="en">
                <a:solidFill>
                  <a:srgbClr val="1B91CA"/>
                </a:solidFill>
                <a:latin typeface="Consolas"/>
                <a:ea typeface="Consolas"/>
                <a:cs typeface="Consolas"/>
                <a:sym typeface="Consolas"/>
              </a:rPr>
              <a:t>t</a:t>
            </a:r>
            <a:r>
              <a:rPr lang="en">
                <a:solidFill>
                  <a:schemeClr val="dk1"/>
                </a:solidFill>
                <a:latin typeface="Consolas"/>
                <a:ea typeface="Consolas"/>
                <a:cs typeface="Consolas"/>
                <a:sym typeface="Consolas"/>
              </a:rPr>
              <a:t>.Turtle()</a:t>
            </a:r>
            <a:endParaRPr>
              <a:solidFill>
                <a:schemeClr val="dk1"/>
              </a:solidFill>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1"/>
          <p:cNvSpPr txBox="1"/>
          <p:nvPr/>
        </p:nvSpPr>
        <p:spPr>
          <a:xfrm>
            <a:off x="156600" y="1444900"/>
            <a:ext cx="8830800" cy="302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300"/>
              </a:spcBef>
              <a:spcAft>
                <a:spcPts val="0"/>
              </a:spcAft>
              <a:buNone/>
            </a:pPr>
            <a:r>
              <a:rPr lang="en" sz="1200">
                <a:solidFill>
                  <a:schemeClr val="dk1"/>
                </a:solidFill>
                <a:latin typeface="Manrope"/>
                <a:ea typeface="Manrope"/>
                <a:cs typeface="Manrope"/>
                <a:sym typeface="Manrope"/>
              </a:rPr>
              <a:t>Fairly important. We often write programs to simply a process and having prewritten code we can call on will save us a bunch of time.</a:t>
            </a:r>
            <a:endParaRPr sz="1200">
              <a:solidFill>
                <a:schemeClr val="dk1"/>
              </a:solidFill>
              <a:latin typeface="Manrope"/>
              <a:ea typeface="Manrope"/>
              <a:cs typeface="Manrope"/>
              <a:sym typeface="Manrope"/>
            </a:endParaRPr>
          </a:p>
          <a:p>
            <a:pPr indent="0" lvl="0" marL="0" rtl="0" algn="l">
              <a:lnSpc>
                <a:spcPct val="115000"/>
              </a:lnSpc>
              <a:spcBef>
                <a:spcPts val="500"/>
              </a:spcBef>
              <a:spcAft>
                <a:spcPts val="0"/>
              </a:spcAft>
              <a:buNone/>
            </a:pPr>
            <a:r>
              <a:rPr lang="en" sz="1200">
                <a:solidFill>
                  <a:schemeClr val="dk1"/>
                </a:solidFill>
                <a:latin typeface="Manrope"/>
                <a:ea typeface="Manrope"/>
                <a:cs typeface="Manrope"/>
                <a:sym typeface="Manrope"/>
              </a:rPr>
              <a:t>The </a:t>
            </a:r>
            <a:r>
              <a:rPr b="1" lang="en" sz="1200">
                <a:solidFill>
                  <a:schemeClr val="dk1"/>
                </a:solidFill>
                <a:latin typeface="Manrope"/>
                <a:ea typeface="Manrope"/>
                <a:cs typeface="Manrope"/>
                <a:sym typeface="Manrope"/>
              </a:rPr>
              <a:t>math </a:t>
            </a:r>
            <a:r>
              <a:rPr lang="en" sz="1200">
                <a:solidFill>
                  <a:schemeClr val="dk1"/>
                </a:solidFill>
                <a:latin typeface="Manrope"/>
                <a:ea typeface="Manrope"/>
                <a:cs typeface="Manrope"/>
                <a:sym typeface="Manrope"/>
              </a:rPr>
              <a:t>module includes many ways to help us to perform complex calculations. </a:t>
            </a:r>
            <a:endParaRPr sz="1200">
              <a:solidFill>
                <a:schemeClr val="dk1"/>
              </a:solidFill>
              <a:latin typeface="Manrope"/>
              <a:ea typeface="Manrope"/>
              <a:cs typeface="Manrope"/>
              <a:sym typeface="Manrope"/>
            </a:endParaRPr>
          </a:p>
          <a:p>
            <a:pPr indent="0" lvl="0" marL="0" rtl="0" algn="l">
              <a:lnSpc>
                <a:spcPct val="115000"/>
              </a:lnSpc>
              <a:spcBef>
                <a:spcPts val="500"/>
              </a:spcBef>
              <a:spcAft>
                <a:spcPts val="0"/>
              </a:spcAft>
              <a:buNone/>
            </a:pPr>
            <a:r>
              <a:rPr lang="en" sz="1200">
                <a:solidFill>
                  <a:schemeClr val="dk1"/>
                </a:solidFill>
                <a:latin typeface="Manrope"/>
                <a:ea typeface="Manrope"/>
                <a:cs typeface="Manrope"/>
                <a:sym typeface="Manrope"/>
              </a:rPr>
              <a:t>The </a:t>
            </a:r>
            <a:r>
              <a:rPr b="1" lang="en" sz="1200">
                <a:solidFill>
                  <a:schemeClr val="dk1"/>
                </a:solidFill>
                <a:latin typeface="Manrope"/>
                <a:ea typeface="Manrope"/>
                <a:cs typeface="Manrope"/>
                <a:sym typeface="Manrope"/>
              </a:rPr>
              <a:t>random </a:t>
            </a:r>
            <a:r>
              <a:rPr lang="en" sz="1200">
                <a:solidFill>
                  <a:schemeClr val="dk1"/>
                </a:solidFill>
                <a:latin typeface="Manrope"/>
                <a:ea typeface="Manrope"/>
                <a:cs typeface="Manrope"/>
                <a:sym typeface="Manrope"/>
              </a:rPr>
              <a:t>module may not seem important now, but when you want to add an element of chance to your program it will be very useful. </a:t>
            </a:r>
            <a:endParaRPr sz="1200">
              <a:solidFill>
                <a:schemeClr val="dk1"/>
              </a:solidFill>
              <a:latin typeface="Manrope"/>
              <a:ea typeface="Manrope"/>
              <a:cs typeface="Manrope"/>
              <a:sym typeface="Manrope"/>
            </a:endParaRPr>
          </a:p>
          <a:p>
            <a:pPr indent="-241300" lvl="0" marL="342900" rtl="0" algn="l">
              <a:lnSpc>
                <a:spcPct val="115000"/>
              </a:lnSpc>
              <a:spcBef>
                <a:spcPts val="500"/>
              </a:spcBef>
              <a:spcAft>
                <a:spcPts val="0"/>
              </a:spcAft>
              <a:buClr>
                <a:schemeClr val="dk1"/>
              </a:buClr>
              <a:buSzPts val="1200"/>
              <a:buChar char="●"/>
            </a:pPr>
            <a:r>
              <a:rPr b="1" lang="en" sz="1200">
                <a:solidFill>
                  <a:schemeClr val="dk1"/>
                </a:solidFill>
                <a:latin typeface="Consolas"/>
                <a:ea typeface="Consolas"/>
                <a:cs typeface="Consolas"/>
                <a:sym typeface="Consolas"/>
              </a:rPr>
              <a:t>random.random()</a:t>
            </a:r>
            <a:r>
              <a:rPr b="1" lang="en" sz="1200">
                <a:solidFill>
                  <a:schemeClr val="dk1"/>
                </a:solidFill>
                <a:latin typeface="Manrope"/>
                <a:ea typeface="Manrope"/>
                <a:cs typeface="Manrope"/>
                <a:sym typeface="Manrope"/>
              </a:rPr>
              <a:t> </a:t>
            </a:r>
            <a:r>
              <a:rPr lang="en" sz="1200">
                <a:solidFill>
                  <a:schemeClr val="dk1"/>
                </a:solidFill>
                <a:latin typeface="Manrope"/>
                <a:ea typeface="Manrope"/>
                <a:cs typeface="Manrope"/>
                <a:sym typeface="Manrope"/>
              </a:rPr>
              <a:t>function</a:t>
            </a:r>
            <a:r>
              <a:rPr b="1" lang="en" sz="1200">
                <a:solidFill>
                  <a:schemeClr val="dk1"/>
                </a:solidFill>
                <a:latin typeface="Manrope"/>
                <a:ea typeface="Manrope"/>
                <a:cs typeface="Manrope"/>
                <a:sym typeface="Manrope"/>
              </a:rPr>
              <a:t> </a:t>
            </a:r>
            <a:r>
              <a:rPr lang="en" sz="1200">
                <a:solidFill>
                  <a:schemeClr val="dk1"/>
                </a:solidFill>
                <a:latin typeface="Manrope"/>
                <a:ea typeface="Manrope"/>
                <a:cs typeface="Manrope"/>
                <a:sym typeface="Manrope"/>
              </a:rPr>
              <a:t>will output a random probability (decimal from </a:t>
            </a:r>
            <a:r>
              <a:rPr b="1" lang="en" sz="1200">
                <a:solidFill>
                  <a:schemeClr val="dk1"/>
                </a:solidFill>
                <a:latin typeface="Manrope"/>
                <a:ea typeface="Manrope"/>
                <a:cs typeface="Manrope"/>
                <a:sym typeface="Manrope"/>
              </a:rPr>
              <a:t>0</a:t>
            </a:r>
            <a:r>
              <a:rPr lang="en" sz="1200">
                <a:solidFill>
                  <a:schemeClr val="dk1"/>
                </a:solidFill>
                <a:latin typeface="Manrope"/>
                <a:ea typeface="Manrope"/>
                <a:cs typeface="Manrope"/>
                <a:sym typeface="Manrope"/>
              </a:rPr>
              <a:t> to </a:t>
            </a:r>
            <a:r>
              <a:rPr b="1" lang="en" sz="1200">
                <a:solidFill>
                  <a:schemeClr val="dk1"/>
                </a:solidFill>
                <a:latin typeface="Manrope"/>
                <a:ea typeface="Manrope"/>
                <a:cs typeface="Manrope"/>
                <a:sym typeface="Manrope"/>
              </a:rPr>
              <a:t>1</a:t>
            </a:r>
            <a:r>
              <a:rPr lang="en" sz="1200">
                <a:solidFill>
                  <a:schemeClr val="dk1"/>
                </a:solidFill>
                <a:latin typeface="Manrope"/>
                <a:ea typeface="Manrope"/>
                <a:cs typeface="Manrope"/>
                <a:sym typeface="Manrope"/>
              </a:rPr>
              <a:t>)</a:t>
            </a:r>
            <a:endParaRPr sz="1200">
              <a:solidFill>
                <a:schemeClr val="dk1"/>
              </a:solidFill>
              <a:latin typeface="Manrope"/>
              <a:ea typeface="Manrope"/>
              <a:cs typeface="Manrope"/>
              <a:sym typeface="Manrope"/>
            </a:endParaRPr>
          </a:p>
          <a:p>
            <a:pPr indent="-241300" lvl="0" marL="342900" rtl="0" algn="l">
              <a:lnSpc>
                <a:spcPct val="115000"/>
              </a:lnSpc>
              <a:spcBef>
                <a:spcPts val="0"/>
              </a:spcBef>
              <a:spcAft>
                <a:spcPts val="0"/>
              </a:spcAft>
              <a:buClr>
                <a:schemeClr val="dk1"/>
              </a:buClr>
              <a:buSzPts val="1200"/>
              <a:buChar char="●"/>
            </a:pPr>
            <a:r>
              <a:rPr b="1" lang="en" sz="1200">
                <a:solidFill>
                  <a:schemeClr val="dk1"/>
                </a:solidFill>
                <a:latin typeface="Consolas"/>
                <a:ea typeface="Consolas"/>
                <a:cs typeface="Consolas"/>
                <a:sym typeface="Consolas"/>
              </a:rPr>
              <a:t>random.randrange(a,b)</a:t>
            </a:r>
            <a:r>
              <a:rPr b="1" lang="en" sz="1200">
                <a:solidFill>
                  <a:schemeClr val="dk1"/>
                </a:solidFill>
                <a:latin typeface="Manrope"/>
                <a:ea typeface="Manrope"/>
                <a:cs typeface="Manrope"/>
                <a:sym typeface="Manrope"/>
              </a:rPr>
              <a:t> </a:t>
            </a:r>
            <a:r>
              <a:rPr lang="en" sz="1200">
                <a:solidFill>
                  <a:schemeClr val="dk1"/>
                </a:solidFill>
                <a:latin typeface="Manrope"/>
                <a:ea typeface="Manrope"/>
                <a:cs typeface="Manrope"/>
                <a:sym typeface="Manrope"/>
              </a:rPr>
              <a:t>which outputs a random number from </a:t>
            </a:r>
            <a:r>
              <a:rPr b="1" lang="en" sz="1200">
                <a:solidFill>
                  <a:schemeClr val="dk1"/>
                </a:solidFill>
                <a:latin typeface="Manrope"/>
                <a:ea typeface="Manrope"/>
                <a:cs typeface="Manrope"/>
                <a:sym typeface="Manrope"/>
              </a:rPr>
              <a:t>a</a:t>
            </a:r>
            <a:r>
              <a:rPr lang="en" sz="1200">
                <a:solidFill>
                  <a:schemeClr val="dk1"/>
                </a:solidFill>
                <a:latin typeface="Manrope"/>
                <a:ea typeface="Manrope"/>
                <a:cs typeface="Manrope"/>
                <a:sym typeface="Manrope"/>
              </a:rPr>
              <a:t> to </a:t>
            </a:r>
            <a:r>
              <a:rPr b="1" lang="en" sz="1200">
                <a:solidFill>
                  <a:schemeClr val="dk1"/>
                </a:solidFill>
                <a:latin typeface="Manrope"/>
                <a:ea typeface="Manrope"/>
                <a:cs typeface="Manrope"/>
                <a:sym typeface="Manrope"/>
              </a:rPr>
              <a:t>b-1</a:t>
            </a:r>
            <a:r>
              <a:rPr lang="en" sz="1200">
                <a:solidFill>
                  <a:schemeClr val="dk1"/>
                </a:solidFill>
                <a:latin typeface="Manrope"/>
                <a:ea typeface="Manrope"/>
                <a:cs typeface="Manrope"/>
                <a:sym typeface="Manrope"/>
              </a:rPr>
              <a:t> (**does not include b**)</a:t>
            </a:r>
            <a:endParaRPr sz="1200">
              <a:solidFill>
                <a:schemeClr val="dk1"/>
              </a:solidFill>
              <a:latin typeface="Manrope"/>
              <a:ea typeface="Manrope"/>
              <a:cs typeface="Manrope"/>
              <a:sym typeface="Manrope"/>
            </a:endParaRPr>
          </a:p>
          <a:p>
            <a:pPr indent="0" lvl="0" marL="0" rtl="0" algn="l">
              <a:lnSpc>
                <a:spcPct val="115000"/>
              </a:lnSpc>
              <a:spcBef>
                <a:spcPts val="500"/>
              </a:spcBef>
              <a:spcAft>
                <a:spcPts val="0"/>
              </a:spcAft>
              <a:buNone/>
            </a:pPr>
            <a:r>
              <a:t/>
            </a:r>
            <a:endParaRPr sz="1200">
              <a:solidFill>
                <a:schemeClr val="dk1"/>
              </a:solidFill>
              <a:latin typeface="Manrope"/>
              <a:ea typeface="Manrope"/>
              <a:cs typeface="Manrope"/>
              <a:sym typeface="Manrope"/>
            </a:endParaRPr>
          </a:p>
          <a:p>
            <a:pPr indent="0" lvl="0" marL="0" rtl="0" algn="l">
              <a:lnSpc>
                <a:spcPct val="115000"/>
              </a:lnSpc>
              <a:spcBef>
                <a:spcPts val="500"/>
              </a:spcBef>
              <a:spcAft>
                <a:spcPts val="500"/>
              </a:spcAft>
              <a:buNone/>
            </a:pPr>
            <a:r>
              <a:rPr lang="en" sz="1200">
                <a:solidFill>
                  <a:schemeClr val="dk1"/>
                </a:solidFill>
                <a:latin typeface="Manrope"/>
                <a:ea typeface="Manrope"/>
                <a:cs typeface="Manrope"/>
                <a:sym typeface="Manrope"/>
              </a:rPr>
              <a:t>The random module is called  </a:t>
            </a:r>
            <a:r>
              <a:rPr b="1" lang="en" sz="1200">
                <a:solidFill>
                  <a:schemeClr val="dk1"/>
                </a:solidFill>
                <a:latin typeface="Manrope"/>
                <a:ea typeface="Manrope"/>
                <a:cs typeface="Manrope"/>
                <a:sym typeface="Manrope"/>
              </a:rPr>
              <a:t>pseudo-random since there is a seed</a:t>
            </a:r>
            <a:r>
              <a:rPr lang="en" sz="1200">
                <a:solidFill>
                  <a:schemeClr val="dk1"/>
                </a:solidFill>
                <a:latin typeface="Manrope"/>
                <a:ea typeface="Manrope"/>
                <a:cs typeface="Manrope"/>
                <a:sym typeface="Manrope"/>
              </a:rPr>
              <a:t>. Back in the day, random number books existed. To use one, you would turn to a page and it would contain a list of random numbers. The seed is used as the page number. Once you supply the seed, the program goes to that page number and then the first number off the page. Seeds are important because they make our programs </a:t>
            </a:r>
            <a:r>
              <a:rPr b="1" lang="en" sz="1200">
                <a:solidFill>
                  <a:schemeClr val="dk1"/>
                </a:solidFill>
                <a:latin typeface="Manrope"/>
                <a:ea typeface="Manrope"/>
                <a:cs typeface="Manrope"/>
                <a:sym typeface="Manrope"/>
              </a:rPr>
              <a:t>reproducible</a:t>
            </a:r>
            <a:r>
              <a:rPr lang="en" sz="1200">
                <a:solidFill>
                  <a:schemeClr val="dk1"/>
                </a:solidFill>
                <a:latin typeface="Manrope"/>
                <a:ea typeface="Manrope"/>
                <a:cs typeface="Manrope"/>
                <a:sym typeface="Manrope"/>
              </a:rPr>
              <a:t>.</a:t>
            </a:r>
            <a:endParaRPr sz="1200">
              <a:solidFill>
                <a:schemeClr val="dk1"/>
              </a:solidFill>
              <a:latin typeface="Manrope"/>
              <a:ea typeface="Manrope"/>
              <a:cs typeface="Manrope"/>
              <a:sym typeface="Manrope"/>
            </a:endParaRPr>
          </a:p>
        </p:txBody>
      </p:sp>
      <p:sp>
        <p:nvSpPr>
          <p:cNvPr id="282" name="Google Shape;282;p31"/>
          <p:cNvSpPr txBox="1"/>
          <p:nvPr/>
        </p:nvSpPr>
        <p:spPr>
          <a:xfrm>
            <a:off x="330950" y="339025"/>
            <a:ext cx="82818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1"/>
                </a:solidFill>
                <a:latin typeface="Staatliches"/>
                <a:ea typeface="Staatliches"/>
                <a:cs typeface="Staatliches"/>
                <a:sym typeface="Staatliches"/>
              </a:rPr>
              <a:t>How important are the </a:t>
            </a:r>
            <a:endParaRPr sz="2800">
              <a:solidFill>
                <a:schemeClr val="dk1"/>
              </a:solidFill>
              <a:latin typeface="Staatliches"/>
              <a:ea typeface="Staatliches"/>
              <a:cs typeface="Staatliches"/>
              <a:sym typeface="Staatliches"/>
            </a:endParaRPr>
          </a:p>
          <a:p>
            <a:pPr indent="0" lvl="0" marL="0" rtl="0" algn="ctr">
              <a:spcBef>
                <a:spcPts val="0"/>
              </a:spcBef>
              <a:spcAft>
                <a:spcPts val="0"/>
              </a:spcAft>
              <a:buNone/>
            </a:pPr>
            <a:r>
              <a:rPr lang="en" sz="2800">
                <a:solidFill>
                  <a:schemeClr val="dk1"/>
                </a:solidFill>
                <a:latin typeface="Staatliches"/>
                <a:ea typeface="Staatliches"/>
                <a:cs typeface="Staatliches"/>
                <a:sym typeface="Staatliches"/>
              </a:rPr>
              <a:t>math and random modules?</a:t>
            </a:r>
            <a:endParaRPr sz="2800">
              <a:solidFill>
                <a:schemeClr val="dk1"/>
              </a:solidFill>
              <a:latin typeface="Staatliches"/>
              <a:ea typeface="Staatliches"/>
              <a:cs typeface="Staatliches"/>
              <a:sym typeface="Staatliche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2"/>
          <p:cNvSpPr txBox="1"/>
          <p:nvPr/>
        </p:nvSpPr>
        <p:spPr>
          <a:xfrm>
            <a:off x="669975" y="1267325"/>
            <a:ext cx="7636200" cy="3510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300"/>
              </a:spcBef>
              <a:spcAft>
                <a:spcPts val="0"/>
              </a:spcAft>
              <a:buNone/>
            </a:pPr>
            <a:r>
              <a:rPr lang="en">
                <a:solidFill>
                  <a:schemeClr val="dk1"/>
                </a:solidFill>
                <a:latin typeface="Manrope"/>
                <a:ea typeface="Manrope"/>
                <a:cs typeface="Manrope"/>
                <a:sym typeface="Manrope"/>
              </a:rPr>
              <a:t>This module is great for educational purposes because we can visualize loops! You can also create fairly intricate 2D games if you’re so inclined (</a:t>
            </a:r>
            <a:r>
              <a:rPr lang="en" u="sng">
                <a:solidFill>
                  <a:schemeClr val="hlink"/>
                </a:solidFill>
                <a:latin typeface="Manrope"/>
                <a:ea typeface="Manrope"/>
                <a:cs typeface="Manrope"/>
                <a:sym typeface="Manrope"/>
                <a:hlinkClick r:id="rId3"/>
              </a:rPr>
              <a:t>Snake Game Part 1/7</a:t>
            </a:r>
            <a:r>
              <a:rPr lang="en">
                <a:solidFill>
                  <a:schemeClr val="dk1"/>
                </a:solidFill>
                <a:latin typeface="Manrope"/>
                <a:ea typeface="Manrope"/>
                <a:cs typeface="Manrope"/>
                <a:sym typeface="Manrope"/>
              </a:rPr>
              <a:t>). Beyond that, turtle is limited in terms of real world applications.</a:t>
            </a:r>
            <a:endParaRPr>
              <a:solidFill>
                <a:schemeClr val="dk1"/>
              </a:solidFill>
              <a:latin typeface="Manrope"/>
              <a:ea typeface="Manrope"/>
              <a:cs typeface="Manrope"/>
              <a:sym typeface="Manrope"/>
            </a:endParaRPr>
          </a:p>
          <a:p>
            <a:pPr indent="0" lvl="0" marL="0" rtl="0" algn="l">
              <a:lnSpc>
                <a:spcPct val="115000"/>
              </a:lnSpc>
              <a:spcBef>
                <a:spcPts val="500"/>
              </a:spcBef>
              <a:spcAft>
                <a:spcPts val="0"/>
              </a:spcAft>
              <a:buNone/>
            </a:pPr>
            <a:r>
              <a:t/>
            </a:r>
            <a:endParaRPr>
              <a:solidFill>
                <a:schemeClr val="dk1"/>
              </a:solidFill>
              <a:latin typeface="Manrope"/>
              <a:ea typeface="Manrope"/>
              <a:cs typeface="Manrope"/>
              <a:sym typeface="Manrope"/>
            </a:endParaRPr>
          </a:p>
          <a:p>
            <a:pPr indent="0" lvl="0" marL="0" rtl="0" algn="l">
              <a:lnSpc>
                <a:spcPct val="115000"/>
              </a:lnSpc>
              <a:spcBef>
                <a:spcPts val="500"/>
              </a:spcBef>
              <a:spcAft>
                <a:spcPts val="0"/>
              </a:spcAft>
              <a:buNone/>
            </a:pPr>
            <a:r>
              <a:rPr lang="en">
                <a:solidFill>
                  <a:schemeClr val="dk1"/>
                </a:solidFill>
                <a:latin typeface="Manrope"/>
                <a:ea typeface="Manrope"/>
                <a:cs typeface="Manrope"/>
                <a:sym typeface="Manrope"/>
              </a:rPr>
              <a:t>The turtle will initialize East</a:t>
            </a:r>
            <a:endParaRPr>
              <a:solidFill>
                <a:schemeClr val="dk1"/>
              </a:solidFill>
              <a:latin typeface="Manrope"/>
              <a:ea typeface="Manrope"/>
              <a:cs typeface="Manrope"/>
              <a:sym typeface="Manrope"/>
            </a:endParaRPr>
          </a:p>
          <a:p>
            <a:pPr indent="0" lvl="0" marL="0" rtl="0" algn="l">
              <a:lnSpc>
                <a:spcPct val="115000"/>
              </a:lnSpc>
              <a:spcBef>
                <a:spcPts val="500"/>
              </a:spcBef>
              <a:spcAft>
                <a:spcPts val="0"/>
              </a:spcAft>
              <a:buNone/>
            </a:pPr>
            <a:r>
              <a:t/>
            </a:r>
            <a:endParaRPr>
              <a:solidFill>
                <a:schemeClr val="dk1"/>
              </a:solidFill>
              <a:latin typeface="Manrope"/>
              <a:ea typeface="Manrope"/>
              <a:cs typeface="Manrope"/>
              <a:sym typeface="Manrope"/>
            </a:endParaRPr>
          </a:p>
          <a:p>
            <a:pPr indent="0" lvl="0" marL="0" rtl="0" algn="l">
              <a:lnSpc>
                <a:spcPct val="115000"/>
              </a:lnSpc>
              <a:spcBef>
                <a:spcPts val="500"/>
              </a:spcBef>
              <a:spcAft>
                <a:spcPts val="0"/>
              </a:spcAft>
              <a:buNone/>
            </a:pPr>
            <a:r>
              <a:rPr lang="en">
                <a:solidFill>
                  <a:schemeClr val="dk1"/>
                </a:solidFill>
                <a:latin typeface="Manrope"/>
                <a:ea typeface="Manrope"/>
                <a:cs typeface="Manrope"/>
                <a:sym typeface="Manrope"/>
              </a:rPr>
              <a:t>The set-up for turtles is the same regardless of whether you want a simple straight line, or a random path on the screen. </a:t>
            </a:r>
            <a:endParaRPr>
              <a:solidFill>
                <a:schemeClr val="dk1"/>
              </a:solidFill>
              <a:latin typeface="Manrope"/>
              <a:ea typeface="Manrope"/>
              <a:cs typeface="Manrope"/>
              <a:sym typeface="Manrope"/>
            </a:endParaRPr>
          </a:p>
          <a:p>
            <a:pPr indent="0" lvl="0" marL="0" rtl="0" algn="l">
              <a:lnSpc>
                <a:spcPct val="115000"/>
              </a:lnSpc>
              <a:spcBef>
                <a:spcPts val="500"/>
              </a:spcBef>
              <a:spcAft>
                <a:spcPts val="0"/>
              </a:spcAft>
              <a:buNone/>
            </a:pPr>
            <a:r>
              <a:t/>
            </a:r>
            <a:endParaRPr>
              <a:solidFill>
                <a:schemeClr val="dk1"/>
              </a:solidFill>
              <a:latin typeface="Manrope"/>
              <a:ea typeface="Manrope"/>
              <a:cs typeface="Manrope"/>
              <a:sym typeface="Manrope"/>
            </a:endParaRPr>
          </a:p>
          <a:p>
            <a:pPr indent="0" lvl="0" marL="0" rtl="0" algn="l">
              <a:lnSpc>
                <a:spcPct val="115000"/>
              </a:lnSpc>
              <a:spcBef>
                <a:spcPts val="500"/>
              </a:spcBef>
              <a:spcAft>
                <a:spcPts val="500"/>
              </a:spcAft>
              <a:buNone/>
            </a:pPr>
            <a:r>
              <a:rPr lang="en">
                <a:solidFill>
                  <a:schemeClr val="dk1"/>
                </a:solidFill>
                <a:latin typeface="Manrope"/>
                <a:ea typeface="Manrope"/>
                <a:cs typeface="Manrope"/>
                <a:sym typeface="Manrope"/>
              </a:rPr>
              <a:t>Turtles can only do so much. If you ask it to do a task a few times it should be good. If you ask it to do a task hundreds of times you’ll either run into it repeatedly creating the same shape, or Runestone being unable to keep up with all the iterations.</a:t>
            </a:r>
            <a:endParaRPr>
              <a:solidFill>
                <a:schemeClr val="dk1"/>
              </a:solidFill>
              <a:latin typeface="Manrope"/>
              <a:ea typeface="Manrope"/>
              <a:cs typeface="Manrope"/>
              <a:sym typeface="Manrope"/>
            </a:endParaRPr>
          </a:p>
        </p:txBody>
      </p:sp>
      <p:sp>
        <p:nvSpPr>
          <p:cNvPr id="289" name="Google Shape;289;p32"/>
          <p:cNvSpPr txBox="1"/>
          <p:nvPr/>
        </p:nvSpPr>
        <p:spPr>
          <a:xfrm>
            <a:off x="2106800" y="556950"/>
            <a:ext cx="5012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1"/>
                </a:solidFill>
                <a:latin typeface="Staatliches"/>
                <a:ea typeface="Staatliches"/>
                <a:cs typeface="Staatliches"/>
                <a:sym typeface="Staatliches"/>
              </a:rPr>
              <a:t>Turtle module questions</a:t>
            </a:r>
            <a:endParaRPr sz="2800">
              <a:solidFill>
                <a:schemeClr val="dk1"/>
              </a:solidFill>
              <a:latin typeface="Staatliches"/>
              <a:ea typeface="Staatliches"/>
              <a:cs typeface="Staatliches"/>
              <a:sym typeface="Staatliche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6B8EB"/>
        </a:solidFill>
      </p:bgPr>
    </p:bg>
    <p:spTree>
      <p:nvGrpSpPr>
        <p:cNvPr id="294" name="Shape 294"/>
        <p:cNvGrpSpPr/>
        <p:nvPr/>
      </p:nvGrpSpPr>
      <p:grpSpPr>
        <a:xfrm>
          <a:off x="0" y="0"/>
          <a:ext cx="0" cy="0"/>
          <a:chOff x="0" y="0"/>
          <a:chExt cx="0" cy="0"/>
        </a:xfrm>
      </p:grpSpPr>
      <p:sp>
        <p:nvSpPr>
          <p:cNvPr id="295" name="Google Shape;295;p33"/>
          <p:cNvSpPr txBox="1"/>
          <p:nvPr/>
        </p:nvSpPr>
        <p:spPr>
          <a:xfrm>
            <a:off x="2098750" y="266400"/>
            <a:ext cx="50853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dk1"/>
                </a:solidFill>
                <a:latin typeface="Staatliches"/>
                <a:ea typeface="Staatliches"/>
                <a:cs typeface="Staatliches"/>
                <a:sym typeface="Staatliches"/>
              </a:rPr>
              <a:t>functions from the turtle module</a:t>
            </a:r>
            <a:endParaRPr sz="2800">
              <a:solidFill>
                <a:schemeClr val="dk1"/>
              </a:solidFill>
              <a:latin typeface="Staatliches"/>
              <a:ea typeface="Staatliches"/>
              <a:cs typeface="Staatliches"/>
              <a:sym typeface="Staatliches"/>
            </a:endParaRPr>
          </a:p>
        </p:txBody>
      </p:sp>
      <p:pic>
        <p:nvPicPr>
          <p:cNvPr id="296" name="Google Shape;296;p33"/>
          <p:cNvPicPr preferRelativeResize="0"/>
          <p:nvPr/>
        </p:nvPicPr>
        <p:blipFill>
          <a:blip r:embed="rId3">
            <a:alphaModFix/>
          </a:blip>
          <a:stretch>
            <a:fillRect/>
          </a:stretch>
        </p:blipFill>
        <p:spPr>
          <a:xfrm>
            <a:off x="457200" y="958200"/>
            <a:ext cx="2897022" cy="3956700"/>
          </a:xfrm>
          <a:prstGeom prst="rect">
            <a:avLst/>
          </a:prstGeom>
          <a:noFill/>
          <a:ln>
            <a:noFill/>
          </a:ln>
        </p:spPr>
      </p:pic>
      <p:pic>
        <p:nvPicPr>
          <p:cNvPr id="297" name="Google Shape;297;p33"/>
          <p:cNvPicPr preferRelativeResize="0"/>
          <p:nvPr/>
        </p:nvPicPr>
        <p:blipFill>
          <a:blip r:embed="rId4">
            <a:alphaModFix/>
          </a:blip>
          <a:stretch>
            <a:fillRect/>
          </a:stretch>
        </p:blipFill>
        <p:spPr>
          <a:xfrm>
            <a:off x="6097422" y="958200"/>
            <a:ext cx="2686050" cy="1724025"/>
          </a:xfrm>
          <a:prstGeom prst="rect">
            <a:avLst/>
          </a:prstGeom>
          <a:noFill/>
          <a:ln>
            <a:noFill/>
          </a:ln>
        </p:spPr>
      </p:pic>
      <p:pic>
        <p:nvPicPr>
          <p:cNvPr id="298" name="Google Shape;298;p33"/>
          <p:cNvPicPr preferRelativeResize="0"/>
          <p:nvPr/>
        </p:nvPicPr>
        <p:blipFill>
          <a:blip r:embed="rId5">
            <a:alphaModFix/>
          </a:blip>
          <a:stretch>
            <a:fillRect/>
          </a:stretch>
        </p:blipFill>
        <p:spPr>
          <a:xfrm>
            <a:off x="3506622" y="958200"/>
            <a:ext cx="2438400" cy="3800475"/>
          </a:xfrm>
          <a:prstGeom prst="rect">
            <a:avLst/>
          </a:prstGeom>
          <a:noFill/>
          <a:ln>
            <a:noFill/>
          </a:ln>
        </p:spPr>
      </p:pic>
      <p:sp>
        <p:nvSpPr>
          <p:cNvPr id="299" name="Google Shape;299;p33"/>
          <p:cNvSpPr/>
          <p:nvPr/>
        </p:nvSpPr>
        <p:spPr>
          <a:xfrm>
            <a:off x="732650" y="1203500"/>
            <a:ext cx="764700" cy="1860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0" name="Google Shape;300;p33"/>
          <p:cNvSpPr/>
          <p:nvPr/>
        </p:nvSpPr>
        <p:spPr>
          <a:xfrm>
            <a:off x="732650" y="1418900"/>
            <a:ext cx="845400" cy="1860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1" name="Google Shape;301;p33"/>
          <p:cNvSpPr/>
          <p:nvPr/>
        </p:nvSpPr>
        <p:spPr>
          <a:xfrm>
            <a:off x="732650" y="1634300"/>
            <a:ext cx="615000" cy="1860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2" name="Google Shape;302;p33"/>
          <p:cNvSpPr/>
          <p:nvPr/>
        </p:nvSpPr>
        <p:spPr>
          <a:xfrm>
            <a:off x="732650" y="1849700"/>
            <a:ext cx="536400" cy="1860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3" name="Google Shape;303;p33"/>
          <p:cNvSpPr/>
          <p:nvPr/>
        </p:nvSpPr>
        <p:spPr>
          <a:xfrm>
            <a:off x="3834050" y="1270050"/>
            <a:ext cx="845400" cy="1860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4" name="Google Shape;304;p33"/>
          <p:cNvSpPr/>
          <p:nvPr/>
        </p:nvSpPr>
        <p:spPr>
          <a:xfrm>
            <a:off x="3834050" y="1513975"/>
            <a:ext cx="674700" cy="1860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5" name="Google Shape;305;p33"/>
          <p:cNvSpPr/>
          <p:nvPr/>
        </p:nvSpPr>
        <p:spPr>
          <a:xfrm>
            <a:off x="3861675" y="3122150"/>
            <a:ext cx="938100" cy="1860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6" name="Google Shape;306;p33"/>
          <p:cNvSpPr/>
          <p:nvPr/>
        </p:nvSpPr>
        <p:spPr>
          <a:xfrm>
            <a:off x="3861675" y="3349425"/>
            <a:ext cx="1000800" cy="1860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7" name="Google Shape;307;p33"/>
          <p:cNvSpPr/>
          <p:nvPr/>
        </p:nvSpPr>
        <p:spPr>
          <a:xfrm>
            <a:off x="3861675" y="4254675"/>
            <a:ext cx="1096200" cy="1860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8" name="Google Shape;308;p33"/>
          <p:cNvSpPr/>
          <p:nvPr/>
        </p:nvSpPr>
        <p:spPr>
          <a:xfrm>
            <a:off x="3861675" y="4494425"/>
            <a:ext cx="938100" cy="1860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9" name="Google Shape;309;p33"/>
          <p:cNvSpPr/>
          <p:nvPr/>
        </p:nvSpPr>
        <p:spPr>
          <a:xfrm>
            <a:off x="6436350" y="1251925"/>
            <a:ext cx="845400" cy="1860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0" name="Google Shape;310;p33"/>
          <p:cNvSpPr txBox="1"/>
          <p:nvPr/>
        </p:nvSpPr>
        <p:spPr>
          <a:xfrm>
            <a:off x="2098750" y="3946050"/>
            <a:ext cx="1096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1B91CA"/>
                </a:solidFill>
                <a:latin typeface="Manrope"/>
                <a:ea typeface="Manrope"/>
                <a:cs typeface="Manrope"/>
                <a:sym typeface="Manrope"/>
              </a:rPr>
              <a:t>hideturtle()</a:t>
            </a:r>
            <a:endParaRPr sz="1200">
              <a:solidFill>
                <a:srgbClr val="1B91CA"/>
              </a:solidFill>
              <a:latin typeface="Manrope"/>
              <a:ea typeface="Manrope"/>
              <a:cs typeface="Manrope"/>
              <a:sym typeface="Manrope"/>
            </a:endParaRPr>
          </a:p>
        </p:txBody>
      </p:sp>
      <p:sp>
        <p:nvSpPr>
          <p:cNvPr id="311" name="Google Shape;311;p33"/>
          <p:cNvSpPr/>
          <p:nvPr/>
        </p:nvSpPr>
        <p:spPr>
          <a:xfrm>
            <a:off x="732650" y="2495900"/>
            <a:ext cx="536400" cy="1860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2" name="Google Shape;312;p33"/>
          <p:cNvSpPr/>
          <p:nvPr/>
        </p:nvSpPr>
        <p:spPr>
          <a:xfrm>
            <a:off x="732650" y="2682225"/>
            <a:ext cx="536400" cy="1860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3" name="Google Shape;313;p33"/>
          <p:cNvSpPr/>
          <p:nvPr/>
        </p:nvSpPr>
        <p:spPr>
          <a:xfrm>
            <a:off x="2158275" y="4037700"/>
            <a:ext cx="845400" cy="1860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4" name="Google Shape;314;p33"/>
          <p:cNvSpPr txBox="1"/>
          <p:nvPr/>
        </p:nvSpPr>
        <p:spPr>
          <a:xfrm>
            <a:off x="2098750" y="2495900"/>
            <a:ext cx="1096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1B91CA"/>
                </a:solidFill>
                <a:latin typeface="Manrope"/>
                <a:ea typeface="Manrope"/>
                <a:cs typeface="Manrope"/>
                <a:sym typeface="Manrope"/>
              </a:rPr>
              <a:t>teleport</a:t>
            </a:r>
            <a:r>
              <a:rPr lang="en" sz="1200">
                <a:solidFill>
                  <a:srgbClr val="1B91CA"/>
                </a:solidFill>
                <a:latin typeface="Manrope"/>
                <a:ea typeface="Manrope"/>
                <a:cs typeface="Manrope"/>
                <a:sym typeface="Manrope"/>
              </a:rPr>
              <a:t>()</a:t>
            </a:r>
            <a:endParaRPr sz="1200">
              <a:solidFill>
                <a:srgbClr val="1B91CA"/>
              </a:solidFill>
              <a:latin typeface="Manrope"/>
              <a:ea typeface="Manrope"/>
              <a:cs typeface="Manrope"/>
              <a:sym typeface="Manrop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2" name="Shape 72"/>
        <p:cNvGrpSpPr/>
        <p:nvPr/>
      </p:nvGrpSpPr>
      <p:grpSpPr>
        <a:xfrm>
          <a:off x="0" y="0"/>
          <a:ext cx="0" cy="0"/>
          <a:chOff x="0" y="0"/>
          <a:chExt cx="0" cy="0"/>
        </a:xfrm>
      </p:grpSpPr>
      <p:sp>
        <p:nvSpPr>
          <p:cNvPr id="73" name="Google Shape;73;p16"/>
          <p:cNvSpPr txBox="1"/>
          <p:nvPr/>
        </p:nvSpPr>
        <p:spPr>
          <a:xfrm>
            <a:off x="304800" y="533400"/>
            <a:ext cx="30537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200">
                <a:solidFill>
                  <a:schemeClr val="dk1"/>
                </a:solidFill>
                <a:latin typeface="Staatliches"/>
                <a:ea typeface="Staatliches"/>
                <a:cs typeface="Staatliches"/>
                <a:sym typeface="Staatliches"/>
              </a:rPr>
              <a:t>WARMUP</a:t>
            </a:r>
            <a:r>
              <a:rPr lang="en" sz="3200">
                <a:solidFill>
                  <a:schemeClr val="dk1"/>
                </a:solidFill>
                <a:latin typeface="Manrope"/>
                <a:ea typeface="Manrope"/>
                <a:cs typeface="Manrope"/>
                <a:sym typeface="Manrope"/>
              </a:rPr>
              <a:t> </a:t>
            </a:r>
            <a:endParaRPr>
              <a:solidFill>
                <a:schemeClr val="dk1"/>
              </a:solidFill>
              <a:latin typeface="Manrope"/>
              <a:ea typeface="Manrope"/>
              <a:cs typeface="Manrope"/>
              <a:sym typeface="Manrope"/>
            </a:endParaRPr>
          </a:p>
          <a:p>
            <a:pPr indent="0" lvl="0" marL="0" rtl="0" algn="ctr">
              <a:spcBef>
                <a:spcPts val="0"/>
              </a:spcBef>
              <a:spcAft>
                <a:spcPts val="0"/>
              </a:spcAft>
              <a:buNone/>
            </a:pPr>
            <a:r>
              <a:t/>
            </a:r>
            <a:endParaRPr sz="1200">
              <a:solidFill>
                <a:schemeClr val="dk1"/>
              </a:solidFill>
              <a:latin typeface="Manrope"/>
              <a:ea typeface="Manrope"/>
              <a:cs typeface="Manrope"/>
              <a:sym typeface="Manrope"/>
            </a:endParaRPr>
          </a:p>
        </p:txBody>
      </p:sp>
      <p:grpSp>
        <p:nvGrpSpPr>
          <p:cNvPr id="74" name="Google Shape;74;p16"/>
          <p:cNvGrpSpPr/>
          <p:nvPr/>
        </p:nvGrpSpPr>
        <p:grpSpPr>
          <a:xfrm>
            <a:off x="582897" y="535713"/>
            <a:ext cx="561454" cy="529487"/>
            <a:chOff x="-46404975" y="1966100"/>
            <a:chExt cx="302475" cy="297950"/>
          </a:xfrm>
        </p:grpSpPr>
        <p:sp>
          <p:nvSpPr>
            <p:cNvPr id="75" name="Google Shape;75;p16"/>
            <p:cNvSpPr/>
            <p:nvPr/>
          </p:nvSpPr>
          <p:spPr>
            <a:xfrm>
              <a:off x="-46349850" y="1966100"/>
              <a:ext cx="38625" cy="86850"/>
            </a:xfrm>
            <a:custGeom>
              <a:rect b="b" l="l" r="r" t="t"/>
              <a:pathLst>
                <a:path extrusionOk="0" h="3474" w="1545">
                  <a:moveTo>
                    <a:pt x="784" y="0"/>
                  </a:moveTo>
                  <a:cubicBezTo>
                    <a:pt x="686" y="0"/>
                    <a:pt x="583" y="24"/>
                    <a:pt x="505" y="71"/>
                  </a:cubicBezTo>
                  <a:cubicBezTo>
                    <a:pt x="1" y="607"/>
                    <a:pt x="1" y="1458"/>
                    <a:pt x="505" y="1962"/>
                  </a:cubicBezTo>
                  <a:cubicBezTo>
                    <a:pt x="757" y="2214"/>
                    <a:pt x="757" y="2655"/>
                    <a:pt x="505" y="2875"/>
                  </a:cubicBezTo>
                  <a:cubicBezTo>
                    <a:pt x="379" y="3001"/>
                    <a:pt x="379" y="3222"/>
                    <a:pt x="505" y="3379"/>
                  </a:cubicBezTo>
                  <a:cubicBezTo>
                    <a:pt x="568" y="3442"/>
                    <a:pt x="654" y="3474"/>
                    <a:pt x="749" y="3474"/>
                  </a:cubicBezTo>
                  <a:cubicBezTo>
                    <a:pt x="843" y="3474"/>
                    <a:pt x="946" y="3442"/>
                    <a:pt x="1040" y="3379"/>
                  </a:cubicBezTo>
                  <a:cubicBezTo>
                    <a:pt x="1544" y="2875"/>
                    <a:pt x="1544" y="2025"/>
                    <a:pt x="1040" y="1489"/>
                  </a:cubicBezTo>
                  <a:cubicBezTo>
                    <a:pt x="788" y="1269"/>
                    <a:pt x="788" y="827"/>
                    <a:pt x="1040" y="607"/>
                  </a:cubicBezTo>
                  <a:cubicBezTo>
                    <a:pt x="1135" y="481"/>
                    <a:pt x="1135" y="229"/>
                    <a:pt x="1040" y="71"/>
                  </a:cubicBezTo>
                  <a:cubicBezTo>
                    <a:pt x="977" y="24"/>
                    <a:pt x="883" y="0"/>
                    <a:pt x="784" y="0"/>
                  </a:cubicBez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6"/>
            <p:cNvSpPr/>
            <p:nvPr/>
          </p:nvSpPr>
          <p:spPr>
            <a:xfrm>
              <a:off x="-46297875" y="1966100"/>
              <a:ext cx="38625" cy="86850"/>
            </a:xfrm>
            <a:custGeom>
              <a:rect b="b" l="l" r="r" t="t"/>
              <a:pathLst>
                <a:path extrusionOk="0" h="3474" w="1545">
                  <a:moveTo>
                    <a:pt x="800" y="0"/>
                  </a:moveTo>
                  <a:cubicBezTo>
                    <a:pt x="710" y="0"/>
                    <a:pt x="615" y="24"/>
                    <a:pt x="537" y="71"/>
                  </a:cubicBezTo>
                  <a:cubicBezTo>
                    <a:pt x="1" y="607"/>
                    <a:pt x="1" y="1458"/>
                    <a:pt x="537" y="1962"/>
                  </a:cubicBezTo>
                  <a:cubicBezTo>
                    <a:pt x="757" y="2214"/>
                    <a:pt x="757" y="2655"/>
                    <a:pt x="537" y="2875"/>
                  </a:cubicBezTo>
                  <a:cubicBezTo>
                    <a:pt x="410" y="3001"/>
                    <a:pt x="410" y="3222"/>
                    <a:pt x="537" y="3379"/>
                  </a:cubicBezTo>
                  <a:cubicBezTo>
                    <a:pt x="584" y="3442"/>
                    <a:pt x="670" y="3474"/>
                    <a:pt x="765" y="3474"/>
                  </a:cubicBezTo>
                  <a:cubicBezTo>
                    <a:pt x="859" y="3474"/>
                    <a:pt x="962" y="3442"/>
                    <a:pt x="1041" y="3379"/>
                  </a:cubicBezTo>
                  <a:cubicBezTo>
                    <a:pt x="1545" y="2875"/>
                    <a:pt x="1545" y="2025"/>
                    <a:pt x="1041" y="1489"/>
                  </a:cubicBezTo>
                  <a:cubicBezTo>
                    <a:pt x="789" y="1269"/>
                    <a:pt x="789" y="827"/>
                    <a:pt x="1041" y="607"/>
                  </a:cubicBezTo>
                  <a:cubicBezTo>
                    <a:pt x="1167" y="481"/>
                    <a:pt x="1167" y="229"/>
                    <a:pt x="1041" y="71"/>
                  </a:cubicBezTo>
                  <a:cubicBezTo>
                    <a:pt x="978" y="24"/>
                    <a:pt x="891" y="0"/>
                    <a:pt x="800" y="0"/>
                  </a:cubicBez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6"/>
            <p:cNvSpPr/>
            <p:nvPr/>
          </p:nvSpPr>
          <p:spPr>
            <a:xfrm>
              <a:off x="-46244300" y="1966100"/>
              <a:ext cx="38600" cy="86850"/>
            </a:xfrm>
            <a:custGeom>
              <a:rect b="b" l="l" r="r" t="t"/>
              <a:pathLst>
                <a:path extrusionOk="0" h="3474" w="1544">
                  <a:moveTo>
                    <a:pt x="768" y="0"/>
                  </a:moveTo>
                  <a:cubicBezTo>
                    <a:pt x="678" y="0"/>
                    <a:pt x="583" y="24"/>
                    <a:pt x="504" y="71"/>
                  </a:cubicBezTo>
                  <a:cubicBezTo>
                    <a:pt x="0" y="607"/>
                    <a:pt x="0" y="1458"/>
                    <a:pt x="504" y="1962"/>
                  </a:cubicBezTo>
                  <a:cubicBezTo>
                    <a:pt x="756" y="2214"/>
                    <a:pt x="756" y="2655"/>
                    <a:pt x="504" y="2875"/>
                  </a:cubicBezTo>
                  <a:cubicBezTo>
                    <a:pt x="378" y="3001"/>
                    <a:pt x="378" y="3222"/>
                    <a:pt x="504" y="3379"/>
                  </a:cubicBezTo>
                  <a:cubicBezTo>
                    <a:pt x="567" y="3442"/>
                    <a:pt x="654" y="3474"/>
                    <a:pt x="745" y="3474"/>
                  </a:cubicBezTo>
                  <a:cubicBezTo>
                    <a:pt x="835" y="3474"/>
                    <a:pt x="930" y="3442"/>
                    <a:pt x="1008" y="3379"/>
                  </a:cubicBezTo>
                  <a:cubicBezTo>
                    <a:pt x="1544" y="2875"/>
                    <a:pt x="1544" y="2025"/>
                    <a:pt x="1008" y="1489"/>
                  </a:cubicBezTo>
                  <a:cubicBezTo>
                    <a:pt x="788" y="1269"/>
                    <a:pt x="788" y="827"/>
                    <a:pt x="1008" y="607"/>
                  </a:cubicBezTo>
                  <a:cubicBezTo>
                    <a:pt x="1134" y="481"/>
                    <a:pt x="1134" y="229"/>
                    <a:pt x="1008" y="71"/>
                  </a:cubicBezTo>
                  <a:cubicBezTo>
                    <a:pt x="945" y="24"/>
                    <a:pt x="859" y="0"/>
                    <a:pt x="768" y="0"/>
                  </a:cubicBez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6"/>
            <p:cNvSpPr/>
            <p:nvPr/>
          </p:nvSpPr>
          <p:spPr>
            <a:xfrm>
              <a:off x="-46404975" y="2070250"/>
              <a:ext cx="302475" cy="193800"/>
            </a:xfrm>
            <a:custGeom>
              <a:rect b="b" l="l" r="r" t="t"/>
              <a:pathLst>
                <a:path extrusionOk="0" h="7752" w="12099">
                  <a:moveTo>
                    <a:pt x="11058" y="1419"/>
                  </a:moveTo>
                  <a:cubicBezTo>
                    <a:pt x="11248" y="1419"/>
                    <a:pt x="11405" y="1576"/>
                    <a:pt x="11405" y="1797"/>
                  </a:cubicBezTo>
                  <a:cubicBezTo>
                    <a:pt x="11405" y="3088"/>
                    <a:pt x="10397" y="4160"/>
                    <a:pt x="9137" y="4223"/>
                  </a:cubicBezTo>
                  <a:cubicBezTo>
                    <a:pt x="9578" y="3372"/>
                    <a:pt x="9830" y="2395"/>
                    <a:pt x="9956" y="1419"/>
                  </a:cubicBezTo>
                  <a:close/>
                  <a:moveTo>
                    <a:pt x="9294" y="726"/>
                  </a:moveTo>
                  <a:cubicBezTo>
                    <a:pt x="9200" y="2521"/>
                    <a:pt x="8507" y="4569"/>
                    <a:pt x="7057" y="5640"/>
                  </a:cubicBezTo>
                  <a:lnTo>
                    <a:pt x="3056" y="5640"/>
                  </a:lnTo>
                  <a:lnTo>
                    <a:pt x="3056" y="5672"/>
                  </a:lnTo>
                  <a:cubicBezTo>
                    <a:pt x="1765" y="4695"/>
                    <a:pt x="914" y="2805"/>
                    <a:pt x="819" y="726"/>
                  </a:cubicBezTo>
                  <a:close/>
                  <a:moveTo>
                    <a:pt x="8948" y="6396"/>
                  </a:moveTo>
                  <a:cubicBezTo>
                    <a:pt x="8570" y="6837"/>
                    <a:pt x="8003" y="7090"/>
                    <a:pt x="7372" y="7090"/>
                  </a:cubicBezTo>
                  <a:lnTo>
                    <a:pt x="2710" y="7090"/>
                  </a:lnTo>
                  <a:cubicBezTo>
                    <a:pt x="2080" y="7090"/>
                    <a:pt x="1481" y="6837"/>
                    <a:pt x="1103" y="6396"/>
                  </a:cubicBezTo>
                  <a:close/>
                  <a:moveTo>
                    <a:pt x="441" y="1"/>
                  </a:moveTo>
                  <a:cubicBezTo>
                    <a:pt x="252" y="1"/>
                    <a:pt x="95" y="158"/>
                    <a:pt x="95" y="348"/>
                  </a:cubicBezTo>
                  <a:cubicBezTo>
                    <a:pt x="95" y="2301"/>
                    <a:pt x="725" y="4317"/>
                    <a:pt x="1985" y="5640"/>
                  </a:cubicBezTo>
                  <a:lnTo>
                    <a:pt x="441" y="5640"/>
                  </a:lnTo>
                  <a:cubicBezTo>
                    <a:pt x="158" y="5640"/>
                    <a:pt x="0" y="5924"/>
                    <a:pt x="126" y="6144"/>
                  </a:cubicBezTo>
                  <a:cubicBezTo>
                    <a:pt x="347" y="6617"/>
                    <a:pt x="725" y="7027"/>
                    <a:pt x="1197" y="7342"/>
                  </a:cubicBezTo>
                  <a:cubicBezTo>
                    <a:pt x="1670" y="7594"/>
                    <a:pt x="2174" y="7751"/>
                    <a:pt x="2710" y="7751"/>
                  </a:cubicBezTo>
                  <a:lnTo>
                    <a:pt x="7372" y="7751"/>
                  </a:lnTo>
                  <a:cubicBezTo>
                    <a:pt x="8475" y="7751"/>
                    <a:pt x="9452" y="7121"/>
                    <a:pt x="9956" y="6144"/>
                  </a:cubicBezTo>
                  <a:cubicBezTo>
                    <a:pt x="10082" y="5924"/>
                    <a:pt x="9924" y="5640"/>
                    <a:pt x="9641" y="5640"/>
                  </a:cubicBezTo>
                  <a:lnTo>
                    <a:pt x="8129" y="5640"/>
                  </a:lnTo>
                  <a:lnTo>
                    <a:pt x="8696" y="4916"/>
                  </a:lnTo>
                  <a:lnTo>
                    <a:pt x="8948" y="4916"/>
                  </a:lnTo>
                  <a:lnTo>
                    <a:pt x="8948" y="4947"/>
                  </a:lnTo>
                  <a:cubicBezTo>
                    <a:pt x="10680" y="4947"/>
                    <a:pt x="12098" y="3529"/>
                    <a:pt x="12098" y="1797"/>
                  </a:cubicBezTo>
                  <a:cubicBezTo>
                    <a:pt x="12098" y="1198"/>
                    <a:pt x="11626" y="726"/>
                    <a:pt x="11027" y="726"/>
                  </a:cubicBezTo>
                  <a:lnTo>
                    <a:pt x="9956" y="726"/>
                  </a:lnTo>
                  <a:lnTo>
                    <a:pt x="9956" y="348"/>
                  </a:lnTo>
                  <a:cubicBezTo>
                    <a:pt x="9956" y="158"/>
                    <a:pt x="9798" y="1"/>
                    <a:pt x="9609" y="1"/>
                  </a:cubicBez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9" name="Google Shape;79;p16"/>
          <p:cNvSpPr txBox="1"/>
          <p:nvPr/>
        </p:nvSpPr>
        <p:spPr>
          <a:xfrm>
            <a:off x="3182900" y="555400"/>
            <a:ext cx="4569300" cy="6894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en" sz="4100">
                <a:solidFill>
                  <a:srgbClr val="36174D"/>
                </a:solidFill>
                <a:latin typeface="Staatliches"/>
                <a:ea typeface="Staatliches"/>
                <a:cs typeface="Staatliches"/>
                <a:sym typeface="Staatliches"/>
              </a:rPr>
              <a:t>error spotting</a:t>
            </a:r>
            <a:endParaRPr sz="700"/>
          </a:p>
        </p:txBody>
      </p:sp>
      <p:sp>
        <p:nvSpPr>
          <p:cNvPr id="80" name="Google Shape;80;p16"/>
          <p:cNvSpPr txBox="1"/>
          <p:nvPr/>
        </p:nvSpPr>
        <p:spPr>
          <a:xfrm>
            <a:off x="1622100" y="1577350"/>
            <a:ext cx="6570000" cy="32400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a:solidFill>
                  <a:schemeClr val="dk1"/>
                </a:solidFill>
                <a:latin typeface="Manrope"/>
                <a:ea typeface="Manrope"/>
                <a:cs typeface="Manrope"/>
                <a:sym typeface="Manrope"/>
              </a:rPr>
              <a:t>Find the errors in the following blocks of code:</a:t>
            </a:r>
            <a:endParaRPr>
              <a:solidFill>
                <a:schemeClr val="dk1"/>
              </a:solidFill>
              <a:latin typeface="Manrope"/>
              <a:ea typeface="Manrope"/>
              <a:cs typeface="Manrope"/>
              <a:sym typeface="Manrope"/>
            </a:endParaRPr>
          </a:p>
          <a:p>
            <a:pPr indent="0" lvl="0" marL="0" rtl="0" algn="l">
              <a:lnSpc>
                <a:spcPct val="135714"/>
              </a:lnSpc>
              <a:spcBef>
                <a:spcPts val="0"/>
              </a:spcBef>
              <a:spcAft>
                <a:spcPts val="0"/>
              </a:spcAft>
              <a:buNone/>
            </a:pPr>
            <a:r>
              <a:t/>
            </a:r>
            <a:endParaRPr sz="800">
              <a:solidFill>
                <a:schemeClr val="dk1"/>
              </a:solidFill>
              <a:latin typeface="Manrope"/>
              <a:ea typeface="Manrope"/>
              <a:cs typeface="Manrope"/>
              <a:sym typeface="Manrope"/>
            </a:endParaRPr>
          </a:p>
          <a:p>
            <a:pPr indent="0" lvl="0" marL="0" rtl="0" algn="l">
              <a:lnSpc>
                <a:spcPct val="135714"/>
              </a:lnSpc>
              <a:spcBef>
                <a:spcPts val="0"/>
              </a:spcBef>
              <a:spcAft>
                <a:spcPts val="0"/>
              </a:spcAft>
              <a:buNone/>
            </a:pPr>
            <a:r>
              <a:rPr lang="en" sz="1800">
                <a:solidFill>
                  <a:schemeClr val="dk1"/>
                </a:solidFill>
                <a:latin typeface="Consolas"/>
                <a:ea typeface="Consolas"/>
                <a:cs typeface="Consolas"/>
                <a:sym typeface="Consolas"/>
              </a:rPr>
              <a:t>name = input(“What is your name?”)</a:t>
            </a:r>
            <a:endParaRPr sz="1800">
              <a:solidFill>
                <a:schemeClr val="dk1"/>
              </a:solidFill>
              <a:latin typeface="Consolas"/>
              <a:ea typeface="Consolas"/>
              <a:cs typeface="Consolas"/>
              <a:sym typeface="Consolas"/>
            </a:endParaRPr>
          </a:p>
          <a:p>
            <a:pPr indent="0" lvl="0" marL="0" rtl="0" algn="l">
              <a:lnSpc>
                <a:spcPct val="135714"/>
              </a:lnSpc>
              <a:spcBef>
                <a:spcPts val="0"/>
              </a:spcBef>
              <a:spcAft>
                <a:spcPts val="0"/>
              </a:spcAft>
              <a:buNone/>
            </a:pPr>
            <a:r>
              <a:rPr lang="en" sz="1800">
                <a:solidFill>
                  <a:schemeClr val="dk1"/>
                </a:solidFill>
                <a:latin typeface="Consolas"/>
                <a:ea typeface="Consolas"/>
                <a:cs typeface="Consolas"/>
                <a:sym typeface="Consolas"/>
              </a:rPr>
              <a:t>print(“Hello” + Name)</a:t>
            </a:r>
            <a:endParaRPr sz="1800">
              <a:solidFill>
                <a:schemeClr val="dk1"/>
              </a:solidFill>
              <a:latin typeface="Consolas"/>
              <a:ea typeface="Consolas"/>
              <a:cs typeface="Consolas"/>
              <a:sym typeface="Consolas"/>
            </a:endParaRPr>
          </a:p>
          <a:p>
            <a:pPr indent="0" lvl="0" marL="0" rtl="0" algn="l">
              <a:lnSpc>
                <a:spcPct val="135714"/>
              </a:lnSpc>
              <a:spcBef>
                <a:spcPts val="0"/>
              </a:spcBef>
              <a:spcAft>
                <a:spcPts val="0"/>
              </a:spcAft>
              <a:buNone/>
            </a:pPr>
            <a:r>
              <a:t/>
            </a:r>
            <a:endParaRPr sz="1000">
              <a:solidFill>
                <a:schemeClr val="dk1"/>
              </a:solidFill>
              <a:latin typeface="Consolas"/>
              <a:ea typeface="Consolas"/>
              <a:cs typeface="Consolas"/>
              <a:sym typeface="Consolas"/>
            </a:endParaRPr>
          </a:p>
          <a:p>
            <a:pPr indent="0" lvl="0" marL="0" rtl="0" algn="l">
              <a:lnSpc>
                <a:spcPct val="135714"/>
              </a:lnSpc>
              <a:spcBef>
                <a:spcPts val="0"/>
              </a:spcBef>
              <a:spcAft>
                <a:spcPts val="0"/>
              </a:spcAft>
              <a:buNone/>
            </a:pPr>
            <a:r>
              <a:rPr lang="en" sz="1800">
                <a:solidFill>
                  <a:schemeClr val="dk1"/>
                </a:solidFill>
                <a:latin typeface="Consolas"/>
                <a:ea typeface="Consolas"/>
                <a:cs typeface="Consolas"/>
                <a:sym typeface="Consolas"/>
              </a:rPr>
              <a:t>age =  input(“How old are you? ”)</a:t>
            </a:r>
            <a:endParaRPr sz="1800">
              <a:solidFill>
                <a:schemeClr val="dk1"/>
              </a:solidFill>
              <a:latin typeface="Consolas"/>
              <a:ea typeface="Consolas"/>
              <a:cs typeface="Consolas"/>
              <a:sym typeface="Consolas"/>
            </a:endParaRPr>
          </a:p>
          <a:p>
            <a:pPr indent="0" lvl="0" marL="0" rtl="0" algn="l">
              <a:lnSpc>
                <a:spcPct val="135714"/>
              </a:lnSpc>
              <a:spcBef>
                <a:spcPts val="0"/>
              </a:spcBef>
              <a:spcAft>
                <a:spcPts val="0"/>
              </a:spcAft>
              <a:buNone/>
            </a:pPr>
            <a:r>
              <a:rPr lang="en" sz="1800">
                <a:solidFill>
                  <a:schemeClr val="dk1"/>
                </a:solidFill>
                <a:latin typeface="Consolas"/>
                <a:ea typeface="Consolas"/>
                <a:cs typeface="Consolas"/>
                <a:sym typeface="Consolas"/>
              </a:rPr>
              <a:t>print(“You are ” +  age + “ years old”</a:t>
            </a:r>
            <a:endParaRPr sz="1800">
              <a:solidFill>
                <a:schemeClr val="dk1"/>
              </a:solidFill>
              <a:latin typeface="Consolas"/>
              <a:ea typeface="Consolas"/>
              <a:cs typeface="Consolas"/>
              <a:sym typeface="Consolas"/>
            </a:endParaRPr>
          </a:p>
          <a:p>
            <a:pPr indent="0" lvl="0" marL="0" rtl="0" algn="l">
              <a:lnSpc>
                <a:spcPct val="135714"/>
              </a:lnSpc>
              <a:spcBef>
                <a:spcPts val="0"/>
              </a:spcBef>
              <a:spcAft>
                <a:spcPts val="0"/>
              </a:spcAft>
              <a:buClr>
                <a:schemeClr val="dk1"/>
              </a:buClr>
              <a:buSzPts val="1100"/>
              <a:buFont typeface="Arial"/>
              <a:buNone/>
            </a:pPr>
            <a:r>
              <a:t/>
            </a:r>
            <a:endParaRPr sz="1100">
              <a:solidFill>
                <a:schemeClr val="dk1"/>
              </a:solidFill>
              <a:latin typeface="Consolas"/>
              <a:ea typeface="Consolas"/>
              <a:cs typeface="Consolas"/>
              <a:sym typeface="Consolas"/>
            </a:endParaRPr>
          </a:p>
          <a:p>
            <a:pPr indent="0" lvl="0" marL="0" rtl="0" algn="l">
              <a:lnSpc>
                <a:spcPct val="135714"/>
              </a:lnSpc>
              <a:spcBef>
                <a:spcPts val="0"/>
              </a:spcBef>
              <a:spcAft>
                <a:spcPts val="0"/>
              </a:spcAft>
              <a:buNone/>
            </a:pPr>
            <a:r>
              <a:rPr lang="en" sz="1800">
                <a:solidFill>
                  <a:schemeClr val="dk1"/>
                </a:solidFill>
                <a:latin typeface="Consolas"/>
                <a:ea typeface="Consolas"/>
                <a:cs typeface="Consolas"/>
                <a:sym typeface="Consolas"/>
              </a:rPr>
              <a:t>color = </a:t>
            </a:r>
            <a:r>
              <a:rPr lang="en" sz="1800">
                <a:solidFill>
                  <a:schemeClr val="dk1"/>
                </a:solidFill>
                <a:latin typeface="Consolas"/>
                <a:ea typeface="Consolas"/>
                <a:cs typeface="Consolas"/>
                <a:sym typeface="Consolas"/>
              </a:rPr>
              <a:t>inout(“What is your favorite color? ”)</a:t>
            </a:r>
            <a:endParaRPr sz="1800">
              <a:solidFill>
                <a:schemeClr val="dk1"/>
              </a:solidFill>
              <a:latin typeface="Consolas"/>
              <a:ea typeface="Consolas"/>
              <a:cs typeface="Consolas"/>
              <a:sym typeface="Consolas"/>
            </a:endParaRPr>
          </a:p>
          <a:p>
            <a:pPr indent="0" lvl="0" marL="0" rtl="0" algn="l">
              <a:lnSpc>
                <a:spcPct val="135714"/>
              </a:lnSpc>
              <a:spcBef>
                <a:spcPts val="0"/>
              </a:spcBef>
              <a:spcAft>
                <a:spcPts val="0"/>
              </a:spcAft>
              <a:buNone/>
            </a:pPr>
            <a:r>
              <a:rPr lang="en" sz="1800">
                <a:solidFill>
                  <a:schemeClr val="dk1"/>
                </a:solidFill>
                <a:latin typeface="Consolas"/>
                <a:ea typeface="Consolas"/>
                <a:cs typeface="Consolas"/>
                <a:sym typeface="Consolas"/>
              </a:rPr>
              <a:t>print (color, “is my favorite color, too!”)</a:t>
            </a:r>
            <a:endParaRPr sz="1800">
              <a:solidFill>
                <a:schemeClr val="dk1"/>
              </a:solidFill>
              <a:latin typeface="Consolas"/>
              <a:ea typeface="Consolas"/>
              <a:cs typeface="Consolas"/>
              <a:sym typeface="Consolas"/>
            </a:endParaRPr>
          </a:p>
        </p:txBody>
      </p:sp>
      <p:grpSp>
        <p:nvGrpSpPr>
          <p:cNvPr id="81" name="Google Shape;81;p16"/>
          <p:cNvGrpSpPr/>
          <p:nvPr/>
        </p:nvGrpSpPr>
        <p:grpSpPr>
          <a:xfrm>
            <a:off x="5665976" y="1795175"/>
            <a:ext cx="1392499" cy="369175"/>
            <a:chOff x="5513576" y="1947575"/>
            <a:chExt cx="1392499" cy="369175"/>
          </a:xfrm>
        </p:grpSpPr>
        <p:sp>
          <p:nvSpPr>
            <p:cNvPr id="82" name="Google Shape;82;p16"/>
            <p:cNvSpPr txBox="1"/>
            <p:nvPr/>
          </p:nvSpPr>
          <p:spPr>
            <a:xfrm>
              <a:off x="6006075" y="1947575"/>
              <a:ext cx="900000" cy="3540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100">
                  <a:solidFill>
                    <a:srgbClr val="A64DC3"/>
                  </a:solidFill>
                  <a:latin typeface="Manrope"/>
                  <a:ea typeface="Manrope"/>
                  <a:cs typeface="Manrope"/>
                  <a:sym typeface="Manrope"/>
                </a:rPr>
                <a:t>a</a:t>
              </a:r>
              <a:r>
                <a:rPr lang="en" sz="1100">
                  <a:solidFill>
                    <a:srgbClr val="A64DC3"/>
                  </a:solidFill>
                  <a:latin typeface="Manrope"/>
                  <a:ea typeface="Manrope"/>
                  <a:cs typeface="Manrope"/>
                  <a:sym typeface="Manrope"/>
                </a:rPr>
                <a:t>dd space</a:t>
              </a:r>
              <a:endParaRPr sz="1100">
                <a:solidFill>
                  <a:srgbClr val="A64DC3"/>
                </a:solidFill>
              </a:endParaRPr>
            </a:p>
          </p:txBody>
        </p:sp>
        <p:sp>
          <p:nvSpPr>
            <p:cNvPr id="83" name="Google Shape;83;p16"/>
            <p:cNvSpPr/>
            <p:nvPr/>
          </p:nvSpPr>
          <p:spPr>
            <a:xfrm>
              <a:off x="5513576" y="1980700"/>
              <a:ext cx="561436" cy="336050"/>
            </a:xfrm>
            <a:custGeom>
              <a:rect b="b" l="l" r="r" t="t"/>
              <a:pathLst>
                <a:path extrusionOk="0" h="13442" w="20401">
                  <a:moveTo>
                    <a:pt x="20401" y="5044"/>
                  </a:moveTo>
                  <a:cubicBezTo>
                    <a:pt x="18808" y="4224"/>
                    <a:pt x="14174" y="507"/>
                    <a:pt x="10844" y="121"/>
                  </a:cubicBezTo>
                  <a:cubicBezTo>
                    <a:pt x="7514" y="-265"/>
                    <a:pt x="1819" y="508"/>
                    <a:pt x="419" y="2728"/>
                  </a:cubicBezTo>
                  <a:cubicBezTo>
                    <a:pt x="-981" y="4948"/>
                    <a:pt x="2108" y="11657"/>
                    <a:pt x="2446" y="13443"/>
                  </a:cubicBezTo>
                </a:path>
              </a:pathLst>
            </a:custGeom>
            <a:noFill/>
            <a:ln cap="flat" cmpd="sng" w="9525">
              <a:solidFill>
                <a:srgbClr val="A64DC3"/>
              </a:solidFill>
              <a:prstDash val="solid"/>
              <a:round/>
              <a:headEnd len="med" w="med" type="none"/>
              <a:tailEnd len="med" w="med" type="stealth"/>
            </a:ln>
          </p:spPr>
        </p:sp>
      </p:grpSp>
      <p:grpSp>
        <p:nvGrpSpPr>
          <p:cNvPr id="84" name="Google Shape;84;p16"/>
          <p:cNvGrpSpPr/>
          <p:nvPr/>
        </p:nvGrpSpPr>
        <p:grpSpPr>
          <a:xfrm>
            <a:off x="3630700" y="2490425"/>
            <a:ext cx="528875" cy="586500"/>
            <a:chOff x="3478300" y="2642825"/>
            <a:chExt cx="528875" cy="586500"/>
          </a:xfrm>
        </p:grpSpPr>
        <p:sp>
          <p:nvSpPr>
            <p:cNvPr id="85" name="Google Shape;85;p16"/>
            <p:cNvSpPr/>
            <p:nvPr/>
          </p:nvSpPr>
          <p:spPr>
            <a:xfrm>
              <a:off x="3478300" y="2642825"/>
              <a:ext cx="231600" cy="305700"/>
            </a:xfrm>
            <a:prstGeom prst="ellipse">
              <a:avLst/>
            </a:prstGeom>
            <a:noFill/>
            <a:ln cap="flat" cmpd="sng" w="9525">
              <a:solidFill>
                <a:srgbClr val="A64DC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6" name="Google Shape;86;p16"/>
            <p:cNvSpPr txBox="1"/>
            <p:nvPr/>
          </p:nvSpPr>
          <p:spPr>
            <a:xfrm>
              <a:off x="3647775" y="2875325"/>
              <a:ext cx="359400" cy="3540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100">
                  <a:solidFill>
                    <a:srgbClr val="A64DC3"/>
                  </a:solidFill>
                  <a:latin typeface="Manrope"/>
                  <a:ea typeface="Manrope"/>
                  <a:cs typeface="Manrope"/>
                  <a:sym typeface="Manrope"/>
                </a:rPr>
                <a:t>n</a:t>
              </a:r>
              <a:endParaRPr/>
            </a:p>
          </p:txBody>
        </p:sp>
      </p:grpSp>
      <p:sp>
        <p:nvSpPr>
          <p:cNvPr id="87" name="Google Shape;87;p16"/>
          <p:cNvSpPr txBox="1"/>
          <p:nvPr/>
        </p:nvSpPr>
        <p:spPr>
          <a:xfrm>
            <a:off x="722100" y="2294025"/>
            <a:ext cx="900000" cy="3540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100">
                <a:solidFill>
                  <a:srgbClr val="A64DC3"/>
                </a:solidFill>
                <a:latin typeface="Manrope"/>
                <a:ea typeface="Manrope"/>
                <a:cs typeface="Manrope"/>
                <a:sym typeface="Manrope"/>
              </a:rPr>
              <a:t>add space</a:t>
            </a:r>
            <a:endParaRPr sz="1100">
              <a:solidFill>
                <a:srgbClr val="A64DC3"/>
              </a:solidFill>
            </a:endParaRPr>
          </a:p>
        </p:txBody>
      </p:sp>
      <p:sp>
        <p:nvSpPr>
          <p:cNvPr id="88" name="Google Shape;88;p16"/>
          <p:cNvSpPr/>
          <p:nvPr/>
        </p:nvSpPr>
        <p:spPr>
          <a:xfrm>
            <a:off x="1523525" y="2406365"/>
            <a:ext cx="1689750" cy="183450"/>
          </a:xfrm>
          <a:custGeom>
            <a:rect b="b" l="l" r="r" t="t"/>
            <a:pathLst>
              <a:path extrusionOk="0" h="7338" w="67590">
                <a:moveTo>
                  <a:pt x="0" y="3090"/>
                </a:moveTo>
                <a:cubicBezTo>
                  <a:pt x="5729" y="2639"/>
                  <a:pt x="24332" y="772"/>
                  <a:pt x="34374" y="386"/>
                </a:cubicBezTo>
                <a:cubicBezTo>
                  <a:pt x="44416" y="0"/>
                  <a:pt x="54716" y="-387"/>
                  <a:pt x="60252" y="772"/>
                </a:cubicBezTo>
                <a:cubicBezTo>
                  <a:pt x="65788" y="1931"/>
                  <a:pt x="66367" y="6244"/>
                  <a:pt x="67590" y="7338"/>
                </a:cubicBezTo>
              </a:path>
            </a:pathLst>
          </a:custGeom>
          <a:noFill/>
          <a:ln cap="flat" cmpd="sng" w="9525">
            <a:solidFill>
              <a:srgbClr val="A64DC3"/>
            </a:solidFill>
            <a:prstDash val="solid"/>
            <a:round/>
            <a:headEnd len="med" w="med" type="none"/>
            <a:tailEnd len="med" w="med" type="stealth"/>
          </a:ln>
        </p:spPr>
      </p:sp>
      <p:sp>
        <p:nvSpPr>
          <p:cNvPr id="89" name="Google Shape;89;p16"/>
          <p:cNvSpPr txBox="1"/>
          <p:nvPr/>
        </p:nvSpPr>
        <p:spPr>
          <a:xfrm>
            <a:off x="2269575" y="3052925"/>
            <a:ext cx="3970500" cy="3540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100">
                <a:solidFill>
                  <a:srgbClr val="A64DC3"/>
                </a:solidFill>
                <a:latin typeface="Manrope"/>
                <a:ea typeface="Manrope"/>
                <a:cs typeface="Manrope"/>
                <a:sym typeface="Manrope"/>
              </a:rPr>
              <a:t>int(							           )	</a:t>
            </a:r>
            <a:endParaRPr/>
          </a:p>
        </p:txBody>
      </p:sp>
      <p:sp>
        <p:nvSpPr>
          <p:cNvPr id="90" name="Google Shape;90;p16"/>
          <p:cNvSpPr txBox="1"/>
          <p:nvPr/>
        </p:nvSpPr>
        <p:spPr>
          <a:xfrm>
            <a:off x="3896600" y="3406925"/>
            <a:ext cx="874500" cy="3540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100">
                <a:solidFill>
                  <a:srgbClr val="A64DC3"/>
                </a:solidFill>
                <a:latin typeface="Manrope"/>
                <a:ea typeface="Manrope"/>
                <a:cs typeface="Manrope"/>
                <a:sym typeface="Manrope"/>
              </a:rPr>
              <a:t>str</a:t>
            </a:r>
            <a:r>
              <a:rPr lang="en" sz="1100">
                <a:solidFill>
                  <a:srgbClr val="A64DC3"/>
                </a:solidFill>
                <a:latin typeface="Manrope"/>
                <a:ea typeface="Manrope"/>
                <a:cs typeface="Manrope"/>
                <a:sym typeface="Manrope"/>
              </a:rPr>
              <a:t>(              )</a:t>
            </a:r>
            <a:endParaRPr/>
          </a:p>
        </p:txBody>
      </p:sp>
      <p:sp>
        <p:nvSpPr>
          <p:cNvPr id="91" name="Google Shape;91;p16"/>
          <p:cNvSpPr txBox="1"/>
          <p:nvPr/>
        </p:nvSpPr>
        <p:spPr>
          <a:xfrm>
            <a:off x="6434850" y="3406925"/>
            <a:ext cx="331800" cy="3540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100">
                <a:solidFill>
                  <a:srgbClr val="A64DC3"/>
                </a:solidFill>
                <a:latin typeface="Manrope"/>
                <a:ea typeface="Manrope"/>
                <a:cs typeface="Manrope"/>
                <a:sym typeface="Manrope"/>
              </a:rPr>
              <a:t>)</a:t>
            </a:r>
            <a:endParaRPr/>
          </a:p>
        </p:txBody>
      </p:sp>
      <p:grpSp>
        <p:nvGrpSpPr>
          <p:cNvPr id="92" name="Google Shape;92;p16"/>
          <p:cNvGrpSpPr/>
          <p:nvPr/>
        </p:nvGrpSpPr>
        <p:grpSpPr>
          <a:xfrm>
            <a:off x="2681600" y="3753300"/>
            <a:ext cx="729900" cy="589375"/>
            <a:chOff x="2529200" y="3905700"/>
            <a:chExt cx="729900" cy="589375"/>
          </a:xfrm>
        </p:grpSpPr>
        <p:sp>
          <p:nvSpPr>
            <p:cNvPr id="93" name="Google Shape;93;p16"/>
            <p:cNvSpPr/>
            <p:nvPr/>
          </p:nvSpPr>
          <p:spPr>
            <a:xfrm>
              <a:off x="2529200" y="4189375"/>
              <a:ext cx="729900" cy="305700"/>
            </a:xfrm>
            <a:prstGeom prst="ellipse">
              <a:avLst/>
            </a:prstGeom>
            <a:noFill/>
            <a:ln cap="flat" cmpd="sng" w="9525">
              <a:solidFill>
                <a:srgbClr val="A64DC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4" name="Google Shape;94;p16"/>
            <p:cNvSpPr txBox="1"/>
            <p:nvPr/>
          </p:nvSpPr>
          <p:spPr>
            <a:xfrm>
              <a:off x="2629700" y="3905700"/>
              <a:ext cx="528900" cy="3540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100">
                  <a:solidFill>
                    <a:srgbClr val="A64DC3"/>
                  </a:solidFill>
                  <a:latin typeface="Manrope"/>
                  <a:ea typeface="Manrope"/>
                  <a:cs typeface="Manrope"/>
                  <a:sym typeface="Manrope"/>
                </a:rPr>
                <a:t>input</a:t>
              </a:r>
              <a:endParaRPr/>
            </a:p>
          </p:txBody>
        </p:sp>
      </p:grpSp>
      <p:grpSp>
        <p:nvGrpSpPr>
          <p:cNvPr id="95" name="Google Shape;95;p16"/>
          <p:cNvGrpSpPr/>
          <p:nvPr/>
        </p:nvGrpSpPr>
        <p:grpSpPr>
          <a:xfrm>
            <a:off x="934400" y="4637100"/>
            <a:ext cx="1654800" cy="354000"/>
            <a:chOff x="782000" y="4789500"/>
            <a:chExt cx="1654800" cy="354000"/>
          </a:xfrm>
        </p:grpSpPr>
        <p:sp>
          <p:nvSpPr>
            <p:cNvPr id="96" name="Google Shape;96;p16"/>
            <p:cNvSpPr txBox="1"/>
            <p:nvPr/>
          </p:nvSpPr>
          <p:spPr>
            <a:xfrm flipH="1">
              <a:off x="782000" y="4789500"/>
              <a:ext cx="1654800" cy="3540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100">
                  <a:solidFill>
                    <a:srgbClr val="A64DC3"/>
                  </a:solidFill>
                  <a:latin typeface="Manrope"/>
                  <a:ea typeface="Manrope"/>
                  <a:cs typeface="Manrope"/>
                  <a:sym typeface="Manrope"/>
                </a:rPr>
                <a:t>delete</a:t>
              </a:r>
              <a:r>
                <a:rPr lang="en" sz="1100">
                  <a:solidFill>
                    <a:srgbClr val="A64DC3"/>
                  </a:solidFill>
                  <a:latin typeface="Manrope"/>
                  <a:ea typeface="Manrope"/>
                  <a:cs typeface="Manrope"/>
                  <a:sym typeface="Manrope"/>
                </a:rPr>
                <a:t> space</a:t>
              </a:r>
              <a:endParaRPr sz="1100">
                <a:solidFill>
                  <a:srgbClr val="A64DC3"/>
                </a:solidFill>
              </a:endParaRPr>
            </a:p>
          </p:txBody>
        </p:sp>
        <p:sp>
          <p:nvSpPr>
            <p:cNvPr id="97" name="Google Shape;97;p16"/>
            <p:cNvSpPr/>
            <p:nvPr/>
          </p:nvSpPr>
          <p:spPr>
            <a:xfrm>
              <a:off x="1761325" y="4826350"/>
              <a:ext cx="508825" cy="182900"/>
            </a:xfrm>
            <a:custGeom>
              <a:rect b="b" l="l" r="r" t="t"/>
              <a:pathLst>
                <a:path extrusionOk="0" h="7316" w="20353">
                  <a:moveTo>
                    <a:pt x="0" y="5747"/>
                  </a:moveTo>
                  <a:cubicBezTo>
                    <a:pt x="3015" y="5960"/>
                    <a:pt x="14722" y="7982"/>
                    <a:pt x="18092" y="7024"/>
                  </a:cubicBezTo>
                  <a:cubicBezTo>
                    <a:pt x="21462" y="6066"/>
                    <a:pt x="19866" y="1171"/>
                    <a:pt x="20221" y="0"/>
                  </a:cubicBezTo>
                </a:path>
              </a:pathLst>
            </a:custGeom>
            <a:noFill/>
            <a:ln cap="flat" cmpd="sng" w="9525">
              <a:solidFill>
                <a:srgbClr val="A64DC3"/>
              </a:solidFill>
              <a:prstDash val="solid"/>
              <a:round/>
              <a:headEnd len="med" w="med" type="none"/>
              <a:tailEnd len="med" w="med" type="stealth"/>
            </a:ln>
          </p:spPr>
        </p:sp>
      </p:grpSp>
      <p:pic>
        <p:nvPicPr>
          <p:cNvPr descr="5 Minute Timer Relaxing Music Lofi Fish Background&#10;&#10;&#10;&#10;&#10;&#10;&#10;TAGS&#10;5 minute&#10;5 minute countdown&#10;5 minute lo-fi hiphop timer&#10;5 minute timer&#10;countdown&#10;lo-fi music&#10;lofi study song&#10;study music&#10;study timer&#10;time&#10;timer&#10;working music&#10;5 minute timer with music&#10;5 minute clock&#10;lofi hiphop&#10;relaxing timers&#10;relaxing music&#10;relaxing lofi timer&#10;nature timer&#10;meditation&#10;meditation music&#10;relaxing sleep music&#10;school timer&#10;sleep timer&#10;chill timer&#10;chill music&#10;lofi timer&#10;lofi hiphop timer&#10;lofi hip hop" id="98" name="Google Shape;98;p16" title="5 Minute Timer Relaxing Music Lofi Fish Background">
            <a:hlinkClick r:id="rId4"/>
          </p:cNvPr>
          <p:cNvPicPr preferRelativeResize="0"/>
          <p:nvPr/>
        </p:nvPicPr>
        <p:blipFill>
          <a:blip r:embed="rId5">
            <a:alphaModFix/>
          </a:blip>
          <a:stretch>
            <a:fillRect/>
          </a:stretch>
        </p:blipFill>
        <p:spPr>
          <a:xfrm>
            <a:off x="7987475" y="4406975"/>
            <a:ext cx="912175" cy="513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2" name="Shape 102"/>
        <p:cNvGrpSpPr/>
        <p:nvPr/>
      </p:nvGrpSpPr>
      <p:grpSpPr>
        <a:xfrm>
          <a:off x="0" y="0"/>
          <a:ext cx="0" cy="0"/>
          <a:chOff x="0" y="0"/>
          <a:chExt cx="0" cy="0"/>
        </a:xfrm>
      </p:grpSpPr>
      <p:sp>
        <p:nvSpPr>
          <p:cNvPr id="103" name="Google Shape;103;p17"/>
          <p:cNvSpPr txBox="1"/>
          <p:nvPr>
            <p:ph type="title"/>
          </p:nvPr>
        </p:nvSpPr>
        <p:spPr>
          <a:xfrm>
            <a:off x="311700" y="974975"/>
            <a:ext cx="8520600" cy="841800"/>
          </a:xfrm>
          <a:prstGeom prst="rect">
            <a:avLst/>
          </a:prstGeom>
        </p:spPr>
        <p:txBody>
          <a:bodyPr anchorCtr="0" anchor="ctr" bIns="91425" lIns="91425" spcFirstLastPara="1" rIns="91425" wrap="square" tIns="91425">
            <a:normAutofit fontScale="90000"/>
          </a:bodyPr>
          <a:lstStyle/>
          <a:p>
            <a:pPr indent="0" lvl="0" marL="0" rtl="0" algn="ctr">
              <a:lnSpc>
                <a:spcPct val="80000"/>
              </a:lnSpc>
              <a:spcBef>
                <a:spcPts val="0"/>
              </a:spcBef>
              <a:spcAft>
                <a:spcPts val="0"/>
              </a:spcAft>
              <a:buNone/>
            </a:pPr>
            <a:r>
              <a:rPr b="1" lang="en" sz="6650">
                <a:solidFill>
                  <a:srgbClr val="36174D"/>
                </a:solidFill>
                <a:latin typeface="Staatliches"/>
                <a:ea typeface="Staatliches"/>
                <a:cs typeface="Staatliches"/>
                <a:sym typeface="Staatliches"/>
              </a:rPr>
              <a:t>this week</a:t>
            </a:r>
            <a:r>
              <a:rPr b="1" lang="en" sz="6650">
                <a:solidFill>
                  <a:srgbClr val="36174D"/>
                </a:solidFill>
                <a:latin typeface="Staatliches"/>
                <a:ea typeface="Staatliches"/>
                <a:cs typeface="Staatliches"/>
                <a:sym typeface="Staatliches"/>
              </a:rPr>
              <a:t> </a:t>
            </a:r>
            <a:endParaRPr b="1" sz="6650">
              <a:solidFill>
                <a:srgbClr val="36174D"/>
              </a:solidFill>
              <a:latin typeface="Staatliches"/>
              <a:ea typeface="Staatliches"/>
              <a:cs typeface="Staatliches"/>
              <a:sym typeface="Staatliches"/>
            </a:endParaRPr>
          </a:p>
        </p:txBody>
      </p:sp>
      <p:sp>
        <p:nvSpPr>
          <p:cNvPr id="104" name="Google Shape;104;p17"/>
          <p:cNvSpPr txBox="1"/>
          <p:nvPr/>
        </p:nvSpPr>
        <p:spPr>
          <a:xfrm>
            <a:off x="1061125" y="1692350"/>
            <a:ext cx="7141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rPr>
              <a:t>google sheet </a:t>
            </a:r>
            <a:r>
              <a:rPr lang="en" sz="1100" u="sng">
                <a:solidFill>
                  <a:schemeClr val="hlink"/>
                </a:solidFill>
                <a:hlinkClick r:id="rId4"/>
              </a:rPr>
              <a:t>link</a:t>
            </a:r>
            <a:endParaRPr sz="1000">
              <a:solidFill>
                <a:schemeClr val="dk1"/>
              </a:solidFill>
              <a:latin typeface="Manrope"/>
              <a:ea typeface="Manrope"/>
              <a:cs typeface="Manrope"/>
              <a:sym typeface="Manrope"/>
            </a:endParaRPr>
          </a:p>
        </p:txBody>
      </p:sp>
      <p:pic>
        <p:nvPicPr>
          <p:cNvPr id="105" name="Google Shape;105;p17"/>
          <p:cNvPicPr preferRelativeResize="0"/>
          <p:nvPr/>
        </p:nvPicPr>
        <p:blipFill>
          <a:blip r:embed="rId5">
            <a:alphaModFix/>
          </a:blip>
          <a:stretch>
            <a:fillRect/>
          </a:stretch>
        </p:blipFill>
        <p:spPr>
          <a:xfrm>
            <a:off x="152400" y="2198750"/>
            <a:ext cx="8839204" cy="1670299"/>
          </a:xfrm>
          <a:prstGeom prst="rect">
            <a:avLst/>
          </a:prstGeom>
          <a:noFill/>
          <a:ln>
            <a:noFill/>
          </a:ln>
        </p:spPr>
      </p:pic>
      <p:sp>
        <p:nvSpPr>
          <p:cNvPr id="106" name="Google Shape;106;p17"/>
          <p:cNvSpPr/>
          <p:nvPr/>
        </p:nvSpPr>
        <p:spPr>
          <a:xfrm>
            <a:off x="5128050" y="2528575"/>
            <a:ext cx="1324500" cy="604800"/>
          </a:xfrm>
          <a:prstGeom prst="rect">
            <a:avLst/>
          </a:prstGeom>
          <a:noFill/>
          <a:ln cap="flat" cmpd="sng" w="28575">
            <a:solidFill>
              <a:srgbClr val="FFAB4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Staatliches"/>
                <a:ea typeface="Staatliches"/>
                <a:cs typeface="Staatliches"/>
                <a:sym typeface="Staatliches"/>
              </a:rPr>
              <a:t>Takeaways from last time</a:t>
            </a:r>
            <a:endParaRPr>
              <a:latin typeface="Staatliches"/>
              <a:ea typeface="Staatliches"/>
              <a:cs typeface="Staatliches"/>
              <a:sym typeface="Staatliches"/>
            </a:endParaRPr>
          </a:p>
        </p:txBody>
      </p:sp>
      <p:sp>
        <p:nvSpPr>
          <p:cNvPr id="112" name="Google Shape;112;p18"/>
          <p:cNvSpPr txBox="1"/>
          <p:nvPr>
            <p:ph idx="1" type="body"/>
          </p:nvPr>
        </p:nvSpPr>
        <p:spPr>
          <a:xfrm>
            <a:off x="311700" y="1152475"/>
            <a:ext cx="8252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Manrope"/>
                <a:ea typeface="Manrope"/>
                <a:cs typeface="Manrope"/>
                <a:sym typeface="Manrope"/>
              </a:rPr>
              <a:t>Things you should know:</a:t>
            </a:r>
            <a:endParaRPr>
              <a:solidFill>
                <a:schemeClr val="dk1"/>
              </a:solidFill>
              <a:latin typeface="Manrope"/>
              <a:ea typeface="Manrope"/>
              <a:cs typeface="Manrope"/>
              <a:sym typeface="Manrope"/>
            </a:endParaRPr>
          </a:p>
          <a:p>
            <a:pPr indent="-342900" lvl="0" marL="457200" rtl="0" algn="l">
              <a:spcBef>
                <a:spcPts val="1200"/>
              </a:spcBef>
              <a:spcAft>
                <a:spcPts val="0"/>
              </a:spcAft>
              <a:buClr>
                <a:schemeClr val="dk1"/>
              </a:buClr>
              <a:buSzPts val="1800"/>
              <a:buFont typeface="Manrope"/>
              <a:buChar char="●"/>
            </a:pPr>
            <a:r>
              <a:rPr b="1" lang="en">
                <a:solidFill>
                  <a:schemeClr val="dk1"/>
                </a:solidFill>
                <a:latin typeface="Manrope"/>
                <a:ea typeface="Manrope"/>
                <a:cs typeface="Manrope"/>
                <a:sym typeface="Manrope"/>
              </a:rPr>
              <a:t>comments help others</a:t>
            </a:r>
            <a:r>
              <a:rPr lang="en">
                <a:solidFill>
                  <a:schemeClr val="dk1"/>
                </a:solidFill>
                <a:latin typeface="Manrope"/>
                <a:ea typeface="Manrope"/>
                <a:cs typeface="Manrope"/>
                <a:sym typeface="Manrope"/>
              </a:rPr>
              <a:t> understand your program</a:t>
            </a:r>
            <a:endParaRPr>
              <a:solidFill>
                <a:schemeClr val="dk1"/>
              </a:solidFill>
              <a:latin typeface="Manrope"/>
              <a:ea typeface="Manrope"/>
              <a:cs typeface="Manrope"/>
              <a:sym typeface="Manrope"/>
            </a:endParaRPr>
          </a:p>
          <a:p>
            <a:pPr indent="-342900" lvl="0" marL="457200" rtl="0" algn="l">
              <a:spcBef>
                <a:spcPts val="0"/>
              </a:spcBef>
              <a:spcAft>
                <a:spcPts val="0"/>
              </a:spcAft>
              <a:buClr>
                <a:schemeClr val="dk1"/>
              </a:buClr>
              <a:buSzPts val="1800"/>
              <a:buFont typeface="Manrope"/>
              <a:buChar char="●"/>
            </a:pPr>
            <a:r>
              <a:rPr b="1" lang="en">
                <a:solidFill>
                  <a:schemeClr val="dk1"/>
                </a:solidFill>
                <a:latin typeface="Manrope"/>
                <a:ea typeface="Manrope"/>
                <a:cs typeface="Manrope"/>
                <a:sym typeface="Manrope"/>
              </a:rPr>
              <a:t>comments help you</a:t>
            </a:r>
            <a:r>
              <a:rPr lang="en">
                <a:solidFill>
                  <a:schemeClr val="dk1"/>
                </a:solidFill>
                <a:latin typeface="Manrope"/>
                <a:ea typeface="Manrope"/>
                <a:cs typeface="Manrope"/>
                <a:sym typeface="Manrope"/>
              </a:rPr>
              <a:t> organize your program before and during coding</a:t>
            </a:r>
            <a:endParaRPr>
              <a:solidFill>
                <a:schemeClr val="dk1"/>
              </a:solidFill>
              <a:latin typeface="Manrope"/>
              <a:ea typeface="Manrope"/>
              <a:cs typeface="Manrope"/>
              <a:sym typeface="Manrope"/>
            </a:endParaRPr>
          </a:p>
          <a:p>
            <a:pPr indent="-342900" lvl="0" marL="457200" rtl="0" algn="l">
              <a:spcBef>
                <a:spcPts val="0"/>
              </a:spcBef>
              <a:spcAft>
                <a:spcPts val="0"/>
              </a:spcAft>
              <a:buClr>
                <a:schemeClr val="dk1"/>
              </a:buClr>
              <a:buSzPts val="1800"/>
              <a:buFont typeface="Manrope"/>
              <a:buChar char="●"/>
            </a:pPr>
            <a:r>
              <a:rPr lang="en">
                <a:solidFill>
                  <a:schemeClr val="dk1"/>
                </a:solidFill>
                <a:latin typeface="Manrope"/>
                <a:ea typeface="Manrope"/>
                <a:cs typeface="Manrope"/>
                <a:sym typeface="Manrope"/>
              </a:rPr>
              <a:t>types of </a:t>
            </a:r>
            <a:r>
              <a:rPr b="1" lang="en">
                <a:solidFill>
                  <a:schemeClr val="dk1"/>
                </a:solidFill>
                <a:latin typeface="Manrope"/>
                <a:ea typeface="Manrope"/>
                <a:cs typeface="Manrope"/>
                <a:sym typeface="Manrope"/>
              </a:rPr>
              <a:t>errors</a:t>
            </a:r>
            <a:endParaRPr b="1">
              <a:solidFill>
                <a:schemeClr val="dk1"/>
              </a:solidFill>
              <a:latin typeface="Manrope"/>
              <a:ea typeface="Manrope"/>
              <a:cs typeface="Manrope"/>
              <a:sym typeface="Manrope"/>
            </a:endParaRPr>
          </a:p>
          <a:p>
            <a:pPr indent="-342900" lvl="0" marL="457200" rtl="0" algn="l">
              <a:spcBef>
                <a:spcPts val="0"/>
              </a:spcBef>
              <a:spcAft>
                <a:spcPts val="0"/>
              </a:spcAft>
              <a:buClr>
                <a:schemeClr val="dk1"/>
              </a:buClr>
              <a:buSzPts val="1800"/>
              <a:buFont typeface="Manrope"/>
              <a:buChar char="●"/>
            </a:pPr>
            <a:r>
              <a:rPr lang="en">
                <a:solidFill>
                  <a:schemeClr val="dk1"/>
                </a:solidFill>
                <a:latin typeface="Manrope"/>
                <a:ea typeface="Manrope"/>
                <a:cs typeface="Manrope"/>
                <a:sym typeface="Manrope"/>
              </a:rPr>
              <a:t>error </a:t>
            </a:r>
            <a:r>
              <a:rPr b="1" lang="en">
                <a:solidFill>
                  <a:schemeClr val="dk1"/>
                </a:solidFill>
                <a:latin typeface="Manrope"/>
                <a:ea typeface="Manrope"/>
                <a:cs typeface="Manrope"/>
                <a:sym typeface="Manrope"/>
              </a:rPr>
              <a:t>messages</a:t>
            </a:r>
            <a:endParaRPr b="1">
              <a:solidFill>
                <a:schemeClr val="dk1"/>
              </a:solidFill>
              <a:latin typeface="Manrope"/>
              <a:ea typeface="Manrope"/>
              <a:cs typeface="Manrope"/>
              <a:sym typeface="Manrop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1304850" y="2393625"/>
            <a:ext cx="7278900" cy="1854600"/>
          </a:xfrm>
          <a:prstGeom prst="rect">
            <a:avLst/>
          </a:prstGeom>
        </p:spPr>
        <p:txBody>
          <a:bodyPr anchorCtr="0" anchor="ctr" bIns="91425" lIns="91425" spcFirstLastPara="1" rIns="91425" wrap="square" tIns="91425">
            <a:normAutofit fontScale="90000"/>
          </a:bodyPr>
          <a:lstStyle/>
          <a:p>
            <a:pPr indent="0" lvl="0" marL="0" rtl="0" algn="ctr">
              <a:lnSpc>
                <a:spcPct val="80000"/>
              </a:lnSpc>
              <a:spcBef>
                <a:spcPts val="0"/>
              </a:spcBef>
              <a:spcAft>
                <a:spcPts val="0"/>
              </a:spcAft>
              <a:buNone/>
            </a:pPr>
            <a:r>
              <a:t/>
            </a:r>
            <a:endParaRPr b="1" sz="4316">
              <a:solidFill>
                <a:srgbClr val="36174D"/>
              </a:solidFill>
              <a:latin typeface="Staatliches"/>
              <a:ea typeface="Staatliches"/>
              <a:cs typeface="Staatliches"/>
              <a:sym typeface="Staatliches"/>
            </a:endParaRPr>
          </a:p>
          <a:p>
            <a:pPr indent="0" lvl="0" marL="0" rtl="0" algn="ctr">
              <a:lnSpc>
                <a:spcPct val="80000"/>
              </a:lnSpc>
              <a:spcBef>
                <a:spcPts val="0"/>
              </a:spcBef>
              <a:spcAft>
                <a:spcPts val="0"/>
              </a:spcAft>
              <a:buNone/>
            </a:pPr>
            <a:r>
              <a:rPr b="1" lang="en" sz="1200">
                <a:solidFill>
                  <a:srgbClr val="36174D"/>
                </a:solidFill>
                <a:latin typeface="Staatliches"/>
                <a:ea typeface="Staatliches"/>
                <a:cs typeface="Staatliches"/>
                <a:sym typeface="Staatliches"/>
              </a:rPr>
              <a:t> </a:t>
            </a:r>
            <a:endParaRPr b="1" sz="1977">
              <a:solidFill>
                <a:srgbClr val="36174D"/>
              </a:solidFill>
              <a:latin typeface="Staatliches"/>
              <a:ea typeface="Staatliches"/>
              <a:cs typeface="Staatliches"/>
              <a:sym typeface="Staatliches"/>
            </a:endParaRPr>
          </a:p>
          <a:p>
            <a:pPr indent="0" lvl="0" marL="0" rtl="0" algn="l">
              <a:lnSpc>
                <a:spcPct val="80000"/>
              </a:lnSpc>
              <a:spcBef>
                <a:spcPts val="0"/>
              </a:spcBef>
              <a:spcAft>
                <a:spcPts val="0"/>
              </a:spcAft>
              <a:buNone/>
            </a:pPr>
            <a:r>
              <a:rPr b="1" lang="en" sz="6650">
                <a:solidFill>
                  <a:srgbClr val="36174D"/>
                </a:solidFill>
                <a:latin typeface="Staatliches"/>
                <a:ea typeface="Staatliches"/>
                <a:cs typeface="Staatliches"/>
                <a:sym typeface="Staatliches"/>
              </a:rPr>
              <a:t>use					 or </a:t>
            </a:r>
            <a:endParaRPr b="1" sz="6650">
              <a:solidFill>
                <a:srgbClr val="36174D"/>
              </a:solidFill>
              <a:latin typeface="Staatliches"/>
              <a:ea typeface="Staatliches"/>
              <a:cs typeface="Staatliches"/>
              <a:sym typeface="Staatliches"/>
            </a:endParaRPr>
          </a:p>
          <a:p>
            <a:pPr indent="0" lvl="0" marL="0" rtl="0" algn="ctr">
              <a:spcBef>
                <a:spcPts val="0"/>
              </a:spcBef>
              <a:spcAft>
                <a:spcPts val="0"/>
              </a:spcAft>
              <a:buNone/>
            </a:pPr>
            <a:r>
              <a:t/>
            </a:r>
            <a:endParaRPr sz="1100">
              <a:latin typeface="Manrope"/>
              <a:ea typeface="Manrope"/>
              <a:cs typeface="Manrope"/>
              <a:sym typeface="Manrope"/>
            </a:endParaRPr>
          </a:p>
          <a:p>
            <a:pPr indent="457200" lvl="0" marL="1828800" rtl="0" algn="l">
              <a:spcBef>
                <a:spcPts val="0"/>
              </a:spcBef>
              <a:spcAft>
                <a:spcPts val="0"/>
              </a:spcAft>
              <a:buNone/>
            </a:pPr>
            <a:r>
              <a:t/>
            </a:r>
            <a:endParaRPr sz="1100">
              <a:latin typeface="Manrope"/>
              <a:ea typeface="Manrope"/>
              <a:cs typeface="Manrope"/>
              <a:sym typeface="Manrope"/>
            </a:endParaRPr>
          </a:p>
          <a:p>
            <a:pPr indent="0" lvl="0" marL="0" rtl="0" algn="l">
              <a:spcBef>
                <a:spcPts val="0"/>
              </a:spcBef>
              <a:spcAft>
                <a:spcPts val="0"/>
              </a:spcAft>
              <a:buNone/>
            </a:pPr>
            <a:r>
              <a:t/>
            </a:r>
            <a:endParaRPr sz="1100">
              <a:latin typeface="Manrope"/>
              <a:ea typeface="Manrope"/>
              <a:cs typeface="Manrope"/>
              <a:sym typeface="Manrope"/>
            </a:endParaRPr>
          </a:p>
          <a:p>
            <a:pPr indent="0" lvl="0" marL="0" rtl="0" algn="l">
              <a:spcBef>
                <a:spcPts val="0"/>
              </a:spcBef>
              <a:spcAft>
                <a:spcPts val="0"/>
              </a:spcAft>
              <a:buNone/>
            </a:pPr>
            <a:r>
              <a:t/>
            </a:r>
            <a:endParaRPr sz="1100">
              <a:latin typeface="Manrope"/>
              <a:ea typeface="Manrope"/>
              <a:cs typeface="Manrope"/>
              <a:sym typeface="Manrope"/>
            </a:endParaRPr>
          </a:p>
          <a:p>
            <a:pPr indent="0" lvl="0" marL="0" rtl="0" algn="l">
              <a:spcBef>
                <a:spcPts val="0"/>
              </a:spcBef>
              <a:spcAft>
                <a:spcPts val="0"/>
              </a:spcAft>
              <a:buNone/>
            </a:pPr>
            <a:r>
              <a:t/>
            </a:r>
            <a:endParaRPr sz="1100">
              <a:latin typeface="Manrope"/>
              <a:ea typeface="Manrope"/>
              <a:cs typeface="Manrope"/>
              <a:sym typeface="Manrope"/>
            </a:endParaRPr>
          </a:p>
          <a:p>
            <a:pPr indent="0" lvl="0" marL="0" rtl="0" algn="l">
              <a:spcBef>
                <a:spcPts val="0"/>
              </a:spcBef>
              <a:spcAft>
                <a:spcPts val="0"/>
              </a:spcAft>
              <a:buNone/>
            </a:pPr>
            <a:r>
              <a:t/>
            </a:r>
            <a:endParaRPr sz="1100">
              <a:latin typeface="Manrope"/>
              <a:ea typeface="Manrope"/>
              <a:cs typeface="Manrope"/>
              <a:sym typeface="Manrope"/>
            </a:endParaRPr>
          </a:p>
          <a:p>
            <a:pPr indent="0" lvl="0" marL="0" rtl="0" algn="l">
              <a:spcBef>
                <a:spcPts val="0"/>
              </a:spcBef>
              <a:spcAft>
                <a:spcPts val="0"/>
              </a:spcAft>
              <a:buNone/>
            </a:pPr>
            <a:r>
              <a:t/>
            </a:r>
            <a:endParaRPr sz="1100">
              <a:latin typeface="Manrope"/>
              <a:ea typeface="Manrope"/>
              <a:cs typeface="Manrope"/>
              <a:sym typeface="Manrope"/>
            </a:endParaRPr>
          </a:p>
          <a:p>
            <a:pPr indent="0" lvl="0" marL="0" rtl="0" algn="l">
              <a:spcBef>
                <a:spcPts val="0"/>
              </a:spcBef>
              <a:spcAft>
                <a:spcPts val="0"/>
              </a:spcAft>
              <a:buNone/>
            </a:pPr>
            <a:r>
              <a:t/>
            </a:r>
            <a:endParaRPr sz="1100">
              <a:latin typeface="Manrope"/>
              <a:ea typeface="Manrope"/>
              <a:cs typeface="Manrope"/>
              <a:sym typeface="Manrope"/>
            </a:endParaRPr>
          </a:p>
          <a:p>
            <a:pPr indent="0" lvl="0" marL="0" rtl="0" algn="l">
              <a:spcBef>
                <a:spcPts val="0"/>
              </a:spcBef>
              <a:spcAft>
                <a:spcPts val="0"/>
              </a:spcAft>
              <a:buNone/>
            </a:pPr>
            <a:r>
              <a:t/>
            </a:r>
            <a:endParaRPr sz="1100">
              <a:latin typeface="Manrope"/>
              <a:ea typeface="Manrope"/>
              <a:cs typeface="Manrope"/>
              <a:sym typeface="Manrope"/>
            </a:endParaRPr>
          </a:p>
          <a:p>
            <a:pPr indent="0" lvl="0" marL="0" rtl="0" algn="l">
              <a:spcBef>
                <a:spcPts val="0"/>
              </a:spcBef>
              <a:spcAft>
                <a:spcPts val="0"/>
              </a:spcAft>
              <a:buNone/>
            </a:pPr>
            <a:r>
              <a:t/>
            </a:r>
            <a:endParaRPr sz="1100">
              <a:latin typeface="Manrope"/>
              <a:ea typeface="Manrope"/>
              <a:cs typeface="Manrope"/>
              <a:sym typeface="Manrope"/>
            </a:endParaRPr>
          </a:p>
          <a:p>
            <a:pPr indent="0" lvl="0" marL="0" rtl="0" algn="l">
              <a:spcBef>
                <a:spcPts val="0"/>
              </a:spcBef>
              <a:spcAft>
                <a:spcPts val="0"/>
              </a:spcAft>
              <a:buNone/>
            </a:pPr>
            <a:r>
              <a:t/>
            </a:r>
            <a:endParaRPr sz="1100">
              <a:latin typeface="Manrope"/>
              <a:ea typeface="Manrope"/>
              <a:cs typeface="Manrope"/>
              <a:sym typeface="Manrope"/>
            </a:endParaRPr>
          </a:p>
          <a:p>
            <a:pPr indent="0" lvl="0" marL="0" rtl="0" algn="l">
              <a:spcBef>
                <a:spcPts val="0"/>
              </a:spcBef>
              <a:spcAft>
                <a:spcPts val="0"/>
              </a:spcAft>
              <a:buNone/>
            </a:pPr>
            <a:r>
              <a:rPr lang="en" sz="1100">
                <a:latin typeface="Manrope"/>
                <a:ea typeface="Manrope"/>
                <a:cs typeface="Manrope"/>
                <a:sym typeface="Manrope"/>
              </a:rPr>
              <a:t>handout up on Moodle</a:t>
            </a:r>
            <a:endParaRPr sz="1100">
              <a:latin typeface="Manrope"/>
              <a:ea typeface="Manrope"/>
              <a:cs typeface="Manrope"/>
              <a:sym typeface="Manrope"/>
            </a:endParaRPr>
          </a:p>
          <a:p>
            <a:pPr indent="0" lvl="0" marL="0" rtl="0" algn="ctr">
              <a:spcBef>
                <a:spcPts val="0"/>
              </a:spcBef>
              <a:spcAft>
                <a:spcPts val="0"/>
              </a:spcAft>
              <a:buNone/>
            </a:pPr>
            <a:r>
              <a:t/>
            </a:r>
            <a:endParaRPr sz="1100">
              <a:latin typeface="Manrope"/>
              <a:ea typeface="Manrope"/>
              <a:cs typeface="Manrope"/>
              <a:sym typeface="Manrope"/>
            </a:endParaRPr>
          </a:p>
        </p:txBody>
      </p:sp>
      <p:sp>
        <p:nvSpPr>
          <p:cNvPr id="118" name="Google Shape;118;p19"/>
          <p:cNvSpPr txBox="1"/>
          <p:nvPr/>
        </p:nvSpPr>
        <p:spPr>
          <a:xfrm>
            <a:off x="2520375" y="2218300"/>
            <a:ext cx="2149800" cy="9480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en" sz="3100">
                <a:solidFill>
                  <a:srgbClr val="36174D"/>
                </a:solidFill>
                <a:latin typeface="Staatliches"/>
                <a:ea typeface="Staatliches"/>
                <a:cs typeface="Staatliches"/>
                <a:sym typeface="Staatliches"/>
              </a:rPr>
              <a:t>runestone </a:t>
            </a:r>
            <a:endParaRPr b="1" sz="3100">
              <a:solidFill>
                <a:srgbClr val="36174D"/>
              </a:solidFill>
              <a:latin typeface="Staatliches"/>
              <a:ea typeface="Staatliches"/>
              <a:cs typeface="Staatliches"/>
              <a:sym typeface="Staatliches"/>
            </a:endParaRPr>
          </a:p>
          <a:p>
            <a:pPr indent="0" lvl="0" marL="0" rtl="0" algn="ctr">
              <a:lnSpc>
                <a:spcPct val="80000"/>
              </a:lnSpc>
              <a:spcBef>
                <a:spcPts val="0"/>
              </a:spcBef>
              <a:spcAft>
                <a:spcPts val="0"/>
              </a:spcAft>
              <a:buNone/>
            </a:pPr>
            <a:r>
              <a:rPr b="1" lang="en" sz="3100">
                <a:solidFill>
                  <a:srgbClr val="36174D"/>
                </a:solidFill>
                <a:latin typeface="Staatliches"/>
                <a:ea typeface="Staatliches"/>
                <a:cs typeface="Staatliches"/>
                <a:sym typeface="Staatliches"/>
              </a:rPr>
              <a:t>code editor</a:t>
            </a:r>
            <a:endParaRPr sz="3100"/>
          </a:p>
        </p:txBody>
      </p:sp>
      <p:sp>
        <p:nvSpPr>
          <p:cNvPr id="119" name="Google Shape;119;p19"/>
          <p:cNvSpPr txBox="1"/>
          <p:nvPr/>
        </p:nvSpPr>
        <p:spPr>
          <a:xfrm>
            <a:off x="5480125" y="2218300"/>
            <a:ext cx="2149800" cy="9480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en" sz="3100">
                <a:solidFill>
                  <a:srgbClr val="36174D"/>
                </a:solidFill>
                <a:latin typeface="Staatliches"/>
                <a:ea typeface="Staatliches"/>
                <a:cs typeface="Staatliches"/>
                <a:sym typeface="Staatliches"/>
              </a:rPr>
              <a:t>python file with idle</a:t>
            </a:r>
            <a:endParaRPr sz="3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nvSpPr>
        <p:spPr>
          <a:xfrm>
            <a:off x="387200" y="619500"/>
            <a:ext cx="2508900" cy="29307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lang="en">
                <a:solidFill>
                  <a:srgbClr val="36174D"/>
                </a:solidFill>
                <a:latin typeface="Manrope"/>
                <a:ea typeface="Manrope"/>
                <a:cs typeface="Manrope"/>
                <a:sym typeface="Manrope"/>
              </a:rPr>
              <a:t>A great thing about programming is that we don’t have to do everything ourselves! We can </a:t>
            </a:r>
            <a:r>
              <a:rPr b="1" lang="en">
                <a:solidFill>
                  <a:srgbClr val="36174D"/>
                </a:solidFill>
                <a:latin typeface="Manrope"/>
                <a:ea typeface="Manrope"/>
                <a:cs typeface="Manrope"/>
                <a:sym typeface="Manrope"/>
              </a:rPr>
              <a:t>use code written by other people</a:t>
            </a:r>
            <a:endParaRPr b="1">
              <a:solidFill>
                <a:srgbClr val="36174D"/>
              </a:solidFill>
              <a:latin typeface="Manrope"/>
              <a:ea typeface="Manrope"/>
              <a:cs typeface="Manrope"/>
              <a:sym typeface="Manrope"/>
            </a:endParaRPr>
          </a:p>
          <a:p>
            <a:pPr indent="0" lvl="0" marL="0" rtl="0" algn="l">
              <a:lnSpc>
                <a:spcPct val="80000"/>
              </a:lnSpc>
              <a:spcBef>
                <a:spcPts val="0"/>
              </a:spcBef>
              <a:spcAft>
                <a:spcPts val="0"/>
              </a:spcAft>
              <a:buNone/>
            </a:pPr>
            <a:r>
              <a:t/>
            </a:r>
            <a:endParaRPr>
              <a:solidFill>
                <a:srgbClr val="36174D"/>
              </a:solidFill>
              <a:latin typeface="Manrope"/>
              <a:ea typeface="Manrope"/>
              <a:cs typeface="Manrope"/>
              <a:sym typeface="Manrope"/>
            </a:endParaRPr>
          </a:p>
          <a:p>
            <a:pPr indent="0" lvl="0" marL="0" rtl="0" algn="l">
              <a:lnSpc>
                <a:spcPct val="80000"/>
              </a:lnSpc>
              <a:spcBef>
                <a:spcPts val="0"/>
              </a:spcBef>
              <a:spcAft>
                <a:spcPts val="0"/>
              </a:spcAft>
              <a:buNone/>
            </a:pPr>
            <a:r>
              <a:rPr lang="en">
                <a:solidFill>
                  <a:srgbClr val="36174D"/>
                </a:solidFill>
                <a:latin typeface="Manrope"/>
                <a:ea typeface="Manrope"/>
                <a:cs typeface="Manrope"/>
                <a:sym typeface="Manrope"/>
              </a:rPr>
              <a:t>We do this by importing a</a:t>
            </a:r>
            <a:endParaRPr>
              <a:solidFill>
                <a:srgbClr val="36174D"/>
              </a:solidFill>
              <a:latin typeface="Manrope"/>
              <a:ea typeface="Manrope"/>
              <a:cs typeface="Manrope"/>
              <a:sym typeface="Manrope"/>
            </a:endParaRPr>
          </a:p>
          <a:p>
            <a:pPr indent="0" lvl="0" marL="0" rtl="0" algn="l">
              <a:lnSpc>
                <a:spcPct val="80000"/>
              </a:lnSpc>
              <a:spcBef>
                <a:spcPts val="0"/>
              </a:spcBef>
              <a:spcAft>
                <a:spcPts val="0"/>
              </a:spcAft>
              <a:buNone/>
            </a:pPr>
            <a:r>
              <a:rPr b="1" lang="en" sz="4100">
                <a:solidFill>
                  <a:srgbClr val="36174D"/>
                </a:solidFill>
                <a:latin typeface="Staatliches"/>
                <a:ea typeface="Staatliches"/>
                <a:cs typeface="Staatliches"/>
                <a:sym typeface="Staatliches"/>
              </a:rPr>
              <a:t>module</a:t>
            </a:r>
            <a:endParaRPr b="1" sz="4100">
              <a:solidFill>
                <a:srgbClr val="36174D"/>
              </a:solidFill>
              <a:latin typeface="Staatliches"/>
              <a:ea typeface="Staatliches"/>
              <a:cs typeface="Staatliches"/>
              <a:sym typeface="Staatliches"/>
            </a:endParaRPr>
          </a:p>
          <a:p>
            <a:pPr indent="0" lvl="0" marL="0" rtl="0" algn="l">
              <a:lnSpc>
                <a:spcPct val="80000"/>
              </a:lnSpc>
              <a:spcBef>
                <a:spcPts val="0"/>
              </a:spcBef>
              <a:spcAft>
                <a:spcPts val="0"/>
              </a:spcAft>
              <a:buNone/>
            </a:pPr>
            <a:r>
              <a:rPr lang="en">
                <a:solidFill>
                  <a:srgbClr val="36174D"/>
                </a:solidFill>
                <a:latin typeface="Manrope"/>
                <a:ea typeface="Manrope"/>
                <a:cs typeface="Manrope"/>
                <a:sym typeface="Manrope"/>
              </a:rPr>
              <a:t>which is a special type of Python file that is designed to be used in other programs.</a:t>
            </a:r>
            <a:endParaRPr>
              <a:solidFill>
                <a:srgbClr val="36174D"/>
              </a:solidFill>
              <a:latin typeface="Manrope"/>
              <a:ea typeface="Manrope"/>
              <a:cs typeface="Manrope"/>
              <a:sym typeface="Manrope"/>
            </a:endParaRPr>
          </a:p>
          <a:p>
            <a:pPr indent="0" lvl="0" marL="0" rtl="0" algn="ctr">
              <a:lnSpc>
                <a:spcPct val="80000"/>
              </a:lnSpc>
              <a:spcBef>
                <a:spcPts val="0"/>
              </a:spcBef>
              <a:spcAft>
                <a:spcPts val="0"/>
              </a:spcAft>
              <a:buNone/>
            </a:pPr>
            <a:r>
              <a:t/>
            </a:r>
            <a:endParaRPr>
              <a:solidFill>
                <a:srgbClr val="36174D"/>
              </a:solidFill>
              <a:latin typeface="Manrope"/>
              <a:ea typeface="Manrope"/>
              <a:cs typeface="Manrope"/>
              <a:sym typeface="Manrope"/>
            </a:endParaRPr>
          </a:p>
          <a:p>
            <a:pPr indent="0" lvl="0" marL="0" rtl="0" algn="ctr">
              <a:lnSpc>
                <a:spcPct val="80000"/>
              </a:lnSpc>
              <a:spcBef>
                <a:spcPts val="0"/>
              </a:spcBef>
              <a:spcAft>
                <a:spcPts val="0"/>
              </a:spcAft>
              <a:buNone/>
            </a:pPr>
            <a:r>
              <a:t/>
            </a:r>
            <a:endParaRPr>
              <a:solidFill>
                <a:srgbClr val="36174D"/>
              </a:solidFill>
              <a:latin typeface="Manrope"/>
              <a:ea typeface="Manrope"/>
              <a:cs typeface="Manrope"/>
              <a:sym typeface="Manrope"/>
            </a:endParaRPr>
          </a:p>
        </p:txBody>
      </p:sp>
      <p:sp>
        <p:nvSpPr>
          <p:cNvPr id="125" name="Google Shape;125;p20"/>
          <p:cNvSpPr txBox="1"/>
          <p:nvPr/>
        </p:nvSpPr>
        <p:spPr>
          <a:xfrm>
            <a:off x="387200" y="3446025"/>
            <a:ext cx="2671500" cy="10467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lang="en">
                <a:solidFill>
                  <a:srgbClr val="36174D"/>
                </a:solidFill>
                <a:latin typeface="Manrope"/>
                <a:ea typeface="Manrope"/>
                <a:cs typeface="Manrope"/>
                <a:sym typeface="Manrope"/>
              </a:rPr>
              <a:t>When you installed Python, it automatically included some common modules (including the ones we are covering today!)</a:t>
            </a:r>
            <a:endParaRPr/>
          </a:p>
        </p:txBody>
      </p:sp>
      <p:sp>
        <p:nvSpPr>
          <p:cNvPr id="126" name="Google Shape;126;p20"/>
          <p:cNvSpPr txBox="1"/>
          <p:nvPr/>
        </p:nvSpPr>
        <p:spPr>
          <a:xfrm>
            <a:off x="3714600" y="543300"/>
            <a:ext cx="3324600" cy="28200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lang="en">
                <a:solidFill>
                  <a:srgbClr val="36174D"/>
                </a:solidFill>
                <a:latin typeface="Manrope"/>
                <a:ea typeface="Manrope"/>
                <a:cs typeface="Manrope"/>
                <a:sym typeface="Manrope"/>
              </a:rPr>
              <a:t>The </a:t>
            </a:r>
            <a:r>
              <a:rPr lang="en" sz="1800">
                <a:solidFill>
                  <a:srgbClr val="36174D"/>
                </a:solidFill>
                <a:latin typeface="Staatliches"/>
                <a:ea typeface="Staatliches"/>
                <a:cs typeface="Staatliches"/>
                <a:sym typeface="Staatliches"/>
              </a:rPr>
              <a:t>random</a:t>
            </a:r>
            <a:r>
              <a:rPr lang="en">
                <a:solidFill>
                  <a:srgbClr val="36174D"/>
                </a:solidFill>
                <a:latin typeface="Manrope"/>
                <a:ea typeface="Manrope"/>
                <a:cs typeface="Manrope"/>
                <a:sym typeface="Manrope"/>
              </a:rPr>
              <a:t> module provides you with tools to write programs that exhibit (pseudo-)random behavior</a:t>
            </a:r>
            <a:endParaRPr>
              <a:solidFill>
                <a:srgbClr val="36174D"/>
              </a:solidFill>
              <a:latin typeface="Manrope"/>
              <a:ea typeface="Manrope"/>
              <a:cs typeface="Manrope"/>
              <a:sym typeface="Manrope"/>
            </a:endParaRPr>
          </a:p>
          <a:p>
            <a:pPr indent="0" lvl="0" marL="0" rtl="0" algn="l">
              <a:lnSpc>
                <a:spcPct val="80000"/>
              </a:lnSpc>
              <a:spcBef>
                <a:spcPts val="0"/>
              </a:spcBef>
              <a:spcAft>
                <a:spcPts val="0"/>
              </a:spcAft>
              <a:buNone/>
            </a:pPr>
            <a:r>
              <a:t/>
            </a:r>
            <a:endParaRPr>
              <a:solidFill>
                <a:srgbClr val="36174D"/>
              </a:solidFill>
              <a:latin typeface="Manrope"/>
              <a:ea typeface="Manrope"/>
              <a:cs typeface="Manrope"/>
              <a:sym typeface="Manrope"/>
            </a:endParaRPr>
          </a:p>
          <a:p>
            <a:pPr indent="0" lvl="0" marL="0" rtl="0" algn="l">
              <a:lnSpc>
                <a:spcPct val="80000"/>
              </a:lnSpc>
              <a:spcBef>
                <a:spcPts val="0"/>
              </a:spcBef>
              <a:spcAft>
                <a:spcPts val="0"/>
              </a:spcAft>
              <a:buNone/>
            </a:pPr>
            <a:r>
              <a:rPr lang="en">
                <a:solidFill>
                  <a:srgbClr val="36174D"/>
                </a:solidFill>
                <a:latin typeface="Consolas"/>
                <a:ea typeface="Consolas"/>
                <a:cs typeface="Consolas"/>
                <a:sym typeface="Consolas"/>
              </a:rPr>
              <a:t>import random</a:t>
            </a:r>
            <a:endParaRPr>
              <a:solidFill>
                <a:srgbClr val="36174D"/>
              </a:solidFill>
              <a:latin typeface="Consolas"/>
              <a:ea typeface="Consolas"/>
              <a:cs typeface="Consolas"/>
              <a:sym typeface="Consolas"/>
            </a:endParaRPr>
          </a:p>
          <a:p>
            <a:pPr indent="0" lvl="0" marL="0" rtl="0" algn="l">
              <a:lnSpc>
                <a:spcPct val="80000"/>
              </a:lnSpc>
              <a:spcBef>
                <a:spcPts val="0"/>
              </a:spcBef>
              <a:spcAft>
                <a:spcPts val="0"/>
              </a:spcAft>
              <a:buNone/>
            </a:pPr>
            <a:r>
              <a:t/>
            </a:r>
            <a:endParaRPr>
              <a:solidFill>
                <a:srgbClr val="36174D"/>
              </a:solidFill>
              <a:latin typeface="Consolas"/>
              <a:ea typeface="Consolas"/>
              <a:cs typeface="Consolas"/>
              <a:sym typeface="Consolas"/>
            </a:endParaRPr>
          </a:p>
          <a:p>
            <a:pPr indent="0" lvl="0" marL="0" rtl="0" algn="l">
              <a:lnSpc>
                <a:spcPct val="80000"/>
              </a:lnSpc>
              <a:spcBef>
                <a:spcPts val="0"/>
              </a:spcBef>
              <a:spcAft>
                <a:spcPts val="0"/>
              </a:spcAft>
              <a:buNone/>
            </a:pPr>
            <a:r>
              <a:rPr lang="en">
                <a:solidFill>
                  <a:srgbClr val="36174D"/>
                </a:solidFill>
                <a:latin typeface="Consolas"/>
                <a:ea typeface="Consolas"/>
                <a:cs typeface="Consolas"/>
                <a:sym typeface="Consolas"/>
              </a:rPr>
              <a:t>print(random.randint(1,5))</a:t>
            </a:r>
            <a:endParaRPr>
              <a:solidFill>
                <a:srgbClr val="36174D"/>
              </a:solidFill>
              <a:latin typeface="Consolas"/>
              <a:ea typeface="Consolas"/>
              <a:cs typeface="Consolas"/>
              <a:sym typeface="Consolas"/>
            </a:endParaRPr>
          </a:p>
          <a:p>
            <a:pPr indent="0" lvl="0" marL="0" rtl="0" algn="l">
              <a:lnSpc>
                <a:spcPct val="80000"/>
              </a:lnSpc>
              <a:spcBef>
                <a:spcPts val="0"/>
              </a:spcBef>
              <a:spcAft>
                <a:spcPts val="0"/>
              </a:spcAft>
              <a:buNone/>
            </a:pPr>
            <a:r>
              <a:t/>
            </a:r>
            <a:endParaRPr>
              <a:solidFill>
                <a:srgbClr val="36174D"/>
              </a:solidFill>
              <a:latin typeface="Consolas"/>
              <a:ea typeface="Consolas"/>
              <a:cs typeface="Consolas"/>
              <a:sym typeface="Consolas"/>
            </a:endParaRPr>
          </a:p>
          <a:p>
            <a:pPr indent="0" lvl="0" marL="0" rtl="0" algn="l">
              <a:lnSpc>
                <a:spcPct val="80000"/>
              </a:lnSpc>
              <a:spcBef>
                <a:spcPts val="0"/>
              </a:spcBef>
              <a:spcAft>
                <a:spcPts val="0"/>
              </a:spcAft>
              <a:buNone/>
            </a:pPr>
            <a:r>
              <a:t/>
            </a:r>
            <a:endParaRPr>
              <a:solidFill>
                <a:srgbClr val="36174D"/>
              </a:solidFill>
              <a:latin typeface="Consolas"/>
              <a:ea typeface="Consolas"/>
              <a:cs typeface="Consolas"/>
              <a:sym typeface="Consolas"/>
            </a:endParaRPr>
          </a:p>
          <a:p>
            <a:pPr indent="0" lvl="0" marL="0" rtl="0" algn="l">
              <a:lnSpc>
                <a:spcPct val="80000"/>
              </a:lnSpc>
              <a:spcBef>
                <a:spcPts val="0"/>
              </a:spcBef>
              <a:spcAft>
                <a:spcPts val="0"/>
              </a:spcAft>
              <a:buNone/>
            </a:pPr>
            <a:r>
              <a:t/>
            </a:r>
            <a:endParaRPr>
              <a:solidFill>
                <a:srgbClr val="36174D"/>
              </a:solidFill>
              <a:latin typeface="Consolas"/>
              <a:ea typeface="Consolas"/>
              <a:cs typeface="Consolas"/>
              <a:sym typeface="Consolas"/>
            </a:endParaRPr>
          </a:p>
          <a:p>
            <a:pPr indent="0" lvl="0" marL="0" rtl="0" algn="l">
              <a:lnSpc>
                <a:spcPct val="80000"/>
              </a:lnSpc>
              <a:spcBef>
                <a:spcPts val="0"/>
              </a:spcBef>
              <a:spcAft>
                <a:spcPts val="0"/>
              </a:spcAft>
              <a:buNone/>
            </a:pPr>
            <a:r>
              <a:rPr lang="en">
                <a:solidFill>
                  <a:srgbClr val="36174D"/>
                </a:solidFill>
                <a:latin typeface="Consolas"/>
                <a:ea typeface="Consolas"/>
                <a:cs typeface="Consolas"/>
                <a:sym typeface="Consolas"/>
              </a:rPr>
              <a:t>print(random.randrange(0,11))</a:t>
            </a:r>
            <a:endParaRPr>
              <a:solidFill>
                <a:srgbClr val="36174D"/>
              </a:solidFill>
              <a:latin typeface="Consolas"/>
              <a:ea typeface="Consolas"/>
              <a:cs typeface="Consolas"/>
              <a:sym typeface="Consolas"/>
            </a:endParaRPr>
          </a:p>
          <a:p>
            <a:pPr indent="0" lvl="0" marL="0" rtl="0" algn="l">
              <a:lnSpc>
                <a:spcPct val="80000"/>
              </a:lnSpc>
              <a:spcBef>
                <a:spcPts val="0"/>
              </a:spcBef>
              <a:spcAft>
                <a:spcPts val="0"/>
              </a:spcAft>
              <a:buNone/>
            </a:pPr>
            <a:r>
              <a:t/>
            </a:r>
            <a:endParaRPr>
              <a:solidFill>
                <a:srgbClr val="36174D"/>
              </a:solidFill>
              <a:latin typeface="Consolas"/>
              <a:ea typeface="Consolas"/>
              <a:cs typeface="Consolas"/>
              <a:sym typeface="Consolas"/>
            </a:endParaRPr>
          </a:p>
          <a:p>
            <a:pPr indent="0" lvl="0" marL="0" rtl="0" algn="l">
              <a:lnSpc>
                <a:spcPct val="80000"/>
              </a:lnSpc>
              <a:spcBef>
                <a:spcPts val="0"/>
              </a:spcBef>
              <a:spcAft>
                <a:spcPts val="0"/>
              </a:spcAft>
              <a:buNone/>
            </a:pPr>
            <a:r>
              <a:t/>
            </a:r>
            <a:endParaRPr>
              <a:solidFill>
                <a:srgbClr val="36174D"/>
              </a:solidFill>
              <a:latin typeface="Consolas"/>
              <a:ea typeface="Consolas"/>
              <a:cs typeface="Consolas"/>
              <a:sym typeface="Consolas"/>
            </a:endParaRPr>
          </a:p>
          <a:p>
            <a:pPr indent="0" lvl="0" marL="0" rtl="0" algn="l">
              <a:lnSpc>
                <a:spcPct val="80000"/>
              </a:lnSpc>
              <a:spcBef>
                <a:spcPts val="0"/>
              </a:spcBef>
              <a:spcAft>
                <a:spcPts val="0"/>
              </a:spcAft>
              <a:buNone/>
            </a:pPr>
            <a:r>
              <a:t/>
            </a:r>
            <a:endParaRPr>
              <a:solidFill>
                <a:srgbClr val="36174D"/>
              </a:solidFill>
              <a:latin typeface="Consolas"/>
              <a:ea typeface="Consolas"/>
              <a:cs typeface="Consolas"/>
              <a:sym typeface="Consolas"/>
            </a:endParaRPr>
          </a:p>
          <a:p>
            <a:pPr indent="0" lvl="0" marL="0" rtl="0" algn="l">
              <a:lnSpc>
                <a:spcPct val="80000"/>
              </a:lnSpc>
              <a:spcBef>
                <a:spcPts val="0"/>
              </a:spcBef>
              <a:spcAft>
                <a:spcPts val="0"/>
              </a:spcAft>
              <a:buNone/>
            </a:pPr>
            <a:r>
              <a:rPr lang="en">
                <a:solidFill>
                  <a:srgbClr val="36174D"/>
                </a:solidFill>
                <a:latin typeface="Consolas"/>
                <a:ea typeface="Consolas"/>
                <a:cs typeface="Consolas"/>
                <a:sym typeface="Consolas"/>
              </a:rPr>
              <a:t>print(random.randrange(0,11,2))</a:t>
            </a:r>
            <a:endParaRPr>
              <a:solidFill>
                <a:srgbClr val="36174D"/>
              </a:solidFill>
              <a:latin typeface="Consolas"/>
              <a:ea typeface="Consolas"/>
              <a:cs typeface="Consolas"/>
              <a:sym typeface="Consolas"/>
            </a:endParaRPr>
          </a:p>
        </p:txBody>
      </p:sp>
      <p:grpSp>
        <p:nvGrpSpPr>
          <p:cNvPr id="127" name="Google Shape;127;p20"/>
          <p:cNvGrpSpPr/>
          <p:nvPr/>
        </p:nvGrpSpPr>
        <p:grpSpPr>
          <a:xfrm>
            <a:off x="3714600" y="1856075"/>
            <a:ext cx="1342200" cy="583800"/>
            <a:chOff x="3714600" y="1856075"/>
            <a:chExt cx="1342200" cy="583800"/>
          </a:xfrm>
        </p:grpSpPr>
        <p:sp>
          <p:nvSpPr>
            <p:cNvPr id="128" name="Google Shape;128;p20"/>
            <p:cNvSpPr txBox="1"/>
            <p:nvPr/>
          </p:nvSpPr>
          <p:spPr>
            <a:xfrm>
              <a:off x="3714600" y="1856075"/>
              <a:ext cx="1342200" cy="5838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100">
                  <a:solidFill>
                    <a:srgbClr val="1B91CA"/>
                  </a:solidFill>
                  <a:latin typeface="Manrope"/>
                  <a:ea typeface="Manrope"/>
                  <a:cs typeface="Manrope"/>
                  <a:sym typeface="Manrope"/>
                </a:rPr>
                <a:t>look inside random module</a:t>
              </a:r>
              <a:endParaRPr/>
            </a:p>
          </p:txBody>
        </p:sp>
        <p:sp>
          <p:nvSpPr>
            <p:cNvPr id="129" name="Google Shape;129;p20"/>
            <p:cNvSpPr/>
            <p:nvPr/>
          </p:nvSpPr>
          <p:spPr>
            <a:xfrm>
              <a:off x="4793475" y="1935975"/>
              <a:ext cx="157125" cy="340725"/>
            </a:xfrm>
            <a:custGeom>
              <a:rect b="b" l="l" r="r" t="t"/>
              <a:pathLst>
                <a:path extrusionOk="0" h="13629" w="6285">
                  <a:moveTo>
                    <a:pt x="2168" y="13629"/>
                  </a:moveTo>
                  <a:cubicBezTo>
                    <a:pt x="2839" y="13010"/>
                    <a:pt x="6556" y="12184"/>
                    <a:pt x="6195" y="9912"/>
                  </a:cubicBezTo>
                  <a:cubicBezTo>
                    <a:pt x="5834" y="7641"/>
                    <a:pt x="1033" y="1652"/>
                    <a:pt x="0" y="0"/>
                  </a:cubicBezTo>
                </a:path>
              </a:pathLst>
            </a:custGeom>
            <a:noFill/>
            <a:ln cap="flat" cmpd="sng" w="9525">
              <a:solidFill>
                <a:srgbClr val="1B91CA"/>
              </a:solidFill>
              <a:prstDash val="solid"/>
              <a:round/>
              <a:headEnd len="med" w="med" type="none"/>
              <a:tailEnd len="med" w="med" type="stealth"/>
            </a:ln>
          </p:spPr>
        </p:sp>
      </p:grpSp>
      <p:grpSp>
        <p:nvGrpSpPr>
          <p:cNvPr id="130" name="Google Shape;130;p20"/>
          <p:cNvGrpSpPr/>
          <p:nvPr/>
        </p:nvGrpSpPr>
        <p:grpSpPr>
          <a:xfrm>
            <a:off x="5405248" y="1856075"/>
            <a:ext cx="3684552" cy="583800"/>
            <a:chOff x="5405248" y="1856075"/>
            <a:chExt cx="3684552" cy="583800"/>
          </a:xfrm>
        </p:grpSpPr>
        <p:sp>
          <p:nvSpPr>
            <p:cNvPr id="131" name="Google Shape;131;p20"/>
            <p:cNvSpPr txBox="1"/>
            <p:nvPr/>
          </p:nvSpPr>
          <p:spPr>
            <a:xfrm>
              <a:off x="5519800" y="1856075"/>
              <a:ext cx="3570000" cy="5838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100">
                  <a:solidFill>
                    <a:srgbClr val="1B91CA"/>
                  </a:solidFill>
                  <a:latin typeface="Manrope"/>
                  <a:ea typeface="Manrope"/>
                  <a:cs typeface="Manrope"/>
                  <a:sym typeface="Manrope"/>
                </a:rPr>
                <a:t>randint function from random module, returns a random integer between 1 and 5 (includes 1 and 5)</a:t>
              </a:r>
              <a:endParaRPr/>
            </a:p>
          </p:txBody>
        </p:sp>
        <p:sp>
          <p:nvSpPr>
            <p:cNvPr id="132" name="Google Shape;132;p20"/>
            <p:cNvSpPr/>
            <p:nvPr/>
          </p:nvSpPr>
          <p:spPr>
            <a:xfrm>
              <a:off x="5405248" y="1905000"/>
              <a:ext cx="185850" cy="170125"/>
            </a:xfrm>
            <a:custGeom>
              <a:rect b="b" l="l" r="r" t="t"/>
              <a:pathLst>
                <a:path extrusionOk="0" h="6805" w="7434">
                  <a:moveTo>
                    <a:pt x="7434" y="5576"/>
                  </a:moveTo>
                  <a:cubicBezTo>
                    <a:pt x="6350" y="5731"/>
                    <a:pt x="2168" y="7434"/>
                    <a:pt x="929" y="6505"/>
                  </a:cubicBezTo>
                  <a:cubicBezTo>
                    <a:pt x="-310" y="5576"/>
                    <a:pt x="155" y="1084"/>
                    <a:pt x="0" y="0"/>
                  </a:cubicBezTo>
                </a:path>
              </a:pathLst>
            </a:custGeom>
            <a:noFill/>
            <a:ln cap="flat" cmpd="sng" w="9525">
              <a:solidFill>
                <a:srgbClr val="1B91CA"/>
              </a:solidFill>
              <a:prstDash val="solid"/>
              <a:round/>
              <a:headEnd len="med" w="med" type="none"/>
              <a:tailEnd len="med" w="med" type="stealth"/>
            </a:ln>
          </p:spPr>
        </p:sp>
      </p:grpSp>
      <p:grpSp>
        <p:nvGrpSpPr>
          <p:cNvPr id="133" name="Google Shape;133;p20"/>
          <p:cNvGrpSpPr/>
          <p:nvPr/>
        </p:nvGrpSpPr>
        <p:grpSpPr>
          <a:xfrm>
            <a:off x="4793475" y="1289354"/>
            <a:ext cx="4057925" cy="375196"/>
            <a:chOff x="4793475" y="1289354"/>
            <a:chExt cx="4057925" cy="375196"/>
          </a:xfrm>
        </p:grpSpPr>
        <p:sp>
          <p:nvSpPr>
            <p:cNvPr id="134" name="Google Shape;134;p20"/>
            <p:cNvSpPr txBox="1"/>
            <p:nvPr/>
          </p:nvSpPr>
          <p:spPr>
            <a:xfrm>
              <a:off x="5149700" y="1310550"/>
              <a:ext cx="3701700" cy="3540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100">
                  <a:solidFill>
                    <a:srgbClr val="1B91CA"/>
                  </a:solidFill>
                  <a:latin typeface="Manrope"/>
                  <a:ea typeface="Manrope"/>
                  <a:cs typeface="Manrope"/>
                  <a:sym typeface="Manrope"/>
                </a:rPr>
                <a:t>gives you access to everything in the random module</a:t>
              </a:r>
              <a:endParaRPr>
                <a:solidFill>
                  <a:srgbClr val="1B91CA"/>
                </a:solidFill>
              </a:endParaRPr>
            </a:p>
          </p:txBody>
        </p:sp>
        <p:sp>
          <p:nvSpPr>
            <p:cNvPr id="135" name="Google Shape;135;p20"/>
            <p:cNvSpPr/>
            <p:nvPr/>
          </p:nvSpPr>
          <p:spPr>
            <a:xfrm>
              <a:off x="4793475" y="1289354"/>
              <a:ext cx="464625" cy="143250"/>
            </a:xfrm>
            <a:custGeom>
              <a:rect b="b" l="l" r="r" t="t"/>
              <a:pathLst>
                <a:path extrusionOk="0" h="5730" w="18585">
                  <a:moveTo>
                    <a:pt x="18585" y="5731"/>
                  </a:moveTo>
                  <a:cubicBezTo>
                    <a:pt x="18017" y="5112"/>
                    <a:pt x="17553" y="2943"/>
                    <a:pt x="15178" y="2014"/>
                  </a:cubicBezTo>
                  <a:cubicBezTo>
                    <a:pt x="12803" y="1085"/>
                    <a:pt x="6867" y="-155"/>
                    <a:pt x="4337" y="155"/>
                  </a:cubicBezTo>
                  <a:cubicBezTo>
                    <a:pt x="1807" y="465"/>
                    <a:pt x="723" y="3253"/>
                    <a:pt x="0" y="3872"/>
                  </a:cubicBezTo>
                </a:path>
              </a:pathLst>
            </a:custGeom>
            <a:noFill/>
            <a:ln cap="flat" cmpd="sng" w="9525">
              <a:solidFill>
                <a:srgbClr val="1B91CA"/>
              </a:solidFill>
              <a:prstDash val="solid"/>
              <a:round/>
              <a:headEnd len="med" w="med" type="none"/>
              <a:tailEnd len="med" w="med" type="stealth"/>
            </a:ln>
          </p:spPr>
        </p:sp>
      </p:grpSp>
      <p:grpSp>
        <p:nvGrpSpPr>
          <p:cNvPr id="136" name="Google Shape;136;p20"/>
          <p:cNvGrpSpPr/>
          <p:nvPr/>
        </p:nvGrpSpPr>
        <p:grpSpPr>
          <a:xfrm>
            <a:off x="5464723" y="2571750"/>
            <a:ext cx="3696377" cy="583800"/>
            <a:chOff x="5464723" y="2571750"/>
            <a:chExt cx="3696377" cy="583800"/>
          </a:xfrm>
        </p:grpSpPr>
        <p:sp>
          <p:nvSpPr>
            <p:cNvPr id="137" name="Google Shape;137;p20"/>
            <p:cNvSpPr txBox="1"/>
            <p:nvPr/>
          </p:nvSpPr>
          <p:spPr>
            <a:xfrm>
              <a:off x="5591100" y="2571750"/>
              <a:ext cx="3570000" cy="5838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100">
                  <a:solidFill>
                    <a:srgbClr val="1B91CA"/>
                  </a:solidFill>
                  <a:latin typeface="Manrope"/>
                  <a:ea typeface="Manrope"/>
                  <a:cs typeface="Manrope"/>
                  <a:sym typeface="Manrope"/>
                </a:rPr>
                <a:t>randrange function from random module, returns a random number between 0 and 11 (excludes 11)</a:t>
              </a:r>
              <a:endParaRPr/>
            </a:p>
          </p:txBody>
        </p:sp>
        <p:sp>
          <p:nvSpPr>
            <p:cNvPr id="138" name="Google Shape;138;p20"/>
            <p:cNvSpPr/>
            <p:nvPr/>
          </p:nvSpPr>
          <p:spPr>
            <a:xfrm>
              <a:off x="5464723" y="2631400"/>
              <a:ext cx="185850" cy="170125"/>
            </a:xfrm>
            <a:custGeom>
              <a:rect b="b" l="l" r="r" t="t"/>
              <a:pathLst>
                <a:path extrusionOk="0" h="6805" w="7434">
                  <a:moveTo>
                    <a:pt x="7434" y="5576"/>
                  </a:moveTo>
                  <a:cubicBezTo>
                    <a:pt x="6350" y="5731"/>
                    <a:pt x="2168" y="7434"/>
                    <a:pt x="929" y="6505"/>
                  </a:cubicBezTo>
                  <a:cubicBezTo>
                    <a:pt x="-310" y="5576"/>
                    <a:pt x="155" y="1084"/>
                    <a:pt x="0" y="0"/>
                  </a:cubicBezTo>
                </a:path>
              </a:pathLst>
            </a:custGeom>
            <a:noFill/>
            <a:ln cap="flat" cmpd="sng" w="9525">
              <a:solidFill>
                <a:srgbClr val="1B91CA"/>
              </a:solidFill>
              <a:prstDash val="solid"/>
              <a:round/>
              <a:headEnd len="med" w="med" type="none"/>
              <a:tailEnd len="med" w="med" type="stealth"/>
            </a:ln>
          </p:spPr>
        </p:sp>
      </p:grpSp>
      <p:grpSp>
        <p:nvGrpSpPr>
          <p:cNvPr id="139" name="Google Shape;139;p20"/>
          <p:cNvGrpSpPr/>
          <p:nvPr/>
        </p:nvGrpSpPr>
        <p:grpSpPr>
          <a:xfrm>
            <a:off x="3786750" y="3291150"/>
            <a:ext cx="4569000" cy="650450"/>
            <a:chOff x="3786750" y="3291150"/>
            <a:chExt cx="4569000" cy="650450"/>
          </a:xfrm>
        </p:grpSpPr>
        <p:sp>
          <p:nvSpPr>
            <p:cNvPr id="140" name="Google Shape;140;p20"/>
            <p:cNvSpPr txBox="1"/>
            <p:nvPr/>
          </p:nvSpPr>
          <p:spPr>
            <a:xfrm>
              <a:off x="3786750" y="3357800"/>
              <a:ext cx="4569000" cy="5838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100">
                  <a:solidFill>
                    <a:srgbClr val="1B91CA"/>
                  </a:solidFill>
                  <a:latin typeface="Manrope"/>
                  <a:ea typeface="Manrope"/>
                  <a:cs typeface="Manrope"/>
                  <a:sym typeface="Manrope"/>
                </a:rPr>
                <a:t>same as above, but skips every second number</a:t>
              </a:r>
              <a:endParaRPr sz="1100">
                <a:solidFill>
                  <a:srgbClr val="1B91CA"/>
                </a:solidFill>
                <a:latin typeface="Manrope"/>
                <a:ea typeface="Manrope"/>
                <a:cs typeface="Manrope"/>
                <a:sym typeface="Manrope"/>
              </a:endParaRPr>
            </a:p>
            <a:p>
              <a:pPr indent="0" lvl="0" marL="0" rtl="0" algn="l">
                <a:lnSpc>
                  <a:spcPct val="135714"/>
                </a:lnSpc>
                <a:spcBef>
                  <a:spcPts val="0"/>
                </a:spcBef>
                <a:spcAft>
                  <a:spcPts val="0"/>
                </a:spcAft>
                <a:buNone/>
              </a:pPr>
              <a:r>
                <a:rPr lang="en" sz="1100">
                  <a:solidFill>
                    <a:srgbClr val="1B91CA"/>
                  </a:solidFill>
                  <a:latin typeface="Manrope"/>
                  <a:ea typeface="Manrope"/>
                  <a:cs typeface="Manrope"/>
                  <a:sym typeface="Manrope"/>
                </a:rPr>
                <a:t>this random number from the following list: 0, 2, 4, 6, 8, 10</a:t>
              </a:r>
              <a:endParaRPr sz="1100">
                <a:solidFill>
                  <a:srgbClr val="1B91CA"/>
                </a:solidFill>
                <a:latin typeface="Manrope"/>
                <a:ea typeface="Manrope"/>
                <a:cs typeface="Manrope"/>
                <a:sym typeface="Manrope"/>
              </a:endParaRPr>
            </a:p>
          </p:txBody>
        </p:sp>
        <p:sp>
          <p:nvSpPr>
            <p:cNvPr id="141" name="Google Shape;141;p20"/>
            <p:cNvSpPr/>
            <p:nvPr/>
          </p:nvSpPr>
          <p:spPr>
            <a:xfrm>
              <a:off x="6582325" y="3291150"/>
              <a:ext cx="544975" cy="263300"/>
            </a:xfrm>
            <a:custGeom>
              <a:rect b="b" l="l" r="r" t="t"/>
              <a:pathLst>
                <a:path extrusionOk="0" h="10532" w="21799">
                  <a:moveTo>
                    <a:pt x="13939" y="10532"/>
                  </a:moveTo>
                  <a:cubicBezTo>
                    <a:pt x="15230" y="10067"/>
                    <a:pt x="21218" y="9086"/>
                    <a:pt x="21683" y="7744"/>
                  </a:cubicBezTo>
                  <a:cubicBezTo>
                    <a:pt x="22148" y="6402"/>
                    <a:pt x="19980" y="3149"/>
                    <a:pt x="16727" y="2478"/>
                  </a:cubicBezTo>
                  <a:cubicBezTo>
                    <a:pt x="13475" y="1807"/>
                    <a:pt x="4956" y="4130"/>
                    <a:pt x="2168" y="3717"/>
                  </a:cubicBezTo>
                  <a:cubicBezTo>
                    <a:pt x="-620" y="3304"/>
                    <a:pt x="361" y="620"/>
                    <a:pt x="0" y="0"/>
                  </a:cubicBezTo>
                </a:path>
              </a:pathLst>
            </a:custGeom>
            <a:noFill/>
            <a:ln cap="flat" cmpd="sng" w="9525">
              <a:solidFill>
                <a:srgbClr val="1B91CA"/>
              </a:solidFill>
              <a:prstDash val="solid"/>
              <a:round/>
              <a:headEnd len="med" w="med" type="none"/>
              <a:tailEnd len="med" w="med" type="stealth"/>
            </a:ln>
          </p:spPr>
        </p:sp>
      </p:grpSp>
      <p:sp>
        <p:nvSpPr>
          <p:cNvPr id="142" name="Google Shape;142;p20"/>
          <p:cNvSpPr txBox="1"/>
          <p:nvPr/>
        </p:nvSpPr>
        <p:spPr>
          <a:xfrm>
            <a:off x="3714600" y="3880175"/>
            <a:ext cx="4695300" cy="5295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lang="en">
                <a:solidFill>
                  <a:srgbClr val="36174D"/>
                </a:solidFill>
                <a:latin typeface="Manrope"/>
                <a:ea typeface="Manrope"/>
                <a:cs typeface="Manrope"/>
                <a:sym typeface="Manrope"/>
              </a:rPr>
              <a:t>How would you display a random number that is </a:t>
            </a:r>
            <a:r>
              <a:rPr b="1" lang="en">
                <a:solidFill>
                  <a:srgbClr val="36174D"/>
                </a:solidFill>
                <a:latin typeface="Manrope"/>
                <a:ea typeface="Manrope"/>
                <a:cs typeface="Manrope"/>
                <a:sym typeface="Manrope"/>
              </a:rPr>
              <a:t>odd</a:t>
            </a:r>
            <a:r>
              <a:rPr lang="en">
                <a:solidFill>
                  <a:srgbClr val="36174D"/>
                </a:solidFill>
                <a:latin typeface="Manrope"/>
                <a:ea typeface="Manrope"/>
                <a:cs typeface="Manrope"/>
                <a:sym typeface="Manrope"/>
              </a:rPr>
              <a:t> and </a:t>
            </a:r>
            <a:r>
              <a:rPr b="1" lang="en">
                <a:solidFill>
                  <a:srgbClr val="36174D"/>
                </a:solidFill>
                <a:latin typeface="Manrope"/>
                <a:ea typeface="Manrope"/>
                <a:cs typeface="Manrope"/>
                <a:sym typeface="Manrope"/>
              </a:rPr>
              <a:t>between 15 and 29</a:t>
            </a:r>
            <a:r>
              <a:rPr lang="en">
                <a:solidFill>
                  <a:srgbClr val="36174D"/>
                </a:solidFill>
                <a:latin typeface="Manrope"/>
                <a:ea typeface="Manrope"/>
                <a:cs typeface="Manrope"/>
                <a:sym typeface="Manrope"/>
              </a:rPr>
              <a:t> (includes 15 and 29)?</a:t>
            </a:r>
            <a:endParaRPr/>
          </a:p>
        </p:txBody>
      </p:sp>
      <p:sp>
        <p:nvSpPr>
          <p:cNvPr id="143" name="Google Shape;143;p20"/>
          <p:cNvSpPr txBox="1"/>
          <p:nvPr/>
        </p:nvSpPr>
        <p:spPr>
          <a:xfrm>
            <a:off x="3724500" y="4374075"/>
            <a:ext cx="3152100" cy="3849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300">
                <a:solidFill>
                  <a:srgbClr val="1B91CA"/>
                </a:solidFill>
                <a:latin typeface="Consolas"/>
                <a:ea typeface="Consolas"/>
                <a:cs typeface="Consolas"/>
                <a:sym typeface="Consolas"/>
              </a:rPr>
              <a:t>print(random.randrange(15,30,2))</a:t>
            </a:r>
            <a:endParaRPr sz="16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nvSpPr>
        <p:spPr>
          <a:xfrm>
            <a:off x="387200" y="619500"/>
            <a:ext cx="2508900" cy="29307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lang="en">
                <a:solidFill>
                  <a:srgbClr val="36174D"/>
                </a:solidFill>
                <a:latin typeface="Manrope"/>
                <a:ea typeface="Manrope"/>
                <a:cs typeface="Manrope"/>
                <a:sym typeface="Manrope"/>
              </a:rPr>
              <a:t>A great thing about programming is that we don’t have to do everything ourselves! We can </a:t>
            </a:r>
            <a:r>
              <a:rPr b="1" lang="en">
                <a:solidFill>
                  <a:srgbClr val="36174D"/>
                </a:solidFill>
                <a:latin typeface="Manrope"/>
                <a:ea typeface="Manrope"/>
                <a:cs typeface="Manrope"/>
                <a:sym typeface="Manrope"/>
              </a:rPr>
              <a:t>use code written by other people</a:t>
            </a:r>
            <a:endParaRPr b="1">
              <a:solidFill>
                <a:srgbClr val="36174D"/>
              </a:solidFill>
              <a:latin typeface="Manrope"/>
              <a:ea typeface="Manrope"/>
              <a:cs typeface="Manrope"/>
              <a:sym typeface="Manrope"/>
            </a:endParaRPr>
          </a:p>
          <a:p>
            <a:pPr indent="0" lvl="0" marL="0" rtl="0" algn="l">
              <a:lnSpc>
                <a:spcPct val="80000"/>
              </a:lnSpc>
              <a:spcBef>
                <a:spcPts val="0"/>
              </a:spcBef>
              <a:spcAft>
                <a:spcPts val="0"/>
              </a:spcAft>
              <a:buNone/>
            </a:pPr>
            <a:r>
              <a:t/>
            </a:r>
            <a:endParaRPr>
              <a:solidFill>
                <a:srgbClr val="36174D"/>
              </a:solidFill>
              <a:latin typeface="Manrope"/>
              <a:ea typeface="Manrope"/>
              <a:cs typeface="Manrope"/>
              <a:sym typeface="Manrope"/>
            </a:endParaRPr>
          </a:p>
          <a:p>
            <a:pPr indent="0" lvl="0" marL="0" rtl="0" algn="l">
              <a:lnSpc>
                <a:spcPct val="80000"/>
              </a:lnSpc>
              <a:spcBef>
                <a:spcPts val="0"/>
              </a:spcBef>
              <a:spcAft>
                <a:spcPts val="0"/>
              </a:spcAft>
              <a:buNone/>
            </a:pPr>
            <a:r>
              <a:rPr lang="en">
                <a:solidFill>
                  <a:srgbClr val="36174D"/>
                </a:solidFill>
                <a:latin typeface="Manrope"/>
                <a:ea typeface="Manrope"/>
                <a:cs typeface="Manrope"/>
                <a:sym typeface="Manrope"/>
              </a:rPr>
              <a:t>We do this by importing a</a:t>
            </a:r>
            <a:endParaRPr>
              <a:solidFill>
                <a:srgbClr val="36174D"/>
              </a:solidFill>
              <a:latin typeface="Manrope"/>
              <a:ea typeface="Manrope"/>
              <a:cs typeface="Manrope"/>
              <a:sym typeface="Manrope"/>
            </a:endParaRPr>
          </a:p>
          <a:p>
            <a:pPr indent="0" lvl="0" marL="0" rtl="0" algn="l">
              <a:lnSpc>
                <a:spcPct val="80000"/>
              </a:lnSpc>
              <a:spcBef>
                <a:spcPts val="0"/>
              </a:spcBef>
              <a:spcAft>
                <a:spcPts val="0"/>
              </a:spcAft>
              <a:buNone/>
            </a:pPr>
            <a:r>
              <a:rPr b="1" lang="en" sz="4100">
                <a:solidFill>
                  <a:srgbClr val="36174D"/>
                </a:solidFill>
                <a:latin typeface="Staatliches"/>
                <a:ea typeface="Staatliches"/>
                <a:cs typeface="Staatliches"/>
                <a:sym typeface="Staatliches"/>
              </a:rPr>
              <a:t>module</a:t>
            </a:r>
            <a:endParaRPr b="1" sz="4100">
              <a:solidFill>
                <a:srgbClr val="36174D"/>
              </a:solidFill>
              <a:latin typeface="Staatliches"/>
              <a:ea typeface="Staatliches"/>
              <a:cs typeface="Staatliches"/>
              <a:sym typeface="Staatliches"/>
            </a:endParaRPr>
          </a:p>
          <a:p>
            <a:pPr indent="0" lvl="0" marL="0" rtl="0" algn="l">
              <a:lnSpc>
                <a:spcPct val="80000"/>
              </a:lnSpc>
              <a:spcBef>
                <a:spcPts val="0"/>
              </a:spcBef>
              <a:spcAft>
                <a:spcPts val="0"/>
              </a:spcAft>
              <a:buNone/>
            </a:pPr>
            <a:r>
              <a:rPr lang="en">
                <a:solidFill>
                  <a:srgbClr val="36174D"/>
                </a:solidFill>
                <a:latin typeface="Manrope"/>
                <a:ea typeface="Manrope"/>
                <a:cs typeface="Manrope"/>
                <a:sym typeface="Manrope"/>
              </a:rPr>
              <a:t>which is a special type of Python file that is designed to be used in other programs.</a:t>
            </a:r>
            <a:endParaRPr>
              <a:solidFill>
                <a:srgbClr val="36174D"/>
              </a:solidFill>
              <a:latin typeface="Manrope"/>
              <a:ea typeface="Manrope"/>
              <a:cs typeface="Manrope"/>
              <a:sym typeface="Manrope"/>
            </a:endParaRPr>
          </a:p>
          <a:p>
            <a:pPr indent="0" lvl="0" marL="0" rtl="0" algn="ctr">
              <a:lnSpc>
                <a:spcPct val="80000"/>
              </a:lnSpc>
              <a:spcBef>
                <a:spcPts val="0"/>
              </a:spcBef>
              <a:spcAft>
                <a:spcPts val="0"/>
              </a:spcAft>
              <a:buNone/>
            </a:pPr>
            <a:r>
              <a:t/>
            </a:r>
            <a:endParaRPr>
              <a:solidFill>
                <a:srgbClr val="36174D"/>
              </a:solidFill>
              <a:latin typeface="Manrope"/>
              <a:ea typeface="Manrope"/>
              <a:cs typeface="Manrope"/>
              <a:sym typeface="Manrope"/>
            </a:endParaRPr>
          </a:p>
          <a:p>
            <a:pPr indent="0" lvl="0" marL="0" rtl="0" algn="ctr">
              <a:lnSpc>
                <a:spcPct val="80000"/>
              </a:lnSpc>
              <a:spcBef>
                <a:spcPts val="0"/>
              </a:spcBef>
              <a:spcAft>
                <a:spcPts val="0"/>
              </a:spcAft>
              <a:buNone/>
            </a:pPr>
            <a:r>
              <a:t/>
            </a:r>
            <a:endParaRPr>
              <a:solidFill>
                <a:srgbClr val="36174D"/>
              </a:solidFill>
              <a:latin typeface="Manrope"/>
              <a:ea typeface="Manrope"/>
              <a:cs typeface="Manrope"/>
              <a:sym typeface="Manrope"/>
            </a:endParaRPr>
          </a:p>
        </p:txBody>
      </p:sp>
      <p:sp>
        <p:nvSpPr>
          <p:cNvPr id="149" name="Google Shape;149;p21"/>
          <p:cNvSpPr txBox="1"/>
          <p:nvPr/>
        </p:nvSpPr>
        <p:spPr>
          <a:xfrm>
            <a:off x="387200" y="3446025"/>
            <a:ext cx="2671500" cy="10467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lang="en">
                <a:solidFill>
                  <a:srgbClr val="36174D"/>
                </a:solidFill>
                <a:latin typeface="Manrope"/>
                <a:ea typeface="Manrope"/>
                <a:cs typeface="Manrope"/>
                <a:sym typeface="Manrope"/>
              </a:rPr>
              <a:t>When you installed Python, it automatically included some common modules (including the ones we are covering today!)</a:t>
            </a:r>
            <a:endParaRPr/>
          </a:p>
        </p:txBody>
      </p:sp>
      <p:sp>
        <p:nvSpPr>
          <p:cNvPr id="150" name="Google Shape;150;p21"/>
          <p:cNvSpPr txBox="1"/>
          <p:nvPr/>
        </p:nvSpPr>
        <p:spPr>
          <a:xfrm>
            <a:off x="3714600" y="543300"/>
            <a:ext cx="4114500" cy="28200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lang="en">
                <a:solidFill>
                  <a:srgbClr val="36174D"/>
                </a:solidFill>
                <a:latin typeface="Manrope"/>
                <a:ea typeface="Manrope"/>
                <a:cs typeface="Manrope"/>
                <a:sym typeface="Manrope"/>
              </a:rPr>
              <a:t>The </a:t>
            </a:r>
            <a:r>
              <a:rPr lang="en" sz="1800">
                <a:solidFill>
                  <a:srgbClr val="36174D"/>
                </a:solidFill>
                <a:latin typeface="Staatliches"/>
                <a:ea typeface="Staatliches"/>
                <a:cs typeface="Staatliches"/>
                <a:sym typeface="Staatliches"/>
              </a:rPr>
              <a:t>math</a:t>
            </a:r>
            <a:r>
              <a:rPr lang="en">
                <a:solidFill>
                  <a:srgbClr val="36174D"/>
                </a:solidFill>
                <a:latin typeface="Manrope"/>
                <a:ea typeface="Manrope"/>
                <a:cs typeface="Manrope"/>
                <a:sym typeface="Manrope"/>
              </a:rPr>
              <a:t> module contains useful constants and mathematical functions that go beyond the </a:t>
            </a:r>
            <a:r>
              <a:rPr lang="en">
                <a:solidFill>
                  <a:srgbClr val="36174D"/>
                </a:solidFill>
                <a:latin typeface="Manrope"/>
                <a:ea typeface="Manrope"/>
                <a:cs typeface="Manrope"/>
                <a:sym typeface="Manrope"/>
              </a:rPr>
              <a:t>arithmetic</a:t>
            </a:r>
            <a:r>
              <a:rPr lang="en">
                <a:solidFill>
                  <a:srgbClr val="36174D"/>
                </a:solidFill>
                <a:latin typeface="Manrope"/>
                <a:ea typeface="Manrope"/>
                <a:cs typeface="Manrope"/>
                <a:sym typeface="Manrope"/>
              </a:rPr>
              <a:t> operators</a:t>
            </a:r>
            <a:endParaRPr>
              <a:solidFill>
                <a:srgbClr val="36174D"/>
              </a:solidFill>
              <a:latin typeface="Manrope"/>
              <a:ea typeface="Manrope"/>
              <a:cs typeface="Manrope"/>
              <a:sym typeface="Manrope"/>
            </a:endParaRPr>
          </a:p>
          <a:p>
            <a:pPr indent="0" lvl="0" marL="0" rtl="0" algn="l">
              <a:lnSpc>
                <a:spcPct val="80000"/>
              </a:lnSpc>
              <a:spcBef>
                <a:spcPts val="0"/>
              </a:spcBef>
              <a:spcAft>
                <a:spcPts val="0"/>
              </a:spcAft>
              <a:buNone/>
            </a:pPr>
            <a:r>
              <a:t/>
            </a:r>
            <a:endParaRPr>
              <a:solidFill>
                <a:srgbClr val="36174D"/>
              </a:solidFill>
              <a:latin typeface="Manrope"/>
              <a:ea typeface="Manrope"/>
              <a:cs typeface="Manrope"/>
              <a:sym typeface="Manrope"/>
            </a:endParaRPr>
          </a:p>
          <a:p>
            <a:pPr indent="0" lvl="0" marL="0" rtl="0" algn="l">
              <a:lnSpc>
                <a:spcPct val="80000"/>
              </a:lnSpc>
              <a:spcBef>
                <a:spcPts val="0"/>
              </a:spcBef>
              <a:spcAft>
                <a:spcPts val="0"/>
              </a:spcAft>
              <a:buNone/>
            </a:pPr>
            <a:r>
              <a:rPr lang="en">
                <a:solidFill>
                  <a:srgbClr val="36174D"/>
                </a:solidFill>
                <a:latin typeface="Consolas"/>
                <a:ea typeface="Consolas"/>
                <a:cs typeface="Consolas"/>
                <a:sym typeface="Consolas"/>
              </a:rPr>
              <a:t>import math</a:t>
            </a:r>
            <a:endParaRPr>
              <a:solidFill>
                <a:srgbClr val="36174D"/>
              </a:solidFill>
              <a:latin typeface="Consolas"/>
              <a:ea typeface="Consolas"/>
              <a:cs typeface="Consolas"/>
              <a:sym typeface="Consolas"/>
            </a:endParaRPr>
          </a:p>
          <a:p>
            <a:pPr indent="0" lvl="0" marL="0" rtl="0" algn="l">
              <a:lnSpc>
                <a:spcPct val="80000"/>
              </a:lnSpc>
              <a:spcBef>
                <a:spcPts val="0"/>
              </a:spcBef>
              <a:spcAft>
                <a:spcPts val="0"/>
              </a:spcAft>
              <a:buNone/>
            </a:pPr>
            <a:r>
              <a:t/>
            </a:r>
            <a:endParaRPr>
              <a:solidFill>
                <a:srgbClr val="36174D"/>
              </a:solidFill>
              <a:latin typeface="Consolas"/>
              <a:ea typeface="Consolas"/>
              <a:cs typeface="Consolas"/>
              <a:sym typeface="Consolas"/>
            </a:endParaRPr>
          </a:p>
          <a:p>
            <a:pPr indent="0" lvl="0" marL="0" rtl="0" algn="l">
              <a:lnSpc>
                <a:spcPct val="80000"/>
              </a:lnSpc>
              <a:spcBef>
                <a:spcPts val="0"/>
              </a:spcBef>
              <a:spcAft>
                <a:spcPts val="0"/>
              </a:spcAft>
              <a:buNone/>
            </a:pPr>
            <a:r>
              <a:rPr lang="en">
                <a:solidFill>
                  <a:srgbClr val="36174D"/>
                </a:solidFill>
                <a:latin typeface="Consolas"/>
                <a:ea typeface="Consolas"/>
                <a:cs typeface="Consolas"/>
                <a:sym typeface="Consolas"/>
              </a:rPr>
              <a:t>print(math</a:t>
            </a:r>
            <a:r>
              <a:rPr lang="en">
                <a:solidFill>
                  <a:srgbClr val="36174D"/>
                </a:solidFill>
                <a:latin typeface="Consolas"/>
                <a:ea typeface="Consolas"/>
                <a:cs typeface="Consolas"/>
                <a:sym typeface="Consolas"/>
              </a:rPr>
              <a:t>.pi</a:t>
            </a:r>
            <a:r>
              <a:rPr lang="en">
                <a:solidFill>
                  <a:srgbClr val="36174D"/>
                </a:solidFill>
                <a:latin typeface="Consolas"/>
                <a:ea typeface="Consolas"/>
                <a:cs typeface="Consolas"/>
                <a:sym typeface="Consolas"/>
              </a:rPr>
              <a:t>)</a:t>
            </a:r>
            <a:endParaRPr>
              <a:solidFill>
                <a:srgbClr val="36174D"/>
              </a:solidFill>
              <a:latin typeface="Consolas"/>
              <a:ea typeface="Consolas"/>
              <a:cs typeface="Consolas"/>
              <a:sym typeface="Consolas"/>
            </a:endParaRPr>
          </a:p>
          <a:p>
            <a:pPr indent="0" lvl="0" marL="0" rtl="0" algn="l">
              <a:lnSpc>
                <a:spcPct val="80000"/>
              </a:lnSpc>
              <a:spcBef>
                <a:spcPts val="0"/>
              </a:spcBef>
              <a:spcAft>
                <a:spcPts val="0"/>
              </a:spcAft>
              <a:buNone/>
            </a:pPr>
            <a:r>
              <a:t/>
            </a:r>
            <a:endParaRPr>
              <a:solidFill>
                <a:srgbClr val="36174D"/>
              </a:solidFill>
              <a:latin typeface="Consolas"/>
              <a:ea typeface="Consolas"/>
              <a:cs typeface="Consolas"/>
              <a:sym typeface="Consolas"/>
            </a:endParaRPr>
          </a:p>
          <a:p>
            <a:pPr indent="0" lvl="0" marL="0" rtl="0" algn="l">
              <a:lnSpc>
                <a:spcPct val="80000"/>
              </a:lnSpc>
              <a:spcBef>
                <a:spcPts val="0"/>
              </a:spcBef>
              <a:spcAft>
                <a:spcPts val="0"/>
              </a:spcAft>
              <a:buNone/>
            </a:pPr>
            <a:r>
              <a:t/>
            </a:r>
            <a:endParaRPr>
              <a:solidFill>
                <a:srgbClr val="36174D"/>
              </a:solidFill>
              <a:latin typeface="Consolas"/>
              <a:ea typeface="Consolas"/>
              <a:cs typeface="Consolas"/>
              <a:sym typeface="Consolas"/>
            </a:endParaRPr>
          </a:p>
          <a:p>
            <a:pPr indent="0" lvl="0" marL="0" rtl="0" algn="l">
              <a:lnSpc>
                <a:spcPct val="80000"/>
              </a:lnSpc>
              <a:spcBef>
                <a:spcPts val="0"/>
              </a:spcBef>
              <a:spcAft>
                <a:spcPts val="0"/>
              </a:spcAft>
              <a:buNone/>
            </a:pPr>
            <a:r>
              <a:t/>
            </a:r>
            <a:endParaRPr>
              <a:solidFill>
                <a:srgbClr val="36174D"/>
              </a:solidFill>
              <a:latin typeface="Consolas"/>
              <a:ea typeface="Consolas"/>
              <a:cs typeface="Consolas"/>
              <a:sym typeface="Consolas"/>
            </a:endParaRPr>
          </a:p>
          <a:p>
            <a:pPr indent="0" lvl="0" marL="0" rtl="0" algn="l">
              <a:lnSpc>
                <a:spcPct val="80000"/>
              </a:lnSpc>
              <a:spcBef>
                <a:spcPts val="0"/>
              </a:spcBef>
              <a:spcAft>
                <a:spcPts val="0"/>
              </a:spcAft>
              <a:buNone/>
            </a:pPr>
            <a:r>
              <a:rPr lang="en">
                <a:solidFill>
                  <a:srgbClr val="36174D"/>
                </a:solidFill>
                <a:latin typeface="Consolas"/>
                <a:ea typeface="Consolas"/>
                <a:cs typeface="Consolas"/>
                <a:sym typeface="Consolas"/>
              </a:rPr>
              <a:t>print(math</a:t>
            </a:r>
            <a:r>
              <a:rPr lang="en">
                <a:solidFill>
                  <a:srgbClr val="36174D"/>
                </a:solidFill>
                <a:latin typeface="Consolas"/>
                <a:ea typeface="Consolas"/>
                <a:cs typeface="Consolas"/>
                <a:sym typeface="Consolas"/>
              </a:rPr>
              <a:t>.sqrt(2)</a:t>
            </a:r>
            <a:r>
              <a:rPr lang="en">
                <a:solidFill>
                  <a:srgbClr val="36174D"/>
                </a:solidFill>
                <a:latin typeface="Consolas"/>
                <a:ea typeface="Consolas"/>
                <a:cs typeface="Consolas"/>
                <a:sym typeface="Consolas"/>
              </a:rPr>
              <a:t>)</a:t>
            </a:r>
            <a:endParaRPr>
              <a:solidFill>
                <a:srgbClr val="36174D"/>
              </a:solidFill>
              <a:latin typeface="Consolas"/>
              <a:ea typeface="Consolas"/>
              <a:cs typeface="Consolas"/>
              <a:sym typeface="Consolas"/>
            </a:endParaRPr>
          </a:p>
          <a:p>
            <a:pPr indent="0" lvl="0" marL="0" rtl="0" algn="l">
              <a:lnSpc>
                <a:spcPct val="80000"/>
              </a:lnSpc>
              <a:spcBef>
                <a:spcPts val="0"/>
              </a:spcBef>
              <a:spcAft>
                <a:spcPts val="0"/>
              </a:spcAft>
              <a:buNone/>
            </a:pPr>
            <a:r>
              <a:t/>
            </a:r>
            <a:endParaRPr>
              <a:solidFill>
                <a:srgbClr val="36174D"/>
              </a:solidFill>
              <a:latin typeface="Consolas"/>
              <a:ea typeface="Consolas"/>
              <a:cs typeface="Consolas"/>
              <a:sym typeface="Consolas"/>
            </a:endParaRPr>
          </a:p>
          <a:p>
            <a:pPr indent="0" lvl="0" marL="0" rtl="0" algn="l">
              <a:lnSpc>
                <a:spcPct val="80000"/>
              </a:lnSpc>
              <a:spcBef>
                <a:spcPts val="0"/>
              </a:spcBef>
              <a:spcAft>
                <a:spcPts val="0"/>
              </a:spcAft>
              <a:buNone/>
            </a:pPr>
            <a:r>
              <a:t/>
            </a:r>
            <a:endParaRPr>
              <a:solidFill>
                <a:srgbClr val="36174D"/>
              </a:solidFill>
              <a:latin typeface="Consolas"/>
              <a:ea typeface="Consolas"/>
              <a:cs typeface="Consolas"/>
              <a:sym typeface="Consolas"/>
            </a:endParaRPr>
          </a:p>
          <a:p>
            <a:pPr indent="0" lvl="0" marL="0" rtl="0" algn="l">
              <a:lnSpc>
                <a:spcPct val="80000"/>
              </a:lnSpc>
              <a:spcBef>
                <a:spcPts val="0"/>
              </a:spcBef>
              <a:spcAft>
                <a:spcPts val="0"/>
              </a:spcAft>
              <a:buNone/>
            </a:pPr>
            <a:r>
              <a:t/>
            </a:r>
            <a:endParaRPr>
              <a:solidFill>
                <a:srgbClr val="36174D"/>
              </a:solidFill>
              <a:latin typeface="Consolas"/>
              <a:ea typeface="Consolas"/>
              <a:cs typeface="Consolas"/>
              <a:sym typeface="Consolas"/>
            </a:endParaRPr>
          </a:p>
          <a:p>
            <a:pPr indent="0" lvl="0" marL="0" rtl="0" algn="l">
              <a:lnSpc>
                <a:spcPct val="80000"/>
              </a:lnSpc>
              <a:spcBef>
                <a:spcPts val="0"/>
              </a:spcBef>
              <a:spcAft>
                <a:spcPts val="0"/>
              </a:spcAft>
              <a:buNone/>
            </a:pPr>
            <a:r>
              <a:t/>
            </a:r>
            <a:endParaRPr>
              <a:solidFill>
                <a:srgbClr val="36174D"/>
              </a:solidFill>
              <a:latin typeface="Consolas"/>
              <a:ea typeface="Consolas"/>
              <a:cs typeface="Consolas"/>
              <a:sym typeface="Consolas"/>
            </a:endParaRPr>
          </a:p>
        </p:txBody>
      </p:sp>
      <p:grpSp>
        <p:nvGrpSpPr>
          <p:cNvPr id="151" name="Google Shape;151;p21"/>
          <p:cNvGrpSpPr/>
          <p:nvPr/>
        </p:nvGrpSpPr>
        <p:grpSpPr>
          <a:xfrm>
            <a:off x="3673175" y="1856075"/>
            <a:ext cx="1158900" cy="583800"/>
            <a:chOff x="3673175" y="1856075"/>
            <a:chExt cx="1158900" cy="583800"/>
          </a:xfrm>
        </p:grpSpPr>
        <p:sp>
          <p:nvSpPr>
            <p:cNvPr id="152" name="Google Shape;152;p21"/>
            <p:cNvSpPr txBox="1"/>
            <p:nvPr/>
          </p:nvSpPr>
          <p:spPr>
            <a:xfrm>
              <a:off x="3673175" y="1856075"/>
              <a:ext cx="1158900" cy="5838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100">
                  <a:solidFill>
                    <a:srgbClr val="1B91CA"/>
                  </a:solidFill>
                  <a:latin typeface="Manrope"/>
                  <a:ea typeface="Manrope"/>
                  <a:cs typeface="Manrope"/>
                  <a:sym typeface="Manrope"/>
                </a:rPr>
                <a:t>look inside math module</a:t>
              </a:r>
              <a:endParaRPr/>
            </a:p>
          </p:txBody>
        </p:sp>
        <p:sp>
          <p:nvSpPr>
            <p:cNvPr id="153" name="Google Shape;153;p21"/>
            <p:cNvSpPr/>
            <p:nvPr/>
          </p:nvSpPr>
          <p:spPr>
            <a:xfrm>
              <a:off x="4572000" y="1914488"/>
              <a:ext cx="157125" cy="340725"/>
            </a:xfrm>
            <a:custGeom>
              <a:rect b="b" l="l" r="r" t="t"/>
              <a:pathLst>
                <a:path extrusionOk="0" h="13629" w="6285">
                  <a:moveTo>
                    <a:pt x="2168" y="13629"/>
                  </a:moveTo>
                  <a:cubicBezTo>
                    <a:pt x="2839" y="13010"/>
                    <a:pt x="6556" y="12184"/>
                    <a:pt x="6195" y="9912"/>
                  </a:cubicBezTo>
                  <a:cubicBezTo>
                    <a:pt x="5834" y="7641"/>
                    <a:pt x="1033" y="1652"/>
                    <a:pt x="0" y="0"/>
                  </a:cubicBezTo>
                </a:path>
              </a:pathLst>
            </a:custGeom>
            <a:noFill/>
            <a:ln cap="flat" cmpd="sng" w="9525">
              <a:solidFill>
                <a:srgbClr val="1B91CA"/>
              </a:solidFill>
              <a:prstDash val="solid"/>
              <a:round/>
              <a:headEnd len="med" w="med" type="none"/>
              <a:tailEnd len="med" w="med" type="stealth"/>
            </a:ln>
          </p:spPr>
        </p:sp>
      </p:grpSp>
      <p:grpSp>
        <p:nvGrpSpPr>
          <p:cNvPr id="154" name="Google Shape;154;p21"/>
          <p:cNvGrpSpPr/>
          <p:nvPr/>
        </p:nvGrpSpPr>
        <p:grpSpPr>
          <a:xfrm>
            <a:off x="4980160" y="1852350"/>
            <a:ext cx="3684552" cy="354000"/>
            <a:chOff x="5405248" y="1856075"/>
            <a:chExt cx="3684552" cy="354000"/>
          </a:xfrm>
        </p:grpSpPr>
        <p:sp>
          <p:nvSpPr>
            <p:cNvPr id="155" name="Google Shape;155;p21"/>
            <p:cNvSpPr txBox="1"/>
            <p:nvPr/>
          </p:nvSpPr>
          <p:spPr>
            <a:xfrm>
              <a:off x="5519800" y="1856075"/>
              <a:ext cx="3570000" cy="3540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100">
                  <a:solidFill>
                    <a:srgbClr val="1B91CA"/>
                  </a:solidFill>
                  <a:latin typeface="Manrope"/>
                  <a:ea typeface="Manrope"/>
                  <a:cs typeface="Manrope"/>
                  <a:sym typeface="Manrope"/>
                </a:rPr>
                <a:t>variable pi from math module</a:t>
              </a:r>
              <a:endParaRPr/>
            </a:p>
          </p:txBody>
        </p:sp>
        <p:sp>
          <p:nvSpPr>
            <p:cNvPr id="156" name="Google Shape;156;p21"/>
            <p:cNvSpPr/>
            <p:nvPr/>
          </p:nvSpPr>
          <p:spPr>
            <a:xfrm>
              <a:off x="5405248" y="1905000"/>
              <a:ext cx="185850" cy="170125"/>
            </a:xfrm>
            <a:custGeom>
              <a:rect b="b" l="l" r="r" t="t"/>
              <a:pathLst>
                <a:path extrusionOk="0" h="6805" w="7434">
                  <a:moveTo>
                    <a:pt x="7434" y="5576"/>
                  </a:moveTo>
                  <a:cubicBezTo>
                    <a:pt x="6350" y="5731"/>
                    <a:pt x="2168" y="7434"/>
                    <a:pt x="929" y="6505"/>
                  </a:cubicBezTo>
                  <a:cubicBezTo>
                    <a:pt x="-310" y="5576"/>
                    <a:pt x="155" y="1084"/>
                    <a:pt x="0" y="0"/>
                  </a:cubicBezTo>
                </a:path>
              </a:pathLst>
            </a:custGeom>
            <a:noFill/>
            <a:ln cap="flat" cmpd="sng" w="9525">
              <a:solidFill>
                <a:srgbClr val="1B91CA"/>
              </a:solidFill>
              <a:prstDash val="solid"/>
              <a:round/>
              <a:headEnd len="med" w="med" type="none"/>
              <a:tailEnd len="med" w="med" type="stealth"/>
            </a:ln>
          </p:spPr>
        </p:sp>
      </p:grpSp>
      <p:grpSp>
        <p:nvGrpSpPr>
          <p:cNvPr id="157" name="Google Shape;157;p21"/>
          <p:cNvGrpSpPr/>
          <p:nvPr/>
        </p:nvGrpSpPr>
        <p:grpSpPr>
          <a:xfrm>
            <a:off x="4793475" y="1289354"/>
            <a:ext cx="4057925" cy="375196"/>
            <a:chOff x="4793475" y="1289354"/>
            <a:chExt cx="4057925" cy="375196"/>
          </a:xfrm>
        </p:grpSpPr>
        <p:sp>
          <p:nvSpPr>
            <p:cNvPr id="158" name="Google Shape;158;p21"/>
            <p:cNvSpPr txBox="1"/>
            <p:nvPr/>
          </p:nvSpPr>
          <p:spPr>
            <a:xfrm>
              <a:off x="5149700" y="1310550"/>
              <a:ext cx="3701700" cy="3540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100">
                  <a:solidFill>
                    <a:srgbClr val="1B91CA"/>
                  </a:solidFill>
                  <a:latin typeface="Manrope"/>
                  <a:ea typeface="Manrope"/>
                  <a:cs typeface="Manrope"/>
                  <a:sym typeface="Manrope"/>
                </a:rPr>
                <a:t>gives you access to everything in the math module</a:t>
              </a:r>
              <a:endParaRPr>
                <a:solidFill>
                  <a:srgbClr val="1B91CA"/>
                </a:solidFill>
              </a:endParaRPr>
            </a:p>
          </p:txBody>
        </p:sp>
        <p:sp>
          <p:nvSpPr>
            <p:cNvPr id="159" name="Google Shape;159;p21"/>
            <p:cNvSpPr/>
            <p:nvPr/>
          </p:nvSpPr>
          <p:spPr>
            <a:xfrm>
              <a:off x="4793475" y="1289354"/>
              <a:ext cx="464625" cy="143250"/>
            </a:xfrm>
            <a:custGeom>
              <a:rect b="b" l="l" r="r" t="t"/>
              <a:pathLst>
                <a:path extrusionOk="0" h="5730" w="18585">
                  <a:moveTo>
                    <a:pt x="18585" y="5731"/>
                  </a:moveTo>
                  <a:cubicBezTo>
                    <a:pt x="18017" y="5112"/>
                    <a:pt x="17553" y="2943"/>
                    <a:pt x="15178" y="2014"/>
                  </a:cubicBezTo>
                  <a:cubicBezTo>
                    <a:pt x="12803" y="1085"/>
                    <a:pt x="6867" y="-155"/>
                    <a:pt x="4337" y="155"/>
                  </a:cubicBezTo>
                  <a:cubicBezTo>
                    <a:pt x="1807" y="465"/>
                    <a:pt x="723" y="3253"/>
                    <a:pt x="0" y="3872"/>
                  </a:cubicBezTo>
                </a:path>
              </a:pathLst>
            </a:custGeom>
            <a:noFill/>
            <a:ln cap="flat" cmpd="sng" w="9525">
              <a:solidFill>
                <a:srgbClr val="1B91CA"/>
              </a:solidFill>
              <a:prstDash val="solid"/>
              <a:round/>
              <a:headEnd len="med" w="med" type="none"/>
              <a:tailEnd len="med" w="med" type="stealth"/>
            </a:ln>
          </p:spPr>
        </p:sp>
      </p:grpSp>
      <p:grpSp>
        <p:nvGrpSpPr>
          <p:cNvPr id="160" name="Google Shape;160;p21"/>
          <p:cNvGrpSpPr/>
          <p:nvPr/>
        </p:nvGrpSpPr>
        <p:grpSpPr>
          <a:xfrm>
            <a:off x="5464723" y="2571750"/>
            <a:ext cx="3696377" cy="354000"/>
            <a:chOff x="5464723" y="2571750"/>
            <a:chExt cx="3696377" cy="354000"/>
          </a:xfrm>
        </p:grpSpPr>
        <p:sp>
          <p:nvSpPr>
            <p:cNvPr id="161" name="Google Shape;161;p21"/>
            <p:cNvSpPr txBox="1"/>
            <p:nvPr/>
          </p:nvSpPr>
          <p:spPr>
            <a:xfrm>
              <a:off x="5591100" y="2571750"/>
              <a:ext cx="3570000" cy="3540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100">
                  <a:solidFill>
                    <a:srgbClr val="1B91CA"/>
                  </a:solidFill>
                  <a:latin typeface="Manrope"/>
                  <a:ea typeface="Manrope"/>
                  <a:cs typeface="Manrope"/>
                  <a:sym typeface="Manrope"/>
                </a:rPr>
                <a:t>square root function</a:t>
              </a:r>
              <a:endParaRPr/>
            </a:p>
          </p:txBody>
        </p:sp>
        <p:sp>
          <p:nvSpPr>
            <p:cNvPr id="162" name="Google Shape;162;p21"/>
            <p:cNvSpPr/>
            <p:nvPr/>
          </p:nvSpPr>
          <p:spPr>
            <a:xfrm>
              <a:off x="5464723" y="2631400"/>
              <a:ext cx="185850" cy="170125"/>
            </a:xfrm>
            <a:custGeom>
              <a:rect b="b" l="l" r="r" t="t"/>
              <a:pathLst>
                <a:path extrusionOk="0" h="6805" w="7434">
                  <a:moveTo>
                    <a:pt x="7434" y="5576"/>
                  </a:moveTo>
                  <a:cubicBezTo>
                    <a:pt x="6350" y="5731"/>
                    <a:pt x="2168" y="7434"/>
                    <a:pt x="929" y="6505"/>
                  </a:cubicBezTo>
                  <a:cubicBezTo>
                    <a:pt x="-310" y="5576"/>
                    <a:pt x="155" y="1084"/>
                    <a:pt x="0" y="0"/>
                  </a:cubicBezTo>
                </a:path>
              </a:pathLst>
            </a:custGeom>
            <a:noFill/>
            <a:ln cap="flat" cmpd="sng" w="9525">
              <a:solidFill>
                <a:srgbClr val="1B91CA"/>
              </a:solidFill>
              <a:prstDash val="solid"/>
              <a:round/>
              <a:headEnd len="med" w="med" type="none"/>
              <a:tailEnd len="med" w="med" type="stealth"/>
            </a:ln>
          </p:spPr>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22"/>
          <p:cNvSpPr txBox="1"/>
          <p:nvPr/>
        </p:nvSpPr>
        <p:spPr>
          <a:xfrm>
            <a:off x="275825" y="533388"/>
            <a:ext cx="30537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dk1"/>
                </a:solidFill>
                <a:latin typeface="Staatliches"/>
                <a:ea typeface="Staatliches"/>
                <a:cs typeface="Staatliches"/>
                <a:sym typeface="Staatliches"/>
              </a:rPr>
              <a:t>PRACTICE</a:t>
            </a:r>
            <a:endParaRPr sz="3000">
              <a:solidFill>
                <a:schemeClr val="dk1"/>
              </a:solidFill>
              <a:latin typeface="Staatliches"/>
              <a:ea typeface="Staatliches"/>
              <a:cs typeface="Staatliches"/>
              <a:sym typeface="Staatliches"/>
            </a:endParaRPr>
          </a:p>
        </p:txBody>
      </p:sp>
      <p:sp>
        <p:nvSpPr>
          <p:cNvPr id="168" name="Google Shape;168;p22"/>
          <p:cNvSpPr/>
          <p:nvPr/>
        </p:nvSpPr>
        <p:spPr>
          <a:xfrm>
            <a:off x="191203" y="533413"/>
            <a:ext cx="734663" cy="646487"/>
          </a:xfrm>
          <a:custGeom>
            <a:rect b="b" l="l" r="r" t="t"/>
            <a:pathLst>
              <a:path extrusionOk="0" h="11815" w="11973">
                <a:moveTo>
                  <a:pt x="5986" y="631"/>
                </a:moveTo>
                <a:cubicBezTo>
                  <a:pt x="6396" y="631"/>
                  <a:pt x="6711" y="946"/>
                  <a:pt x="6711" y="1324"/>
                </a:cubicBezTo>
                <a:cubicBezTo>
                  <a:pt x="6711" y="1733"/>
                  <a:pt x="6396" y="2048"/>
                  <a:pt x="5986" y="2048"/>
                </a:cubicBezTo>
                <a:cubicBezTo>
                  <a:pt x="5608" y="2048"/>
                  <a:pt x="5293" y="1733"/>
                  <a:pt x="5293" y="1324"/>
                </a:cubicBezTo>
                <a:cubicBezTo>
                  <a:pt x="5293" y="946"/>
                  <a:pt x="5608" y="631"/>
                  <a:pt x="5986" y="631"/>
                </a:cubicBezTo>
                <a:close/>
                <a:moveTo>
                  <a:pt x="5986" y="2710"/>
                </a:moveTo>
                <a:cubicBezTo>
                  <a:pt x="6931" y="2710"/>
                  <a:pt x="7719" y="3498"/>
                  <a:pt x="7719" y="4443"/>
                </a:cubicBezTo>
                <a:lnTo>
                  <a:pt x="7719" y="4789"/>
                </a:lnTo>
                <a:lnTo>
                  <a:pt x="4253" y="4789"/>
                </a:lnTo>
                <a:lnTo>
                  <a:pt x="4253" y="4443"/>
                </a:lnTo>
                <a:cubicBezTo>
                  <a:pt x="4253" y="3498"/>
                  <a:pt x="5041" y="2710"/>
                  <a:pt x="5986" y="2710"/>
                </a:cubicBezTo>
                <a:close/>
                <a:moveTo>
                  <a:pt x="3245" y="6900"/>
                </a:moveTo>
                <a:cubicBezTo>
                  <a:pt x="3623" y="6900"/>
                  <a:pt x="3938" y="7215"/>
                  <a:pt x="3938" y="7593"/>
                </a:cubicBezTo>
                <a:cubicBezTo>
                  <a:pt x="3938" y="8003"/>
                  <a:pt x="3623" y="8318"/>
                  <a:pt x="3245" y="8318"/>
                </a:cubicBezTo>
                <a:cubicBezTo>
                  <a:pt x="2836" y="8255"/>
                  <a:pt x="2521" y="7940"/>
                  <a:pt x="2521" y="7593"/>
                </a:cubicBezTo>
                <a:cubicBezTo>
                  <a:pt x="2521" y="7215"/>
                  <a:pt x="2836" y="6900"/>
                  <a:pt x="3245" y="6900"/>
                </a:cubicBezTo>
                <a:close/>
                <a:moveTo>
                  <a:pt x="8759" y="6900"/>
                </a:moveTo>
                <a:cubicBezTo>
                  <a:pt x="9137" y="6900"/>
                  <a:pt x="9452" y="7215"/>
                  <a:pt x="9452" y="7593"/>
                </a:cubicBezTo>
                <a:cubicBezTo>
                  <a:pt x="9452" y="8003"/>
                  <a:pt x="9137" y="8318"/>
                  <a:pt x="8759" y="8318"/>
                </a:cubicBezTo>
                <a:cubicBezTo>
                  <a:pt x="8349" y="8318"/>
                  <a:pt x="8034" y="7940"/>
                  <a:pt x="8034" y="7593"/>
                </a:cubicBezTo>
                <a:cubicBezTo>
                  <a:pt x="8034" y="7215"/>
                  <a:pt x="8349" y="6900"/>
                  <a:pt x="8759" y="6900"/>
                </a:cubicBezTo>
                <a:close/>
                <a:moveTo>
                  <a:pt x="10365" y="5545"/>
                </a:moveTo>
                <a:cubicBezTo>
                  <a:pt x="10523" y="5545"/>
                  <a:pt x="10680" y="5672"/>
                  <a:pt x="10712" y="5829"/>
                </a:cubicBezTo>
                <a:lnTo>
                  <a:pt x="11216" y="8570"/>
                </a:lnTo>
                <a:cubicBezTo>
                  <a:pt x="11247" y="8790"/>
                  <a:pt x="11027" y="8980"/>
                  <a:pt x="10838" y="8980"/>
                </a:cubicBezTo>
                <a:lnTo>
                  <a:pt x="10460" y="8980"/>
                </a:lnTo>
                <a:cubicBezTo>
                  <a:pt x="10239" y="8790"/>
                  <a:pt x="10019" y="8633"/>
                  <a:pt x="9767" y="8507"/>
                </a:cubicBezTo>
                <a:cubicBezTo>
                  <a:pt x="10019" y="8255"/>
                  <a:pt x="10145" y="7940"/>
                  <a:pt x="10145" y="7562"/>
                </a:cubicBezTo>
                <a:cubicBezTo>
                  <a:pt x="10145" y="6806"/>
                  <a:pt x="9515" y="6176"/>
                  <a:pt x="8759" y="6176"/>
                </a:cubicBezTo>
                <a:cubicBezTo>
                  <a:pt x="8002" y="6176"/>
                  <a:pt x="7372" y="6806"/>
                  <a:pt x="7372" y="7562"/>
                </a:cubicBezTo>
                <a:cubicBezTo>
                  <a:pt x="7372" y="7908"/>
                  <a:pt x="7498" y="8223"/>
                  <a:pt x="7719" y="8507"/>
                </a:cubicBezTo>
                <a:cubicBezTo>
                  <a:pt x="7498" y="8633"/>
                  <a:pt x="7246" y="8790"/>
                  <a:pt x="7057" y="8980"/>
                </a:cubicBezTo>
                <a:lnTo>
                  <a:pt x="4883" y="8980"/>
                </a:lnTo>
                <a:cubicBezTo>
                  <a:pt x="4694" y="8790"/>
                  <a:pt x="4442" y="8633"/>
                  <a:pt x="4222" y="8507"/>
                </a:cubicBezTo>
                <a:cubicBezTo>
                  <a:pt x="4474" y="8255"/>
                  <a:pt x="4568" y="7940"/>
                  <a:pt x="4568" y="7562"/>
                </a:cubicBezTo>
                <a:cubicBezTo>
                  <a:pt x="4568" y="6806"/>
                  <a:pt x="3938" y="6176"/>
                  <a:pt x="3214" y="6176"/>
                </a:cubicBezTo>
                <a:cubicBezTo>
                  <a:pt x="2458" y="6176"/>
                  <a:pt x="1828" y="6806"/>
                  <a:pt x="1828" y="7562"/>
                </a:cubicBezTo>
                <a:cubicBezTo>
                  <a:pt x="1828" y="7908"/>
                  <a:pt x="1954" y="8223"/>
                  <a:pt x="2174" y="8507"/>
                </a:cubicBezTo>
                <a:cubicBezTo>
                  <a:pt x="1922" y="8633"/>
                  <a:pt x="1701" y="8790"/>
                  <a:pt x="1512" y="8980"/>
                </a:cubicBezTo>
                <a:lnTo>
                  <a:pt x="1103" y="8980"/>
                </a:lnTo>
                <a:cubicBezTo>
                  <a:pt x="882" y="8980"/>
                  <a:pt x="725" y="8790"/>
                  <a:pt x="756" y="8570"/>
                </a:cubicBezTo>
                <a:lnTo>
                  <a:pt x="1260" y="5829"/>
                </a:lnTo>
                <a:cubicBezTo>
                  <a:pt x="1323" y="5672"/>
                  <a:pt x="1418" y="5545"/>
                  <a:pt x="1638" y="5545"/>
                </a:cubicBezTo>
                <a:close/>
                <a:moveTo>
                  <a:pt x="3214" y="8948"/>
                </a:moveTo>
                <a:cubicBezTo>
                  <a:pt x="4127" y="8948"/>
                  <a:pt x="4915" y="9736"/>
                  <a:pt x="4915" y="10712"/>
                </a:cubicBezTo>
                <a:lnTo>
                  <a:pt x="4915" y="11059"/>
                </a:lnTo>
                <a:lnTo>
                  <a:pt x="1481" y="11059"/>
                </a:lnTo>
                <a:lnTo>
                  <a:pt x="1481" y="10712"/>
                </a:lnTo>
                <a:cubicBezTo>
                  <a:pt x="1481" y="9736"/>
                  <a:pt x="2269" y="8948"/>
                  <a:pt x="3214" y="8948"/>
                </a:cubicBezTo>
                <a:close/>
                <a:moveTo>
                  <a:pt x="8759" y="8948"/>
                </a:moveTo>
                <a:cubicBezTo>
                  <a:pt x="9704" y="8948"/>
                  <a:pt x="10491" y="9736"/>
                  <a:pt x="10491" y="10712"/>
                </a:cubicBezTo>
                <a:lnTo>
                  <a:pt x="10491" y="11059"/>
                </a:lnTo>
                <a:lnTo>
                  <a:pt x="7026" y="11059"/>
                </a:lnTo>
                <a:lnTo>
                  <a:pt x="7026" y="10712"/>
                </a:lnTo>
                <a:cubicBezTo>
                  <a:pt x="7026" y="9736"/>
                  <a:pt x="7813" y="8948"/>
                  <a:pt x="8759" y="8948"/>
                </a:cubicBezTo>
                <a:close/>
                <a:moveTo>
                  <a:pt x="5986" y="1"/>
                </a:moveTo>
                <a:cubicBezTo>
                  <a:pt x="5262" y="1"/>
                  <a:pt x="4631" y="631"/>
                  <a:pt x="4631" y="1387"/>
                </a:cubicBezTo>
                <a:cubicBezTo>
                  <a:pt x="4631" y="1733"/>
                  <a:pt x="4726" y="2048"/>
                  <a:pt x="4978" y="2269"/>
                </a:cubicBezTo>
                <a:cubicBezTo>
                  <a:pt x="4127" y="2679"/>
                  <a:pt x="3592" y="3498"/>
                  <a:pt x="3592" y="4474"/>
                </a:cubicBezTo>
                <a:lnTo>
                  <a:pt x="3592" y="4852"/>
                </a:lnTo>
                <a:lnTo>
                  <a:pt x="1670" y="4852"/>
                </a:lnTo>
                <a:cubicBezTo>
                  <a:pt x="1166" y="4852"/>
                  <a:pt x="725" y="5199"/>
                  <a:pt x="630" y="5703"/>
                </a:cubicBezTo>
                <a:lnTo>
                  <a:pt x="126" y="8475"/>
                </a:lnTo>
                <a:cubicBezTo>
                  <a:pt x="0" y="9043"/>
                  <a:pt x="473" y="9610"/>
                  <a:pt x="1071" y="9673"/>
                </a:cubicBezTo>
                <a:cubicBezTo>
                  <a:pt x="914" y="9988"/>
                  <a:pt x="819" y="10366"/>
                  <a:pt x="819" y="10744"/>
                </a:cubicBezTo>
                <a:lnTo>
                  <a:pt x="819" y="11468"/>
                </a:lnTo>
                <a:cubicBezTo>
                  <a:pt x="819" y="11657"/>
                  <a:pt x="977" y="11815"/>
                  <a:pt x="1197" y="11815"/>
                </a:cubicBezTo>
                <a:lnTo>
                  <a:pt x="5356" y="11815"/>
                </a:lnTo>
                <a:cubicBezTo>
                  <a:pt x="5545" y="11815"/>
                  <a:pt x="5703" y="11657"/>
                  <a:pt x="5703" y="11468"/>
                </a:cubicBezTo>
                <a:lnTo>
                  <a:pt x="5703" y="10744"/>
                </a:lnTo>
                <a:cubicBezTo>
                  <a:pt x="5703" y="10366"/>
                  <a:pt x="5640" y="9988"/>
                  <a:pt x="5482" y="9673"/>
                </a:cubicBezTo>
                <a:lnTo>
                  <a:pt x="6648" y="9673"/>
                </a:lnTo>
                <a:cubicBezTo>
                  <a:pt x="6490" y="9988"/>
                  <a:pt x="6427" y="10366"/>
                  <a:pt x="6427" y="10744"/>
                </a:cubicBezTo>
                <a:lnTo>
                  <a:pt x="6427" y="11468"/>
                </a:lnTo>
                <a:cubicBezTo>
                  <a:pt x="6427" y="11657"/>
                  <a:pt x="6585" y="11815"/>
                  <a:pt x="6774" y="11815"/>
                </a:cubicBezTo>
                <a:lnTo>
                  <a:pt x="10838" y="11815"/>
                </a:lnTo>
                <a:cubicBezTo>
                  <a:pt x="11027" y="11815"/>
                  <a:pt x="11184" y="11657"/>
                  <a:pt x="11184" y="11468"/>
                </a:cubicBezTo>
                <a:lnTo>
                  <a:pt x="11184" y="10744"/>
                </a:lnTo>
                <a:cubicBezTo>
                  <a:pt x="11184" y="10366"/>
                  <a:pt x="11121" y="9988"/>
                  <a:pt x="10964" y="9673"/>
                </a:cubicBezTo>
                <a:cubicBezTo>
                  <a:pt x="11563" y="9610"/>
                  <a:pt x="11972" y="9043"/>
                  <a:pt x="11878" y="8475"/>
                </a:cubicBezTo>
                <a:lnTo>
                  <a:pt x="11342" y="5703"/>
                </a:lnTo>
                <a:cubicBezTo>
                  <a:pt x="11279" y="5199"/>
                  <a:pt x="10838" y="4852"/>
                  <a:pt x="10334" y="4852"/>
                </a:cubicBezTo>
                <a:lnTo>
                  <a:pt x="8412" y="4852"/>
                </a:lnTo>
                <a:lnTo>
                  <a:pt x="8412" y="4474"/>
                </a:lnTo>
                <a:cubicBezTo>
                  <a:pt x="8412" y="3498"/>
                  <a:pt x="7845" y="2679"/>
                  <a:pt x="7026" y="2269"/>
                </a:cubicBezTo>
                <a:cubicBezTo>
                  <a:pt x="7246" y="2048"/>
                  <a:pt x="7372" y="1733"/>
                  <a:pt x="7372" y="1387"/>
                </a:cubicBezTo>
                <a:cubicBezTo>
                  <a:pt x="7372" y="631"/>
                  <a:pt x="6742" y="1"/>
                  <a:pt x="5986" y="1"/>
                </a:cubicBez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22"/>
          <p:cNvSpPr txBox="1"/>
          <p:nvPr/>
        </p:nvSpPr>
        <p:spPr>
          <a:xfrm>
            <a:off x="1884050" y="1179900"/>
            <a:ext cx="5956800" cy="6894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en" sz="4100">
                <a:solidFill>
                  <a:srgbClr val="36174D"/>
                </a:solidFill>
                <a:latin typeface="Staatliches"/>
                <a:ea typeface="Staatliches"/>
                <a:cs typeface="Staatliches"/>
                <a:sym typeface="Staatliches"/>
              </a:rPr>
              <a:t>radius of a circle</a:t>
            </a:r>
            <a:endParaRPr sz="700"/>
          </a:p>
        </p:txBody>
      </p:sp>
      <p:sp>
        <p:nvSpPr>
          <p:cNvPr id="170" name="Google Shape;170;p22"/>
          <p:cNvSpPr txBox="1"/>
          <p:nvPr/>
        </p:nvSpPr>
        <p:spPr>
          <a:xfrm>
            <a:off x="996325" y="951050"/>
            <a:ext cx="1419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A64DC3"/>
                </a:solidFill>
                <a:latin typeface="Lustria"/>
                <a:ea typeface="Lustria"/>
                <a:cs typeface="Lustria"/>
                <a:sym typeface="Lustria"/>
              </a:rPr>
              <a:t>workbook</a:t>
            </a:r>
            <a:endParaRPr/>
          </a:p>
        </p:txBody>
      </p:sp>
      <p:sp>
        <p:nvSpPr>
          <p:cNvPr id="171" name="Google Shape;171;p22"/>
          <p:cNvSpPr txBox="1"/>
          <p:nvPr/>
        </p:nvSpPr>
        <p:spPr>
          <a:xfrm>
            <a:off x="2137325" y="1735425"/>
            <a:ext cx="6350100" cy="324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Manrope"/>
                <a:ea typeface="Manrope"/>
                <a:cs typeface="Manrope"/>
                <a:sym typeface="Manrope"/>
              </a:rPr>
              <a:t>Write a program that prompts the user to enter the area of a circle. The program then computes and prints the radius.</a:t>
            </a:r>
            <a:endParaRPr>
              <a:solidFill>
                <a:schemeClr val="dk1"/>
              </a:solidFill>
              <a:latin typeface="Manrope"/>
              <a:ea typeface="Manrope"/>
              <a:cs typeface="Manrope"/>
              <a:sym typeface="Manrope"/>
            </a:endParaRPr>
          </a:p>
          <a:p>
            <a:pPr indent="0" lvl="0" marL="0" rtl="0" algn="l">
              <a:spcBef>
                <a:spcPts val="0"/>
              </a:spcBef>
              <a:spcAft>
                <a:spcPts val="0"/>
              </a:spcAft>
              <a:buNone/>
            </a:pPr>
            <a:r>
              <a:t/>
            </a:r>
            <a:endParaRPr>
              <a:solidFill>
                <a:schemeClr val="dk1"/>
              </a:solidFill>
              <a:latin typeface="Manrope"/>
              <a:ea typeface="Manrope"/>
              <a:cs typeface="Manrope"/>
              <a:sym typeface="Manrope"/>
            </a:endParaRPr>
          </a:p>
          <a:p>
            <a:pPr indent="0" lvl="0" marL="0" rtl="0" algn="l">
              <a:spcBef>
                <a:spcPts val="0"/>
              </a:spcBef>
              <a:spcAft>
                <a:spcPts val="0"/>
              </a:spcAft>
              <a:buNone/>
            </a:pPr>
            <a:r>
              <a:rPr lang="en">
                <a:solidFill>
                  <a:schemeClr val="dk1"/>
                </a:solidFill>
                <a:latin typeface="Manrope"/>
                <a:ea typeface="Manrope"/>
                <a:cs typeface="Manrope"/>
                <a:sym typeface="Manrope"/>
              </a:rPr>
              <a:t>An example of executing this program is given below.</a:t>
            </a:r>
            <a:endParaRPr>
              <a:solidFill>
                <a:schemeClr val="dk1"/>
              </a:solidFill>
              <a:latin typeface="Manrope"/>
              <a:ea typeface="Manrope"/>
              <a:cs typeface="Manrope"/>
              <a:sym typeface="Manrope"/>
            </a:endParaRPr>
          </a:p>
          <a:p>
            <a:pPr indent="0" lvl="0" marL="0" rtl="0" algn="l">
              <a:spcBef>
                <a:spcPts val="0"/>
              </a:spcBef>
              <a:spcAft>
                <a:spcPts val="0"/>
              </a:spcAft>
              <a:buNone/>
            </a:pPr>
            <a:r>
              <a:t/>
            </a:r>
            <a:endParaRPr sz="400">
              <a:solidFill>
                <a:schemeClr val="dk1"/>
              </a:solidFill>
              <a:latin typeface="Manrope"/>
              <a:ea typeface="Manrope"/>
              <a:cs typeface="Manrope"/>
              <a:sym typeface="Manrope"/>
            </a:endParaRPr>
          </a:p>
          <a:p>
            <a:pPr indent="0" lvl="0" marL="0" rtl="0" algn="l">
              <a:spcBef>
                <a:spcPts val="0"/>
              </a:spcBef>
              <a:spcAft>
                <a:spcPts val="0"/>
              </a:spcAft>
              <a:buNone/>
            </a:pPr>
            <a:r>
              <a:rPr lang="en">
                <a:solidFill>
                  <a:schemeClr val="dk1"/>
                </a:solidFill>
                <a:latin typeface="Consolas"/>
                <a:ea typeface="Consolas"/>
                <a:cs typeface="Consolas"/>
                <a:sym typeface="Consolas"/>
              </a:rPr>
              <a:t>Enter the area of a circle: </a:t>
            </a:r>
            <a:r>
              <a:rPr lang="en">
                <a:solidFill>
                  <a:srgbClr val="A64DC3"/>
                </a:solidFill>
                <a:latin typeface="Consolas"/>
                <a:ea typeface="Consolas"/>
                <a:cs typeface="Consolas"/>
                <a:sym typeface="Consolas"/>
              </a:rPr>
              <a:t>26.5</a:t>
            </a:r>
            <a:endParaRPr>
              <a:solidFill>
                <a:srgbClr val="A64DC3"/>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The radius is 2.904346408025913</a:t>
            </a:r>
            <a:endParaRPr>
              <a:solidFill>
                <a:schemeClr val="dk1"/>
              </a:solidFill>
              <a:latin typeface="Consolas"/>
              <a:ea typeface="Consolas"/>
              <a:cs typeface="Consolas"/>
              <a:sym typeface="Consolas"/>
            </a:endParaRPr>
          </a:p>
          <a:p>
            <a:pPr indent="0" lvl="0" marL="0" rtl="0" algn="l">
              <a:spcBef>
                <a:spcPts val="0"/>
              </a:spcBef>
              <a:spcAft>
                <a:spcPts val="0"/>
              </a:spcAft>
              <a:buNone/>
            </a:pPr>
            <a:r>
              <a:t/>
            </a:r>
            <a:endParaRPr>
              <a:solidFill>
                <a:schemeClr val="dk1"/>
              </a:solidFill>
              <a:latin typeface="Consolas"/>
              <a:ea typeface="Consolas"/>
              <a:cs typeface="Consolas"/>
              <a:sym typeface="Consolas"/>
            </a:endParaRPr>
          </a:p>
          <a:p>
            <a:pPr indent="0" lvl="0" marL="0" rtl="0" algn="l">
              <a:spcBef>
                <a:spcPts val="0"/>
              </a:spcBef>
              <a:spcAft>
                <a:spcPts val="0"/>
              </a:spcAft>
              <a:buNone/>
            </a:pPr>
            <a:r>
              <a:t/>
            </a:r>
            <a:endParaRPr>
              <a:solidFill>
                <a:schemeClr val="dk1"/>
              </a:solidFill>
              <a:latin typeface="Consolas"/>
              <a:ea typeface="Consolas"/>
              <a:cs typeface="Consolas"/>
              <a:sym typeface="Consolas"/>
            </a:endParaRPr>
          </a:p>
          <a:p>
            <a:pPr indent="0" lvl="0" marL="0" rtl="0" algn="l">
              <a:spcBef>
                <a:spcPts val="0"/>
              </a:spcBef>
              <a:spcAft>
                <a:spcPts val="0"/>
              </a:spcAft>
              <a:buNone/>
            </a:pPr>
            <a:r>
              <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Manrope"/>
                <a:ea typeface="Manrope"/>
                <a:cs typeface="Manrope"/>
                <a:sym typeface="Manrope"/>
              </a:rPr>
              <a:t>Remember that </a:t>
            </a:r>
            <a:r>
              <a:rPr b="1" lang="en" sz="1100">
                <a:solidFill>
                  <a:schemeClr val="dk1"/>
                </a:solidFill>
                <a:latin typeface="Manrope"/>
                <a:ea typeface="Manrope"/>
                <a:cs typeface="Manrope"/>
                <a:sym typeface="Manrope"/>
              </a:rPr>
              <a:t>A = pi * r</a:t>
            </a:r>
            <a:r>
              <a:rPr b="1" baseline="30000" lang="en" sz="1100">
                <a:solidFill>
                  <a:schemeClr val="dk1"/>
                </a:solidFill>
                <a:latin typeface="Manrope"/>
                <a:ea typeface="Manrope"/>
                <a:cs typeface="Manrope"/>
                <a:sym typeface="Manrope"/>
              </a:rPr>
              <a:t>2</a:t>
            </a:r>
            <a:r>
              <a:rPr lang="en" sz="1100">
                <a:solidFill>
                  <a:schemeClr val="dk1"/>
                </a:solidFill>
                <a:latin typeface="Manrope"/>
                <a:ea typeface="Manrope"/>
                <a:cs typeface="Manrope"/>
                <a:sym typeface="Manrope"/>
              </a:rPr>
              <a:t> . For our problem, we want to return the radius r, so we’ll need to reorganize a bit to get </a:t>
            </a:r>
            <a:r>
              <a:rPr b="1" lang="en" sz="1100">
                <a:solidFill>
                  <a:schemeClr val="dk1"/>
                </a:solidFill>
                <a:latin typeface="Manrope"/>
                <a:ea typeface="Manrope"/>
                <a:cs typeface="Manrope"/>
                <a:sym typeface="Manrope"/>
              </a:rPr>
              <a:t>r=sqrt(A/pi)</a:t>
            </a:r>
            <a:r>
              <a:rPr lang="en" sz="1100">
                <a:solidFill>
                  <a:schemeClr val="dk1"/>
                </a:solidFill>
                <a:latin typeface="Manrope"/>
                <a:ea typeface="Manrope"/>
                <a:cs typeface="Manrope"/>
                <a:sym typeface="Manrope"/>
              </a:rPr>
              <a:t>.</a:t>
            </a:r>
            <a:endParaRPr sz="1100">
              <a:solidFill>
                <a:schemeClr val="dk1"/>
              </a:solidFill>
              <a:latin typeface="Manrope"/>
              <a:ea typeface="Manrope"/>
              <a:cs typeface="Manrope"/>
              <a:sym typeface="Manrope"/>
            </a:endParaRPr>
          </a:p>
          <a:p>
            <a:pPr indent="0" lvl="0" marL="0" rtl="0" algn="l">
              <a:spcBef>
                <a:spcPts val="0"/>
              </a:spcBef>
              <a:spcAft>
                <a:spcPts val="0"/>
              </a:spcAft>
              <a:buNone/>
            </a:pPr>
            <a:r>
              <a:t/>
            </a:r>
            <a:endParaRPr sz="1100">
              <a:solidFill>
                <a:schemeClr val="dk1"/>
              </a:solidFill>
              <a:latin typeface="Manrope"/>
              <a:ea typeface="Manrope"/>
              <a:cs typeface="Manrope"/>
              <a:sym typeface="Manrope"/>
            </a:endParaRPr>
          </a:p>
          <a:p>
            <a:pPr indent="0" lvl="0" marL="0" rtl="0" algn="l">
              <a:spcBef>
                <a:spcPts val="0"/>
              </a:spcBef>
              <a:spcAft>
                <a:spcPts val="0"/>
              </a:spcAft>
              <a:buNone/>
            </a:pPr>
            <a:r>
              <a:rPr lang="en" sz="1100">
                <a:solidFill>
                  <a:schemeClr val="dk1"/>
                </a:solidFill>
                <a:latin typeface="Manrope"/>
                <a:ea typeface="Manrope"/>
                <a:cs typeface="Manrope"/>
                <a:sym typeface="Manrope"/>
              </a:rPr>
              <a:t>If it’s helpful, </a:t>
            </a:r>
            <a:r>
              <a:rPr b="1" lang="en" sz="1100">
                <a:solidFill>
                  <a:schemeClr val="dk1"/>
                </a:solidFill>
                <a:latin typeface="Manrope"/>
                <a:ea typeface="Manrope"/>
                <a:cs typeface="Manrope"/>
                <a:sym typeface="Manrope"/>
              </a:rPr>
              <a:t>start outlining</a:t>
            </a:r>
            <a:r>
              <a:rPr lang="en" sz="1100">
                <a:solidFill>
                  <a:schemeClr val="dk1"/>
                </a:solidFill>
                <a:latin typeface="Manrope"/>
                <a:ea typeface="Manrope"/>
                <a:cs typeface="Manrope"/>
                <a:sym typeface="Manrope"/>
              </a:rPr>
              <a:t> your program with comments, then add in </a:t>
            </a:r>
            <a:r>
              <a:rPr b="1" lang="en" sz="1100">
                <a:solidFill>
                  <a:schemeClr val="dk1"/>
                </a:solidFill>
                <a:latin typeface="Manrope"/>
                <a:ea typeface="Manrope"/>
                <a:cs typeface="Manrope"/>
                <a:sym typeface="Manrope"/>
              </a:rPr>
              <a:t>input</a:t>
            </a:r>
            <a:r>
              <a:rPr lang="en" sz="1100">
                <a:solidFill>
                  <a:schemeClr val="dk1"/>
                </a:solidFill>
                <a:latin typeface="Manrope"/>
                <a:ea typeface="Manrope"/>
                <a:cs typeface="Manrope"/>
                <a:sym typeface="Manrope"/>
              </a:rPr>
              <a:t> and </a:t>
            </a:r>
            <a:r>
              <a:rPr b="1" lang="en" sz="1100">
                <a:solidFill>
                  <a:schemeClr val="dk1"/>
                </a:solidFill>
                <a:latin typeface="Manrope"/>
                <a:ea typeface="Manrope"/>
                <a:cs typeface="Manrope"/>
                <a:sym typeface="Manrope"/>
              </a:rPr>
              <a:t>print</a:t>
            </a:r>
            <a:r>
              <a:rPr lang="en" sz="1100">
                <a:solidFill>
                  <a:schemeClr val="dk1"/>
                </a:solidFill>
                <a:latin typeface="Manrope"/>
                <a:ea typeface="Manrope"/>
                <a:cs typeface="Manrope"/>
                <a:sym typeface="Manrope"/>
              </a:rPr>
              <a:t> functions, then do </a:t>
            </a:r>
            <a:r>
              <a:rPr b="1" lang="en" sz="1100">
                <a:solidFill>
                  <a:schemeClr val="dk1"/>
                </a:solidFill>
                <a:latin typeface="Manrope"/>
                <a:ea typeface="Manrope"/>
                <a:cs typeface="Manrope"/>
                <a:sym typeface="Manrope"/>
              </a:rPr>
              <a:t>calculation</a:t>
            </a:r>
            <a:r>
              <a:rPr lang="en" sz="1100">
                <a:solidFill>
                  <a:schemeClr val="dk1"/>
                </a:solidFill>
                <a:latin typeface="Manrope"/>
                <a:ea typeface="Manrope"/>
                <a:cs typeface="Manrope"/>
                <a:sym typeface="Manrope"/>
              </a:rPr>
              <a:t> last. For each step, run your program and resolve errors</a:t>
            </a:r>
            <a:endParaRPr sz="1100">
              <a:solidFill>
                <a:schemeClr val="dk1"/>
              </a:solidFill>
              <a:latin typeface="Manrope"/>
              <a:ea typeface="Manrope"/>
              <a:cs typeface="Manrope"/>
              <a:sym typeface="Manrope"/>
            </a:endParaRPr>
          </a:p>
        </p:txBody>
      </p:sp>
      <p:pic>
        <p:nvPicPr>
          <p:cNvPr descr="5 Minute Timer Relaxing Music Lofi Fish Background&#10;&#10;&#10;&#10;&#10;&#10;&#10;TAGS&#10;5 minute&#10;5 minute countdown&#10;5 minute lo-fi hiphop timer&#10;5 minute timer&#10;countdown&#10;lo-fi music&#10;lofi study song&#10;study music&#10;study timer&#10;time&#10;timer&#10;working music&#10;5 minute timer with music&#10;5 minute clock&#10;lofi hiphop&#10;relaxing timers&#10;relaxing music&#10;relaxing lofi timer&#10;nature timer&#10;meditation&#10;meditation music&#10;relaxing sleep music&#10;school timer&#10;sleep timer&#10;chill timer&#10;chill music&#10;lofi timer&#10;lofi hiphop timer&#10;lofi hip hop" id="172" name="Google Shape;172;p22" title="5 Minute Timer Relaxing Music Lofi Fish Background">
            <a:hlinkClick r:id="rId4"/>
          </p:cNvPr>
          <p:cNvPicPr preferRelativeResize="0"/>
          <p:nvPr/>
        </p:nvPicPr>
        <p:blipFill>
          <a:blip r:embed="rId5">
            <a:alphaModFix/>
          </a:blip>
          <a:stretch>
            <a:fillRect/>
          </a:stretch>
        </p:blipFill>
        <p:spPr>
          <a:xfrm>
            <a:off x="311700" y="4467700"/>
            <a:ext cx="912175" cy="513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3"/>
          <p:cNvSpPr txBox="1"/>
          <p:nvPr/>
        </p:nvSpPr>
        <p:spPr>
          <a:xfrm>
            <a:off x="387200" y="619500"/>
            <a:ext cx="2508900" cy="29307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lang="en">
                <a:solidFill>
                  <a:srgbClr val="36174D"/>
                </a:solidFill>
                <a:latin typeface="Manrope"/>
                <a:ea typeface="Manrope"/>
                <a:cs typeface="Manrope"/>
                <a:sym typeface="Manrope"/>
              </a:rPr>
              <a:t>A great thing about programming is that we don’t have to do everything ourselves! We can </a:t>
            </a:r>
            <a:r>
              <a:rPr b="1" lang="en">
                <a:solidFill>
                  <a:srgbClr val="36174D"/>
                </a:solidFill>
                <a:latin typeface="Manrope"/>
                <a:ea typeface="Manrope"/>
                <a:cs typeface="Manrope"/>
                <a:sym typeface="Manrope"/>
              </a:rPr>
              <a:t>use code written by other people</a:t>
            </a:r>
            <a:endParaRPr b="1">
              <a:solidFill>
                <a:srgbClr val="36174D"/>
              </a:solidFill>
              <a:latin typeface="Manrope"/>
              <a:ea typeface="Manrope"/>
              <a:cs typeface="Manrope"/>
              <a:sym typeface="Manrope"/>
            </a:endParaRPr>
          </a:p>
          <a:p>
            <a:pPr indent="0" lvl="0" marL="0" rtl="0" algn="l">
              <a:lnSpc>
                <a:spcPct val="80000"/>
              </a:lnSpc>
              <a:spcBef>
                <a:spcPts val="0"/>
              </a:spcBef>
              <a:spcAft>
                <a:spcPts val="0"/>
              </a:spcAft>
              <a:buNone/>
            </a:pPr>
            <a:r>
              <a:t/>
            </a:r>
            <a:endParaRPr>
              <a:solidFill>
                <a:srgbClr val="36174D"/>
              </a:solidFill>
              <a:latin typeface="Manrope"/>
              <a:ea typeface="Manrope"/>
              <a:cs typeface="Manrope"/>
              <a:sym typeface="Manrope"/>
            </a:endParaRPr>
          </a:p>
          <a:p>
            <a:pPr indent="0" lvl="0" marL="0" rtl="0" algn="l">
              <a:lnSpc>
                <a:spcPct val="80000"/>
              </a:lnSpc>
              <a:spcBef>
                <a:spcPts val="0"/>
              </a:spcBef>
              <a:spcAft>
                <a:spcPts val="0"/>
              </a:spcAft>
              <a:buNone/>
            </a:pPr>
            <a:r>
              <a:rPr lang="en">
                <a:solidFill>
                  <a:srgbClr val="36174D"/>
                </a:solidFill>
                <a:latin typeface="Manrope"/>
                <a:ea typeface="Manrope"/>
                <a:cs typeface="Manrope"/>
                <a:sym typeface="Manrope"/>
              </a:rPr>
              <a:t>We do this by importing a</a:t>
            </a:r>
            <a:endParaRPr>
              <a:solidFill>
                <a:srgbClr val="36174D"/>
              </a:solidFill>
              <a:latin typeface="Manrope"/>
              <a:ea typeface="Manrope"/>
              <a:cs typeface="Manrope"/>
              <a:sym typeface="Manrope"/>
            </a:endParaRPr>
          </a:p>
          <a:p>
            <a:pPr indent="0" lvl="0" marL="0" rtl="0" algn="l">
              <a:lnSpc>
                <a:spcPct val="80000"/>
              </a:lnSpc>
              <a:spcBef>
                <a:spcPts val="0"/>
              </a:spcBef>
              <a:spcAft>
                <a:spcPts val="0"/>
              </a:spcAft>
              <a:buNone/>
            </a:pPr>
            <a:r>
              <a:rPr b="1" lang="en" sz="4100">
                <a:solidFill>
                  <a:srgbClr val="36174D"/>
                </a:solidFill>
                <a:latin typeface="Staatliches"/>
                <a:ea typeface="Staatliches"/>
                <a:cs typeface="Staatliches"/>
                <a:sym typeface="Staatliches"/>
              </a:rPr>
              <a:t>module</a:t>
            </a:r>
            <a:endParaRPr b="1" sz="4100">
              <a:solidFill>
                <a:srgbClr val="36174D"/>
              </a:solidFill>
              <a:latin typeface="Staatliches"/>
              <a:ea typeface="Staatliches"/>
              <a:cs typeface="Staatliches"/>
              <a:sym typeface="Staatliches"/>
            </a:endParaRPr>
          </a:p>
          <a:p>
            <a:pPr indent="0" lvl="0" marL="0" rtl="0" algn="l">
              <a:lnSpc>
                <a:spcPct val="80000"/>
              </a:lnSpc>
              <a:spcBef>
                <a:spcPts val="0"/>
              </a:spcBef>
              <a:spcAft>
                <a:spcPts val="0"/>
              </a:spcAft>
              <a:buNone/>
            </a:pPr>
            <a:r>
              <a:rPr lang="en">
                <a:solidFill>
                  <a:srgbClr val="36174D"/>
                </a:solidFill>
                <a:latin typeface="Manrope"/>
                <a:ea typeface="Manrope"/>
                <a:cs typeface="Manrope"/>
                <a:sym typeface="Manrope"/>
              </a:rPr>
              <a:t>which is a special type of Python file that is designed to be used in other programs.</a:t>
            </a:r>
            <a:endParaRPr>
              <a:solidFill>
                <a:srgbClr val="36174D"/>
              </a:solidFill>
              <a:latin typeface="Manrope"/>
              <a:ea typeface="Manrope"/>
              <a:cs typeface="Manrope"/>
              <a:sym typeface="Manrope"/>
            </a:endParaRPr>
          </a:p>
          <a:p>
            <a:pPr indent="0" lvl="0" marL="0" rtl="0" algn="ctr">
              <a:lnSpc>
                <a:spcPct val="80000"/>
              </a:lnSpc>
              <a:spcBef>
                <a:spcPts val="0"/>
              </a:spcBef>
              <a:spcAft>
                <a:spcPts val="0"/>
              </a:spcAft>
              <a:buNone/>
            </a:pPr>
            <a:r>
              <a:t/>
            </a:r>
            <a:endParaRPr>
              <a:solidFill>
                <a:srgbClr val="36174D"/>
              </a:solidFill>
              <a:latin typeface="Manrope"/>
              <a:ea typeface="Manrope"/>
              <a:cs typeface="Manrope"/>
              <a:sym typeface="Manrope"/>
            </a:endParaRPr>
          </a:p>
          <a:p>
            <a:pPr indent="0" lvl="0" marL="0" rtl="0" algn="ctr">
              <a:lnSpc>
                <a:spcPct val="80000"/>
              </a:lnSpc>
              <a:spcBef>
                <a:spcPts val="0"/>
              </a:spcBef>
              <a:spcAft>
                <a:spcPts val="0"/>
              </a:spcAft>
              <a:buNone/>
            </a:pPr>
            <a:r>
              <a:t/>
            </a:r>
            <a:endParaRPr>
              <a:solidFill>
                <a:srgbClr val="36174D"/>
              </a:solidFill>
              <a:latin typeface="Manrope"/>
              <a:ea typeface="Manrope"/>
              <a:cs typeface="Manrope"/>
              <a:sym typeface="Manrope"/>
            </a:endParaRPr>
          </a:p>
        </p:txBody>
      </p:sp>
      <p:sp>
        <p:nvSpPr>
          <p:cNvPr id="178" name="Google Shape;178;p23"/>
          <p:cNvSpPr txBox="1"/>
          <p:nvPr/>
        </p:nvSpPr>
        <p:spPr>
          <a:xfrm>
            <a:off x="387200" y="3446025"/>
            <a:ext cx="2671500" cy="10467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lang="en">
                <a:solidFill>
                  <a:srgbClr val="36174D"/>
                </a:solidFill>
                <a:latin typeface="Manrope"/>
                <a:ea typeface="Manrope"/>
                <a:cs typeface="Manrope"/>
                <a:sym typeface="Manrope"/>
              </a:rPr>
              <a:t>When you installed Python, it automatically included some common modules (including the ones we are covering today!)</a:t>
            </a:r>
            <a:endParaRPr/>
          </a:p>
        </p:txBody>
      </p:sp>
      <p:sp>
        <p:nvSpPr>
          <p:cNvPr id="179" name="Google Shape;179;p23"/>
          <p:cNvSpPr txBox="1"/>
          <p:nvPr/>
        </p:nvSpPr>
        <p:spPr>
          <a:xfrm>
            <a:off x="3714600" y="543300"/>
            <a:ext cx="4680300" cy="35094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lang="en">
                <a:solidFill>
                  <a:schemeClr val="dk1"/>
                </a:solidFill>
                <a:latin typeface="Manrope"/>
                <a:ea typeface="Manrope"/>
                <a:cs typeface="Manrope"/>
                <a:sym typeface="Manrope"/>
              </a:rPr>
              <a:t>The </a:t>
            </a:r>
            <a:r>
              <a:rPr lang="en" sz="1800">
                <a:solidFill>
                  <a:schemeClr val="dk1"/>
                </a:solidFill>
                <a:latin typeface="Staatliches"/>
                <a:ea typeface="Staatliches"/>
                <a:cs typeface="Staatliches"/>
                <a:sym typeface="Staatliches"/>
              </a:rPr>
              <a:t>turtle</a:t>
            </a:r>
            <a:r>
              <a:rPr lang="en">
                <a:solidFill>
                  <a:schemeClr val="dk1"/>
                </a:solidFill>
                <a:latin typeface="Manrope"/>
                <a:ea typeface="Manrope"/>
                <a:cs typeface="Manrope"/>
                <a:sym typeface="Manrope"/>
              </a:rPr>
              <a:t> module allows you to draw things using Python</a:t>
            </a:r>
            <a:endParaRPr>
              <a:solidFill>
                <a:schemeClr val="dk1"/>
              </a:solidFill>
              <a:latin typeface="Manrope"/>
              <a:ea typeface="Manrope"/>
              <a:cs typeface="Manrope"/>
              <a:sym typeface="Manrope"/>
            </a:endParaRPr>
          </a:p>
          <a:p>
            <a:pPr indent="0" lvl="0" marL="0" rtl="0" algn="l">
              <a:lnSpc>
                <a:spcPct val="80000"/>
              </a:lnSpc>
              <a:spcBef>
                <a:spcPts val="0"/>
              </a:spcBef>
              <a:spcAft>
                <a:spcPts val="0"/>
              </a:spcAft>
              <a:buNone/>
            </a:pPr>
            <a:r>
              <a:t/>
            </a:r>
            <a:endParaRPr>
              <a:solidFill>
                <a:schemeClr val="dk1"/>
              </a:solidFill>
              <a:latin typeface="Manrope"/>
              <a:ea typeface="Manrope"/>
              <a:cs typeface="Manrope"/>
              <a:sym typeface="Manrope"/>
            </a:endParaRPr>
          </a:p>
          <a:p>
            <a:pPr indent="0" lvl="0" marL="0" rtl="0" algn="l">
              <a:lnSpc>
                <a:spcPct val="80000"/>
              </a:lnSpc>
              <a:spcBef>
                <a:spcPts val="0"/>
              </a:spcBef>
              <a:spcAft>
                <a:spcPts val="0"/>
              </a:spcAft>
              <a:buNone/>
            </a:pPr>
            <a:r>
              <a:t/>
            </a:r>
            <a:endParaRPr>
              <a:solidFill>
                <a:schemeClr val="dk1"/>
              </a:solidFill>
              <a:latin typeface="Manrope"/>
              <a:ea typeface="Manrope"/>
              <a:cs typeface="Manrope"/>
              <a:sym typeface="Manrope"/>
            </a:endParaRPr>
          </a:p>
          <a:p>
            <a:pPr indent="0" lvl="0" marL="0" rtl="0" algn="l">
              <a:lnSpc>
                <a:spcPct val="80000"/>
              </a:lnSpc>
              <a:spcBef>
                <a:spcPts val="0"/>
              </a:spcBef>
              <a:spcAft>
                <a:spcPts val="0"/>
              </a:spcAft>
              <a:buNone/>
            </a:pPr>
            <a:r>
              <a:rPr lang="en">
                <a:solidFill>
                  <a:schemeClr val="dk1"/>
                </a:solidFill>
                <a:latin typeface="Consolas"/>
                <a:ea typeface="Consolas"/>
                <a:cs typeface="Consolas"/>
                <a:sym typeface="Consolas"/>
              </a:rPr>
              <a:t>import turtle</a:t>
            </a:r>
            <a:endParaRPr>
              <a:solidFill>
                <a:schemeClr val="dk1"/>
              </a:solidFill>
              <a:latin typeface="Consolas"/>
              <a:ea typeface="Consolas"/>
              <a:cs typeface="Consolas"/>
              <a:sym typeface="Consolas"/>
            </a:endParaRPr>
          </a:p>
          <a:p>
            <a:pPr indent="0" lvl="0" marL="0" rtl="0" algn="l">
              <a:lnSpc>
                <a:spcPct val="80000"/>
              </a:lnSpc>
              <a:spcBef>
                <a:spcPts val="0"/>
              </a:spcBef>
              <a:spcAft>
                <a:spcPts val="0"/>
              </a:spcAft>
              <a:buNone/>
            </a:pPr>
            <a:r>
              <a:t/>
            </a:r>
            <a:endParaRPr>
              <a:solidFill>
                <a:schemeClr val="dk1"/>
              </a:solidFill>
              <a:latin typeface="Consolas"/>
              <a:ea typeface="Consolas"/>
              <a:cs typeface="Consolas"/>
              <a:sym typeface="Consolas"/>
            </a:endParaRPr>
          </a:p>
          <a:p>
            <a:pPr indent="0" lvl="0" marL="0" rtl="0" algn="l">
              <a:lnSpc>
                <a:spcPct val="80000"/>
              </a:lnSpc>
              <a:spcBef>
                <a:spcPts val="0"/>
              </a:spcBef>
              <a:spcAft>
                <a:spcPts val="0"/>
              </a:spcAft>
              <a:buNone/>
            </a:pPr>
            <a:r>
              <a:rPr lang="en">
                <a:solidFill>
                  <a:schemeClr val="dk1"/>
                </a:solidFill>
                <a:latin typeface="Consolas"/>
                <a:ea typeface="Consolas"/>
                <a:cs typeface="Consolas"/>
                <a:sym typeface="Consolas"/>
              </a:rPr>
              <a:t>myrtle = turtle.Turtle()</a:t>
            </a:r>
            <a:endParaRPr>
              <a:solidFill>
                <a:schemeClr val="dk1"/>
              </a:solidFill>
              <a:latin typeface="Consolas"/>
              <a:ea typeface="Consolas"/>
              <a:cs typeface="Consolas"/>
              <a:sym typeface="Consolas"/>
            </a:endParaRPr>
          </a:p>
          <a:p>
            <a:pPr indent="0" lvl="0" marL="0" rtl="0" algn="l">
              <a:lnSpc>
                <a:spcPct val="80000"/>
              </a:lnSpc>
              <a:spcBef>
                <a:spcPts val="0"/>
              </a:spcBef>
              <a:spcAft>
                <a:spcPts val="0"/>
              </a:spcAft>
              <a:buNone/>
            </a:pPr>
            <a:r>
              <a:t/>
            </a:r>
            <a:endParaRPr>
              <a:solidFill>
                <a:schemeClr val="dk1"/>
              </a:solidFill>
              <a:latin typeface="Consolas"/>
              <a:ea typeface="Consolas"/>
              <a:cs typeface="Consolas"/>
              <a:sym typeface="Consolas"/>
            </a:endParaRPr>
          </a:p>
          <a:p>
            <a:pPr indent="0" lvl="0" marL="0" rtl="0" algn="l">
              <a:lnSpc>
                <a:spcPct val="80000"/>
              </a:lnSpc>
              <a:spcBef>
                <a:spcPts val="0"/>
              </a:spcBef>
              <a:spcAft>
                <a:spcPts val="0"/>
              </a:spcAft>
              <a:buNone/>
            </a:pPr>
            <a:r>
              <a:t/>
            </a:r>
            <a:endParaRPr>
              <a:solidFill>
                <a:schemeClr val="dk1"/>
              </a:solidFill>
              <a:latin typeface="Consolas"/>
              <a:ea typeface="Consolas"/>
              <a:cs typeface="Consolas"/>
              <a:sym typeface="Consolas"/>
            </a:endParaRPr>
          </a:p>
          <a:p>
            <a:pPr indent="0" lvl="0" marL="0" rtl="0" algn="l">
              <a:lnSpc>
                <a:spcPct val="80000"/>
              </a:lnSpc>
              <a:spcBef>
                <a:spcPts val="0"/>
              </a:spcBef>
              <a:spcAft>
                <a:spcPts val="0"/>
              </a:spcAft>
              <a:buNone/>
            </a:pPr>
            <a:r>
              <a:t/>
            </a:r>
            <a:endParaRPr>
              <a:solidFill>
                <a:schemeClr val="dk1"/>
              </a:solidFill>
              <a:latin typeface="Consolas"/>
              <a:ea typeface="Consolas"/>
              <a:cs typeface="Consolas"/>
              <a:sym typeface="Consolas"/>
            </a:endParaRPr>
          </a:p>
          <a:p>
            <a:pPr indent="0" lvl="0" marL="0" rtl="0" algn="l">
              <a:lnSpc>
                <a:spcPct val="80000"/>
              </a:lnSpc>
              <a:spcBef>
                <a:spcPts val="0"/>
              </a:spcBef>
              <a:spcAft>
                <a:spcPts val="0"/>
              </a:spcAft>
              <a:buNone/>
            </a:pPr>
            <a:r>
              <a:rPr lang="en">
                <a:solidFill>
                  <a:schemeClr val="dk1"/>
                </a:solidFill>
                <a:latin typeface="Consolas"/>
                <a:ea typeface="Consolas"/>
                <a:cs typeface="Consolas"/>
                <a:sym typeface="Consolas"/>
              </a:rPr>
              <a:t>myrtle.forward(100)</a:t>
            </a:r>
            <a:endParaRPr>
              <a:solidFill>
                <a:schemeClr val="dk1"/>
              </a:solidFill>
              <a:latin typeface="Consolas"/>
              <a:ea typeface="Consolas"/>
              <a:cs typeface="Consolas"/>
              <a:sym typeface="Consolas"/>
            </a:endParaRPr>
          </a:p>
          <a:p>
            <a:pPr indent="0" lvl="0" marL="0" rtl="0" algn="l">
              <a:lnSpc>
                <a:spcPct val="80000"/>
              </a:lnSpc>
              <a:spcBef>
                <a:spcPts val="0"/>
              </a:spcBef>
              <a:spcAft>
                <a:spcPts val="0"/>
              </a:spcAft>
              <a:buNone/>
            </a:pPr>
            <a:r>
              <a:t/>
            </a:r>
            <a:endParaRPr>
              <a:solidFill>
                <a:schemeClr val="dk1"/>
              </a:solidFill>
              <a:latin typeface="Consolas"/>
              <a:ea typeface="Consolas"/>
              <a:cs typeface="Consolas"/>
              <a:sym typeface="Consolas"/>
            </a:endParaRPr>
          </a:p>
          <a:p>
            <a:pPr indent="0" lvl="0" marL="0" rtl="0" algn="l">
              <a:lnSpc>
                <a:spcPct val="80000"/>
              </a:lnSpc>
              <a:spcBef>
                <a:spcPts val="0"/>
              </a:spcBef>
              <a:spcAft>
                <a:spcPts val="0"/>
              </a:spcAft>
              <a:buNone/>
            </a:pPr>
            <a:r>
              <a:rPr lang="en">
                <a:solidFill>
                  <a:schemeClr val="dk1"/>
                </a:solidFill>
                <a:latin typeface="Consolas"/>
                <a:ea typeface="Consolas"/>
                <a:cs typeface="Consolas"/>
                <a:sym typeface="Consolas"/>
              </a:rPr>
              <a:t>myrtle.left(90)</a:t>
            </a:r>
            <a:endParaRPr>
              <a:solidFill>
                <a:schemeClr val="dk1"/>
              </a:solidFill>
              <a:latin typeface="Consolas"/>
              <a:ea typeface="Consolas"/>
              <a:cs typeface="Consolas"/>
              <a:sym typeface="Consolas"/>
            </a:endParaRPr>
          </a:p>
          <a:p>
            <a:pPr indent="0" lvl="0" marL="0" rtl="0" algn="l">
              <a:lnSpc>
                <a:spcPct val="80000"/>
              </a:lnSpc>
              <a:spcBef>
                <a:spcPts val="0"/>
              </a:spcBef>
              <a:spcAft>
                <a:spcPts val="0"/>
              </a:spcAft>
              <a:buNone/>
            </a:pPr>
            <a:r>
              <a:t/>
            </a:r>
            <a:endParaRPr>
              <a:solidFill>
                <a:schemeClr val="dk1"/>
              </a:solidFill>
              <a:latin typeface="Consolas"/>
              <a:ea typeface="Consolas"/>
              <a:cs typeface="Consolas"/>
              <a:sym typeface="Consolas"/>
            </a:endParaRPr>
          </a:p>
          <a:p>
            <a:pPr indent="0" lvl="0" marL="0" rtl="0" algn="l">
              <a:lnSpc>
                <a:spcPct val="80000"/>
              </a:lnSpc>
              <a:spcBef>
                <a:spcPts val="0"/>
              </a:spcBef>
              <a:spcAft>
                <a:spcPts val="0"/>
              </a:spcAft>
              <a:buNone/>
            </a:pPr>
            <a:r>
              <a:rPr lang="en">
                <a:solidFill>
                  <a:schemeClr val="dk1"/>
                </a:solidFill>
                <a:latin typeface="Consolas"/>
                <a:ea typeface="Consolas"/>
                <a:cs typeface="Consolas"/>
                <a:sym typeface="Consolas"/>
              </a:rPr>
              <a:t>myrtle.forward(50)</a:t>
            </a:r>
            <a:endParaRPr>
              <a:solidFill>
                <a:schemeClr val="dk1"/>
              </a:solidFill>
              <a:latin typeface="Consolas"/>
              <a:ea typeface="Consolas"/>
              <a:cs typeface="Consolas"/>
              <a:sym typeface="Consolas"/>
            </a:endParaRPr>
          </a:p>
          <a:p>
            <a:pPr indent="0" lvl="0" marL="0" rtl="0" algn="l">
              <a:lnSpc>
                <a:spcPct val="80000"/>
              </a:lnSpc>
              <a:spcBef>
                <a:spcPts val="0"/>
              </a:spcBef>
              <a:spcAft>
                <a:spcPts val="0"/>
              </a:spcAft>
              <a:buNone/>
            </a:pPr>
            <a:r>
              <a:t/>
            </a:r>
            <a:endParaRPr>
              <a:solidFill>
                <a:schemeClr val="dk1"/>
              </a:solidFill>
              <a:latin typeface="Consolas"/>
              <a:ea typeface="Consolas"/>
              <a:cs typeface="Consolas"/>
              <a:sym typeface="Consolas"/>
            </a:endParaRPr>
          </a:p>
          <a:p>
            <a:pPr indent="0" lvl="0" marL="0" rtl="0" algn="l">
              <a:lnSpc>
                <a:spcPct val="80000"/>
              </a:lnSpc>
              <a:spcBef>
                <a:spcPts val="0"/>
              </a:spcBef>
              <a:spcAft>
                <a:spcPts val="0"/>
              </a:spcAft>
              <a:buNone/>
            </a:pPr>
            <a:r>
              <a:t/>
            </a:r>
            <a:endParaRPr>
              <a:solidFill>
                <a:schemeClr val="dk1"/>
              </a:solidFill>
              <a:latin typeface="Consolas"/>
              <a:ea typeface="Consolas"/>
              <a:cs typeface="Consolas"/>
              <a:sym typeface="Consolas"/>
            </a:endParaRPr>
          </a:p>
          <a:p>
            <a:pPr indent="0" lvl="0" marL="0" rtl="0" algn="l">
              <a:lnSpc>
                <a:spcPct val="80000"/>
              </a:lnSpc>
              <a:spcBef>
                <a:spcPts val="0"/>
              </a:spcBef>
              <a:spcAft>
                <a:spcPts val="0"/>
              </a:spcAft>
              <a:buNone/>
            </a:pPr>
            <a:r>
              <a:t/>
            </a:r>
            <a:endParaRPr>
              <a:solidFill>
                <a:schemeClr val="dk1"/>
              </a:solidFill>
              <a:latin typeface="Consolas"/>
              <a:ea typeface="Consolas"/>
              <a:cs typeface="Consolas"/>
              <a:sym typeface="Consolas"/>
            </a:endParaRPr>
          </a:p>
          <a:p>
            <a:pPr indent="0" lvl="0" marL="0" rtl="0" algn="l">
              <a:lnSpc>
                <a:spcPct val="80000"/>
              </a:lnSpc>
              <a:spcBef>
                <a:spcPts val="0"/>
              </a:spcBef>
              <a:spcAft>
                <a:spcPts val="0"/>
              </a:spcAft>
              <a:buNone/>
            </a:pPr>
            <a:r>
              <a:t/>
            </a:r>
            <a:endParaRPr>
              <a:solidFill>
                <a:schemeClr val="dk1"/>
              </a:solidFill>
              <a:latin typeface="Consolas"/>
              <a:ea typeface="Consolas"/>
              <a:cs typeface="Consolas"/>
              <a:sym typeface="Consolas"/>
            </a:endParaRPr>
          </a:p>
        </p:txBody>
      </p:sp>
      <p:grpSp>
        <p:nvGrpSpPr>
          <p:cNvPr id="180" name="Google Shape;180;p23"/>
          <p:cNvGrpSpPr/>
          <p:nvPr/>
        </p:nvGrpSpPr>
        <p:grpSpPr>
          <a:xfrm>
            <a:off x="4793475" y="1289354"/>
            <a:ext cx="4057925" cy="375196"/>
            <a:chOff x="4793475" y="1289354"/>
            <a:chExt cx="4057925" cy="375196"/>
          </a:xfrm>
        </p:grpSpPr>
        <p:sp>
          <p:nvSpPr>
            <p:cNvPr id="181" name="Google Shape;181;p23"/>
            <p:cNvSpPr txBox="1"/>
            <p:nvPr/>
          </p:nvSpPr>
          <p:spPr>
            <a:xfrm>
              <a:off x="5149700" y="1310550"/>
              <a:ext cx="3701700" cy="3540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100">
                  <a:solidFill>
                    <a:srgbClr val="1B91CA"/>
                  </a:solidFill>
                  <a:latin typeface="Manrope"/>
                  <a:ea typeface="Manrope"/>
                  <a:cs typeface="Manrope"/>
                  <a:sym typeface="Manrope"/>
                </a:rPr>
                <a:t>gives you access to everything in the turtle module</a:t>
              </a:r>
              <a:endParaRPr>
                <a:solidFill>
                  <a:srgbClr val="1B91CA"/>
                </a:solidFill>
              </a:endParaRPr>
            </a:p>
          </p:txBody>
        </p:sp>
        <p:sp>
          <p:nvSpPr>
            <p:cNvPr id="182" name="Google Shape;182;p23"/>
            <p:cNvSpPr/>
            <p:nvPr/>
          </p:nvSpPr>
          <p:spPr>
            <a:xfrm>
              <a:off x="4793475" y="1289354"/>
              <a:ext cx="464625" cy="143250"/>
            </a:xfrm>
            <a:custGeom>
              <a:rect b="b" l="l" r="r" t="t"/>
              <a:pathLst>
                <a:path extrusionOk="0" h="5730" w="18585">
                  <a:moveTo>
                    <a:pt x="18585" y="5731"/>
                  </a:moveTo>
                  <a:cubicBezTo>
                    <a:pt x="18017" y="5112"/>
                    <a:pt x="17553" y="2943"/>
                    <a:pt x="15178" y="2014"/>
                  </a:cubicBezTo>
                  <a:cubicBezTo>
                    <a:pt x="12803" y="1085"/>
                    <a:pt x="6867" y="-155"/>
                    <a:pt x="4337" y="155"/>
                  </a:cubicBezTo>
                  <a:cubicBezTo>
                    <a:pt x="1807" y="465"/>
                    <a:pt x="723" y="3253"/>
                    <a:pt x="0" y="3872"/>
                  </a:cubicBezTo>
                </a:path>
              </a:pathLst>
            </a:custGeom>
            <a:noFill/>
            <a:ln cap="flat" cmpd="sng" w="9525">
              <a:solidFill>
                <a:srgbClr val="1B91CA"/>
              </a:solidFill>
              <a:prstDash val="solid"/>
              <a:round/>
              <a:headEnd len="med" w="med" type="none"/>
              <a:tailEnd len="med" w="med" type="stealth"/>
            </a:ln>
          </p:spPr>
        </p:sp>
      </p:grpSp>
      <p:grpSp>
        <p:nvGrpSpPr>
          <p:cNvPr id="183" name="Google Shape;183;p23"/>
          <p:cNvGrpSpPr/>
          <p:nvPr/>
        </p:nvGrpSpPr>
        <p:grpSpPr>
          <a:xfrm>
            <a:off x="5691775" y="1623750"/>
            <a:ext cx="3159750" cy="583800"/>
            <a:chOff x="5691775" y="1623750"/>
            <a:chExt cx="3159750" cy="583800"/>
          </a:xfrm>
        </p:grpSpPr>
        <p:sp>
          <p:nvSpPr>
            <p:cNvPr id="184" name="Google Shape;184;p23"/>
            <p:cNvSpPr txBox="1"/>
            <p:nvPr/>
          </p:nvSpPr>
          <p:spPr>
            <a:xfrm>
              <a:off x="6401725" y="1623750"/>
              <a:ext cx="2449800" cy="5838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100">
                  <a:solidFill>
                    <a:srgbClr val="1B91CA"/>
                  </a:solidFill>
                  <a:latin typeface="Manrope"/>
                  <a:ea typeface="Manrope"/>
                  <a:cs typeface="Manrope"/>
                  <a:sym typeface="Manrope"/>
                </a:rPr>
                <a:t>creates a Turtle object which we can use to draw things with</a:t>
              </a:r>
              <a:endParaRPr/>
            </a:p>
          </p:txBody>
        </p:sp>
        <p:sp>
          <p:nvSpPr>
            <p:cNvPr id="185" name="Google Shape;185;p23"/>
            <p:cNvSpPr/>
            <p:nvPr/>
          </p:nvSpPr>
          <p:spPr>
            <a:xfrm>
              <a:off x="5691775" y="1796575"/>
              <a:ext cx="735675" cy="241350"/>
            </a:xfrm>
            <a:custGeom>
              <a:rect b="b" l="l" r="r" t="t"/>
              <a:pathLst>
                <a:path extrusionOk="0" h="9654" w="29427">
                  <a:moveTo>
                    <a:pt x="29427" y="0"/>
                  </a:moveTo>
                  <a:cubicBezTo>
                    <a:pt x="28343" y="207"/>
                    <a:pt x="25349" y="-103"/>
                    <a:pt x="22922" y="1239"/>
                  </a:cubicBezTo>
                  <a:cubicBezTo>
                    <a:pt x="20496" y="2581"/>
                    <a:pt x="18069" y="6712"/>
                    <a:pt x="14868" y="8054"/>
                  </a:cubicBezTo>
                  <a:cubicBezTo>
                    <a:pt x="11667" y="9396"/>
                    <a:pt x="6195" y="9964"/>
                    <a:pt x="3717" y="9293"/>
                  </a:cubicBezTo>
                  <a:cubicBezTo>
                    <a:pt x="1239" y="8622"/>
                    <a:pt x="620" y="4905"/>
                    <a:pt x="0" y="4027"/>
                  </a:cubicBezTo>
                </a:path>
              </a:pathLst>
            </a:custGeom>
            <a:noFill/>
            <a:ln cap="flat" cmpd="sng" w="9525">
              <a:solidFill>
                <a:srgbClr val="1B91CA"/>
              </a:solidFill>
              <a:prstDash val="solid"/>
              <a:round/>
              <a:headEnd len="med" w="med" type="none"/>
              <a:tailEnd len="med" w="med" type="stealth"/>
            </a:ln>
          </p:spPr>
        </p:sp>
      </p:grpSp>
      <p:pic>
        <p:nvPicPr>
          <p:cNvPr id="186" name="Google Shape;186;p23"/>
          <p:cNvPicPr preferRelativeResize="0"/>
          <p:nvPr/>
        </p:nvPicPr>
        <p:blipFill rotWithShape="1">
          <a:blip r:embed="rId3">
            <a:alphaModFix/>
          </a:blip>
          <a:srcRect b="36333" l="25331" r="12137" t="16887"/>
          <a:stretch/>
        </p:blipFill>
        <p:spPr>
          <a:xfrm>
            <a:off x="6296400" y="3182455"/>
            <a:ext cx="2098500" cy="1573832"/>
          </a:xfrm>
          <a:prstGeom prst="rect">
            <a:avLst/>
          </a:prstGeom>
          <a:noFill/>
          <a:ln>
            <a:noFill/>
          </a:ln>
        </p:spPr>
      </p:pic>
      <p:grpSp>
        <p:nvGrpSpPr>
          <p:cNvPr id="187" name="Google Shape;187;p23"/>
          <p:cNvGrpSpPr/>
          <p:nvPr/>
        </p:nvGrpSpPr>
        <p:grpSpPr>
          <a:xfrm>
            <a:off x="4401950" y="2982800"/>
            <a:ext cx="3550775" cy="1320675"/>
            <a:chOff x="4401950" y="2982800"/>
            <a:chExt cx="3550775" cy="1320675"/>
          </a:xfrm>
        </p:grpSpPr>
        <p:cxnSp>
          <p:nvCxnSpPr>
            <p:cNvPr id="188" name="Google Shape;188;p23"/>
            <p:cNvCxnSpPr/>
            <p:nvPr/>
          </p:nvCxnSpPr>
          <p:spPr>
            <a:xfrm rot="10800000">
              <a:off x="7952725" y="3962675"/>
              <a:ext cx="0" cy="340800"/>
            </a:xfrm>
            <a:prstGeom prst="straightConnector1">
              <a:avLst/>
            </a:prstGeom>
            <a:noFill/>
            <a:ln cap="flat" cmpd="sng" w="28575">
              <a:solidFill>
                <a:srgbClr val="1B91CA"/>
              </a:solidFill>
              <a:prstDash val="solid"/>
              <a:round/>
              <a:headEnd len="med" w="med" type="none"/>
              <a:tailEnd len="med" w="med" type="none"/>
            </a:ln>
          </p:spPr>
        </p:cxnSp>
        <p:sp>
          <p:nvSpPr>
            <p:cNvPr id="189" name="Google Shape;189;p23"/>
            <p:cNvSpPr txBox="1"/>
            <p:nvPr/>
          </p:nvSpPr>
          <p:spPr>
            <a:xfrm>
              <a:off x="4401950" y="2982800"/>
              <a:ext cx="1370100" cy="3570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lang="en">
                  <a:solidFill>
                    <a:srgbClr val="1B91CA"/>
                  </a:solidFill>
                  <a:latin typeface="Consolas"/>
                  <a:ea typeface="Consolas"/>
                  <a:cs typeface="Consolas"/>
                  <a:sym typeface="Consolas"/>
                </a:rPr>
                <a:t>forward(50)</a:t>
              </a:r>
              <a:endParaRPr/>
            </a:p>
          </p:txBody>
        </p:sp>
      </p:grpSp>
      <p:grpSp>
        <p:nvGrpSpPr>
          <p:cNvPr id="190" name="Google Shape;190;p23"/>
          <p:cNvGrpSpPr/>
          <p:nvPr/>
        </p:nvGrpSpPr>
        <p:grpSpPr>
          <a:xfrm>
            <a:off x="4395575" y="2295325"/>
            <a:ext cx="4661275" cy="2008150"/>
            <a:chOff x="4395575" y="2295325"/>
            <a:chExt cx="4661275" cy="2008150"/>
          </a:xfrm>
        </p:grpSpPr>
        <p:grpSp>
          <p:nvGrpSpPr>
            <p:cNvPr id="191" name="Google Shape;191;p23"/>
            <p:cNvGrpSpPr/>
            <p:nvPr/>
          </p:nvGrpSpPr>
          <p:grpSpPr>
            <a:xfrm>
              <a:off x="4395575" y="2295325"/>
              <a:ext cx="3548325" cy="2008150"/>
              <a:chOff x="4395575" y="2295325"/>
              <a:chExt cx="3548325" cy="2008150"/>
            </a:xfrm>
          </p:grpSpPr>
          <p:cxnSp>
            <p:nvCxnSpPr>
              <p:cNvPr id="192" name="Google Shape;192;p23"/>
              <p:cNvCxnSpPr/>
              <p:nvPr/>
            </p:nvCxnSpPr>
            <p:spPr>
              <a:xfrm>
                <a:off x="7115300" y="4303475"/>
                <a:ext cx="828600" cy="0"/>
              </a:xfrm>
              <a:prstGeom prst="straightConnector1">
                <a:avLst/>
              </a:prstGeom>
              <a:noFill/>
              <a:ln cap="flat" cmpd="sng" w="28575">
                <a:solidFill>
                  <a:srgbClr val="1B91CA"/>
                </a:solidFill>
                <a:prstDash val="solid"/>
                <a:round/>
                <a:headEnd len="med" w="med" type="none"/>
                <a:tailEnd len="med" w="med" type="none"/>
              </a:ln>
            </p:spPr>
          </p:cxnSp>
          <p:sp>
            <p:nvSpPr>
              <p:cNvPr id="193" name="Google Shape;193;p23"/>
              <p:cNvSpPr txBox="1"/>
              <p:nvPr/>
            </p:nvSpPr>
            <p:spPr>
              <a:xfrm>
                <a:off x="4395575" y="2295325"/>
                <a:ext cx="1435200" cy="3570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lang="en">
                    <a:solidFill>
                      <a:srgbClr val="1B91CA"/>
                    </a:solidFill>
                    <a:latin typeface="Consolas"/>
                    <a:ea typeface="Consolas"/>
                    <a:cs typeface="Consolas"/>
                    <a:sym typeface="Consolas"/>
                  </a:rPr>
                  <a:t>forward(100)</a:t>
                </a:r>
                <a:endParaRPr/>
              </a:p>
            </p:txBody>
          </p:sp>
        </p:grpSp>
        <p:sp>
          <p:nvSpPr>
            <p:cNvPr id="194" name="Google Shape;194;p23"/>
            <p:cNvSpPr txBox="1"/>
            <p:nvPr/>
          </p:nvSpPr>
          <p:spPr>
            <a:xfrm>
              <a:off x="5738250" y="2295325"/>
              <a:ext cx="3318600" cy="3540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100">
                  <a:solidFill>
                    <a:srgbClr val="1B91CA"/>
                  </a:solidFill>
                  <a:latin typeface="Manrope"/>
                  <a:ea typeface="Manrope"/>
                  <a:cs typeface="Manrope"/>
                  <a:sym typeface="Manrope"/>
                </a:rPr>
                <a:t>use myrtle’s forward function to move 100 ahead</a:t>
              </a:r>
              <a:endParaRPr/>
            </a:p>
          </p:txBody>
        </p:sp>
      </p:grpSp>
      <p:grpSp>
        <p:nvGrpSpPr>
          <p:cNvPr id="195" name="Google Shape;195;p23"/>
          <p:cNvGrpSpPr/>
          <p:nvPr/>
        </p:nvGrpSpPr>
        <p:grpSpPr>
          <a:xfrm>
            <a:off x="4395575" y="2610175"/>
            <a:ext cx="4376075" cy="1825650"/>
            <a:chOff x="4395575" y="2610175"/>
            <a:chExt cx="4376075" cy="1825650"/>
          </a:xfrm>
        </p:grpSpPr>
        <p:grpSp>
          <p:nvGrpSpPr>
            <p:cNvPr id="196" name="Google Shape;196;p23"/>
            <p:cNvGrpSpPr/>
            <p:nvPr/>
          </p:nvGrpSpPr>
          <p:grpSpPr>
            <a:xfrm>
              <a:off x="4395575" y="2640275"/>
              <a:ext cx="3751650" cy="1795550"/>
              <a:chOff x="4395575" y="2640275"/>
              <a:chExt cx="3751650" cy="1795550"/>
            </a:xfrm>
          </p:grpSpPr>
          <p:sp>
            <p:nvSpPr>
              <p:cNvPr id="197" name="Google Shape;197;p23"/>
              <p:cNvSpPr/>
              <p:nvPr/>
            </p:nvSpPr>
            <p:spPr>
              <a:xfrm>
                <a:off x="7859575" y="4226750"/>
                <a:ext cx="287650" cy="209075"/>
              </a:xfrm>
              <a:custGeom>
                <a:rect b="b" l="l" r="r" t="t"/>
                <a:pathLst>
                  <a:path extrusionOk="0" h="8363" w="11506">
                    <a:moveTo>
                      <a:pt x="0" y="4957"/>
                    </a:moveTo>
                    <a:cubicBezTo>
                      <a:pt x="362" y="5422"/>
                      <a:pt x="414" y="7280"/>
                      <a:pt x="2169" y="7744"/>
                    </a:cubicBezTo>
                    <a:cubicBezTo>
                      <a:pt x="3924" y="8209"/>
                      <a:pt x="9087" y="8828"/>
                      <a:pt x="10532" y="7744"/>
                    </a:cubicBezTo>
                    <a:cubicBezTo>
                      <a:pt x="11978" y="6660"/>
                      <a:pt x="11565" y="2530"/>
                      <a:pt x="10842" y="1239"/>
                    </a:cubicBezTo>
                    <a:cubicBezTo>
                      <a:pt x="10119" y="-52"/>
                      <a:pt x="6970" y="207"/>
                      <a:pt x="6195" y="0"/>
                    </a:cubicBezTo>
                  </a:path>
                </a:pathLst>
              </a:custGeom>
              <a:noFill/>
              <a:ln cap="flat" cmpd="sng" w="9525">
                <a:solidFill>
                  <a:srgbClr val="AF00DB"/>
                </a:solidFill>
                <a:prstDash val="solid"/>
                <a:round/>
                <a:headEnd len="med" w="med" type="none"/>
                <a:tailEnd len="med" w="med" type="stealth"/>
              </a:ln>
            </p:spPr>
          </p:sp>
          <p:sp>
            <p:nvSpPr>
              <p:cNvPr id="198" name="Google Shape;198;p23"/>
              <p:cNvSpPr txBox="1"/>
              <p:nvPr/>
            </p:nvSpPr>
            <p:spPr>
              <a:xfrm>
                <a:off x="4395575" y="2640275"/>
                <a:ext cx="1106100" cy="3570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lang="en">
                    <a:solidFill>
                      <a:srgbClr val="AF00DB"/>
                    </a:solidFill>
                    <a:latin typeface="Consolas"/>
                    <a:ea typeface="Consolas"/>
                    <a:cs typeface="Consolas"/>
                    <a:sym typeface="Consolas"/>
                  </a:rPr>
                  <a:t>left(90)</a:t>
                </a:r>
                <a:endParaRPr>
                  <a:solidFill>
                    <a:srgbClr val="AF00DB"/>
                  </a:solidFill>
                </a:endParaRPr>
              </a:p>
            </p:txBody>
          </p:sp>
        </p:grpSp>
        <p:sp>
          <p:nvSpPr>
            <p:cNvPr id="199" name="Google Shape;199;p23"/>
            <p:cNvSpPr txBox="1"/>
            <p:nvPr/>
          </p:nvSpPr>
          <p:spPr>
            <a:xfrm>
              <a:off x="5771650" y="2610175"/>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100">
                  <a:solidFill>
                    <a:srgbClr val="AF00DB"/>
                  </a:solidFill>
                  <a:latin typeface="Manrope"/>
                  <a:ea typeface="Manrope"/>
                  <a:cs typeface="Manrope"/>
                  <a:sym typeface="Manrope"/>
                </a:rPr>
                <a:t>turn myrtle left 90 degrees</a:t>
              </a:r>
              <a:endParaRPr>
                <a:solidFill>
                  <a:srgbClr val="AF00DB"/>
                </a:solidFill>
              </a:endParaRPr>
            </a:p>
          </p:txBody>
        </p:sp>
      </p:grpSp>
      <p:grpSp>
        <p:nvGrpSpPr>
          <p:cNvPr id="200" name="Google Shape;200;p23"/>
          <p:cNvGrpSpPr/>
          <p:nvPr/>
        </p:nvGrpSpPr>
        <p:grpSpPr>
          <a:xfrm>
            <a:off x="4206500" y="4303475"/>
            <a:ext cx="2765800" cy="354000"/>
            <a:chOff x="4206500" y="4303475"/>
            <a:chExt cx="2765800" cy="354000"/>
          </a:xfrm>
        </p:grpSpPr>
        <p:sp>
          <p:nvSpPr>
            <p:cNvPr id="201" name="Google Shape;201;p23"/>
            <p:cNvSpPr txBox="1"/>
            <p:nvPr/>
          </p:nvSpPr>
          <p:spPr>
            <a:xfrm>
              <a:off x="4206500" y="4303475"/>
              <a:ext cx="1698300" cy="3540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100">
                  <a:solidFill>
                    <a:schemeClr val="dk2"/>
                  </a:solidFill>
                  <a:latin typeface="Manrope"/>
                  <a:ea typeface="Manrope"/>
                  <a:cs typeface="Manrope"/>
                  <a:sym typeface="Manrope"/>
                </a:rPr>
                <a:t>always starts at (0,0)</a:t>
              </a:r>
              <a:endParaRPr>
                <a:solidFill>
                  <a:schemeClr val="dk2"/>
                </a:solidFill>
              </a:endParaRPr>
            </a:p>
          </p:txBody>
        </p:sp>
        <p:sp>
          <p:nvSpPr>
            <p:cNvPr id="202" name="Google Shape;202;p23"/>
            <p:cNvSpPr/>
            <p:nvPr/>
          </p:nvSpPr>
          <p:spPr>
            <a:xfrm>
              <a:off x="5715000" y="4305300"/>
              <a:ext cx="1257300" cy="167650"/>
            </a:xfrm>
            <a:custGeom>
              <a:rect b="b" l="l" r="r" t="t"/>
              <a:pathLst>
                <a:path extrusionOk="0" h="6706" w="50292">
                  <a:moveTo>
                    <a:pt x="0" y="6706"/>
                  </a:moveTo>
                  <a:cubicBezTo>
                    <a:pt x="4928" y="5944"/>
                    <a:pt x="21184" y="3252"/>
                    <a:pt x="29566" y="2134"/>
                  </a:cubicBezTo>
                  <a:cubicBezTo>
                    <a:pt x="37948" y="1016"/>
                    <a:pt x="46838" y="356"/>
                    <a:pt x="50292" y="0"/>
                  </a:cubicBezTo>
                </a:path>
              </a:pathLst>
            </a:custGeom>
            <a:noFill/>
            <a:ln cap="flat" cmpd="sng" w="9525">
              <a:solidFill>
                <a:schemeClr val="dk2"/>
              </a:solidFill>
              <a:prstDash val="solid"/>
              <a:round/>
              <a:headEnd len="med" w="med" type="none"/>
              <a:tailEnd len="med" w="med" type="stealth"/>
            </a:ln>
          </p:spPr>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