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taatliches"/>
      <p:regular r:id="rId25"/>
    </p:embeddedFont>
    <p:embeddedFont>
      <p:font typeface="Manrope"/>
      <p:regular r:id="rId26"/>
      <p:bold r:id="rId27"/>
    </p:embeddedFont>
    <p:embeddedFont>
      <p:font typeface="Manrope Mediu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regular.fntdata"/><Relationship Id="rId25" Type="http://schemas.openxmlformats.org/officeDocument/2006/relationships/font" Target="fonts/Staatliches-regular.fntdata"/><Relationship Id="rId28" Type="http://schemas.openxmlformats.org/officeDocument/2006/relationships/font" Target="fonts/ManropeMedium-regular.fntdata"/><Relationship Id="rId27" Type="http://schemas.openxmlformats.org/officeDocument/2006/relationships/font" Target="fonts/Manrop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nropeMedium-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75bb14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275bb14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Layout objects pulled from: https://slidesgo.com/</a:t>
            </a:r>
            <a:endParaRPr/>
          </a:p>
          <a:p>
            <a:pPr indent="0" lvl="0" marL="0" rtl="0" algn="l">
              <a:spcBef>
                <a:spcPts val="0"/>
              </a:spcBef>
              <a:spcAft>
                <a:spcPts val="0"/>
              </a:spcAft>
              <a:buNone/>
            </a:pPr>
            <a:r>
              <a:rPr lang="en"/>
              <a:t>All icons are from: https://thenounproject.com/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ae22c9927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ae22c9927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8ae22c99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8ae22c99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fc6f103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fc6f103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aa7ec2fdf_2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8aa7ec2fdf_2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8aa7ec2fdf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8aa7ec2fdf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fc6f103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fc6f103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8aa7ec2fdf_2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28aa7ec2fdf_2_4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Garbage collection during execution.</a:t>
            </a:r>
            <a:endParaRPr/>
          </a:p>
        </p:txBody>
      </p:sp>
      <p:sp>
        <p:nvSpPr>
          <p:cNvPr id="271" name="Google Shape;271;g28aa7ec2fdf_2_4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8aa7ec2fdf_2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8aa7ec2fdf_2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2597be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72597be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aa7ec2fdf_2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8aa7ec2fdf_2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e3e8f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e3e8f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8ae5dec5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8ae5dec5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1114311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1114311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aa7ec2fdf_2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aa7ec2fdf_2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1114311b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1114311b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7275bb14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7275bb14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8aa7ec2fdf_2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8aa7ec2fdf_2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ae22c992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ae22c992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85346" y="457200"/>
            <a:ext cx="7765500" cy="942900"/>
          </a:xfrm>
          <a:prstGeom prst="rect">
            <a:avLst/>
          </a:prstGeom>
          <a:noFill/>
          <a:ln>
            <a:noFill/>
          </a:ln>
          <a:effectLst>
            <a:outerShdw blurRad="25400">
              <a:srgbClr val="000000">
                <a:alpha val="45880"/>
              </a:srgbClr>
            </a:outerShdw>
          </a:effectLst>
        </p:spPr>
        <p:txBody>
          <a:bodyPr anchorCtr="0" anchor="ctr" bIns="34275" lIns="68575" spcFirstLastPara="1" rIns="68575" wrap="square" tIns="34275">
            <a:normAutofit/>
          </a:bodyPr>
          <a:lstStyle>
            <a:lvl1pPr lvl="0" rtl="0" algn="ctr">
              <a:spcBef>
                <a:spcPts val="0"/>
              </a:spcBef>
              <a:spcAft>
                <a:spcPts val="0"/>
              </a:spcAft>
              <a:buClr>
                <a:schemeClr val="lt2"/>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685346" y="1557338"/>
            <a:ext cx="7765500" cy="2786100"/>
          </a:xfrm>
          <a:prstGeom prst="rect">
            <a:avLst/>
          </a:prstGeom>
          <a:noFill/>
          <a:ln>
            <a:noFill/>
          </a:ln>
          <a:effectLst>
            <a:outerShdw blurRad="25400">
              <a:srgbClr val="000000">
                <a:alpha val="45880"/>
              </a:srgbClr>
            </a:outerShdw>
          </a:effectLst>
        </p:spPr>
        <p:txBody>
          <a:bodyPr anchorCtr="0" anchor="t" bIns="34275" lIns="68575" spcFirstLastPara="1" rIns="68575" wrap="square" tIns="34275">
            <a:normAutofit/>
          </a:bodyPr>
          <a:lstStyle>
            <a:lvl1pPr indent="-285750" lvl="0" marL="457200" rtl="0" algn="l">
              <a:spcBef>
                <a:spcPts val="300"/>
              </a:spcBef>
              <a:spcAft>
                <a:spcPts val="0"/>
              </a:spcAft>
              <a:buSzPts val="900"/>
              <a:buChar char="●"/>
              <a:defRPr/>
            </a:lvl1pPr>
            <a:lvl2pPr indent="-285750" lvl="1" marL="914400" rtl="0" algn="l">
              <a:spcBef>
                <a:spcPts val="500"/>
              </a:spcBef>
              <a:spcAft>
                <a:spcPts val="0"/>
              </a:spcAft>
              <a:buSzPts val="900"/>
              <a:buChar char="○"/>
              <a:defRPr/>
            </a:lvl2pPr>
            <a:lvl3pPr indent="-285750" lvl="2" marL="1371600" rtl="0" algn="l">
              <a:spcBef>
                <a:spcPts val="500"/>
              </a:spcBef>
              <a:spcAft>
                <a:spcPts val="0"/>
              </a:spcAft>
              <a:buSzPts val="900"/>
              <a:buChar char="■"/>
              <a:defRPr/>
            </a:lvl3pPr>
            <a:lvl4pPr indent="-285750" lvl="3" marL="1828800" rtl="0" algn="l">
              <a:spcBef>
                <a:spcPts val="500"/>
              </a:spcBef>
              <a:spcAft>
                <a:spcPts val="0"/>
              </a:spcAft>
              <a:buSzPts val="900"/>
              <a:buChar char="●"/>
              <a:defRPr/>
            </a:lvl4pPr>
            <a:lvl5pPr indent="-285750" lvl="4" marL="2286000" rtl="0" algn="l">
              <a:spcBef>
                <a:spcPts val="500"/>
              </a:spcBef>
              <a:spcAft>
                <a:spcPts val="0"/>
              </a:spcAft>
              <a:buSzPts val="900"/>
              <a:buChar char="○"/>
              <a:defRPr/>
            </a:lvl5pPr>
            <a:lvl6pPr indent="-285750" lvl="5" marL="2743200" rtl="0" algn="l">
              <a:spcBef>
                <a:spcPts val="500"/>
              </a:spcBef>
              <a:spcAft>
                <a:spcPts val="0"/>
              </a:spcAft>
              <a:buSzPts val="900"/>
              <a:buChar char="■"/>
              <a:defRPr/>
            </a:lvl6pPr>
            <a:lvl7pPr indent="-285750" lvl="6" marL="3200400" rtl="0" algn="l">
              <a:spcBef>
                <a:spcPts val="500"/>
              </a:spcBef>
              <a:spcAft>
                <a:spcPts val="0"/>
              </a:spcAft>
              <a:buSzPts val="900"/>
              <a:buChar char="●"/>
              <a:defRPr/>
            </a:lvl7pPr>
            <a:lvl8pPr indent="-285750" lvl="7" marL="3657600" rtl="0" algn="l">
              <a:spcBef>
                <a:spcPts val="500"/>
              </a:spcBef>
              <a:spcAft>
                <a:spcPts val="0"/>
              </a:spcAft>
              <a:buSzPts val="900"/>
              <a:buChar char="○"/>
              <a:defRPr/>
            </a:lvl8pPr>
            <a:lvl9pPr indent="-285750" lvl="8" marL="4114800" rtl="0" algn="l">
              <a:spcBef>
                <a:spcPts val="500"/>
              </a:spcBef>
              <a:spcAft>
                <a:spcPts val="500"/>
              </a:spcAft>
              <a:buSzPts val="900"/>
              <a:buChar char="■"/>
              <a:defRPr/>
            </a:lvl9pPr>
          </a:lstStyle>
          <a:p/>
        </p:txBody>
      </p:sp>
      <p:sp>
        <p:nvSpPr>
          <p:cNvPr id="53" name="Google Shape;53;p13"/>
          <p:cNvSpPr txBox="1"/>
          <p:nvPr>
            <p:ph idx="10" type="dt"/>
          </p:nvPr>
        </p:nvSpPr>
        <p:spPr>
          <a:xfrm>
            <a:off x="5759052" y="4500562"/>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4" name="Google Shape;54;p13"/>
          <p:cNvSpPr txBox="1"/>
          <p:nvPr>
            <p:ph idx="11" type="ftr"/>
          </p:nvPr>
        </p:nvSpPr>
        <p:spPr>
          <a:xfrm>
            <a:off x="685346" y="4500562"/>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2" type="sldNum"/>
          </p:nvPr>
        </p:nvSpPr>
        <p:spPr>
          <a:xfrm>
            <a:off x="7885508" y="4500562"/>
            <a:ext cx="5652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6B8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hyperlink" Target="http://www.youtube.com/watch?v=4xDzrJKXOOY" TargetMode="External"/><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hyperlink" Target="https://docs.python.org/3/library/math.html" TargetMode="External"/><Relationship Id="rId4" Type="http://schemas.openxmlformats.org/officeDocument/2006/relationships/hyperlink" Target="https://docs.python.org/3/library/random.html" TargetMode="External"/><Relationship Id="rId5" Type="http://schemas.openxmlformats.org/officeDocument/2006/relationships/hyperlink" Target="https://docs.python.org/3/library/turtl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hyperlink" Target="http://www.youtube.com/watch?v=4xDzrJKXOOY" TargetMode="External"/><Relationship Id="rId6"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hyperlink" Target="http://www.youtube.com/watch?v=Tio8r3Zf70M" TargetMode="External"/><Relationship Id="rId6"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hyperlink" Target="https://docs.google.com/spreadsheets/d/1hblHwD4Wz5WsCPPMq2-dA18E4eylotZE5X_dFZ2GKes/edit?gid=1585090131#gid=1585090131"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ctrTitle"/>
          </p:nvPr>
        </p:nvSpPr>
        <p:spPr>
          <a:xfrm>
            <a:off x="387900" y="692800"/>
            <a:ext cx="8520600" cy="40314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Intro to </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Programming</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4538">
                <a:solidFill>
                  <a:srgbClr val="36174D"/>
                </a:solidFill>
                <a:latin typeface="Staatliches"/>
                <a:ea typeface="Staatliches"/>
                <a:cs typeface="Staatliches"/>
                <a:sym typeface="Staatliches"/>
              </a:rPr>
              <a:t>With python</a:t>
            </a:r>
            <a:endParaRPr b="1" sz="4538">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t/>
            </a:r>
            <a:endParaRPr sz="40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3222">
                <a:solidFill>
                  <a:srgbClr val="36174D"/>
                </a:solidFill>
                <a:latin typeface="Staatliches"/>
                <a:ea typeface="Staatliches"/>
                <a:cs typeface="Staatliches"/>
                <a:sym typeface="Staatliches"/>
              </a:rPr>
              <a:t>iteration:</a:t>
            </a:r>
            <a:endParaRPr sz="3222">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4000">
                <a:solidFill>
                  <a:srgbClr val="36174D"/>
                </a:solidFill>
                <a:latin typeface="Staatliches"/>
                <a:ea typeface="Staatliches"/>
                <a:cs typeface="Staatliches"/>
                <a:sym typeface="Staatliches"/>
              </a:rPr>
              <a:t>turtle methods</a:t>
            </a:r>
            <a:endParaRPr sz="4000">
              <a:solidFill>
                <a:srgbClr val="36174D"/>
              </a:solidFill>
              <a:latin typeface="Staatliches"/>
              <a:ea typeface="Staatliches"/>
              <a:cs typeface="Staatliches"/>
              <a:sym typeface="Staatliches"/>
            </a:endParaRPr>
          </a:p>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Wednesday</a:t>
            </a:r>
            <a:r>
              <a:rPr lang="en" sz="1600">
                <a:solidFill>
                  <a:srgbClr val="36174D"/>
                </a:solidFill>
                <a:latin typeface="Manrope Medium"/>
                <a:ea typeface="Manrope Medium"/>
                <a:cs typeface="Manrope Medium"/>
                <a:sym typeface="Manrope Medium"/>
              </a:rPr>
              <a:t>, February 19  2025 	TOH210</a:t>
            </a:r>
            <a:endParaRPr sz="4000">
              <a:solidFill>
                <a:srgbClr val="36174D"/>
              </a:solidFill>
              <a:latin typeface="Staatliches"/>
              <a:ea typeface="Staatliches"/>
              <a:cs typeface="Staatliches"/>
              <a:sym typeface="Staatliches"/>
            </a:endParaRPr>
          </a:p>
        </p:txBody>
      </p:sp>
      <p:sp>
        <p:nvSpPr>
          <p:cNvPr id="61" name="Google Shape;61;p14"/>
          <p:cNvSpPr txBox="1"/>
          <p:nvPr/>
        </p:nvSpPr>
        <p:spPr>
          <a:xfrm>
            <a:off x="5908500" y="282400"/>
            <a:ext cx="3000000" cy="1293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create copy of worksheet from Moodle</a:t>
            </a:r>
            <a:endParaRPr sz="1600">
              <a:solidFill>
                <a:srgbClr val="36174D"/>
              </a:solidFill>
              <a:latin typeface="Manrope Medium"/>
              <a:ea typeface="Manrope Medium"/>
              <a:cs typeface="Manrope Medium"/>
              <a:sym typeface="Manrope Medium"/>
            </a:endParaRPr>
          </a:p>
          <a:p>
            <a:pPr indent="0" lvl="0" marL="0" rtl="0" algn="ctr">
              <a:lnSpc>
                <a:spcPct val="90000"/>
              </a:lnSpc>
              <a:spcBef>
                <a:spcPts val="0"/>
              </a:spcBef>
              <a:spcAft>
                <a:spcPts val="0"/>
              </a:spcAft>
              <a:buNone/>
            </a:pPr>
            <a:r>
              <a:t/>
            </a:r>
            <a:endParaRPr sz="1600">
              <a:solidFill>
                <a:srgbClr val="36174D"/>
              </a:solidFill>
              <a:latin typeface="Manrope Medium"/>
              <a:ea typeface="Manrope Medium"/>
              <a:cs typeface="Manrope Medium"/>
              <a:sym typeface="Manrope Medium"/>
            </a:endParaRPr>
          </a:p>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&amp; open up Runestone’s code editor</a:t>
            </a:r>
            <a:endParaRPr sz="1600">
              <a:solidFill>
                <a:srgbClr val="36174D"/>
              </a:solidFill>
              <a:latin typeface="Manrope Medium"/>
              <a:ea typeface="Manrope Medium"/>
              <a:cs typeface="Manrope Medium"/>
              <a:sym typeface="Manrope Medium"/>
            </a:endParaRPr>
          </a:p>
        </p:txBody>
      </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62" name="Google Shape;62;p14"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162" name="Shape 162"/>
        <p:cNvGrpSpPr/>
        <p:nvPr/>
      </p:nvGrpSpPr>
      <p:grpSpPr>
        <a:xfrm>
          <a:off x="0" y="0"/>
          <a:ext cx="0" cy="0"/>
          <a:chOff x="0" y="0"/>
          <a:chExt cx="0" cy="0"/>
        </a:xfrm>
      </p:grpSpPr>
      <p:sp>
        <p:nvSpPr>
          <p:cNvPr id="163" name="Google Shape;163;p23"/>
          <p:cNvSpPr txBox="1"/>
          <p:nvPr/>
        </p:nvSpPr>
        <p:spPr>
          <a:xfrm>
            <a:off x="2234925" y="600950"/>
            <a:ext cx="5061000" cy="837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shapes</a:t>
            </a:r>
            <a:endParaRPr b="1" sz="12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200">
                <a:solidFill>
                  <a:srgbClr val="36174D"/>
                </a:solidFill>
                <a:latin typeface="Manrope"/>
                <a:ea typeface="Manrope"/>
                <a:cs typeface="Manrope"/>
                <a:sym typeface="Manrope"/>
              </a:rPr>
              <a:t>how to create multiple shapes with same for loop</a:t>
            </a:r>
            <a:endParaRPr sz="1200">
              <a:solidFill>
                <a:srgbClr val="36174D"/>
              </a:solidFill>
              <a:latin typeface="Manrope"/>
              <a:ea typeface="Manrope"/>
              <a:cs typeface="Manrope"/>
              <a:sym typeface="Manrope"/>
            </a:endParaRPr>
          </a:p>
        </p:txBody>
      </p:sp>
      <p:sp>
        <p:nvSpPr>
          <p:cNvPr id="164" name="Google Shape;164;p23"/>
          <p:cNvSpPr txBox="1"/>
          <p:nvPr/>
        </p:nvSpPr>
        <p:spPr>
          <a:xfrm>
            <a:off x="215000" y="2457450"/>
            <a:ext cx="27453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Consolas"/>
                <a:ea typeface="Consolas"/>
                <a:cs typeface="Consolas"/>
                <a:sym typeface="Consolas"/>
              </a:rPr>
              <a:t>#create turtle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None/>
            </a:pPr>
            <a:r>
              <a:rPr b="1" lang="en">
                <a:latin typeface="Consolas"/>
                <a:ea typeface="Consolas"/>
                <a:cs typeface="Consolas"/>
                <a:sym typeface="Consolas"/>
              </a:rPr>
              <a:t>n=3</a:t>
            </a:r>
            <a:r>
              <a:rPr lang="en">
                <a:latin typeface="Consolas"/>
                <a:ea typeface="Consolas"/>
                <a:cs typeface="Consolas"/>
                <a:sym typeface="Consolas"/>
              </a:rPr>
              <a:t> </a:t>
            </a:r>
            <a:r>
              <a:rPr lang="en">
                <a:solidFill>
                  <a:schemeClr val="dk1"/>
                </a:solidFill>
                <a:latin typeface="Consolas"/>
                <a:ea typeface="Consolas"/>
                <a:cs typeface="Consolas"/>
                <a:sym typeface="Consolas"/>
              </a:rPr>
              <a:t>#number of sides</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#draw n-sided shape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for _ in range(</a:t>
            </a:r>
            <a:r>
              <a:rPr b="1" lang="en">
                <a:latin typeface="Consolas"/>
                <a:ea typeface="Consolas"/>
                <a:cs typeface="Consolas"/>
                <a:sym typeface="Consolas"/>
              </a:rPr>
              <a:t>n</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myrtle.forward(100)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myrtle.left(360/</a:t>
            </a:r>
            <a:r>
              <a:rPr b="1" lang="en">
                <a:latin typeface="Consolas"/>
                <a:ea typeface="Consolas"/>
                <a:cs typeface="Consolas"/>
                <a:sym typeface="Consolas"/>
              </a:rPr>
              <a:t>n</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p:txBody>
      </p:sp>
      <p:sp>
        <p:nvSpPr>
          <p:cNvPr id="165" name="Google Shape;165;p23"/>
          <p:cNvSpPr txBox="1"/>
          <p:nvPr/>
        </p:nvSpPr>
        <p:spPr>
          <a:xfrm>
            <a:off x="3019975" y="2504200"/>
            <a:ext cx="2666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#create 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import 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myrtle = turtle.Turtle()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n=4</a:t>
            </a:r>
            <a:r>
              <a:rPr lang="en">
                <a:solidFill>
                  <a:schemeClr val="dk1"/>
                </a:solidFill>
                <a:latin typeface="Consolas"/>
                <a:ea typeface="Consolas"/>
                <a:cs typeface="Consolas"/>
                <a:sym typeface="Consolas"/>
              </a:rPr>
              <a:t> #number of sides</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#draw n-sided shape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for _ in range(</a:t>
            </a:r>
            <a:r>
              <a:rPr b="1" lang="en">
                <a:solidFill>
                  <a:schemeClr val="dk1"/>
                </a:solidFill>
                <a:latin typeface="Consolas"/>
                <a:ea typeface="Consolas"/>
                <a:cs typeface="Consolas"/>
                <a:sym typeface="Consolas"/>
              </a:rPr>
              <a:t>n</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myrtle.forward(100)</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myrtle.left(360/</a:t>
            </a:r>
            <a:r>
              <a:rPr b="1" lang="en">
                <a:solidFill>
                  <a:schemeClr val="dk1"/>
                </a:solidFill>
                <a:latin typeface="Consolas"/>
                <a:ea typeface="Consolas"/>
                <a:cs typeface="Consolas"/>
                <a:sym typeface="Consolas"/>
              </a:rPr>
              <a:t>n</a:t>
            </a:r>
            <a:r>
              <a:rPr lang="en">
                <a:solidFill>
                  <a:schemeClr val="dk1"/>
                </a:solidFill>
                <a:latin typeface="Consolas"/>
                <a:ea typeface="Consolas"/>
                <a:cs typeface="Consolas"/>
                <a:sym typeface="Consolas"/>
              </a:rPr>
              <a:t>)</a:t>
            </a:r>
            <a:endParaRPr>
              <a:latin typeface="Consolas"/>
              <a:ea typeface="Consolas"/>
              <a:cs typeface="Consolas"/>
              <a:sym typeface="Consolas"/>
            </a:endParaRPr>
          </a:p>
        </p:txBody>
      </p:sp>
      <p:sp>
        <p:nvSpPr>
          <p:cNvPr id="166" name="Google Shape;166;p23"/>
          <p:cNvSpPr txBox="1"/>
          <p:nvPr/>
        </p:nvSpPr>
        <p:spPr>
          <a:xfrm>
            <a:off x="5990675" y="2504200"/>
            <a:ext cx="26268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#create 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import 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myrtle = turtle.Turtle()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n=8</a:t>
            </a:r>
            <a:r>
              <a:rPr lang="en">
                <a:solidFill>
                  <a:schemeClr val="dk1"/>
                </a:solidFill>
                <a:latin typeface="Consolas"/>
                <a:ea typeface="Consolas"/>
                <a:cs typeface="Consolas"/>
                <a:sym typeface="Consolas"/>
              </a:rPr>
              <a:t> #number of sides</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#draw n-sided shape</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for _ in range(</a:t>
            </a:r>
            <a:r>
              <a:rPr b="1" lang="en">
                <a:solidFill>
                  <a:schemeClr val="dk1"/>
                </a:solidFill>
                <a:latin typeface="Consolas"/>
                <a:ea typeface="Consolas"/>
                <a:cs typeface="Consolas"/>
                <a:sym typeface="Consolas"/>
              </a:rPr>
              <a:t>n</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myrtle.forward(100)</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Consolas"/>
                <a:ea typeface="Consolas"/>
                <a:cs typeface="Consolas"/>
                <a:sym typeface="Consolas"/>
              </a:rPr>
              <a:t>    myrtle.left(360/</a:t>
            </a:r>
            <a:r>
              <a:rPr b="1" lang="en">
                <a:solidFill>
                  <a:schemeClr val="dk1"/>
                </a:solidFill>
                <a:latin typeface="Consolas"/>
                <a:ea typeface="Consolas"/>
                <a:cs typeface="Consolas"/>
                <a:sym typeface="Consolas"/>
              </a:rPr>
              <a:t>n</a:t>
            </a:r>
            <a:r>
              <a:rPr lang="en">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p:txBody>
      </p:sp>
      <p:sp>
        <p:nvSpPr>
          <p:cNvPr id="167" name="Google Shape;167;p23"/>
          <p:cNvSpPr/>
          <p:nvPr/>
        </p:nvSpPr>
        <p:spPr>
          <a:xfrm>
            <a:off x="3901375" y="1536050"/>
            <a:ext cx="903600" cy="8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3"/>
          <p:cNvSpPr/>
          <p:nvPr/>
        </p:nvSpPr>
        <p:spPr>
          <a:xfrm>
            <a:off x="993650" y="1449525"/>
            <a:ext cx="1188000" cy="908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3"/>
          <p:cNvSpPr/>
          <p:nvPr/>
        </p:nvSpPr>
        <p:spPr>
          <a:xfrm>
            <a:off x="6820625" y="1449525"/>
            <a:ext cx="966900" cy="8910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3"/>
          <p:cNvSpPr txBox="1"/>
          <p:nvPr/>
        </p:nvSpPr>
        <p:spPr>
          <a:xfrm>
            <a:off x="1013950" y="4656850"/>
            <a:ext cx="7446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Manrope"/>
                <a:ea typeface="Manrope"/>
                <a:cs typeface="Manrope"/>
                <a:sym typeface="Manrope"/>
              </a:rPr>
              <a:t>b</a:t>
            </a:r>
            <a:r>
              <a:rPr lang="en">
                <a:solidFill>
                  <a:schemeClr val="dk1"/>
                </a:solidFill>
                <a:latin typeface="Manrope"/>
                <a:ea typeface="Manrope"/>
                <a:cs typeface="Manrope"/>
                <a:sym typeface="Manrope"/>
              </a:rPr>
              <a:t>e careful when using this method to draw several shapes in the same program</a:t>
            </a:r>
            <a:endParaRPr>
              <a:latin typeface="Manrope"/>
              <a:ea typeface="Manrope"/>
              <a:cs typeface="Manrope"/>
              <a:sym typeface="Manro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4" name="Shape 174"/>
        <p:cNvGrpSpPr/>
        <p:nvPr/>
      </p:nvGrpSpPr>
      <p:grpSpPr>
        <a:xfrm>
          <a:off x="0" y="0"/>
          <a:ext cx="0" cy="0"/>
          <a:chOff x="0" y="0"/>
          <a:chExt cx="0" cy="0"/>
        </a:xfrm>
      </p:grpSpPr>
      <p:sp>
        <p:nvSpPr>
          <p:cNvPr id="175" name="Google Shape;175;p24"/>
          <p:cNvSpPr txBox="1"/>
          <p:nvPr/>
        </p:nvSpPr>
        <p:spPr>
          <a:xfrm>
            <a:off x="1960250" y="9513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How to draw </a:t>
            </a:r>
            <a:r>
              <a:rPr b="1" lang="en" sz="4100">
                <a:solidFill>
                  <a:srgbClr val="36174D"/>
                </a:solidFill>
                <a:latin typeface="Staatliches"/>
                <a:ea typeface="Staatliches"/>
                <a:cs typeface="Staatliches"/>
                <a:sym typeface="Staatliches"/>
              </a:rPr>
              <a:t>Turtle Shapes</a:t>
            </a:r>
            <a:endParaRPr sz="700"/>
          </a:p>
        </p:txBody>
      </p:sp>
      <p:sp>
        <p:nvSpPr>
          <p:cNvPr id="176" name="Google Shape;176;p24"/>
          <p:cNvSpPr txBox="1"/>
          <p:nvPr/>
        </p:nvSpPr>
        <p:spPr>
          <a:xfrm>
            <a:off x="1888600" y="1713300"/>
            <a:ext cx="6518400" cy="3201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en">
                <a:solidFill>
                  <a:schemeClr val="dk1"/>
                </a:solidFill>
                <a:latin typeface="Manrope"/>
                <a:ea typeface="Manrope"/>
                <a:cs typeface="Manrope"/>
                <a:sym typeface="Manrope"/>
              </a:rPr>
              <a:t>Draw out what shape you hope to make on paper. Find any basic shapes you know how to create.</a:t>
            </a:r>
            <a:endParaRPr>
              <a:solidFill>
                <a:schemeClr val="dk1"/>
              </a:solidFill>
              <a:latin typeface="Manrope"/>
              <a:ea typeface="Manrope"/>
              <a:cs typeface="Manrope"/>
              <a:sym typeface="Manrope"/>
            </a:endParaRPr>
          </a:p>
          <a:p>
            <a:pPr indent="0" lvl="0" marL="914400" rtl="0" algn="l">
              <a:spcBef>
                <a:spcPts val="0"/>
              </a:spcBef>
              <a:spcAft>
                <a:spcPts val="0"/>
              </a:spcAft>
              <a:buNone/>
            </a:pPr>
            <a:r>
              <a:t/>
            </a:r>
            <a:endParaRPr>
              <a:solidFill>
                <a:schemeClr val="dk1"/>
              </a:solidFill>
              <a:latin typeface="Manrope"/>
              <a:ea typeface="Manrope"/>
              <a:cs typeface="Manrope"/>
              <a:sym typeface="Manrope"/>
            </a:endParaRPr>
          </a:p>
          <a:p>
            <a:pPr indent="-317500" lvl="0" marL="457200" rtl="0" algn="l">
              <a:spcBef>
                <a:spcPts val="0"/>
              </a:spcBef>
              <a:spcAft>
                <a:spcPts val="0"/>
              </a:spcAft>
              <a:buClr>
                <a:schemeClr val="dk1"/>
              </a:buClr>
              <a:buSzPts val="1400"/>
              <a:buFont typeface="Manrope"/>
              <a:buAutoNum type="arabicPeriod"/>
            </a:pPr>
            <a:r>
              <a:rPr lang="en">
                <a:solidFill>
                  <a:schemeClr val="dk1"/>
                </a:solidFill>
                <a:latin typeface="Manrope"/>
                <a:ea typeface="Manrope"/>
                <a:cs typeface="Manrope"/>
                <a:sym typeface="Manrope"/>
              </a:rPr>
              <a:t>Plan out your code outline using comments</a:t>
            </a:r>
            <a:endParaRPr>
              <a:solidFill>
                <a:schemeClr val="dk1"/>
              </a:solidFill>
              <a:latin typeface="Manrope"/>
              <a:ea typeface="Manrope"/>
              <a:cs typeface="Manrope"/>
              <a:sym typeface="Manrope"/>
            </a:endParaRPr>
          </a:p>
          <a:p>
            <a:pPr indent="0" lvl="0" marL="457200" rtl="0" algn="l">
              <a:spcBef>
                <a:spcPts val="0"/>
              </a:spcBef>
              <a:spcAft>
                <a:spcPts val="0"/>
              </a:spcAft>
              <a:buNone/>
            </a:pPr>
            <a:r>
              <a:t/>
            </a:r>
            <a:endParaRPr>
              <a:solidFill>
                <a:schemeClr val="dk1"/>
              </a:solidFill>
              <a:latin typeface="Manrope"/>
              <a:ea typeface="Manrope"/>
              <a:cs typeface="Manrope"/>
              <a:sym typeface="Manrope"/>
            </a:endParaRPr>
          </a:p>
          <a:p>
            <a:pPr indent="-317500" lvl="0" marL="457200" rtl="0" algn="l">
              <a:spcBef>
                <a:spcPts val="0"/>
              </a:spcBef>
              <a:spcAft>
                <a:spcPts val="0"/>
              </a:spcAft>
              <a:buClr>
                <a:schemeClr val="dk1"/>
              </a:buClr>
              <a:buSzPts val="1400"/>
              <a:buFont typeface="Manrope"/>
              <a:buAutoNum type="arabicPeriod"/>
            </a:pPr>
            <a:r>
              <a:rPr lang="en">
                <a:solidFill>
                  <a:schemeClr val="dk1"/>
                </a:solidFill>
                <a:latin typeface="Manrope"/>
                <a:ea typeface="Manrope"/>
                <a:cs typeface="Manrope"/>
                <a:sym typeface="Manrope"/>
              </a:rPr>
              <a:t>To create sections of a shape, put yourself in your turtle’s shoes to figure out forward, backward, left and right methods. Sometimes figuring out degrees for left and right is trial and error, so be patient</a:t>
            </a:r>
            <a:endParaRPr>
              <a:solidFill>
                <a:schemeClr val="dk1"/>
              </a:solidFill>
              <a:latin typeface="Manrope"/>
              <a:ea typeface="Manrope"/>
              <a:cs typeface="Manrope"/>
              <a:sym typeface="Manrope"/>
            </a:endParaRPr>
          </a:p>
          <a:p>
            <a:pPr indent="0" lvl="0" marL="457200" rtl="0" algn="l">
              <a:spcBef>
                <a:spcPts val="0"/>
              </a:spcBef>
              <a:spcAft>
                <a:spcPts val="0"/>
              </a:spcAft>
              <a:buNone/>
            </a:pPr>
            <a:r>
              <a:t/>
            </a:r>
            <a:endParaRPr>
              <a:solidFill>
                <a:schemeClr val="dk1"/>
              </a:solidFill>
              <a:latin typeface="Manrope"/>
              <a:ea typeface="Manrope"/>
              <a:cs typeface="Manrope"/>
              <a:sym typeface="Manrope"/>
            </a:endParaRPr>
          </a:p>
          <a:p>
            <a:pPr indent="-317500" lvl="0" marL="457200" rtl="0" algn="l">
              <a:spcBef>
                <a:spcPts val="0"/>
              </a:spcBef>
              <a:spcAft>
                <a:spcPts val="0"/>
              </a:spcAft>
              <a:buClr>
                <a:schemeClr val="dk1"/>
              </a:buClr>
              <a:buSzPts val="1400"/>
              <a:buFont typeface="Manrope"/>
              <a:buAutoNum type="arabicPeriod"/>
            </a:pPr>
            <a:r>
              <a:rPr lang="en">
                <a:solidFill>
                  <a:schemeClr val="dk1"/>
                </a:solidFill>
                <a:latin typeface="Manrope"/>
                <a:ea typeface="Manrope"/>
                <a:cs typeface="Manrope"/>
                <a:sym typeface="Manrope"/>
              </a:rPr>
              <a:t>Do any sections of a shape repeat? If they do, use a for loop to make these!</a:t>
            </a:r>
            <a:endParaRPr>
              <a:solidFill>
                <a:schemeClr val="dk1"/>
              </a:solidFill>
              <a:latin typeface="Manrope"/>
              <a:ea typeface="Manrope"/>
              <a:cs typeface="Manrope"/>
              <a:sym typeface="Manrope"/>
            </a:endParaRPr>
          </a:p>
          <a:p>
            <a:pPr indent="0" lvl="0" marL="457200" rtl="0" algn="l">
              <a:spcBef>
                <a:spcPts val="0"/>
              </a:spcBef>
              <a:spcAft>
                <a:spcPts val="0"/>
              </a:spcAft>
              <a:buNone/>
            </a:pPr>
            <a:r>
              <a:t/>
            </a:r>
            <a:endParaRPr>
              <a:solidFill>
                <a:schemeClr val="dk1"/>
              </a:solidFill>
              <a:latin typeface="Manrope"/>
              <a:ea typeface="Manrope"/>
              <a:cs typeface="Manrope"/>
              <a:sym typeface="Manrope"/>
            </a:endParaRPr>
          </a:p>
          <a:p>
            <a:pPr indent="-317500" lvl="0" marL="457200" rtl="0" algn="l">
              <a:spcBef>
                <a:spcPts val="0"/>
              </a:spcBef>
              <a:spcAft>
                <a:spcPts val="0"/>
              </a:spcAft>
              <a:buClr>
                <a:schemeClr val="dk1"/>
              </a:buClr>
              <a:buSzPts val="1400"/>
              <a:buFont typeface="Manrope"/>
              <a:buAutoNum type="arabicPeriod"/>
            </a:pPr>
            <a:r>
              <a:rPr lang="en">
                <a:solidFill>
                  <a:schemeClr val="dk1"/>
                </a:solidFill>
                <a:latin typeface="Manrope"/>
                <a:ea typeface="Manrope"/>
                <a:cs typeface="Manrope"/>
                <a:sym typeface="Manrope"/>
              </a:rPr>
              <a:t>Once you have an the </a:t>
            </a:r>
            <a:r>
              <a:rPr lang="en">
                <a:solidFill>
                  <a:schemeClr val="dk1"/>
                </a:solidFill>
                <a:latin typeface="Manrope"/>
                <a:ea typeface="Manrope"/>
                <a:cs typeface="Manrope"/>
                <a:sym typeface="Manrope"/>
              </a:rPr>
              <a:t>outline</a:t>
            </a:r>
            <a:r>
              <a:rPr lang="en">
                <a:solidFill>
                  <a:schemeClr val="dk1"/>
                </a:solidFill>
                <a:latin typeface="Manrope"/>
                <a:ea typeface="Manrope"/>
                <a:cs typeface="Manrope"/>
                <a:sym typeface="Manrope"/>
              </a:rPr>
              <a:t> of your shape the way you like it, add colors (fill or pen methods) </a:t>
            </a:r>
            <a:endParaRPr>
              <a:solidFill>
                <a:schemeClr val="dk1"/>
              </a:solidFill>
              <a:latin typeface="Manrope"/>
              <a:ea typeface="Manrope"/>
              <a:cs typeface="Manrope"/>
              <a:sym typeface="Manrop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25"/>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Exercise</a:t>
            </a:r>
            <a:endParaRPr sz="3000">
              <a:solidFill>
                <a:schemeClr val="dk1"/>
              </a:solidFill>
              <a:latin typeface="Staatliches"/>
              <a:ea typeface="Staatliches"/>
              <a:cs typeface="Staatliches"/>
              <a:sym typeface="Staatliches"/>
            </a:endParaRPr>
          </a:p>
        </p:txBody>
      </p:sp>
      <p:sp>
        <p:nvSpPr>
          <p:cNvPr id="182" name="Google Shape;182;p25"/>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stars</a:t>
            </a:r>
            <a:endParaRPr sz="700"/>
          </a:p>
        </p:txBody>
      </p:sp>
      <p:sp>
        <p:nvSpPr>
          <p:cNvPr id="184" name="Google Shape;184;p25"/>
          <p:cNvSpPr txBox="1"/>
          <p:nvPr/>
        </p:nvSpPr>
        <p:spPr>
          <a:xfrm>
            <a:off x="1812400" y="1941900"/>
            <a:ext cx="58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Use the turtle module and a for loop to draw a star</a:t>
            </a:r>
            <a:endParaRPr/>
          </a:p>
        </p:txBody>
      </p:sp>
      <p:grpSp>
        <p:nvGrpSpPr>
          <p:cNvPr id="185" name="Google Shape;185;p25"/>
          <p:cNvGrpSpPr/>
          <p:nvPr/>
        </p:nvGrpSpPr>
        <p:grpSpPr>
          <a:xfrm>
            <a:off x="2872275" y="2511350"/>
            <a:ext cx="758100" cy="807600"/>
            <a:chOff x="2285550" y="2610500"/>
            <a:chExt cx="758100" cy="807600"/>
          </a:xfrm>
        </p:grpSpPr>
        <p:cxnSp>
          <p:nvCxnSpPr>
            <p:cNvPr id="186" name="Google Shape;186;p25"/>
            <p:cNvCxnSpPr/>
            <p:nvPr/>
          </p:nvCxnSpPr>
          <p:spPr>
            <a:xfrm>
              <a:off x="2661000" y="2610500"/>
              <a:ext cx="7200" cy="807600"/>
            </a:xfrm>
            <a:prstGeom prst="straightConnector1">
              <a:avLst/>
            </a:prstGeom>
            <a:noFill/>
            <a:ln cap="flat" cmpd="sng" w="38100">
              <a:solidFill>
                <a:schemeClr val="dk2"/>
              </a:solidFill>
              <a:prstDash val="solid"/>
              <a:round/>
              <a:headEnd len="med" w="med" type="none"/>
              <a:tailEnd len="med" w="med" type="none"/>
            </a:ln>
          </p:spPr>
        </p:cxnSp>
        <p:cxnSp>
          <p:nvCxnSpPr>
            <p:cNvPr id="187" name="Google Shape;187;p25"/>
            <p:cNvCxnSpPr/>
            <p:nvPr/>
          </p:nvCxnSpPr>
          <p:spPr>
            <a:xfrm flipH="1">
              <a:off x="2401500" y="2769050"/>
              <a:ext cx="526200" cy="490500"/>
            </a:xfrm>
            <a:prstGeom prst="straightConnector1">
              <a:avLst/>
            </a:prstGeom>
            <a:noFill/>
            <a:ln cap="flat" cmpd="sng" w="38100">
              <a:solidFill>
                <a:schemeClr val="dk2"/>
              </a:solidFill>
              <a:prstDash val="solid"/>
              <a:round/>
              <a:headEnd len="med" w="med" type="none"/>
              <a:tailEnd len="med" w="med" type="none"/>
            </a:ln>
          </p:spPr>
        </p:cxnSp>
        <p:cxnSp>
          <p:nvCxnSpPr>
            <p:cNvPr id="188" name="Google Shape;188;p25"/>
            <p:cNvCxnSpPr/>
            <p:nvPr/>
          </p:nvCxnSpPr>
          <p:spPr>
            <a:xfrm rot="10800000">
              <a:off x="2372575" y="2769025"/>
              <a:ext cx="591300" cy="483300"/>
            </a:xfrm>
            <a:prstGeom prst="straightConnector1">
              <a:avLst/>
            </a:prstGeom>
            <a:noFill/>
            <a:ln cap="flat" cmpd="sng" w="38100">
              <a:solidFill>
                <a:schemeClr val="dk2"/>
              </a:solidFill>
              <a:prstDash val="solid"/>
              <a:round/>
              <a:headEnd len="med" w="med" type="none"/>
              <a:tailEnd len="med" w="med" type="none"/>
            </a:ln>
          </p:spPr>
        </p:cxnSp>
        <p:cxnSp>
          <p:nvCxnSpPr>
            <p:cNvPr id="189" name="Google Shape;189;p25"/>
            <p:cNvCxnSpPr/>
            <p:nvPr/>
          </p:nvCxnSpPr>
          <p:spPr>
            <a:xfrm flipH="1" rot="10800000">
              <a:off x="2285550" y="3011150"/>
              <a:ext cx="758100" cy="6300"/>
            </a:xfrm>
            <a:prstGeom prst="straightConnector1">
              <a:avLst/>
            </a:prstGeom>
            <a:noFill/>
            <a:ln cap="flat" cmpd="sng" w="38100">
              <a:solidFill>
                <a:schemeClr val="dk2"/>
              </a:solidFill>
              <a:prstDash val="solid"/>
              <a:round/>
              <a:headEnd len="med" w="med" type="none"/>
              <a:tailEnd len="med" w="med" type="none"/>
            </a:ln>
          </p:spPr>
        </p:cxnSp>
      </p:grpSp>
      <p:grpSp>
        <p:nvGrpSpPr>
          <p:cNvPr id="190" name="Google Shape;190;p25"/>
          <p:cNvGrpSpPr/>
          <p:nvPr/>
        </p:nvGrpSpPr>
        <p:grpSpPr>
          <a:xfrm>
            <a:off x="4060000" y="2574350"/>
            <a:ext cx="761700" cy="681600"/>
            <a:chOff x="4060000" y="2574350"/>
            <a:chExt cx="761700" cy="681600"/>
          </a:xfrm>
        </p:grpSpPr>
        <p:cxnSp>
          <p:nvCxnSpPr>
            <p:cNvPr id="191" name="Google Shape;191;p25"/>
            <p:cNvCxnSpPr/>
            <p:nvPr/>
          </p:nvCxnSpPr>
          <p:spPr>
            <a:xfrm rot="10800000">
              <a:off x="4060000" y="2772650"/>
              <a:ext cx="591300" cy="483300"/>
            </a:xfrm>
            <a:prstGeom prst="straightConnector1">
              <a:avLst/>
            </a:prstGeom>
            <a:noFill/>
            <a:ln cap="flat" cmpd="sng" w="38100">
              <a:solidFill>
                <a:schemeClr val="dk2"/>
              </a:solidFill>
              <a:prstDash val="solid"/>
              <a:round/>
              <a:headEnd len="med" w="med" type="none"/>
              <a:tailEnd len="med" w="med" type="none"/>
            </a:ln>
          </p:spPr>
        </p:cxnSp>
        <p:cxnSp>
          <p:nvCxnSpPr>
            <p:cNvPr id="192" name="Google Shape;192;p25"/>
            <p:cNvCxnSpPr/>
            <p:nvPr/>
          </p:nvCxnSpPr>
          <p:spPr>
            <a:xfrm rot="10800000">
              <a:off x="4535875" y="2574350"/>
              <a:ext cx="94800" cy="681600"/>
            </a:xfrm>
            <a:prstGeom prst="straightConnector1">
              <a:avLst/>
            </a:prstGeom>
            <a:noFill/>
            <a:ln cap="flat" cmpd="sng" w="38100">
              <a:solidFill>
                <a:schemeClr val="dk2"/>
              </a:solidFill>
              <a:prstDash val="solid"/>
              <a:round/>
              <a:headEnd len="med" w="med" type="none"/>
              <a:tailEnd len="med" w="med" type="none"/>
            </a:ln>
          </p:spPr>
        </p:cxnSp>
        <p:cxnSp>
          <p:nvCxnSpPr>
            <p:cNvPr id="193" name="Google Shape;193;p25"/>
            <p:cNvCxnSpPr/>
            <p:nvPr/>
          </p:nvCxnSpPr>
          <p:spPr>
            <a:xfrm flipH="1" rot="10800000">
              <a:off x="4096050" y="2610600"/>
              <a:ext cx="439800" cy="634500"/>
            </a:xfrm>
            <a:prstGeom prst="straightConnector1">
              <a:avLst/>
            </a:prstGeom>
            <a:noFill/>
            <a:ln cap="flat" cmpd="sng" w="38100">
              <a:solidFill>
                <a:schemeClr val="dk2"/>
              </a:solidFill>
              <a:prstDash val="solid"/>
              <a:round/>
              <a:headEnd len="med" w="med" type="none"/>
              <a:tailEnd len="med" w="med" type="none"/>
            </a:ln>
          </p:spPr>
        </p:cxnSp>
        <p:cxnSp>
          <p:nvCxnSpPr>
            <p:cNvPr id="194" name="Google Shape;194;p25"/>
            <p:cNvCxnSpPr/>
            <p:nvPr/>
          </p:nvCxnSpPr>
          <p:spPr>
            <a:xfrm flipH="1" rot="10800000">
              <a:off x="4096050" y="2877200"/>
              <a:ext cx="721200" cy="355200"/>
            </a:xfrm>
            <a:prstGeom prst="straightConnector1">
              <a:avLst/>
            </a:prstGeom>
            <a:noFill/>
            <a:ln cap="flat" cmpd="sng" w="38100">
              <a:solidFill>
                <a:schemeClr val="dk2"/>
              </a:solidFill>
              <a:prstDash val="solid"/>
              <a:round/>
              <a:headEnd len="med" w="med" type="none"/>
              <a:tailEnd len="med" w="med" type="none"/>
            </a:ln>
          </p:spPr>
        </p:cxnSp>
        <p:cxnSp>
          <p:nvCxnSpPr>
            <p:cNvPr id="195" name="Google Shape;195;p25"/>
            <p:cNvCxnSpPr/>
            <p:nvPr/>
          </p:nvCxnSpPr>
          <p:spPr>
            <a:xfrm>
              <a:off x="4060000" y="2772650"/>
              <a:ext cx="761700" cy="112800"/>
            </a:xfrm>
            <a:prstGeom prst="straightConnector1">
              <a:avLst/>
            </a:prstGeom>
            <a:noFill/>
            <a:ln cap="flat" cmpd="sng" w="38100">
              <a:solidFill>
                <a:schemeClr val="dk2"/>
              </a:solidFill>
              <a:prstDash val="solid"/>
              <a:round/>
              <a:headEnd len="med" w="med" type="none"/>
              <a:tailEnd len="med" w="med" type="none"/>
            </a:ln>
          </p:spPr>
        </p:cxnSp>
      </p:grpSp>
      <p:grpSp>
        <p:nvGrpSpPr>
          <p:cNvPr id="196" name="Google Shape;196;p25"/>
          <p:cNvGrpSpPr/>
          <p:nvPr/>
        </p:nvGrpSpPr>
        <p:grpSpPr>
          <a:xfrm>
            <a:off x="5251320" y="2511318"/>
            <a:ext cx="810519" cy="807648"/>
            <a:chOff x="5504700" y="2208075"/>
            <a:chExt cx="1100950" cy="1107125"/>
          </a:xfrm>
        </p:grpSpPr>
        <p:cxnSp>
          <p:nvCxnSpPr>
            <p:cNvPr id="197" name="Google Shape;197;p25"/>
            <p:cNvCxnSpPr/>
            <p:nvPr/>
          </p:nvCxnSpPr>
          <p:spPr>
            <a:xfrm flipH="1" rot="10800000">
              <a:off x="5504700" y="2937875"/>
              <a:ext cx="402000" cy="49500"/>
            </a:xfrm>
            <a:prstGeom prst="straightConnector1">
              <a:avLst/>
            </a:prstGeom>
            <a:noFill/>
            <a:ln cap="flat" cmpd="sng" w="38100">
              <a:solidFill>
                <a:schemeClr val="dk2"/>
              </a:solidFill>
              <a:prstDash val="solid"/>
              <a:round/>
              <a:headEnd len="med" w="med" type="none"/>
              <a:tailEnd len="med" w="med" type="none"/>
            </a:ln>
          </p:spPr>
        </p:cxnSp>
        <p:cxnSp>
          <p:nvCxnSpPr>
            <p:cNvPr id="198" name="Google Shape;198;p25"/>
            <p:cNvCxnSpPr/>
            <p:nvPr/>
          </p:nvCxnSpPr>
          <p:spPr>
            <a:xfrm flipH="1" rot="10800000">
              <a:off x="5504700" y="2696675"/>
              <a:ext cx="247500" cy="290700"/>
            </a:xfrm>
            <a:prstGeom prst="straightConnector1">
              <a:avLst/>
            </a:prstGeom>
            <a:noFill/>
            <a:ln cap="flat" cmpd="sng" w="38100">
              <a:solidFill>
                <a:schemeClr val="dk2"/>
              </a:solidFill>
              <a:prstDash val="solid"/>
              <a:round/>
              <a:headEnd len="med" w="med" type="none"/>
              <a:tailEnd len="med" w="med" type="none"/>
            </a:ln>
          </p:spPr>
        </p:cxnSp>
        <p:cxnSp>
          <p:nvCxnSpPr>
            <p:cNvPr id="199" name="Google Shape;199;p25"/>
            <p:cNvCxnSpPr/>
            <p:nvPr/>
          </p:nvCxnSpPr>
          <p:spPr>
            <a:xfrm>
              <a:off x="5633918" y="2435466"/>
              <a:ext cx="112500" cy="286500"/>
            </a:xfrm>
            <a:prstGeom prst="straightConnector1">
              <a:avLst/>
            </a:prstGeom>
            <a:noFill/>
            <a:ln cap="flat" cmpd="sng" w="38100">
              <a:solidFill>
                <a:schemeClr val="dk2"/>
              </a:solidFill>
              <a:prstDash val="solid"/>
              <a:round/>
              <a:headEnd len="med" w="med" type="none"/>
              <a:tailEnd len="med" w="med" type="none"/>
            </a:ln>
          </p:spPr>
        </p:cxnSp>
        <p:cxnSp>
          <p:nvCxnSpPr>
            <p:cNvPr id="200" name="Google Shape;200;p25"/>
            <p:cNvCxnSpPr/>
            <p:nvPr/>
          </p:nvCxnSpPr>
          <p:spPr>
            <a:xfrm>
              <a:off x="5646975" y="2454300"/>
              <a:ext cx="346500" cy="69300"/>
            </a:xfrm>
            <a:prstGeom prst="straightConnector1">
              <a:avLst/>
            </a:prstGeom>
            <a:noFill/>
            <a:ln cap="flat" cmpd="sng" w="38100">
              <a:solidFill>
                <a:schemeClr val="dk2"/>
              </a:solidFill>
              <a:prstDash val="solid"/>
              <a:round/>
              <a:headEnd len="med" w="med" type="none"/>
              <a:tailEnd len="med" w="med" type="none"/>
            </a:ln>
          </p:spPr>
        </p:cxnSp>
        <p:cxnSp>
          <p:nvCxnSpPr>
            <p:cNvPr id="201" name="Google Shape;201;p25"/>
            <p:cNvCxnSpPr/>
            <p:nvPr/>
          </p:nvCxnSpPr>
          <p:spPr>
            <a:xfrm flipH="1">
              <a:off x="5980900" y="2208075"/>
              <a:ext cx="228900" cy="340200"/>
            </a:xfrm>
            <a:prstGeom prst="straightConnector1">
              <a:avLst/>
            </a:prstGeom>
            <a:noFill/>
            <a:ln cap="flat" cmpd="sng" w="38100">
              <a:solidFill>
                <a:schemeClr val="dk2"/>
              </a:solidFill>
              <a:prstDash val="solid"/>
              <a:round/>
              <a:headEnd len="med" w="med" type="none"/>
              <a:tailEnd len="med" w="med" type="none"/>
            </a:ln>
          </p:spPr>
        </p:cxnSp>
        <p:cxnSp>
          <p:nvCxnSpPr>
            <p:cNvPr id="202" name="Google Shape;202;p25"/>
            <p:cNvCxnSpPr/>
            <p:nvPr/>
          </p:nvCxnSpPr>
          <p:spPr>
            <a:xfrm>
              <a:off x="6209800" y="2208075"/>
              <a:ext cx="85200" cy="417900"/>
            </a:xfrm>
            <a:prstGeom prst="straightConnector1">
              <a:avLst/>
            </a:prstGeom>
            <a:noFill/>
            <a:ln cap="flat" cmpd="sng" w="38100">
              <a:solidFill>
                <a:schemeClr val="dk2"/>
              </a:solidFill>
              <a:prstDash val="solid"/>
              <a:round/>
              <a:headEnd len="med" w="med" type="none"/>
              <a:tailEnd len="med" w="med" type="none"/>
            </a:ln>
          </p:spPr>
        </p:cxnSp>
        <p:cxnSp>
          <p:nvCxnSpPr>
            <p:cNvPr id="203" name="Google Shape;203;p25"/>
            <p:cNvCxnSpPr/>
            <p:nvPr/>
          </p:nvCxnSpPr>
          <p:spPr>
            <a:xfrm rot="10800000">
              <a:off x="6278050" y="2603800"/>
              <a:ext cx="327600" cy="6300"/>
            </a:xfrm>
            <a:prstGeom prst="straightConnector1">
              <a:avLst/>
            </a:prstGeom>
            <a:noFill/>
            <a:ln cap="flat" cmpd="sng" w="38100">
              <a:solidFill>
                <a:schemeClr val="dk2"/>
              </a:solidFill>
              <a:prstDash val="solid"/>
              <a:round/>
              <a:headEnd len="med" w="med" type="none"/>
              <a:tailEnd len="med" w="med" type="none"/>
            </a:ln>
          </p:spPr>
        </p:cxnSp>
        <p:cxnSp>
          <p:nvCxnSpPr>
            <p:cNvPr id="204" name="Google Shape;204;p25"/>
            <p:cNvCxnSpPr/>
            <p:nvPr/>
          </p:nvCxnSpPr>
          <p:spPr>
            <a:xfrm flipH="1">
              <a:off x="6339550" y="2610100"/>
              <a:ext cx="266100" cy="241200"/>
            </a:xfrm>
            <a:prstGeom prst="straightConnector1">
              <a:avLst/>
            </a:prstGeom>
            <a:noFill/>
            <a:ln cap="flat" cmpd="sng" w="38100">
              <a:solidFill>
                <a:schemeClr val="dk2"/>
              </a:solidFill>
              <a:prstDash val="solid"/>
              <a:round/>
              <a:headEnd len="med" w="med" type="none"/>
              <a:tailEnd len="med" w="med" type="none"/>
            </a:ln>
          </p:spPr>
        </p:cxnSp>
        <p:cxnSp>
          <p:nvCxnSpPr>
            <p:cNvPr id="205" name="Google Shape;205;p25"/>
            <p:cNvCxnSpPr/>
            <p:nvPr/>
          </p:nvCxnSpPr>
          <p:spPr>
            <a:xfrm rot="10800000">
              <a:off x="6335872" y="2824963"/>
              <a:ext cx="99900" cy="373800"/>
            </a:xfrm>
            <a:prstGeom prst="straightConnector1">
              <a:avLst/>
            </a:prstGeom>
            <a:noFill/>
            <a:ln cap="flat" cmpd="sng" w="38100">
              <a:solidFill>
                <a:schemeClr val="dk2"/>
              </a:solidFill>
              <a:prstDash val="solid"/>
              <a:round/>
              <a:headEnd len="med" w="med" type="none"/>
              <a:tailEnd len="med" w="med" type="none"/>
            </a:ln>
          </p:spPr>
        </p:cxnSp>
        <p:cxnSp>
          <p:nvCxnSpPr>
            <p:cNvPr id="206" name="Google Shape;206;p25"/>
            <p:cNvCxnSpPr/>
            <p:nvPr/>
          </p:nvCxnSpPr>
          <p:spPr>
            <a:xfrm rot="10800000">
              <a:off x="6147950" y="2999900"/>
              <a:ext cx="290700" cy="199800"/>
            </a:xfrm>
            <a:prstGeom prst="straightConnector1">
              <a:avLst/>
            </a:prstGeom>
            <a:noFill/>
            <a:ln cap="flat" cmpd="sng" w="38100">
              <a:solidFill>
                <a:schemeClr val="dk2"/>
              </a:solidFill>
              <a:prstDash val="solid"/>
              <a:round/>
              <a:headEnd len="med" w="med" type="none"/>
              <a:tailEnd len="med" w="med" type="none"/>
            </a:ln>
          </p:spPr>
        </p:cxnSp>
        <p:cxnSp>
          <p:nvCxnSpPr>
            <p:cNvPr id="207" name="Google Shape;207;p25"/>
            <p:cNvCxnSpPr/>
            <p:nvPr/>
          </p:nvCxnSpPr>
          <p:spPr>
            <a:xfrm flipH="1" rot="10800000">
              <a:off x="5919100" y="2999900"/>
              <a:ext cx="263700" cy="315300"/>
            </a:xfrm>
            <a:prstGeom prst="straightConnector1">
              <a:avLst/>
            </a:prstGeom>
            <a:noFill/>
            <a:ln cap="flat" cmpd="sng" w="38100">
              <a:solidFill>
                <a:schemeClr val="dk2"/>
              </a:solidFill>
              <a:prstDash val="solid"/>
              <a:round/>
              <a:headEnd len="med" w="med" type="none"/>
              <a:tailEnd len="med" w="med" type="none"/>
            </a:ln>
          </p:spPr>
        </p:cxnSp>
        <p:cxnSp>
          <p:nvCxnSpPr>
            <p:cNvPr id="208" name="Google Shape;208;p25"/>
            <p:cNvCxnSpPr/>
            <p:nvPr/>
          </p:nvCxnSpPr>
          <p:spPr>
            <a:xfrm rot="10800000">
              <a:off x="5904775" y="2918900"/>
              <a:ext cx="9300" cy="396300"/>
            </a:xfrm>
            <a:prstGeom prst="straightConnector1">
              <a:avLst/>
            </a:prstGeom>
            <a:noFill/>
            <a:ln cap="flat" cmpd="sng" w="38100">
              <a:solidFill>
                <a:schemeClr val="dk2"/>
              </a:solidFill>
              <a:prstDash val="solid"/>
              <a:round/>
              <a:headEnd len="med" w="med" type="none"/>
              <a:tailEnd len="med" w="med" type="none"/>
            </a:ln>
          </p:spPr>
        </p:cxnSp>
      </p:grpSp>
      <p:grpSp>
        <p:nvGrpSpPr>
          <p:cNvPr id="209" name="Google Shape;209;p25"/>
          <p:cNvGrpSpPr/>
          <p:nvPr/>
        </p:nvGrpSpPr>
        <p:grpSpPr>
          <a:xfrm>
            <a:off x="6251845" y="2511318"/>
            <a:ext cx="743830" cy="760082"/>
            <a:chOff x="7196345" y="1601168"/>
            <a:chExt cx="743830" cy="760082"/>
          </a:xfrm>
        </p:grpSpPr>
        <p:cxnSp>
          <p:nvCxnSpPr>
            <p:cNvPr id="210" name="Google Shape;210;p25"/>
            <p:cNvCxnSpPr/>
            <p:nvPr/>
          </p:nvCxnSpPr>
          <p:spPr>
            <a:xfrm flipH="1" rot="10800000">
              <a:off x="7196345" y="2133668"/>
              <a:ext cx="296100" cy="36000"/>
            </a:xfrm>
            <a:prstGeom prst="straightConnector1">
              <a:avLst/>
            </a:prstGeom>
            <a:noFill/>
            <a:ln cap="flat" cmpd="sng" w="38100">
              <a:solidFill>
                <a:schemeClr val="dk2"/>
              </a:solidFill>
              <a:prstDash val="solid"/>
              <a:round/>
              <a:headEnd len="med" w="med" type="none"/>
              <a:tailEnd len="med" w="med" type="none"/>
            </a:ln>
          </p:spPr>
        </p:cxnSp>
        <p:cxnSp>
          <p:nvCxnSpPr>
            <p:cNvPr id="211" name="Google Shape;211;p25"/>
            <p:cNvCxnSpPr/>
            <p:nvPr/>
          </p:nvCxnSpPr>
          <p:spPr>
            <a:xfrm flipH="1" rot="10800000">
              <a:off x="7196345" y="1957568"/>
              <a:ext cx="182100" cy="212100"/>
            </a:xfrm>
            <a:prstGeom prst="straightConnector1">
              <a:avLst/>
            </a:prstGeom>
            <a:noFill/>
            <a:ln cap="flat" cmpd="sng" w="38100">
              <a:solidFill>
                <a:schemeClr val="dk2"/>
              </a:solidFill>
              <a:prstDash val="solid"/>
              <a:round/>
              <a:headEnd len="med" w="med" type="none"/>
              <a:tailEnd len="med" w="med" type="none"/>
            </a:ln>
          </p:spPr>
        </p:cxnSp>
        <p:cxnSp>
          <p:nvCxnSpPr>
            <p:cNvPr id="212" name="Google Shape;212;p25"/>
            <p:cNvCxnSpPr/>
            <p:nvPr/>
          </p:nvCxnSpPr>
          <p:spPr>
            <a:xfrm>
              <a:off x="7291475" y="1767050"/>
              <a:ext cx="82800" cy="209100"/>
            </a:xfrm>
            <a:prstGeom prst="straightConnector1">
              <a:avLst/>
            </a:prstGeom>
            <a:noFill/>
            <a:ln cap="flat" cmpd="sng" w="38100">
              <a:solidFill>
                <a:schemeClr val="dk2"/>
              </a:solidFill>
              <a:prstDash val="solid"/>
              <a:round/>
              <a:headEnd len="med" w="med" type="none"/>
              <a:tailEnd len="med" w="med" type="none"/>
            </a:ln>
          </p:spPr>
        </p:cxnSp>
        <p:cxnSp>
          <p:nvCxnSpPr>
            <p:cNvPr id="213" name="Google Shape;213;p25"/>
            <p:cNvCxnSpPr/>
            <p:nvPr/>
          </p:nvCxnSpPr>
          <p:spPr>
            <a:xfrm>
              <a:off x="7301088" y="1780789"/>
              <a:ext cx="255000" cy="50700"/>
            </a:xfrm>
            <a:prstGeom prst="straightConnector1">
              <a:avLst/>
            </a:prstGeom>
            <a:noFill/>
            <a:ln cap="flat" cmpd="sng" w="38100">
              <a:solidFill>
                <a:schemeClr val="dk2"/>
              </a:solidFill>
              <a:prstDash val="solid"/>
              <a:round/>
              <a:headEnd len="med" w="med" type="none"/>
              <a:tailEnd len="med" w="med" type="none"/>
            </a:ln>
          </p:spPr>
        </p:cxnSp>
        <p:cxnSp>
          <p:nvCxnSpPr>
            <p:cNvPr id="214" name="Google Shape;214;p25"/>
            <p:cNvCxnSpPr/>
            <p:nvPr/>
          </p:nvCxnSpPr>
          <p:spPr>
            <a:xfrm flipH="1">
              <a:off x="7546840" y="1601168"/>
              <a:ext cx="168600" cy="248100"/>
            </a:xfrm>
            <a:prstGeom prst="straightConnector1">
              <a:avLst/>
            </a:prstGeom>
            <a:noFill/>
            <a:ln cap="flat" cmpd="sng" w="38100">
              <a:solidFill>
                <a:schemeClr val="dk2"/>
              </a:solidFill>
              <a:prstDash val="solid"/>
              <a:round/>
              <a:headEnd len="med" w="med" type="none"/>
              <a:tailEnd len="med" w="med" type="none"/>
            </a:ln>
          </p:spPr>
        </p:cxnSp>
        <p:cxnSp>
          <p:nvCxnSpPr>
            <p:cNvPr id="215" name="Google Shape;215;p25"/>
            <p:cNvCxnSpPr/>
            <p:nvPr/>
          </p:nvCxnSpPr>
          <p:spPr>
            <a:xfrm>
              <a:off x="7715440" y="1601168"/>
              <a:ext cx="62700" cy="304800"/>
            </a:xfrm>
            <a:prstGeom prst="straightConnector1">
              <a:avLst/>
            </a:prstGeom>
            <a:noFill/>
            <a:ln cap="flat" cmpd="sng" w="38100">
              <a:solidFill>
                <a:schemeClr val="dk2"/>
              </a:solidFill>
              <a:prstDash val="solid"/>
              <a:round/>
              <a:headEnd len="med" w="med" type="none"/>
              <a:tailEnd len="med" w="med" type="none"/>
            </a:ln>
          </p:spPr>
        </p:cxnSp>
        <p:cxnSp>
          <p:nvCxnSpPr>
            <p:cNvPr id="216" name="Google Shape;216;p25"/>
            <p:cNvCxnSpPr/>
            <p:nvPr/>
          </p:nvCxnSpPr>
          <p:spPr>
            <a:xfrm rot="10800000">
              <a:off x="7765575" y="1889775"/>
              <a:ext cx="174600" cy="159300"/>
            </a:xfrm>
            <a:prstGeom prst="straightConnector1">
              <a:avLst/>
            </a:prstGeom>
            <a:noFill/>
            <a:ln cap="flat" cmpd="sng" w="38100">
              <a:solidFill>
                <a:schemeClr val="dk2"/>
              </a:solidFill>
              <a:prstDash val="solid"/>
              <a:round/>
              <a:headEnd len="med" w="med" type="none"/>
              <a:tailEnd len="med" w="med" type="none"/>
            </a:ln>
          </p:spPr>
        </p:cxnSp>
        <p:cxnSp>
          <p:nvCxnSpPr>
            <p:cNvPr id="217" name="Google Shape;217;p25"/>
            <p:cNvCxnSpPr/>
            <p:nvPr/>
          </p:nvCxnSpPr>
          <p:spPr>
            <a:xfrm rot="10800000">
              <a:off x="7491025" y="2119825"/>
              <a:ext cx="177000" cy="233400"/>
            </a:xfrm>
            <a:prstGeom prst="straightConnector1">
              <a:avLst/>
            </a:prstGeom>
            <a:noFill/>
            <a:ln cap="flat" cmpd="sng" w="38100">
              <a:solidFill>
                <a:schemeClr val="dk2"/>
              </a:solidFill>
              <a:prstDash val="solid"/>
              <a:round/>
              <a:headEnd len="med" w="med" type="none"/>
              <a:tailEnd len="med" w="med" type="none"/>
            </a:ln>
          </p:spPr>
        </p:cxnSp>
        <p:cxnSp>
          <p:nvCxnSpPr>
            <p:cNvPr id="218" name="Google Shape;218;p25"/>
            <p:cNvCxnSpPr/>
            <p:nvPr/>
          </p:nvCxnSpPr>
          <p:spPr>
            <a:xfrm flipH="1">
              <a:off x="7700175" y="2056850"/>
              <a:ext cx="240000" cy="40200"/>
            </a:xfrm>
            <a:prstGeom prst="straightConnector1">
              <a:avLst/>
            </a:prstGeom>
            <a:noFill/>
            <a:ln cap="flat" cmpd="sng" w="38100">
              <a:solidFill>
                <a:schemeClr val="dk2"/>
              </a:solidFill>
              <a:prstDash val="solid"/>
              <a:round/>
              <a:headEnd len="med" w="med" type="none"/>
              <a:tailEnd len="med" w="med" type="none"/>
            </a:ln>
          </p:spPr>
        </p:cxnSp>
        <p:cxnSp>
          <p:nvCxnSpPr>
            <p:cNvPr id="219" name="Google Shape;219;p25"/>
            <p:cNvCxnSpPr/>
            <p:nvPr/>
          </p:nvCxnSpPr>
          <p:spPr>
            <a:xfrm flipH="1" rot="10800000">
              <a:off x="7668025" y="2096950"/>
              <a:ext cx="32100" cy="264300"/>
            </a:xfrm>
            <a:prstGeom prst="straightConnector1">
              <a:avLst/>
            </a:prstGeom>
            <a:noFill/>
            <a:ln cap="flat" cmpd="sng" w="38100">
              <a:solidFill>
                <a:schemeClr val="dk2"/>
              </a:solidFill>
              <a:prstDash val="solid"/>
              <a:round/>
              <a:headEnd len="med" w="med" type="none"/>
              <a:tailEnd len="med" w="med" type="none"/>
            </a:ln>
          </p:spPr>
        </p:cxnSp>
      </p:gr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220" name="Google Shape;220;p25" title="5 Minute Timer Relaxing Music Lofi Fish Background">
            <a:hlinkClick r:id="rId4"/>
          </p:cNvPr>
          <p:cNvPicPr preferRelativeResize="0"/>
          <p:nvPr/>
        </p:nvPicPr>
        <p:blipFill>
          <a:blip r:embed="rId5">
            <a:alphaModFix/>
          </a:blip>
          <a:stretch>
            <a:fillRect/>
          </a:stretch>
        </p:blipFill>
        <p:spPr>
          <a:xfrm>
            <a:off x="311700" y="4467700"/>
            <a:ext cx="912175" cy="513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224" name="Shape 224"/>
        <p:cNvGrpSpPr/>
        <p:nvPr/>
      </p:nvGrpSpPr>
      <p:grpSpPr>
        <a:xfrm>
          <a:off x="0" y="0"/>
          <a:ext cx="0" cy="0"/>
          <a:chOff x="0" y="0"/>
          <a:chExt cx="0" cy="0"/>
        </a:xfrm>
      </p:grpSpPr>
      <p:sp>
        <p:nvSpPr>
          <p:cNvPr id="225" name="Google Shape;225;p26"/>
          <p:cNvSpPr txBox="1"/>
          <p:nvPr/>
        </p:nvSpPr>
        <p:spPr>
          <a:xfrm>
            <a:off x="2234925" y="600950"/>
            <a:ext cx="5061000" cy="837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stars</a:t>
            </a:r>
            <a:endParaRPr b="1" sz="12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200">
                <a:solidFill>
                  <a:srgbClr val="36174D"/>
                </a:solidFill>
                <a:latin typeface="Manrope"/>
                <a:ea typeface="Manrope"/>
                <a:cs typeface="Manrope"/>
                <a:sym typeface="Manrope"/>
              </a:rPr>
              <a:t>Use the turtle methods to draw a star</a:t>
            </a:r>
            <a:endParaRPr sz="1200">
              <a:solidFill>
                <a:srgbClr val="36174D"/>
              </a:solidFill>
              <a:latin typeface="Manrope"/>
              <a:ea typeface="Manrope"/>
              <a:cs typeface="Manrope"/>
              <a:sym typeface="Manrope"/>
            </a:endParaRPr>
          </a:p>
        </p:txBody>
      </p:sp>
      <p:sp>
        <p:nvSpPr>
          <p:cNvPr id="226" name="Google Shape;226;p26"/>
          <p:cNvSpPr txBox="1"/>
          <p:nvPr/>
        </p:nvSpPr>
        <p:spPr>
          <a:xfrm>
            <a:off x="3481825" y="2571750"/>
            <a:ext cx="27453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#create star</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for _ in range(5):</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myrtle.forward(50)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myrtle.left(360/5*2)</a:t>
            </a:r>
            <a:endParaRPr>
              <a:latin typeface="Consolas"/>
              <a:ea typeface="Consolas"/>
              <a:cs typeface="Consolas"/>
              <a:sym typeface="Consolas"/>
            </a:endParaRPr>
          </a:p>
        </p:txBody>
      </p:sp>
      <p:grpSp>
        <p:nvGrpSpPr>
          <p:cNvPr id="227" name="Google Shape;227;p26"/>
          <p:cNvGrpSpPr/>
          <p:nvPr/>
        </p:nvGrpSpPr>
        <p:grpSpPr>
          <a:xfrm>
            <a:off x="4384575" y="1664200"/>
            <a:ext cx="761700" cy="681600"/>
            <a:chOff x="4060000" y="2574350"/>
            <a:chExt cx="761700" cy="681600"/>
          </a:xfrm>
        </p:grpSpPr>
        <p:cxnSp>
          <p:nvCxnSpPr>
            <p:cNvPr id="228" name="Google Shape;228;p26"/>
            <p:cNvCxnSpPr/>
            <p:nvPr/>
          </p:nvCxnSpPr>
          <p:spPr>
            <a:xfrm rot="10800000">
              <a:off x="4060000" y="2772650"/>
              <a:ext cx="591300" cy="483300"/>
            </a:xfrm>
            <a:prstGeom prst="straightConnector1">
              <a:avLst/>
            </a:prstGeom>
            <a:noFill/>
            <a:ln cap="flat" cmpd="sng" w="38100">
              <a:solidFill>
                <a:schemeClr val="dk2"/>
              </a:solidFill>
              <a:prstDash val="solid"/>
              <a:round/>
              <a:headEnd len="med" w="med" type="none"/>
              <a:tailEnd len="med" w="med" type="none"/>
            </a:ln>
          </p:spPr>
        </p:cxnSp>
        <p:cxnSp>
          <p:nvCxnSpPr>
            <p:cNvPr id="229" name="Google Shape;229;p26"/>
            <p:cNvCxnSpPr/>
            <p:nvPr/>
          </p:nvCxnSpPr>
          <p:spPr>
            <a:xfrm rot="10800000">
              <a:off x="4535875" y="2574350"/>
              <a:ext cx="94800" cy="681600"/>
            </a:xfrm>
            <a:prstGeom prst="straightConnector1">
              <a:avLst/>
            </a:prstGeom>
            <a:noFill/>
            <a:ln cap="flat" cmpd="sng" w="38100">
              <a:solidFill>
                <a:schemeClr val="dk2"/>
              </a:solidFill>
              <a:prstDash val="solid"/>
              <a:round/>
              <a:headEnd len="med" w="med" type="none"/>
              <a:tailEnd len="med" w="med" type="none"/>
            </a:ln>
          </p:spPr>
        </p:cxnSp>
        <p:cxnSp>
          <p:nvCxnSpPr>
            <p:cNvPr id="230" name="Google Shape;230;p26"/>
            <p:cNvCxnSpPr/>
            <p:nvPr/>
          </p:nvCxnSpPr>
          <p:spPr>
            <a:xfrm flipH="1" rot="10800000">
              <a:off x="4096050" y="2610600"/>
              <a:ext cx="439800" cy="634500"/>
            </a:xfrm>
            <a:prstGeom prst="straightConnector1">
              <a:avLst/>
            </a:prstGeom>
            <a:noFill/>
            <a:ln cap="flat" cmpd="sng" w="38100">
              <a:solidFill>
                <a:schemeClr val="dk2"/>
              </a:solidFill>
              <a:prstDash val="solid"/>
              <a:round/>
              <a:headEnd len="med" w="med" type="none"/>
              <a:tailEnd len="med" w="med" type="none"/>
            </a:ln>
          </p:spPr>
        </p:cxnSp>
        <p:cxnSp>
          <p:nvCxnSpPr>
            <p:cNvPr id="231" name="Google Shape;231;p26"/>
            <p:cNvCxnSpPr/>
            <p:nvPr/>
          </p:nvCxnSpPr>
          <p:spPr>
            <a:xfrm flipH="1" rot="10800000">
              <a:off x="4096050" y="2877200"/>
              <a:ext cx="721200" cy="355200"/>
            </a:xfrm>
            <a:prstGeom prst="straightConnector1">
              <a:avLst/>
            </a:prstGeom>
            <a:noFill/>
            <a:ln cap="flat" cmpd="sng" w="38100">
              <a:solidFill>
                <a:schemeClr val="dk2"/>
              </a:solidFill>
              <a:prstDash val="solid"/>
              <a:round/>
              <a:headEnd len="med" w="med" type="none"/>
              <a:tailEnd len="med" w="med" type="none"/>
            </a:ln>
          </p:spPr>
        </p:cxnSp>
        <p:cxnSp>
          <p:nvCxnSpPr>
            <p:cNvPr id="232" name="Google Shape;232;p26"/>
            <p:cNvCxnSpPr/>
            <p:nvPr/>
          </p:nvCxnSpPr>
          <p:spPr>
            <a:xfrm>
              <a:off x="4060000" y="2772650"/>
              <a:ext cx="761700" cy="112800"/>
            </a:xfrm>
            <a:prstGeom prst="straightConnector1">
              <a:avLst/>
            </a:prstGeom>
            <a:noFill/>
            <a:ln cap="flat" cmpd="sng" w="38100">
              <a:solidFill>
                <a:schemeClr val="dk2"/>
              </a:solidFill>
              <a:prstDash val="solid"/>
              <a:round/>
              <a:headEnd len="med" w="med" type="none"/>
              <a:tailEnd len="med" w="med" type="none"/>
            </a:ln>
          </p:spPr>
        </p:cxnSp>
      </p:grpSp>
      <p:grpSp>
        <p:nvGrpSpPr>
          <p:cNvPr id="233" name="Google Shape;233;p26"/>
          <p:cNvGrpSpPr/>
          <p:nvPr/>
        </p:nvGrpSpPr>
        <p:grpSpPr>
          <a:xfrm>
            <a:off x="1647625" y="1601200"/>
            <a:ext cx="758100" cy="807600"/>
            <a:chOff x="2285550" y="2610500"/>
            <a:chExt cx="758100" cy="807600"/>
          </a:xfrm>
        </p:grpSpPr>
        <p:cxnSp>
          <p:nvCxnSpPr>
            <p:cNvPr id="234" name="Google Shape;234;p26"/>
            <p:cNvCxnSpPr/>
            <p:nvPr/>
          </p:nvCxnSpPr>
          <p:spPr>
            <a:xfrm>
              <a:off x="2661000" y="2610500"/>
              <a:ext cx="7200" cy="807600"/>
            </a:xfrm>
            <a:prstGeom prst="straightConnector1">
              <a:avLst/>
            </a:prstGeom>
            <a:noFill/>
            <a:ln cap="flat" cmpd="sng" w="38100">
              <a:solidFill>
                <a:schemeClr val="dk2"/>
              </a:solidFill>
              <a:prstDash val="solid"/>
              <a:round/>
              <a:headEnd len="med" w="med" type="none"/>
              <a:tailEnd len="med" w="med" type="none"/>
            </a:ln>
          </p:spPr>
        </p:cxnSp>
        <p:cxnSp>
          <p:nvCxnSpPr>
            <p:cNvPr id="235" name="Google Shape;235;p26"/>
            <p:cNvCxnSpPr/>
            <p:nvPr/>
          </p:nvCxnSpPr>
          <p:spPr>
            <a:xfrm flipH="1">
              <a:off x="2401500" y="2769050"/>
              <a:ext cx="526200" cy="490500"/>
            </a:xfrm>
            <a:prstGeom prst="straightConnector1">
              <a:avLst/>
            </a:prstGeom>
            <a:noFill/>
            <a:ln cap="flat" cmpd="sng" w="38100">
              <a:solidFill>
                <a:schemeClr val="dk2"/>
              </a:solidFill>
              <a:prstDash val="solid"/>
              <a:round/>
              <a:headEnd len="med" w="med" type="none"/>
              <a:tailEnd len="med" w="med" type="none"/>
            </a:ln>
          </p:spPr>
        </p:cxnSp>
        <p:cxnSp>
          <p:nvCxnSpPr>
            <p:cNvPr id="236" name="Google Shape;236;p26"/>
            <p:cNvCxnSpPr/>
            <p:nvPr/>
          </p:nvCxnSpPr>
          <p:spPr>
            <a:xfrm rot="10800000">
              <a:off x="2372575" y="2769025"/>
              <a:ext cx="591300" cy="483300"/>
            </a:xfrm>
            <a:prstGeom prst="straightConnector1">
              <a:avLst/>
            </a:prstGeom>
            <a:noFill/>
            <a:ln cap="flat" cmpd="sng" w="38100">
              <a:solidFill>
                <a:schemeClr val="dk2"/>
              </a:solidFill>
              <a:prstDash val="solid"/>
              <a:round/>
              <a:headEnd len="med" w="med" type="none"/>
              <a:tailEnd len="med" w="med" type="none"/>
            </a:ln>
          </p:spPr>
        </p:cxnSp>
        <p:cxnSp>
          <p:nvCxnSpPr>
            <p:cNvPr id="237" name="Google Shape;237;p26"/>
            <p:cNvCxnSpPr/>
            <p:nvPr/>
          </p:nvCxnSpPr>
          <p:spPr>
            <a:xfrm flipH="1" rot="10800000">
              <a:off x="2285550" y="3011150"/>
              <a:ext cx="758100" cy="6300"/>
            </a:xfrm>
            <a:prstGeom prst="straightConnector1">
              <a:avLst/>
            </a:prstGeom>
            <a:noFill/>
            <a:ln cap="flat" cmpd="sng" w="38100">
              <a:solidFill>
                <a:schemeClr val="dk2"/>
              </a:solidFill>
              <a:prstDash val="solid"/>
              <a:round/>
              <a:headEnd len="med" w="med" type="none"/>
              <a:tailEnd len="med" w="med" type="none"/>
            </a:ln>
          </p:spPr>
        </p:cxnSp>
      </p:grpSp>
      <p:sp>
        <p:nvSpPr>
          <p:cNvPr id="238" name="Google Shape;238;p26"/>
          <p:cNvSpPr txBox="1"/>
          <p:nvPr/>
        </p:nvSpPr>
        <p:spPr>
          <a:xfrm>
            <a:off x="328175" y="2305200"/>
            <a:ext cx="30000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#create star</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for _ in range(8):</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myrtle.forward(50)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myrtle.left(180)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myrtle.forward(50)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myrtle.left(360/8)</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myrtle.hideturtle()</a:t>
            </a:r>
            <a:endParaRPr>
              <a:latin typeface="Consolas"/>
              <a:ea typeface="Consolas"/>
              <a:cs typeface="Consolas"/>
              <a:sym typeface="Consolas"/>
            </a:endParaRPr>
          </a:p>
        </p:txBody>
      </p:sp>
      <p:grpSp>
        <p:nvGrpSpPr>
          <p:cNvPr id="239" name="Google Shape;239;p26"/>
          <p:cNvGrpSpPr/>
          <p:nvPr/>
        </p:nvGrpSpPr>
        <p:grpSpPr>
          <a:xfrm>
            <a:off x="7196345" y="1601168"/>
            <a:ext cx="743830" cy="760082"/>
            <a:chOff x="7196345" y="1601168"/>
            <a:chExt cx="743830" cy="760082"/>
          </a:xfrm>
        </p:grpSpPr>
        <p:cxnSp>
          <p:nvCxnSpPr>
            <p:cNvPr id="240" name="Google Shape;240;p26"/>
            <p:cNvCxnSpPr/>
            <p:nvPr/>
          </p:nvCxnSpPr>
          <p:spPr>
            <a:xfrm flipH="1" rot="10800000">
              <a:off x="7196345" y="2133557"/>
              <a:ext cx="295952" cy="36110"/>
            </a:xfrm>
            <a:prstGeom prst="straightConnector1">
              <a:avLst/>
            </a:prstGeom>
            <a:noFill/>
            <a:ln cap="flat" cmpd="sng" w="38100">
              <a:solidFill>
                <a:schemeClr val="dk2"/>
              </a:solidFill>
              <a:prstDash val="solid"/>
              <a:round/>
              <a:headEnd len="med" w="med" type="none"/>
              <a:tailEnd len="med" w="med" type="none"/>
            </a:ln>
          </p:spPr>
        </p:cxnSp>
        <p:cxnSp>
          <p:nvCxnSpPr>
            <p:cNvPr id="241" name="Google Shape;241;p26"/>
            <p:cNvCxnSpPr/>
            <p:nvPr/>
          </p:nvCxnSpPr>
          <p:spPr>
            <a:xfrm flipH="1" rot="10800000">
              <a:off x="7196345" y="1957602"/>
              <a:ext cx="182210" cy="212066"/>
            </a:xfrm>
            <a:prstGeom prst="straightConnector1">
              <a:avLst/>
            </a:prstGeom>
            <a:noFill/>
            <a:ln cap="flat" cmpd="sng" w="38100">
              <a:solidFill>
                <a:schemeClr val="dk2"/>
              </a:solidFill>
              <a:prstDash val="solid"/>
              <a:round/>
              <a:headEnd len="med" w="med" type="none"/>
              <a:tailEnd len="med" w="med" type="none"/>
            </a:ln>
          </p:spPr>
        </p:cxnSp>
        <p:cxnSp>
          <p:nvCxnSpPr>
            <p:cNvPr id="242" name="Google Shape;242;p26"/>
            <p:cNvCxnSpPr/>
            <p:nvPr/>
          </p:nvCxnSpPr>
          <p:spPr>
            <a:xfrm>
              <a:off x="7291475" y="1767050"/>
              <a:ext cx="82823" cy="209002"/>
            </a:xfrm>
            <a:prstGeom prst="straightConnector1">
              <a:avLst/>
            </a:prstGeom>
            <a:noFill/>
            <a:ln cap="flat" cmpd="sng" w="38100">
              <a:solidFill>
                <a:schemeClr val="dk2"/>
              </a:solidFill>
              <a:prstDash val="solid"/>
              <a:round/>
              <a:headEnd len="med" w="med" type="none"/>
              <a:tailEnd len="med" w="med" type="none"/>
            </a:ln>
          </p:spPr>
        </p:cxnSp>
        <p:cxnSp>
          <p:nvCxnSpPr>
            <p:cNvPr id="243" name="Google Shape;243;p26"/>
            <p:cNvCxnSpPr/>
            <p:nvPr/>
          </p:nvCxnSpPr>
          <p:spPr>
            <a:xfrm>
              <a:off x="7301088" y="1780789"/>
              <a:ext cx="255093" cy="50554"/>
            </a:xfrm>
            <a:prstGeom prst="straightConnector1">
              <a:avLst/>
            </a:prstGeom>
            <a:noFill/>
            <a:ln cap="flat" cmpd="sng" w="38100">
              <a:solidFill>
                <a:schemeClr val="dk2"/>
              </a:solidFill>
              <a:prstDash val="solid"/>
              <a:round/>
              <a:headEnd len="med" w="med" type="none"/>
              <a:tailEnd len="med" w="med" type="none"/>
            </a:ln>
          </p:spPr>
        </p:cxnSp>
        <p:cxnSp>
          <p:nvCxnSpPr>
            <p:cNvPr id="244" name="Google Shape;244;p26"/>
            <p:cNvCxnSpPr/>
            <p:nvPr/>
          </p:nvCxnSpPr>
          <p:spPr>
            <a:xfrm flipH="1">
              <a:off x="7546923" y="1601168"/>
              <a:ext cx="168516" cy="248176"/>
            </a:xfrm>
            <a:prstGeom prst="straightConnector1">
              <a:avLst/>
            </a:prstGeom>
            <a:noFill/>
            <a:ln cap="flat" cmpd="sng" w="38100">
              <a:solidFill>
                <a:schemeClr val="dk2"/>
              </a:solidFill>
              <a:prstDash val="solid"/>
              <a:round/>
              <a:headEnd len="med" w="med" type="none"/>
              <a:tailEnd len="med" w="med" type="none"/>
            </a:ln>
          </p:spPr>
        </p:cxnSp>
        <p:cxnSp>
          <p:nvCxnSpPr>
            <p:cNvPr id="245" name="Google Shape;245;p26"/>
            <p:cNvCxnSpPr/>
            <p:nvPr/>
          </p:nvCxnSpPr>
          <p:spPr>
            <a:xfrm>
              <a:off x="7715440" y="1601168"/>
              <a:ext cx="62724" cy="304858"/>
            </a:xfrm>
            <a:prstGeom prst="straightConnector1">
              <a:avLst/>
            </a:prstGeom>
            <a:noFill/>
            <a:ln cap="flat" cmpd="sng" w="38100">
              <a:solidFill>
                <a:schemeClr val="dk2"/>
              </a:solidFill>
              <a:prstDash val="solid"/>
              <a:round/>
              <a:headEnd len="med" w="med" type="none"/>
              <a:tailEnd len="med" w="med" type="none"/>
            </a:ln>
          </p:spPr>
        </p:cxnSp>
        <p:cxnSp>
          <p:nvCxnSpPr>
            <p:cNvPr id="246" name="Google Shape;246;p26"/>
            <p:cNvCxnSpPr/>
            <p:nvPr/>
          </p:nvCxnSpPr>
          <p:spPr>
            <a:xfrm rot="10800000">
              <a:off x="7765475" y="1889752"/>
              <a:ext cx="174700" cy="159323"/>
            </a:xfrm>
            <a:prstGeom prst="straightConnector1">
              <a:avLst/>
            </a:prstGeom>
            <a:noFill/>
            <a:ln cap="flat" cmpd="sng" w="38100">
              <a:solidFill>
                <a:schemeClr val="dk2"/>
              </a:solidFill>
              <a:prstDash val="solid"/>
              <a:round/>
              <a:headEnd len="med" w="med" type="none"/>
              <a:tailEnd len="med" w="med" type="none"/>
            </a:ln>
          </p:spPr>
        </p:cxnSp>
        <p:cxnSp>
          <p:nvCxnSpPr>
            <p:cNvPr id="247" name="Google Shape;247;p26"/>
            <p:cNvCxnSpPr/>
            <p:nvPr/>
          </p:nvCxnSpPr>
          <p:spPr>
            <a:xfrm rot="10800000">
              <a:off x="7491116" y="2119931"/>
              <a:ext cx="176909" cy="233294"/>
            </a:xfrm>
            <a:prstGeom prst="straightConnector1">
              <a:avLst/>
            </a:prstGeom>
            <a:noFill/>
            <a:ln cap="flat" cmpd="sng" w="38100">
              <a:solidFill>
                <a:schemeClr val="dk2"/>
              </a:solidFill>
              <a:prstDash val="solid"/>
              <a:round/>
              <a:headEnd len="med" w="med" type="none"/>
              <a:tailEnd len="med" w="med" type="none"/>
            </a:ln>
          </p:spPr>
        </p:cxnSp>
        <p:cxnSp>
          <p:nvCxnSpPr>
            <p:cNvPr id="248" name="Google Shape;248;p26"/>
            <p:cNvCxnSpPr/>
            <p:nvPr/>
          </p:nvCxnSpPr>
          <p:spPr>
            <a:xfrm flipH="1">
              <a:off x="7700175" y="2056850"/>
              <a:ext cx="240000" cy="40200"/>
            </a:xfrm>
            <a:prstGeom prst="straightConnector1">
              <a:avLst/>
            </a:prstGeom>
            <a:noFill/>
            <a:ln cap="flat" cmpd="sng" w="38100">
              <a:solidFill>
                <a:schemeClr val="dk2"/>
              </a:solidFill>
              <a:prstDash val="solid"/>
              <a:round/>
              <a:headEnd len="med" w="med" type="none"/>
              <a:tailEnd len="med" w="med" type="none"/>
            </a:ln>
          </p:spPr>
        </p:cxnSp>
        <p:cxnSp>
          <p:nvCxnSpPr>
            <p:cNvPr id="249" name="Google Shape;249;p26"/>
            <p:cNvCxnSpPr/>
            <p:nvPr/>
          </p:nvCxnSpPr>
          <p:spPr>
            <a:xfrm flipH="1" rot="10800000">
              <a:off x="7668025" y="2096950"/>
              <a:ext cx="32100" cy="264300"/>
            </a:xfrm>
            <a:prstGeom prst="straightConnector1">
              <a:avLst/>
            </a:prstGeom>
            <a:noFill/>
            <a:ln cap="flat" cmpd="sng" w="38100">
              <a:solidFill>
                <a:schemeClr val="dk2"/>
              </a:solidFill>
              <a:prstDash val="solid"/>
              <a:round/>
              <a:headEnd len="med" w="med" type="none"/>
              <a:tailEnd len="med" w="med" type="none"/>
            </a:ln>
          </p:spPr>
        </p:cxnSp>
      </p:grpSp>
      <p:sp>
        <p:nvSpPr>
          <p:cNvPr id="250" name="Google Shape;250;p26"/>
          <p:cNvSpPr txBox="1"/>
          <p:nvPr/>
        </p:nvSpPr>
        <p:spPr>
          <a:xfrm>
            <a:off x="6015950" y="2408800"/>
            <a:ext cx="3000000" cy="263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#create star</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for _ in range(5):</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myrtle.forward(25)</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myrtle.left(220)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myrtle.forward(25)</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myrtle.left(70)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myrtle.hideturtle()</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nvSpPr>
        <p:spPr>
          <a:xfrm>
            <a:off x="2696475" y="805200"/>
            <a:ext cx="4063800" cy="1354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400">
                <a:solidFill>
                  <a:srgbClr val="36174D"/>
                </a:solidFill>
                <a:latin typeface="Staatliches"/>
                <a:ea typeface="Staatliches"/>
                <a:cs typeface="Staatliches"/>
                <a:sym typeface="Staatliches"/>
              </a:rPr>
              <a:t>documentation</a:t>
            </a:r>
            <a:endParaRPr b="1" sz="17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700">
                <a:solidFill>
                  <a:srgbClr val="36174D"/>
                </a:solidFill>
                <a:latin typeface="Manrope"/>
                <a:ea typeface="Manrope"/>
                <a:cs typeface="Manrope"/>
                <a:sym typeface="Manrope"/>
              </a:rPr>
              <a:t>how can we know what functions and objects are available in a module?</a:t>
            </a:r>
            <a:endParaRPr sz="17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b="1" lang="en" sz="1700">
                <a:solidFill>
                  <a:srgbClr val="36174D"/>
                </a:solidFill>
                <a:latin typeface="Manrope"/>
                <a:ea typeface="Manrope"/>
                <a:cs typeface="Manrope"/>
                <a:sym typeface="Manrope"/>
              </a:rPr>
              <a:t>check the documentation!</a:t>
            </a:r>
            <a:endParaRPr b="1" sz="1700">
              <a:solidFill>
                <a:srgbClr val="36174D"/>
              </a:solidFill>
              <a:latin typeface="Manrope"/>
              <a:ea typeface="Manrope"/>
              <a:cs typeface="Manrope"/>
              <a:sym typeface="Manrope"/>
            </a:endParaRPr>
          </a:p>
        </p:txBody>
      </p:sp>
      <p:sp>
        <p:nvSpPr>
          <p:cNvPr id="256" name="Google Shape;256;p27"/>
          <p:cNvSpPr txBox="1"/>
          <p:nvPr/>
        </p:nvSpPr>
        <p:spPr>
          <a:xfrm>
            <a:off x="919425" y="2462000"/>
            <a:ext cx="37503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400">
                <a:solidFill>
                  <a:srgbClr val="36174D"/>
                </a:solidFill>
                <a:latin typeface="Staatliches"/>
                <a:ea typeface="Staatliches"/>
                <a:cs typeface="Staatliches"/>
                <a:sym typeface="Staatliches"/>
              </a:rPr>
              <a:t>math module</a:t>
            </a:r>
            <a:endParaRPr sz="24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u="sng">
                <a:solidFill>
                  <a:schemeClr val="hlink"/>
                </a:solidFill>
                <a:hlinkClick r:id="rId3"/>
              </a:rPr>
              <a:t>https://docs.python.org/3/library/math.html</a:t>
            </a:r>
            <a:endParaRPr>
              <a:solidFill>
                <a:srgbClr val="36174D"/>
              </a:solidFill>
              <a:latin typeface="Manrope"/>
              <a:ea typeface="Manrope"/>
              <a:cs typeface="Manrope"/>
              <a:sym typeface="Manrope"/>
            </a:endParaRPr>
          </a:p>
        </p:txBody>
      </p:sp>
      <p:sp>
        <p:nvSpPr>
          <p:cNvPr id="257" name="Google Shape;257;p27"/>
          <p:cNvSpPr txBox="1"/>
          <p:nvPr/>
        </p:nvSpPr>
        <p:spPr>
          <a:xfrm>
            <a:off x="2007475" y="3971525"/>
            <a:ext cx="3750300" cy="6525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400">
                <a:solidFill>
                  <a:srgbClr val="36174D"/>
                </a:solidFill>
                <a:latin typeface="Staatliches"/>
                <a:ea typeface="Staatliches"/>
                <a:cs typeface="Staatliches"/>
                <a:sym typeface="Staatliches"/>
              </a:rPr>
              <a:t>random</a:t>
            </a:r>
            <a:r>
              <a:rPr lang="en" sz="2400">
                <a:solidFill>
                  <a:srgbClr val="36174D"/>
                </a:solidFill>
                <a:latin typeface="Staatliches"/>
                <a:ea typeface="Staatliches"/>
                <a:cs typeface="Staatliches"/>
                <a:sym typeface="Staatliches"/>
              </a:rPr>
              <a:t> module</a:t>
            </a:r>
            <a:endParaRPr sz="24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u="sng">
                <a:solidFill>
                  <a:schemeClr val="hlink"/>
                </a:solidFill>
                <a:hlinkClick r:id="rId4"/>
              </a:rPr>
              <a:t>https://docs.python.org/3/library/random.html</a:t>
            </a:r>
            <a:endParaRPr>
              <a:solidFill>
                <a:srgbClr val="36174D"/>
              </a:solidFill>
              <a:latin typeface="Manrope"/>
              <a:ea typeface="Manrope"/>
              <a:cs typeface="Manrope"/>
              <a:sym typeface="Manrope"/>
            </a:endParaRPr>
          </a:p>
        </p:txBody>
      </p:sp>
      <p:sp>
        <p:nvSpPr>
          <p:cNvPr id="258" name="Google Shape;258;p27"/>
          <p:cNvSpPr txBox="1"/>
          <p:nvPr/>
        </p:nvSpPr>
        <p:spPr>
          <a:xfrm>
            <a:off x="5160675" y="2918775"/>
            <a:ext cx="3750300" cy="652500"/>
          </a:xfrm>
          <a:prstGeom prst="rect">
            <a:avLst/>
          </a:prstGeom>
          <a:noFill/>
          <a:ln cap="flat" cmpd="sng" w="19050">
            <a:solidFill>
              <a:srgbClr val="A64DC3"/>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n" sz="2400">
                <a:solidFill>
                  <a:srgbClr val="36174D"/>
                </a:solidFill>
                <a:latin typeface="Staatliches"/>
                <a:ea typeface="Staatliches"/>
                <a:cs typeface="Staatliches"/>
                <a:sym typeface="Staatliches"/>
              </a:rPr>
              <a:t>turtle</a:t>
            </a:r>
            <a:r>
              <a:rPr lang="en" sz="2400">
                <a:solidFill>
                  <a:srgbClr val="36174D"/>
                </a:solidFill>
                <a:latin typeface="Staatliches"/>
                <a:ea typeface="Staatliches"/>
                <a:cs typeface="Staatliches"/>
                <a:sym typeface="Staatliches"/>
              </a:rPr>
              <a:t> module</a:t>
            </a:r>
            <a:endParaRPr sz="24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u="sng">
                <a:solidFill>
                  <a:schemeClr val="hlink"/>
                </a:solidFill>
                <a:hlinkClick r:id="rId5"/>
              </a:rPr>
              <a:t>https://docs.python.org/3/library/turtle.html</a:t>
            </a:r>
            <a:endParaRPr>
              <a:solidFill>
                <a:srgbClr val="36174D"/>
              </a:solidFill>
              <a:latin typeface="Manrope"/>
              <a:ea typeface="Manrope"/>
              <a:cs typeface="Manrope"/>
              <a:sym typeface="Manro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28"/>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example</a:t>
            </a:r>
            <a:endParaRPr sz="3000">
              <a:solidFill>
                <a:schemeClr val="dk1"/>
              </a:solidFill>
              <a:latin typeface="Staatliches"/>
              <a:ea typeface="Staatliches"/>
              <a:cs typeface="Staatliches"/>
              <a:sym typeface="Staatliches"/>
            </a:endParaRPr>
          </a:p>
        </p:txBody>
      </p:sp>
      <p:sp>
        <p:nvSpPr>
          <p:cNvPr id="264" name="Google Shape;264;p28"/>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8"/>
          <p:cNvSpPr txBox="1"/>
          <p:nvPr/>
        </p:nvSpPr>
        <p:spPr>
          <a:xfrm>
            <a:off x="1774475" y="533425"/>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methods</a:t>
            </a:r>
            <a:endParaRPr sz="700"/>
          </a:p>
        </p:txBody>
      </p:sp>
      <p:sp>
        <p:nvSpPr>
          <p:cNvPr id="266" name="Google Shape;266;p28"/>
          <p:cNvSpPr txBox="1"/>
          <p:nvPr/>
        </p:nvSpPr>
        <p:spPr>
          <a:xfrm>
            <a:off x="4433775" y="1222825"/>
            <a:ext cx="4062900" cy="40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import turtle</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wn = turtle.</a:t>
            </a:r>
            <a:r>
              <a:rPr b="1" lang="en" sz="1100">
                <a:solidFill>
                  <a:schemeClr val="dk1"/>
                </a:solidFill>
                <a:latin typeface="Consolas"/>
                <a:ea typeface="Consolas"/>
                <a:cs typeface="Consolas"/>
                <a:sym typeface="Consolas"/>
              </a:rPr>
              <a:t>Screen</a:t>
            </a:r>
            <a:r>
              <a:rPr lang="en" sz="1100">
                <a:solidFill>
                  <a:schemeClr val="dk1"/>
                </a:solidFill>
                <a:latin typeface="Consolas"/>
                <a:ea typeface="Consolas"/>
                <a:cs typeface="Consolas"/>
                <a:sym typeface="Consolas"/>
              </a:rPr>
              <a:t>() </a:t>
            </a:r>
            <a:r>
              <a:rPr lang="en" sz="1100">
                <a:solidFill>
                  <a:srgbClr val="1B91CA"/>
                </a:solidFill>
                <a:latin typeface="Consolas"/>
                <a:ea typeface="Consolas"/>
                <a:cs typeface="Consolas"/>
                <a:sym typeface="Consolas"/>
              </a:rPr>
              <a:t>#get window object</a:t>
            </a:r>
            <a:endParaRPr sz="1100">
              <a:solidFill>
                <a:srgbClr val="1B91CA"/>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wn.</a:t>
            </a:r>
            <a:r>
              <a:rPr b="1" lang="en" sz="1100">
                <a:solidFill>
                  <a:schemeClr val="dk1"/>
                </a:solidFill>
                <a:latin typeface="Consolas"/>
                <a:ea typeface="Consolas"/>
                <a:cs typeface="Consolas"/>
                <a:sym typeface="Consolas"/>
              </a:rPr>
              <a:t>bgcolor</a:t>
            </a:r>
            <a:r>
              <a:rPr lang="en" sz="1100">
                <a:solidFill>
                  <a:schemeClr val="dk1"/>
                </a:solidFill>
                <a:latin typeface="Consolas"/>
                <a:ea typeface="Consolas"/>
                <a:cs typeface="Consolas"/>
                <a:sym typeface="Consolas"/>
              </a:rPr>
              <a:t>("pink") </a:t>
            </a:r>
            <a:r>
              <a:rPr lang="en" sz="1100">
                <a:solidFill>
                  <a:srgbClr val="1B91CA"/>
                </a:solidFill>
                <a:latin typeface="Consolas"/>
                <a:ea typeface="Consolas"/>
                <a:cs typeface="Consolas"/>
                <a:sym typeface="Consolas"/>
              </a:rPr>
              <a:t>#change background color</a:t>
            </a:r>
            <a:endParaRPr sz="1100">
              <a:solidFill>
                <a:srgbClr val="1B91CA"/>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 = turtle.Turtle() </a:t>
            </a:r>
            <a:r>
              <a:rPr lang="en" sz="1100">
                <a:solidFill>
                  <a:srgbClr val="1B91CA"/>
                </a:solidFill>
                <a:latin typeface="Consolas"/>
                <a:ea typeface="Consolas"/>
                <a:cs typeface="Consolas"/>
                <a:sym typeface="Consolas"/>
              </a:rPr>
              <a:t>#create myrtle</a:t>
            </a:r>
            <a:endParaRPr sz="1100">
              <a:solidFill>
                <a:srgbClr val="1B91CA"/>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1B91CA"/>
                </a:solidFill>
                <a:latin typeface="Consolas"/>
                <a:ea typeface="Consolas"/>
                <a:cs typeface="Consolas"/>
                <a:sym typeface="Consolas"/>
              </a:rPr>
              <a:t>#move myrtle left without drawing anything</a:t>
            </a:r>
            <a:endParaRPr sz="1100">
              <a:solidFill>
                <a:srgbClr val="1B91CA"/>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myrtle.up()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myrtle.setx(100)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myrtle.down()</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rgbClr val="1B91CA"/>
                </a:solidFill>
                <a:latin typeface="Consolas"/>
                <a:ea typeface="Consolas"/>
                <a:cs typeface="Consolas"/>
                <a:sym typeface="Consolas"/>
              </a:rPr>
              <a:t>#create square with white outline and blue fill</a:t>
            </a:r>
            <a:endParaRPr sz="1100">
              <a:solidFill>
                <a:srgbClr val="1B91CA"/>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a:t>
            </a:r>
            <a:r>
              <a:rPr b="1" lang="en" sz="1100">
                <a:solidFill>
                  <a:schemeClr val="dk1"/>
                </a:solidFill>
                <a:latin typeface="Consolas"/>
                <a:ea typeface="Consolas"/>
                <a:cs typeface="Consolas"/>
                <a:sym typeface="Consolas"/>
              </a:rPr>
              <a:t>pencolor</a:t>
            </a:r>
            <a:r>
              <a:rPr lang="en" sz="1100">
                <a:solidFill>
                  <a:schemeClr val="dk1"/>
                </a:solidFill>
                <a:latin typeface="Consolas"/>
                <a:ea typeface="Consolas"/>
                <a:cs typeface="Consolas"/>
                <a:sym typeface="Consolas"/>
              </a:rPr>
              <a:t>("white")</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a:t>
            </a:r>
            <a:r>
              <a:rPr b="1" lang="en" sz="1100">
                <a:solidFill>
                  <a:schemeClr val="dk1"/>
                </a:solidFill>
                <a:latin typeface="Consolas"/>
                <a:ea typeface="Consolas"/>
                <a:cs typeface="Consolas"/>
                <a:sym typeface="Consolas"/>
              </a:rPr>
              <a:t>fillcolor</a:t>
            </a:r>
            <a:r>
              <a:rPr lang="en" sz="1100">
                <a:solidFill>
                  <a:schemeClr val="dk1"/>
                </a:solidFill>
                <a:latin typeface="Consolas"/>
                <a:ea typeface="Consolas"/>
                <a:cs typeface="Consolas"/>
                <a:sym typeface="Consolas"/>
              </a:rPr>
              <a:t>("blue")</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a:t>
            </a:r>
            <a:r>
              <a:rPr b="1" lang="en" sz="1100">
                <a:solidFill>
                  <a:schemeClr val="dk1"/>
                </a:solidFill>
                <a:latin typeface="Consolas"/>
                <a:ea typeface="Consolas"/>
                <a:cs typeface="Consolas"/>
                <a:sym typeface="Consolas"/>
              </a:rPr>
              <a:t>begin_fill</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for _ in range(4):</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myrtle.forward(100)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myrtle.left(90)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a:t>
            </a:r>
            <a:r>
              <a:rPr b="1" lang="en" sz="1100">
                <a:solidFill>
                  <a:schemeClr val="dk1"/>
                </a:solidFill>
                <a:latin typeface="Consolas"/>
                <a:ea typeface="Consolas"/>
                <a:cs typeface="Consolas"/>
                <a:sym typeface="Consolas"/>
              </a:rPr>
              <a:t>end_fill</a:t>
            </a: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latin typeface="Consolas"/>
              <a:ea typeface="Consolas"/>
              <a:cs typeface="Consolas"/>
              <a:sym typeface="Consolas"/>
            </a:endParaRPr>
          </a:p>
        </p:txBody>
      </p:sp>
      <p:pic>
        <p:nvPicPr>
          <p:cNvPr id="267" name="Google Shape;267;p28"/>
          <p:cNvPicPr preferRelativeResize="0"/>
          <p:nvPr/>
        </p:nvPicPr>
        <p:blipFill rotWithShape="1">
          <a:blip r:embed="rId4">
            <a:alphaModFix/>
          </a:blip>
          <a:srcRect b="0" l="0" r="783" t="0"/>
          <a:stretch/>
        </p:blipFill>
        <p:spPr>
          <a:xfrm>
            <a:off x="1011500" y="1651475"/>
            <a:ext cx="3091300" cy="3084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272" name="Shape 272"/>
        <p:cNvGrpSpPr/>
        <p:nvPr/>
      </p:nvGrpSpPr>
      <p:grpSpPr>
        <a:xfrm>
          <a:off x="0" y="0"/>
          <a:ext cx="0" cy="0"/>
          <a:chOff x="0" y="0"/>
          <a:chExt cx="0" cy="0"/>
        </a:xfrm>
      </p:grpSpPr>
      <p:sp>
        <p:nvSpPr>
          <p:cNvPr id="273" name="Google Shape;273;p29"/>
          <p:cNvSpPr txBox="1"/>
          <p:nvPr/>
        </p:nvSpPr>
        <p:spPr>
          <a:xfrm>
            <a:off x="2098750" y="266400"/>
            <a:ext cx="508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functions from the turtle module</a:t>
            </a:r>
            <a:endParaRPr sz="2800">
              <a:solidFill>
                <a:schemeClr val="dk1"/>
              </a:solidFill>
              <a:latin typeface="Staatliches"/>
              <a:ea typeface="Staatliches"/>
              <a:cs typeface="Staatliches"/>
              <a:sym typeface="Staatliches"/>
            </a:endParaRPr>
          </a:p>
        </p:txBody>
      </p:sp>
      <p:pic>
        <p:nvPicPr>
          <p:cNvPr id="274" name="Google Shape;274;p29"/>
          <p:cNvPicPr preferRelativeResize="0"/>
          <p:nvPr/>
        </p:nvPicPr>
        <p:blipFill>
          <a:blip r:embed="rId3">
            <a:alphaModFix/>
          </a:blip>
          <a:stretch>
            <a:fillRect/>
          </a:stretch>
        </p:blipFill>
        <p:spPr>
          <a:xfrm>
            <a:off x="457200" y="958200"/>
            <a:ext cx="2897022" cy="3956700"/>
          </a:xfrm>
          <a:prstGeom prst="rect">
            <a:avLst/>
          </a:prstGeom>
          <a:noFill/>
          <a:ln>
            <a:noFill/>
          </a:ln>
        </p:spPr>
      </p:pic>
      <p:pic>
        <p:nvPicPr>
          <p:cNvPr id="275" name="Google Shape;275;p29"/>
          <p:cNvPicPr preferRelativeResize="0"/>
          <p:nvPr/>
        </p:nvPicPr>
        <p:blipFill>
          <a:blip r:embed="rId4">
            <a:alphaModFix/>
          </a:blip>
          <a:stretch>
            <a:fillRect/>
          </a:stretch>
        </p:blipFill>
        <p:spPr>
          <a:xfrm>
            <a:off x="6097422" y="958200"/>
            <a:ext cx="2686050" cy="1724025"/>
          </a:xfrm>
          <a:prstGeom prst="rect">
            <a:avLst/>
          </a:prstGeom>
          <a:noFill/>
          <a:ln>
            <a:noFill/>
          </a:ln>
        </p:spPr>
      </p:pic>
      <p:pic>
        <p:nvPicPr>
          <p:cNvPr id="276" name="Google Shape;276;p29"/>
          <p:cNvPicPr preferRelativeResize="0"/>
          <p:nvPr/>
        </p:nvPicPr>
        <p:blipFill>
          <a:blip r:embed="rId5">
            <a:alphaModFix/>
          </a:blip>
          <a:stretch>
            <a:fillRect/>
          </a:stretch>
        </p:blipFill>
        <p:spPr>
          <a:xfrm>
            <a:off x="3506622" y="958200"/>
            <a:ext cx="2438400" cy="3800475"/>
          </a:xfrm>
          <a:prstGeom prst="rect">
            <a:avLst/>
          </a:prstGeom>
          <a:noFill/>
          <a:ln>
            <a:noFill/>
          </a:ln>
        </p:spPr>
      </p:pic>
      <p:sp>
        <p:nvSpPr>
          <p:cNvPr id="277" name="Google Shape;277;p29"/>
          <p:cNvSpPr/>
          <p:nvPr/>
        </p:nvSpPr>
        <p:spPr>
          <a:xfrm>
            <a:off x="732650" y="1203500"/>
            <a:ext cx="7647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9"/>
          <p:cNvSpPr/>
          <p:nvPr/>
        </p:nvSpPr>
        <p:spPr>
          <a:xfrm>
            <a:off x="732650" y="141890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9"/>
          <p:cNvSpPr/>
          <p:nvPr/>
        </p:nvSpPr>
        <p:spPr>
          <a:xfrm>
            <a:off x="732650" y="1634300"/>
            <a:ext cx="6150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9"/>
          <p:cNvSpPr/>
          <p:nvPr/>
        </p:nvSpPr>
        <p:spPr>
          <a:xfrm>
            <a:off x="732650" y="1849700"/>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9"/>
          <p:cNvSpPr/>
          <p:nvPr/>
        </p:nvSpPr>
        <p:spPr>
          <a:xfrm>
            <a:off x="3834050" y="127005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9"/>
          <p:cNvSpPr/>
          <p:nvPr/>
        </p:nvSpPr>
        <p:spPr>
          <a:xfrm>
            <a:off x="3834050" y="1513975"/>
            <a:ext cx="6747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9"/>
          <p:cNvSpPr/>
          <p:nvPr/>
        </p:nvSpPr>
        <p:spPr>
          <a:xfrm>
            <a:off x="3861675" y="3122150"/>
            <a:ext cx="9381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9"/>
          <p:cNvSpPr/>
          <p:nvPr/>
        </p:nvSpPr>
        <p:spPr>
          <a:xfrm>
            <a:off x="3861675" y="3349425"/>
            <a:ext cx="10008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9"/>
          <p:cNvSpPr/>
          <p:nvPr/>
        </p:nvSpPr>
        <p:spPr>
          <a:xfrm>
            <a:off x="3861675" y="4254675"/>
            <a:ext cx="10962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9"/>
          <p:cNvSpPr/>
          <p:nvPr/>
        </p:nvSpPr>
        <p:spPr>
          <a:xfrm>
            <a:off x="3861675" y="4494425"/>
            <a:ext cx="9381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9"/>
          <p:cNvSpPr/>
          <p:nvPr/>
        </p:nvSpPr>
        <p:spPr>
          <a:xfrm>
            <a:off x="6436350" y="1251925"/>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29"/>
          <p:cNvSpPr txBox="1"/>
          <p:nvPr/>
        </p:nvSpPr>
        <p:spPr>
          <a:xfrm>
            <a:off x="2098750" y="3946050"/>
            <a:ext cx="10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B91CA"/>
                </a:solidFill>
                <a:latin typeface="Manrope"/>
                <a:ea typeface="Manrope"/>
                <a:cs typeface="Manrope"/>
                <a:sym typeface="Manrope"/>
              </a:rPr>
              <a:t>hideturtle()</a:t>
            </a:r>
            <a:endParaRPr sz="1200">
              <a:solidFill>
                <a:srgbClr val="1B91CA"/>
              </a:solidFill>
              <a:latin typeface="Manrope"/>
              <a:ea typeface="Manrope"/>
              <a:cs typeface="Manrope"/>
              <a:sym typeface="Manrope"/>
            </a:endParaRPr>
          </a:p>
        </p:txBody>
      </p:sp>
      <p:sp>
        <p:nvSpPr>
          <p:cNvPr id="289" name="Google Shape;289;p29"/>
          <p:cNvSpPr/>
          <p:nvPr/>
        </p:nvSpPr>
        <p:spPr>
          <a:xfrm>
            <a:off x="732650" y="2495900"/>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29"/>
          <p:cNvSpPr/>
          <p:nvPr/>
        </p:nvSpPr>
        <p:spPr>
          <a:xfrm>
            <a:off x="732650" y="2682225"/>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9"/>
          <p:cNvSpPr/>
          <p:nvPr/>
        </p:nvSpPr>
        <p:spPr>
          <a:xfrm>
            <a:off x="2158275" y="403770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2" name="Google Shape;292;p29"/>
          <p:cNvSpPr txBox="1"/>
          <p:nvPr/>
        </p:nvSpPr>
        <p:spPr>
          <a:xfrm>
            <a:off x="2098750" y="2495900"/>
            <a:ext cx="10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B91CA"/>
                </a:solidFill>
                <a:latin typeface="Manrope"/>
                <a:ea typeface="Manrope"/>
                <a:cs typeface="Manrope"/>
                <a:sym typeface="Manrope"/>
              </a:rPr>
              <a:t>teleport()</a:t>
            </a:r>
            <a:endParaRPr sz="1200">
              <a:solidFill>
                <a:srgbClr val="1B91CA"/>
              </a:solidFill>
              <a:latin typeface="Manrope"/>
              <a:ea typeface="Manrope"/>
              <a:cs typeface="Manrope"/>
              <a:sym typeface="Manrop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30"/>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exercise</a:t>
            </a:r>
            <a:endParaRPr sz="3000">
              <a:solidFill>
                <a:schemeClr val="dk1"/>
              </a:solidFill>
              <a:latin typeface="Staatliches"/>
              <a:ea typeface="Staatliches"/>
              <a:cs typeface="Staatliches"/>
              <a:sym typeface="Staatliches"/>
            </a:endParaRPr>
          </a:p>
        </p:txBody>
      </p:sp>
      <p:sp>
        <p:nvSpPr>
          <p:cNvPr id="298" name="Google Shape;298;p30"/>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0"/>
          <p:cNvSpPr txBox="1"/>
          <p:nvPr/>
        </p:nvSpPr>
        <p:spPr>
          <a:xfrm>
            <a:off x="2366825" y="637450"/>
            <a:ext cx="5061000" cy="837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house</a:t>
            </a:r>
            <a:endParaRPr b="1" sz="12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200">
                <a:solidFill>
                  <a:srgbClr val="36174D"/>
                </a:solidFill>
                <a:latin typeface="Manrope"/>
                <a:ea typeface="Manrope"/>
                <a:cs typeface="Manrope"/>
                <a:sym typeface="Manrope"/>
              </a:rPr>
              <a:t>Use the turtle methods to draw the picture below</a:t>
            </a:r>
            <a:endParaRPr sz="1200">
              <a:solidFill>
                <a:srgbClr val="36174D"/>
              </a:solidFill>
              <a:latin typeface="Manrope"/>
              <a:ea typeface="Manrope"/>
              <a:cs typeface="Manrope"/>
              <a:sym typeface="Manrope"/>
            </a:endParaRPr>
          </a:p>
        </p:txBody>
      </p:sp>
      <p:pic>
        <p:nvPicPr>
          <p:cNvPr id="300" name="Google Shape;300;p30"/>
          <p:cNvPicPr preferRelativeResize="0"/>
          <p:nvPr/>
        </p:nvPicPr>
        <p:blipFill rotWithShape="1">
          <a:blip r:embed="rId4">
            <a:alphaModFix/>
          </a:blip>
          <a:srcRect b="0" l="2133" r="0" t="1594"/>
          <a:stretch/>
        </p:blipFill>
        <p:spPr>
          <a:xfrm>
            <a:off x="3329525" y="1536800"/>
            <a:ext cx="3283850" cy="3310225"/>
          </a:xfrm>
          <a:prstGeom prst="rect">
            <a:avLst/>
          </a:prstGeom>
          <a:noFill/>
          <a:ln>
            <a:noFill/>
          </a:ln>
        </p:spPr>
      </p:pic>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301" name="Google Shape;301;p30" title="synthwave radio 🌌 - beats to chill/game to">
            <a:hlinkClick r:id="rId5"/>
          </p:cNvPr>
          <p:cNvPicPr preferRelativeResize="0"/>
          <p:nvPr/>
        </p:nvPicPr>
        <p:blipFill>
          <a:blip r:embed="rId6">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5" name="Shape 305"/>
        <p:cNvGrpSpPr/>
        <p:nvPr/>
      </p:nvGrpSpPr>
      <p:grpSpPr>
        <a:xfrm>
          <a:off x="0" y="0"/>
          <a:ext cx="0" cy="0"/>
          <a:chOff x="0" y="0"/>
          <a:chExt cx="0" cy="0"/>
        </a:xfrm>
      </p:grpSpPr>
      <p:sp>
        <p:nvSpPr>
          <p:cNvPr id="306" name="Google Shape;306;p31"/>
          <p:cNvSpPr/>
          <p:nvPr/>
        </p:nvSpPr>
        <p:spPr>
          <a:xfrm flipH="1">
            <a:off x="1265075" y="1362800"/>
            <a:ext cx="3086100" cy="2608500"/>
          </a:xfrm>
          <a:prstGeom prst="rect">
            <a:avLst/>
          </a:prstGeom>
          <a:solidFill>
            <a:srgbClr val="C6B8EB"/>
          </a:solidFill>
          <a:ln cap="flat" cmpd="sng" w="9525">
            <a:solidFill>
              <a:srgbClr val="1B91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1"/>
          <p:cNvSpPr txBox="1"/>
          <p:nvPr/>
        </p:nvSpPr>
        <p:spPr>
          <a:xfrm>
            <a:off x="1846425" y="726150"/>
            <a:ext cx="2299800" cy="369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36174D"/>
                </a:solidFill>
                <a:latin typeface="Staatliches"/>
                <a:ea typeface="Staatliches"/>
                <a:cs typeface="Staatliches"/>
                <a:sym typeface="Staatliches"/>
              </a:rPr>
              <a:t>before next time </a:t>
            </a:r>
            <a:r>
              <a:rPr lang="en" sz="3200">
                <a:solidFill>
                  <a:srgbClr val="36174D"/>
                </a:solidFill>
                <a:latin typeface="Staatliches"/>
                <a:ea typeface="Staatliches"/>
                <a:cs typeface="Staatliches"/>
                <a:sym typeface="Staatliches"/>
              </a:rPr>
              <a:t> </a:t>
            </a:r>
            <a:r>
              <a:rPr lang="en" sz="3000">
                <a:solidFill>
                  <a:srgbClr val="36174D"/>
                </a:solidFill>
                <a:latin typeface="Staatliches"/>
                <a:ea typeface="Staatliches"/>
                <a:cs typeface="Staatliches"/>
                <a:sym typeface="Staatliches"/>
              </a:rPr>
              <a:t>                    </a:t>
            </a:r>
            <a:r>
              <a:rPr lang="en" sz="1100">
                <a:solidFill>
                  <a:schemeClr val="dk1"/>
                </a:solidFill>
                <a:latin typeface="Manrope"/>
                <a:ea typeface="Manrope"/>
                <a:cs typeface="Manrope"/>
                <a:sym typeface="Manrope"/>
              </a:rPr>
              <a:t>            </a:t>
            </a:r>
            <a:r>
              <a:rPr lang="en" sz="1100">
                <a:solidFill>
                  <a:schemeClr val="dk1"/>
                </a:solidFill>
                <a:latin typeface="Manrope"/>
                <a:ea typeface="Manrope"/>
                <a:cs typeface="Manrope"/>
                <a:sym typeface="Manrope"/>
              </a:rPr>
              <a:t>         </a:t>
            </a:r>
            <a:endParaRPr sz="3200">
              <a:solidFill>
                <a:srgbClr val="36174D"/>
              </a:solidFill>
              <a:latin typeface="Staatliches"/>
              <a:ea typeface="Staatliches"/>
              <a:cs typeface="Staatliches"/>
              <a:sym typeface="Staatliches"/>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handout</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HW 1</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Project 1 submitted if possible</a:t>
            </a:r>
            <a:endParaRPr>
              <a:solidFill>
                <a:srgbClr val="36174D"/>
              </a:solidFill>
              <a:latin typeface="Manrope"/>
              <a:ea typeface="Manrope"/>
              <a:cs typeface="Manrope"/>
              <a:sym typeface="Manrope"/>
            </a:endParaRPr>
          </a:p>
          <a:p>
            <a:pPr indent="0" lvl="0" marL="0" rtl="0" algn="l">
              <a:lnSpc>
                <a:spcPct val="115000"/>
              </a:lnSpc>
              <a:spcBef>
                <a:spcPts val="1200"/>
              </a:spcBef>
              <a:spcAft>
                <a:spcPts val="1200"/>
              </a:spcAft>
              <a:buNone/>
            </a:pPr>
            <a:r>
              <a:t/>
            </a:r>
            <a:endParaRPr>
              <a:solidFill>
                <a:srgbClr val="36174D"/>
              </a:solidFill>
              <a:latin typeface="Manrope"/>
              <a:ea typeface="Manrope"/>
              <a:cs typeface="Manrope"/>
              <a:sym typeface="Manrop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311" name="Shape 311"/>
        <p:cNvGrpSpPr/>
        <p:nvPr/>
      </p:nvGrpSpPr>
      <p:grpSpPr>
        <a:xfrm>
          <a:off x="0" y="0"/>
          <a:ext cx="0" cy="0"/>
          <a:chOff x="0" y="0"/>
          <a:chExt cx="0" cy="0"/>
        </a:xfrm>
      </p:grpSpPr>
      <p:sp>
        <p:nvSpPr>
          <p:cNvPr id="312" name="Google Shape;312;p32"/>
          <p:cNvSpPr txBox="1"/>
          <p:nvPr/>
        </p:nvSpPr>
        <p:spPr>
          <a:xfrm>
            <a:off x="2234925" y="600950"/>
            <a:ext cx="5061000" cy="837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houses</a:t>
            </a:r>
            <a:endParaRPr b="1" sz="12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200">
                <a:solidFill>
                  <a:srgbClr val="36174D"/>
                </a:solidFill>
                <a:latin typeface="Manrope"/>
                <a:ea typeface="Manrope"/>
                <a:cs typeface="Manrope"/>
                <a:sym typeface="Manrope"/>
              </a:rPr>
              <a:t>Use the turtle methods to draw the picture </a:t>
            </a:r>
            <a:endParaRPr sz="1200">
              <a:solidFill>
                <a:srgbClr val="36174D"/>
              </a:solidFill>
              <a:latin typeface="Manrope"/>
              <a:ea typeface="Manrope"/>
              <a:cs typeface="Manrope"/>
              <a:sym typeface="Manrope"/>
            </a:endParaRPr>
          </a:p>
        </p:txBody>
      </p:sp>
      <p:pic>
        <p:nvPicPr>
          <p:cNvPr id="313" name="Google Shape;313;p32"/>
          <p:cNvPicPr preferRelativeResize="0"/>
          <p:nvPr/>
        </p:nvPicPr>
        <p:blipFill rotWithShape="1">
          <a:blip r:embed="rId3">
            <a:alphaModFix/>
          </a:blip>
          <a:srcRect b="0" l="2133" r="0" t="1594"/>
          <a:stretch/>
        </p:blipFill>
        <p:spPr>
          <a:xfrm>
            <a:off x="7183000" y="2114600"/>
            <a:ext cx="1793325" cy="1807725"/>
          </a:xfrm>
          <a:prstGeom prst="rect">
            <a:avLst/>
          </a:prstGeom>
          <a:noFill/>
          <a:ln>
            <a:noFill/>
          </a:ln>
        </p:spPr>
      </p:pic>
      <p:sp>
        <p:nvSpPr>
          <p:cNvPr id="314" name="Google Shape;314;p32"/>
          <p:cNvSpPr txBox="1"/>
          <p:nvPr/>
        </p:nvSpPr>
        <p:spPr>
          <a:xfrm>
            <a:off x="366775" y="1581650"/>
            <a:ext cx="24333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Consolas"/>
                <a:ea typeface="Consolas"/>
                <a:cs typeface="Consolas"/>
                <a:sym typeface="Consolas"/>
              </a:rPr>
              <a:t>import turtle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#get window object</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wn = turtle.Screen()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#change background color</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wn.bgcolor("lightblue")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#create myrtle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myrtle = turtle.Turtle() </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#move myrtle down and left</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myrtle.up()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myrtle.setx(-50)</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myrtle.sety(-130)</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en" sz="1100">
                <a:latin typeface="Consolas"/>
                <a:ea typeface="Consolas"/>
                <a:cs typeface="Consolas"/>
                <a:sym typeface="Consolas"/>
              </a:rPr>
              <a:t>myrtle.down()</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sz="1100">
              <a:latin typeface="Consolas"/>
              <a:ea typeface="Consolas"/>
              <a:cs typeface="Consolas"/>
              <a:sym typeface="Consolas"/>
            </a:endParaRPr>
          </a:p>
        </p:txBody>
      </p:sp>
      <p:sp>
        <p:nvSpPr>
          <p:cNvPr id="315" name="Google Shape;315;p32"/>
          <p:cNvSpPr txBox="1"/>
          <p:nvPr/>
        </p:nvSpPr>
        <p:spPr>
          <a:xfrm>
            <a:off x="2676925" y="1581650"/>
            <a:ext cx="22809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#make red house</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myrtle.pencolor("red")</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myrtle.fillcolor("red")</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myrtle.begin_fill()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#create square</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for _ in range(4):</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myrtle.forward(70)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myrtle.right(90)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#create triangle roof</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for _ in range(3):</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myrtle.forward(70)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myrtle.left(360/3)</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myrtle.end_fill()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p:txBody>
      </p:sp>
      <p:sp>
        <p:nvSpPr>
          <p:cNvPr id="316" name="Google Shape;316;p32"/>
          <p:cNvSpPr txBox="1"/>
          <p:nvPr/>
        </p:nvSpPr>
        <p:spPr>
          <a:xfrm>
            <a:off x="4749700" y="1581650"/>
            <a:ext cx="24333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#moves myrtle up and right myrtle.up()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myrtle.setx(60)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myrtle.sety(130)</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myrtle.down()</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#make yellow sun</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myrtle.pencolor("yellow")</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myrtle.fillcolor("yellow")</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myrtle.begin_fill()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for _ in range(8):</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myrtle.forward(25)</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    myrtle.left(360/8)</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myrtle.end_fill()</a:t>
            </a:r>
            <a:endParaRPr sz="11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100">
                <a:solidFill>
                  <a:schemeClr val="dk1"/>
                </a:solidFill>
                <a:latin typeface="Consolas"/>
                <a:ea typeface="Consolas"/>
                <a:cs typeface="Consolas"/>
                <a:sym typeface="Consolas"/>
              </a:rPr>
              <a:t>myrtle.hideturtle()</a:t>
            </a:r>
            <a:endParaRPr sz="1100">
              <a:solidFill>
                <a:schemeClr val="dk1"/>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304800" y="533400"/>
            <a:ext cx="3053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latin typeface="Staatliches"/>
                <a:ea typeface="Staatliches"/>
                <a:cs typeface="Staatliches"/>
                <a:sym typeface="Staatliches"/>
              </a:rPr>
              <a:t>WARMUP</a:t>
            </a:r>
            <a:r>
              <a:rPr lang="en" sz="3200">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grab handout</a:t>
            </a:r>
            <a:endParaRPr sz="1200">
              <a:solidFill>
                <a:schemeClr val="dk1"/>
              </a:solidFill>
              <a:latin typeface="Manrope"/>
              <a:ea typeface="Manrope"/>
              <a:cs typeface="Manrope"/>
              <a:sym typeface="Manrope"/>
            </a:endParaRPr>
          </a:p>
        </p:txBody>
      </p:sp>
      <p:grpSp>
        <p:nvGrpSpPr>
          <p:cNvPr id="68" name="Google Shape;68;p15"/>
          <p:cNvGrpSpPr/>
          <p:nvPr/>
        </p:nvGrpSpPr>
        <p:grpSpPr>
          <a:xfrm>
            <a:off x="582897" y="535713"/>
            <a:ext cx="561454" cy="529487"/>
            <a:chOff x="-46404975" y="1966100"/>
            <a:chExt cx="302475" cy="297950"/>
          </a:xfrm>
        </p:grpSpPr>
        <p:sp>
          <p:nvSpPr>
            <p:cNvPr id="69" name="Google Shape;69;p15"/>
            <p:cNvSpPr/>
            <p:nvPr/>
          </p:nvSpPr>
          <p:spPr>
            <a:xfrm>
              <a:off x="-46349850" y="1966100"/>
              <a:ext cx="38625" cy="86850"/>
            </a:xfrm>
            <a:custGeom>
              <a:rect b="b" l="l" r="r" t="t"/>
              <a:pathLst>
                <a:path extrusionOk="0" h="3474" w="1545">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5"/>
            <p:cNvSpPr/>
            <p:nvPr/>
          </p:nvSpPr>
          <p:spPr>
            <a:xfrm>
              <a:off x="-46297875" y="1966100"/>
              <a:ext cx="38625" cy="86850"/>
            </a:xfrm>
            <a:custGeom>
              <a:rect b="b" l="l" r="r" t="t"/>
              <a:pathLst>
                <a:path extrusionOk="0" h="3474" w="1545">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5"/>
            <p:cNvSpPr/>
            <p:nvPr/>
          </p:nvSpPr>
          <p:spPr>
            <a:xfrm>
              <a:off x="-46244300" y="1966100"/>
              <a:ext cx="38600" cy="86850"/>
            </a:xfrm>
            <a:custGeom>
              <a:rect b="b" l="l" r="r" t="t"/>
              <a:pathLst>
                <a:path extrusionOk="0" h="3474" w="1544">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5"/>
            <p:cNvSpPr/>
            <p:nvPr/>
          </p:nvSpPr>
          <p:spPr>
            <a:xfrm>
              <a:off x="-46404975" y="2070250"/>
              <a:ext cx="302475" cy="193800"/>
            </a:xfrm>
            <a:custGeom>
              <a:rect b="b" l="l" r="r" t="t"/>
              <a:pathLst>
                <a:path extrusionOk="0" h="7752" w="12099">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 name="Google Shape;73;p15"/>
          <p:cNvSpPr txBox="1"/>
          <p:nvPr/>
        </p:nvSpPr>
        <p:spPr>
          <a:xfrm>
            <a:off x="3259100" y="936400"/>
            <a:ext cx="4569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Coin Collector</a:t>
            </a:r>
            <a:endParaRPr sz="700"/>
          </a:p>
        </p:txBody>
      </p:sp>
      <p:sp>
        <p:nvSpPr>
          <p:cNvPr id="74" name="Google Shape;74;p15"/>
          <p:cNvSpPr txBox="1"/>
          <p:nvPr/>
        </p:nvSpPr>
        <p:spPr>
          <a:xfrm>
            <a:off x="228600" y="1577350"/>
            <a:ext cx="3580800" cy="3628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We want to write an algorithm to help</a:t>
            </a:r>
            <a:r>
              <a:rPr lang="en" sz="1200">
                <a:solidFill>
                  <a:schemeClr val="dk1"/>
                </a:solidFill>
                <a:latin typeface="Manrope"/>
                <a:ea typeface="Manrope"/>
                <a:cs typeface="Manrope"/>
                <a:sym typeface="Manrope"/>
              </a:rPr>
              <a:t> Mabel the monster eat some snacks. </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5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Use the algorithm below to figure out which snack </a:t>
            </a:r>
            <a:r>
              <a:rPr lang="en" sz="1200">
                <a:solidFill>
                  <a:schemeClr val="dk1"/>
                </a:solidFill>
                <a:latin typeface="Manrope"/>
                <a:ea typeface="Manrope"/>
                <a:cs typeface="Manrope"/>
                <a:sym typeface="Manrope"/>
              </a:rPr>
              <a:t>Mabel</a:t>
            </a:r>
            <a:r>
              <a:rPr lang="en" sz="1200">
                <a:solidFill>
                  <a:schemeClr val="dk1"/>
                </a:solidFill>
                <a:latin typeface="Manrope"/>
                <a:ea typeface="Manrope"/>
                <a:cs typeface="Manrope"/>
                <a:sym typeface="Manrope"/>
              </a:rPr>
              <a:t> is trying to eat first:</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400">
              <a:solidFill>
                <a:schemeClr val="dk1"/>
              </a:solidFill>
              <a:latin typeface="Manrope"/>
              <a:ea typeface="Manrope"/>
              <a:cs typeface="Manrope"/>
              <a:sym typeface="Manrope"/>
            </a:endParaRPr>
          </a:p>
          <a:p>
            <a:pPr indent="45720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1. </a:t>
            </a:r>
            <a:r>
              <a:rPr b="1" lang="en" sz="1200">
                <a:solidFill>
                  <a:schemeClr val="dk1"/>
                </a:solidFill>
                <a:latin typeface="Manrope"/>
                <a:ea typeface="Manrope"/>
                <a:cs typeface="Manrope"/>
                <a:sym typeface="Manrope"/>
              </a:rPr>
              <a:t>Mabel turn 180</a:t>
            </a:r>
            <a:endParaRPr b="1" sz="1200">
              <a:solidFill>
                <a:schemeClr val="dk1"/>
              </a:solidFill>
              <a:latin typeface="Manrope"/>
              <a:ea typeface="Manrope"/>
              <a:cs typeface="Manrope"/>
              <a:sym typeface="Manrope"/>
            </a:endParaRPr>
          </a:p>
          <a:p>
            <a:pPr indent="45720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2. </a:t>
            </a:r>
            <a:r>
              <a:rPr b="1" lang="en" sz="1200">
                <a:solidFill>
                  <a:schemeClr val="dk1"/>
                </a:solidFill>
                <a:latin typeface="Manrope"/>
                <a:ea typeface="Manrope"/>
                <a:cs typeface="Manrope"/>
                <a:sym typeface="Manrope"/>
              </a:rPr>
              <a:t>Mabel </a:t>
            </a:r>
            <a:r>
              <a:rPr b="1" lang="en" sz="1200">
                <a:solidFill>
                  <a:schemeClr val="dk1"/>
                </a:solidFill>
                <a:latin typeface="Manrope"/>
                <a:ea typeface="Manrope"/>
                <a:cs typeface="Manrope"/>
                <a:sym typeface="Manrope"/>
              </a:rPr>
              <a:t> forward 6 </a:t>
            </a:r>
            <a:endParaRPr b="1"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3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Next, add the rest of the steps to help </a:t>
            </a:r>
            <a:r>
              <a:rPr lang="en" sz="1200">
                <a:solidFill>
                  <a:schemeClr val="dk1"/>
                </a:solidFill>
                <a:latin typeface="Manrope"/>
                <a:ea typeface="Manrope"/>
                <a:cs typeface="Manrope"/>
                <a:sym typeface="Manrope"/>
              </a:rPr>
              <a:t>Mabel</a:t>
            </a:r>
            <a:r>
              <a:rPr lang="en" sz="1200">
                <a:solidFill>
                  <a:schemeClr val="dk1"/>
                </a:solidFill>
                <a:latin typeface="Manrope"/>
                <a:ea typeface="Manrope"/>
                <a:cs typeface="Manrope"/>
                <a:sym typeface="Manrope"/>
              </a:rPr>
              <a:t> find their delicious treat.</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Challenge [time permitting]: write out your steps above with turtle methods forward, backward, left, and right.</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1200">
              <a:solidFill>
                <a:schemeClr val="dk1"/>
              </a:solidFill>
              <a:latin typeface="Manrope"/>
              <a:ea typeface="Manrope"/>
              <a:cs typeface="Manrope"/>
              <a:sym typeface="Manrope"/>
            </a:endParaRPr>
          </a:p>
        </p:txBody>
      </p:sp>
      <p:pic>
        <p:nvPicPr>
          <p:cNvPr id="75" name="Google Shape;75;p15"/>
          <p:cNvPicPr preferRelativeResize="0"/>
          <p:nvPr/>
        </p:nvPicPr>
        <p:blipFill rotWithShape="1">
          <a:blip r:embed="rId4">
            <a:alphaModFix/>
          </a:blip>
          <a:srcRect b="0" l="0" r="0" t="51038"/>
          <a:stretch/>
        </p:blipFill>
        <p:spPr>
          <a:xfrm>
            <a:off x="3847200" y="1759300"/>
            <a:ext cx="4884500" cy="2648451"/>
          </a:xfrm>
          <a:prstGeom prst="rect">
            <a:avLst/>
          </a:prstGeom>
          <a:noFill/>
          <a:ln>
            <a:noFill/>
          </a:ln>
        </p:spPr>
      </p:pic>
      <p:pic>
        <p:nvPicPr>
          <p:cNvPr descr="3 Minute Timer Relaxing Music Lofi Fish Background&#10;Song- https://www.youtube.com/watch?v=Nh_oj5hsAbs&amp;t=41s&#10;&#10;&#10;&#10;TAGS&#10;3 minute&#10;3 minute countdown&#10;3 minute lo-fi hiphop timer&#10;3 minute timer&#10;countdown&#10;lo-fi music&#10;lofi study song&#10;study music&#10;study timer&#10;time&#10;timer&#10;working music&#10;3 minute timer with music&#10;3 minute clock&#10;lofi hiphop&#10;relaxing timers&#10;relaxing music&#10;relaxing lofi timer&#10;nature timer&#10;meditation&#10;meditation music&#10;relaxing sleep music&#10;school timer&#10;sleep timer&#10;chill timer&#10;chill music&#10;lofi timer&#10;lofi hiphop timer&#10;lofi hip hop" id="76" name="Google Shape;76;p15" title="3 Minute Timer Relaxing Music Lofi Fish Background">
            <a:hlinkClick r:id="rId5"/>
          </p:cNvPr>
          <p:cNvPicPr preferRelativeResize="0"/>
          <p:nvPr/>
        </p:nvPicPr>
        <p:blipFill>
          <a:blip r:embed="rId6">
            <a:alphaModFix/>
          </a:blip>
          <a:stretch>
            <a:fillRect/>
          </a:stretch>
        </p:blipFill>
        <p:spPr>
          <a:xfrm>
            <a:off x="8014350" y="4512325"/>
            <a:ext cx="856825" cy="48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6"/>
          <p:cNvPicPr preferRelativeResize="0"/>
          <p:nvPr/>
        </p:nvPicPr>
        <p:blipFill rotWithShape="1">
          <a:blip r:embed="rId3">
            <a:alphaModFix/>
          </a:blip>
          <a:srcRect b="0" l="0" r="0" t="51038"/>
          <a:stretch/>
        </p:blipFill>
        <p:spPr>
          <a:xfrm>
            <a:off x="3944600" y="857900"/>
            <a:ext cx="4884500" cy="2648451"/>
          </a:xfrm>
          <a:prstGeom prst="rect">
            <a:avLst/>
          </a:prstGeom>
          <a:noFill/>
          <a:ln>
            <a:noFill/>
          </a:ln>
        </p:spPr>
      </p:pic>
      <p:sp>
        <p:nvSpPr>
          <p:cNvPr id="82" name="Google Shape;82;p16"/>
          <p:cNvSpPr txBox="1"/>
          <p:nvPr/>
        </p:nvSpPr>
        <p:spPr>
          <a:xfrm>
            <a:off x="385450" y="290700"/>
            <a:ext cx="3000000" cy="4630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1. Mabel turn 180</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2. Mabel  forward 6 </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3. Mabel turn 90</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4. Mabel forward 3</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5. Mabel left 90</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200">
                <a:solidFill>
                  <a:schemeClr val="dk1"/>
                </a:solidFill>
                <a:latin typeface="Manrope"/>
                <a:ea typeface="Manrope"/>
                <a:cs typeface="Manrope"/>
                <a:sym typeface="Manrope"/>
              </a:rPr>
              <a:t>6. Mabel forward 1</a:t>
            </a:r>
            <a:endParaRPr sz="12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import turtle</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#create mabel</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 = turtle.Turtle() </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#move mabel to her snack</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mabel.left(180)</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mabel.forward(6)</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mabel.left(90)</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mabel.forward(3)</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mabel.left(90)</a:t>
            </a:r>
            <a:endParaRPr sz="12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200">
                <a:solidFill>
                  <a:schemeClr val="dk1"/>
                </a:solidFill>
                <a:latin typeface="Consolas"/>
                <a:ea typeface="Consolas"/>
                <a:cs typeface="Consolas"/>
                <a:sym typeface="Consolas"/>
              </a:rPr>
              <a:t>mabel.forward(1)</a:t>
            </a:r>
            <a:endParaRPr sz="1200">
              <a:solidFill>
                <a:schemeClr val="dk1"/>
              </a:solidFill>
              <a:latin typeface="Consolas"/>
              <a:ea typeface="Consolas"/>
              <a:cs typeface="Consolas"/>
              <a:sym typeface="Consolas"/>
            </a:endParaRPr>
          </a:p>
        </p:txBody>
      </p:sp>
      <p:sp>
        <p:nvSpPr>
          <p:cNvPr id="83" name="Google Shape;83;p16"/>
          <p:cNvSpPr txBox="1"/>
          <p:nvPr/>
        </p:nvSpPr>
        <p:spPr>
          <a:xfrm>
            <a:off x="3792500" y="98200"/>
            <a:ext cx="4569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Coin Collector</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311700" y="974975"/>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this week </a:t>
            </a:r>
            <a:endParaRPr b="1" sz="6650">
              <a:solidFill>
                <a:srgbClr val="36174D"/>
              </a:solidFill>
              <a:latin typeface="Staatliches"/>
              <a:ea typeface="Staatliches"/>
              <a:cs typeface="Staatliches"/>
              <a:sym typeface="Staatliches"/>
            </a:endParaRPr>
          </a:p>
        </p:txBody>
      </p:sp>
      <p:sp>
        <p:nvSpPr>
          <p:cNvPr id="89" name="Google Shape;89;p17"/>
          <p:cNvSpPr txBox="1"/>
          <p:nvPr/>
        </p:nvSpPr>
        <p:spPr>
          <a:xfrm>
            <a:off x="1061125" y="1692350"/>
            <a:ext cx="714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google sheet </a:t>
            </a:r>
            <a:r>
              <a:rPr lang="en" sz="1100" u="sng">
                <a:solidFill>
                  <a:schemeClr val="hlink"/>
                </a:solidFill>
                <a:hlinkClick r:id="rId4"/>
              </a:rPr>
              <a:t>link</a:t>
            </a:r>
            <a:endParaRPr sz="1000">
              <a:solidFill>
                <a:schemeClr val="dk1"/>
              </a:solidFill>
              <a:latin typeface="Manrope"/>
              <a:ea typeface="Manrope"/>
              <a:cs typeface="Manrope"/>
              <a:sym typeface="Manrope"/>
            </a:endParaRPr>
          </a:p>
        </p:txBody>
      </p:sp>
      <p:pic>
        <p:nvPicPr>
          <p:cNvPr id="90" name="Google Shape;90;p17"/>
          <p:cNvPicPr preferRelativeResize="0"/>
          <p:nvPr/>
        </p:nvPicPr>
        <p:blipFill>
          <a:blip r:embed="rId5">
            <a:alphaModFix/>
          </a:blip>
          <a:stretch>
            <a:fillRect/>
          </a:stretch>
        </p:blipFill>
        <p:spPr>
          <a:xfrm>
            <a:off x="152400" y="2198750"/>
            <a:ext cx="8839204" cy="1670299"/>
          </a:xfrm>
          <a:prstGeom prst="rect">
            <a:avLst/>
          </a:prstGeom>
          <a:noFill/>
          <a:ln>
            <a:noFill/>
          </a:ln>
        </p:spPr>
      </p:pic>
      <p:sp>
        <p:nvSpPr>
          <p:cNvPr id="91" name="Google Shape;91;p17"/>
          <p:cNvSpPr/>
          <p:nvPr/>
        </p:nvSpPr>
        <p:spPr>
          <a:xfrm>
            <a:off x="5128050" y="2528575"/>
            <a:ext cx="1324500" cy="6048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Takeaways from last time</a:t>
            </a:r>
            <a:endParaRPr>
              <a:latin typeface="Staatliches"/>
              <a:ea typeface="Staatliches"/>
              <a:cs typeface="Staatliches"/>
              <a:sym typeface="Staatliches"/>
            </a:endParaRPr>
          </a:p>
        </p:txBody>
      </p:sp>
      <p:sp>
        <p:nvSpPr>
          <p:cNvPr id="97" name="Google Shape;97;p18"/>
          <p:cNvSpPr txBox="1"/>
          <p:nvPr>
            <p:ph idx="1" type="body"/>
          </p:nvPr>
        </p:nvSpPr>
        <p:spPr>
          <a:xfrm>
            <a:off x="311700" y="1152475"/>
            <a:ext cx="82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Things you should know:</a:t>
            </a:r>
            <a:endParaRPr>
              <a:solidFill>
                <a:schemeClr val="dk1"/>
              </a:solidFill>
              <a:latin typeface="Manrope"/>
              <a:ea typeface="Manrope"/>
              <a:cs typeface="Manrope"/>
              <a:sym typeface="Manrope"/>
            </a:endParaRPr>
          </a:p>
          <a:p>
            <a:pPr indent="-342900" lvl="0" marL="457200" rtl="0" algn="l">
              <a:spcBef>
                <a:spcPts val="1200"/>
              </a:spcBef>
              <a:spcAft>
                <a:spcPts val="0"/>
              </a:spcAft>
              <a:buClr>
                <a:schemeClr val="dk1"/>
              </a:buClr>
              <a:buSzPts val="1800"/>
              <a:buFont typeface="Manrope"/>
              <a:buChar char="●"/>
            </a:pPr>
            <a:r>
              <a:rPr lang="en">
                <a:solidFill>
                  <a:schemeClr val="dk1"/>
                </a:solidFill>
                <a:latin typeface="Manrope"/>
                <a:ea typeface="Manrope"/>
                <a:cs typeface="Manrope"/>
                <a:sym typeface="Manrope"/>
              </a:rPr>
              <a:t>modules allow us to </a:t>
            </a:r>
            <a:r>
              <a:rPr b="1" lang="en">
                <a:solidFill>
                  <a:schemeClr val="dk1"/>
                </a:solidFill>
                <a:latin typeface="Manrope"/>
                <a:ea typeface="Manrope"/>
                <a:cs typeface="Manrope"/>
                <a:sym typeface="Manrope"/>
              </a:rPr>
              <a:t>use code created by other people</a:t>
            </a:r>
            <a:endParaRPr b="1">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b="1" lang="en">
                <a:solidFill>
                  <a:schemeClr val="dk1"/>
                </a:solidFill>
                <a:latin typeface="Manrope"/>
                <a:ea typeface="Manrope"/>
                <a:cs typeface="Manrope"/>
                <a:sym typeface="Manrope"/>
              </a:rPr>
              <a:t>math</a:t>
            </a:r>
            <a:r>
              <a:rPr lang="en">
                <a:solidFill>
                  <a:schemeClr val="dk1"/>
                </a:solidFill>
                <a:latin typeface="Manrope"/>
                <a:ea typeface="Manrope"/>
                <a:cs typeface="Manrope"/>
                <a:sym typeface="Manrope"/>
              </a:rPr>
              <a:t> + </a:t>
            </a:r>
            <a:r>
              <a:rPr b="1" lang="en">
                <a:solidFill>
                  <a:schemeClr val="dk1"/>
                </a:solidFill>
                <a:latin typeface="Manrope"/>
                <a:ea typeface="Manrope"/>
                <a:cs typeface="Manrope"/>
                <a:sym typeface="Manrope"/>
              </a:rPr>
              <a:t>random</a:t>
            </a:r>
            <a:r>
              <a:rPr lang="en">
                <a:solidFill>
                  <a:schemeClr val="dk1"/>
                </a:solidFill>
                <a:latin typeface="Manrope"/>
                <a:ea typeface="Manrope"/>
                <a:cs typeface="Manrope"/>
                <a:sym typeface="Manrope"/>
              </a:rPr>
              <a:t> + </a:t>
            </a:r>
            <a:r>
              <a:rPr b="1" lang="en">
                <a:solidFill>
                  <a:schemeClr val="dk1"/>
                </a:solidFill>
                <a:latin typeface="Manrope"/>
                <a:ea typeface="Manrope"/>
                <a:cs typeface="Manrope"/>
                <a:sym typeface="Manrope"/>
              </a:rPr>
              <a:t>turtle</a:t>
            </a:r>
            <a:r>
              <a:rPr lang="en">
                <a:solidFill>
                  <a:schemeClr val="dk1"/>
                </a:solidFill>
                <a:latin typeface="Manrope"/>
                <a:ea typeface="Manrope"/>
                <a:cs typeface="Manrope"/>
                <a:sym typeface="Manrope"/>
              </a:rPr>
              <a:t> modules</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create a turtle + </a:t>
            </a:r>
            <a:r>
              <a:rPr b="1" lang="en">
                <a:solidFill>
                  <a:schemeClr val="dk1"/>
                </a:solidFill>
                <a:latin typeface="Manrope"/>
                <a:ea typeface="Manrope"/>
                <a:cs typeface="Manrope"/>
                <a:sym typeface="Manrope"/>
              </a:rPr>
              <a:t>draw</a:t>
            </a:r>
            <a:r>
              <a:rPr lang="en">
                <a:solidFill>
                  <a:schemeClr val="dk1"/>
                </a:solidFill>
                <a:latin typeface="Manrope"/>
                <a:ea typeface="Manrope"/>
                <a:cs typeface="Manrope"/>
                <a:sym typeface="Manrope"/>
              </a:rPr>
              <a:t> with it</a:t>
            </a:r>
            <a:endParaRPr>
              <a:solidFill>
                <a:schemeClr val="dk1"/>
              </a:solidFill>
              <a:latin typeface="Manrope"/>
              <a:ea typeface="Manrope"/>
              <a:cs typeface="Manrope"/>
              <a:sym typeface="Manro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304850" y="2393625"/>
            <a:ext cx="7278900" cy="18546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t/>
            </a:r>
            <a:endParaRPr b="1" sz="4316">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200">
                <a:solidFill>
                  <a:srgbClr val="36174D"/>
                </a:solidFill>
                <a:latin typeface="Staatliches"/>
                <a:ea typeface="Staatliches"/>
                <a:cs typeface="Staatliches"/>
                <a:sym typeface="Staatliches"/>
              </a:rPr>
              <a:t> </a:t>
            </a:r>
            <a:endParaRPr b="1" sz="1977">
              <a:solidFill>
                <a:srgbClr val="36174D"/>
              </a:solidFill>
              <a:latin typeface="Staatliches"/>
              <a:ea typeface="Staatliches"/>
              <a:cs typeface="Staatliches"/>
              <a:sym typeface="Staatliches"/>
            </a:endParaRPr>
          </a:p>
          <a:p>
            <a:pPr indent="0" lvl="0" marL="0" rtl="0" algn="l">
              <a:lnSpc>
                <a:spcPct val="80000"/>
              </a:lnSpc>
              <a:spcBef>
                <a:spcPts val="0"/>
              </a:spcBef>
              <a:spcAft>
                <a:spcPts val="0"/>
              </a:spcAft>
              <a:buNone/>
            </a:pPr>
            <a:r>
              <a:rPr b="1" lang="en" sz="6650">
                <a:solidFill>
                  <a:srgbClr val="36174D"/>
                </a:solidFill>
                <a:latin typeface="Staatliches"/>
                <a:ea typeface="Staatliches"/>
                <a:cs typeface="Staatliches"/>
                <a:sym typeface="Staatliches"/>
              </a:rPr>
              <a:t>use					 or </a:t>
            </a:r>
            <a:endParaRPr b="1" sz="6650">
              <a:solidFill>
                <a:srgbClr val="36174D"/>
              </a:solidFill>
              <a:latin typeface="Staatliches"/>
              <a:ea typeface="Staatliches"/>
              <a:cs typeface="Staatliches"/>
              <a:sym typeface="Staatliches"/>
            </a:endParaRPr>
          </a:p>
          <a:p>
            <a:pPr indent="0" lvl="0" marL="0" rtl="0" algn="ctr">
              <a:spcBef>
                <a:spcPts val="0"/>
              </a:spcBef>
              <a:spcAft>
                <a:spcPts val="0"/>
              </a:spcAft>
              <a:buNone/>
            </a:pPr>
            <a:r>
              <a:t/>
            </a:r>
            <a:endParaRPr sz="1100">
              <a:latin typeface="Manrope"/>
              <a:ea typeface="Manrope"/>
              <a:cs typeface="Manrope"/>
              <a:sym typeface="Manrope"/>
            </a:endParaRPr>
          </a:p>
          <a:p>
            <a:pPr indent="457200" lvl="0" marL="182880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rPr lang="en" sz="1100">
                <a:latin typeface="Manrope"/>
                <a:ea typeface="Manrope"/>
                <a:cs typeface="Manrope"/>
                <a:sym typeface="Manrope"/>
              </a:rPr>
              <a:t>handout up on Moodle</a:t>
            </a:r>
            <a:endParaRPr sz="1100">
              <a:latin typeface="Manrope"/>
              <a:ea typeface="Manrope"/>
              <a:cs typeface="Manrope"/>
              <a:sym typeface="Manrope"/>
            </a:endParaRPr>
          </a:p>
          <a:p>
            <a:pPr indent="0" lvl="0" marL="0" rtl="0" algn="ctr">
              <a:spcBef>
                <a:spcPts val="0"/>
              </a:spcBef>
              <a:spcAft>
                <a:spcPts val="0"/>
              </a:spcAft>
              <a:buNone/>
            </a:pPr>
            <a:r>
              <a:t/>
            </a:r>
            <a:endParaRPr sz="1100">
              <a:latin typeface="Manrope"/>
              <a:ea typeface="Manrope"/>
              <a:cs typeface="Manrope"/>
              <a:sym typeface="Manrope"/>
            </a:endParaRPr>
          </a:p>
        </p:txBody>
      </p:sp>
      <p:sp>
        <p:nvSpPr>
          <p:cNvPr id="103" name="Google Shape;103;p19"/>
          <p:cNvSpPr txBox="1"/>
          <p:nvPr/>
        </p:nvSpPr>
        <p:spPr>
          <a:xfrm>
            <a:off x="2520375" y="2218300"/>
            <a:ext cx="2149800" cy="948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runestone </a:t>
            </a:r>
            <a:endParaRPr b="1" sz="31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code editor</a:t>
            </a:r>
            <a:endParaRPr sz="3100"/>
          </a:p>
        </p:txBody>
      </p:sp>
      <p:sp>
        <p:nvSpPr>
          <p:cNvPr id="104" name="Google Shape;104;p19"/>
          <p:cNvSpPr txBox="1"/>
          <p:nvPr/>
        </p:nvSpPr>
        <p:spPr>
          <a:xfrm>
            <a:off x="5480125" y="2218300"/>
            <a:ext cx="2149800" cy="948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python file with idle</a:t>
            </a:r>
            <a:endParaRPr sz="3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
        <p:nvSpPr>
          <p:cNvPr id="109" name="Google Shape;109;p20"/>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Exercise</a:t>
            </a:r>
            <a:endParaRPr sz="3000">
              <a:solidFill>
                <a:schemeClr val="dk1"/>
              </a:solidFill>
              <a:latin typeface="Staatliches"/>
              <a:ea typeface="Staatliches"/>
              <a:cs typeface="Staatliches"/>
              <a:sym typeface="Staatliches"/>
            </a:endParaRPr>
          </a:p>
        </p:txBody>
      </p:sp>
      <p:sp>
        <p:nvSpPr>
          <p:cNvPr id="110" name="Google Shape;110;p20"/>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0"/>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a:t>
            </a:r>
            <a:r>
              <a:rPr b="1" lang="en" sz="4100">
                <a:solidFill>
                  <a:srgbClr val="36174D"/>
                </a:solidFill>
                <a:latin typeface="Staatliches"/>
                <a:ea typeface="Staatliches"/>
                <a:cs typeface="Staatliches"/>
                <a:sym typeface="Staatliches"/>
              </a:rPr>
              <a:t>Octagon</a:t>
            </a:r>
            <a:endParaRPr sz="700"/>
          </a:p>
        </p:txBody>
      </p:sp>
      <p:sp>
        <p:nvSpPr>
          <p:cNvPr id="112" name="Google Shape;112;p20"/>
          <p:cNvSpPr txBox="1"/>
          <p:nvPr/>
        </p:nvSpPr>
        <p:spPr>
          <a:xfrm>
            <a:off x="1812400" y="1941900"/>
            <a:ext cx="5852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Use the turtle module to draw an </a:t>
            </a:r>
            <a:r>
              <a:rPr b="1" lang="en">
                <a:solidFill>
                  <a:schemeClr val="dk1"/>
                </a:solidFill>
                <a:latin typeface="Manrope"/>
                <a:ea typeface="Manrope"/>
                <a:cs typeface="Manrope"/>
                <a:sym typeface="Manrope"/>
              </a:rPr>
              <a:t>octagon</a:t>
            </a:r>
            <a:r>
              <a:rPr lang="en">
                <a:solidFill>
                  <a:schemeClr val="dk1"/>
                </a:solidFill>
                <a:latin typeface="Manrope"/>
                <a:ea typeface="Manrope"/>
                <a:cs typeface="Manrope"/>
                <a:sym typeface="Manrope"/>
              </a:rPr>
              <a:t> with side length 100. </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Feel free to use your notes from Monday on how to draw a square and chat with your tablemates when you get stuck.</a:t>
            </a:r>
            <a:endParaRPr/>
          </a:p>
        </p:txBody>
      </p:sp>
      <p:sp>
        <p:nvSpPr>
          <p:cNvPr id="113" name="Google Shape;113;p20"/>
          <p:cNvSpPr txBox="1"/>
          <p:nvPr/>
        </p:nvSpPr>
        <p:spPr>
          <a:xfrm>
            <a:off x="2415475" y="4578875"/>
            <a:ext cx="5059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anrope"/>
                <a:ea typeface="Manrope"/>
                <a:cs typeface="Manrope"/>
                <a:sym typeface="Manrope"/>
              </a:rPr>
              <a:t>note: 8-sides which added end-to-end turn a total of 360 degrees</a:t>
            </a:r>
            <a:endParaRPr sz="1200">
              <a:latin typeface="Manrope"/>
              <a:ea typeface="Manrope"/>
              <a:cs typeface="Manrope"/>
              <a:sym typeface="Manrope"/>
            </a:endParaRPr>
          </a:p>
        </p:txBody>
      </p:sp>
      <p:sp>
        <p:nvSpPr>
          <p:cNvPr id="114" name="Google Shape;114;p20"/>
          <p:cNvSpPr/>
          <p:nvPr/>
        </p:nvSpPr>
        <p:spPr>
          <a:xfrm>
            <a:off x="5256575" y="2992575"/>
            <a:ext cx="1086600" cy="11436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5" name="Google Shape;115;p20"/>
          <p:cNvCxnSpPr>
            <a:stCxn id="114" idx="3"/>
            <a:endCxn id="114" idx="2"/>
          </p:cNvCxnSpPr>
          <p:nvPr/>
        </p:nvCxnSpPr>
        <p:spPr>
          <a:xfrm>
            <a:off x="5574829" y="4136175"/>
            <a:ext cx="450000" cy="0"/>
          </a:xfrm>
          <a:prstGeom prst="straightConnector1">
            <a:avLst/>
          </a:prstGeom>
          <a:noFill/>
          <a:ln cap="flat" cmpd="sng" w="19050">
            <a:solidFill>
              <a:srgbClr val="A64DC3"/>
            </a:solidFill>
            <a:prstDash val="solid"/>
            <a:round/>
            <a:headEnd len="med" w="med" type="none"/>
            <a:tailEnd len="med" w="med" type="triangle"/>
          </a:ln>
        </p:spPr>
      </p:cxnSp>
      <p:sp>
        <p:nvSpPr>
          <p:cNvPr id="116" name="Google Shape;116;p20"/>
          <p:cNvSpPr/>
          <p:nvPr/>
        </p:nvSpPr>
        <p:spPr>
          <a:xfrm>
            <a:off x="5544075" y="4113525"/>
            <a:ext cx="49500" cy="45300"/>
          </a:xfrm>
          <a:prstGeom prst="ellipse">
            <a:avLst/>
          </a:prstGeom>
          <a:solidFill>
            <a:srgbClr val="A64DC3"/>
          </a:solidFill>
          <a:ln cap="flat" cmpd="sng" w="9525">
            <a:solidFill>
              <a:srgbClr val="A64D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p:nvPr/>
        </p:nvSpPr>
        <p:spPr>
          <a:xfrm rot="-937930">
            <a:off x="5991323" y="4153377"/>
            <a:ext cx="183975" cy="177445"/>
          </a:xfrm>
          <a:custGeom>
            <a:rect b="b" l="l" r="r" t="t"/>
            <a:pathLst>
              <a:path extrusionOk="0" h="4692" w="7810">
                <a:moveTo>
                  <a:pt x="0" y="2400"/>
                </a:moveTo>
                <a:cubicBezTo>
                  <a:pt x="313" y="2739"/>
                  <a:pt x="1114" y="4079"/>
                  <a:pt x="1879" y="4436"/>
                </a:cubicBezTo>
                <a:cubicBezTo>
                  <a:pt x="2645" y="4793"/>
                  <a:pt x="3628" y="4723"/>
                  <a:pt x="4593" y="4540"/>
                </a:cubicBezTo>
                <a:cubicBezTo>
                  <a:pt x="5559" y="4357"/>
                  <a:pt x="7228" y="4097"/>
                  <a:pt x="7672" y="3340"/>
                </a:cubicBezTo>
                <a:cubicBezTo>
                  <a:pt x="8116" y="2583"/>
                  <a:pt x="7325" y="557"/>
                  <a:pt x="7255" y="0"/>
                </a:cubicBezTo>
              </a:path>
            </a:pathLst>
          </a:custGeom>
          <a:noFill/>
          <a:ln cap="flat" cmpd="sng" w="9525">
            <a:solidFill>
              <a:srgbClr val="A64DC3"/>
            </a:solidFill>
            <a:prstDash val="solid"/>
            <a:round/>
            <a:headEnd len="med" w="med" type="none"/>
            <a:tailEnd len="med" w="med" type="stealth"/>
          </a:ln>
        </p:spPr>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18" name="Google Shape;118;p20" title="5 Minute Timer Relaxing Music Lofi Fish Background">
            <a:hlinkClick r:id="rId4"/>
          </p:cNvPr>
          <p:cNvPicPr preferRelativeResize="0"/>
          <p:nvPr/>
        </p:nvPicPr>
        <p:blipFill>
          <a:blip r:embed="rId5">
            <a:alphaModFix/>
          </a:blip>
          <a:stretch>
            <a:fillRect/>
          </a:stretch>
        </p:blipFill>
        <p:spPr>
          <a:xfrm>
            <a:off x="311700" y="4467700"/>
            <a:ext cx="912175" cy="51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981425" y="343875"/>
            <a:ext cx="7414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using </a:t>
            </a:r>
            <a:r>
              <a:rPr lang="en" sz="1900">
                <a:solidFill>
                  <a:schemeClr val="dk1"/>
                </a:solidFill>
                <a:latin typeface="Staatliches"/>
                <a:ea typeface="Staatliches"/>
                <a:cs typeface="Staatliches"/>
                <a:sym typeface="Staatliches"/>
              </a:rPr>
              <a:t>loops</a:t>
            </a:r>
            <a:r>
              <a:rPr lang="en">
                <a:solidFill>
                  <a:schemeClr val="dk1"/>
                </a:solidFill>
              </a:rPr>
              <a:t> we can repeat the same code without copying and pasting</a:t>
            </a:r>
            <a:endParaRPr>
              <a:solidFill>
                <a:schemeClr val="dk1"/>
              </a:solidFill>
            </a:endParaRPr>
          </a:p>
        </p:txBody>
      </p:sp>
      <p:sp>
        <p:nvSpPr>
          <p:cNvPr id="124" name="Google Shape;124;p21"/>
          <p:cNvSpPr txBox="1"/>
          <p:nvPr/>
        </p:nvSpPr>
        <p:spPr>
          <a:xfrm>
            <a:off x="2840825" y="1162475"/>
            <a:ext cx="3346500" cy="350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chemeClr val="dk1"/>
                </a:solidFill>
                <a:latin typeface="Staatliches"/>
                <a:ea typeface="Staatliches"/>
                <a:cs typeface="Staatliches"/>
                <a:sym typeface="Staatliches"/>
              </a:rPr>
              <a:t>turtle octagon</a:t>
            </a:r>
            <a:endParaRPr sz="2200">
              <a:solidFill>
                <a:schemeClr val="dk1"/>
              </a:solidFill>
              <a:latin typeface="Staatliches"/>
              <a:ea typeface="Staatliches"/>
              <a:cs typeface="Staatliches"/>
              <a:sym typeface="Staatliches"/>
            </a:endParaRPr>
          </a:p>
          <a:p>
            <a:pPr indent="0" lvl="0" marL="0" rtl="0" algn="l">
              <a:spcBef>
                <a:spcPts val="0"/>
              </a:spcBef>
              <a:spcAft>
                <a:spcPts val="0"/>
              </a:spcAft>
              <a:buNone/>
            </a:pPr>
            <a:r>
              <a:t/>
            </a:r>
            <a:endParaRPr sz="1800">
              <a:solidFill>
                <a:schemeClr val="dk1"/>
              </a:solidFill>
              <a:latin typeface="Staatliches"/>
              <a:ea typeface="Staatliches"/>
              <a:cs typeface="Staatliches"/>
              <a:sym typeface="Staatliche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import turtle</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myrtle = turtle.Turtle()</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for _ in range(8):</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   myrtle.forward(100)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   myrtle.left(</a:t>
            </a:r>
            <a:r>
              <a:rPr b="1" lang="en" sz="1800">
                <a:solidFill>
                  <a:schemeClr val="dk1"/>
                </a:solidFill>
                <a:latin typeface="Consolas"/>
                <a:ea typeface="Consolas"/>
                <a:cs typeface="Consolas"/>
                <a:sym typeface="Consolas"/>
              </a:rPr>
              <a:t>360/8</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a:solidFill>
                  <a:schemeClr val="dk1"/>
                </a:solidFill>
              </a:rPr>
              <a:t>this is called a </a:t>
            </a:r>
            <a:r>
              <a:rPr lang="en">
                <a:solidFill>
                  <a:schemeClr val="dk1"/>
                </a:solidFill>
                <a:latin typeface="Consolas"/>
                <a:ea typeface="Consolas"/>
                <a:cs typeface="Consolas"/>
                <a:sym typeface="Consolas"/>
              </a:rPr>
              <a:t>for</a:t>
            </a:r>
            <a:r>
              <a:rPr lang="en">
                <a:solidFill>
                  <a:schemeClr val="dk1"/>
                </a:solidFill>
              </a:rPr>
              <a:t> loop</a:t>
            </a:r>
            <a:endParaRPr>
              <a:solidFill>
                <a:schemeClr val="dk1"/>
              </a:solidFill>
            </a:endParaRPr>
          </a:p>
        </p:txBody>
      </p:sp>
      <p:grpSp>
        <p:nvGrpSpPr>
          <p:cNvPr id="125" name="Google Shape;125;p21"/>
          <p:cNvGrpSpPr/>
          <p:nvPr/>
        </p:nvGrpSpPr>
        <p:grpSpPr>
          <a:xfrm>
            <a:off x="768475" y="3051766"/>
            <a:ext cx="2111245" cy="1104334"/>
            <a:chOff x="768475" y="3051766"/>
            <a:chExt cx="2111245" cy="1104334"/>
          </a:xfrm>
        </p:grpSpPr>
        <p:sp>
          <p:nvSpPr>
            <p:cNvPr id="126" name="Google Shape;126;p21"/>
            <p:cNvSpPr txBox="1"/>
            <p:nvPr/>
          </p:nvSpPr>
          <p:spPr>
            <a:xfrm>
              <a:off x="768475" y="3112700"/>
              <a:ext cx="1308900" cy="1043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Consolas"/>
                  <a:ea typeface="Consolas"/>
                  <a:cs typeface="Consolas"/>
                  <a:sym typeface="Consolas"/>
                </a:rPr>
                <a:t>for</a:t>
              </a:r>
              <a:r>
                <a:rPr lang="en" sz="1100">
                  <a:solidFill>
                    <a:schemeClr val="dk2"/>
                  </a:solidFill>
                  <a:latin typeface="Manrope"/>
                  <a:ea typeface="Manrope"/>
                  <a:cs typeface="Manrope"/>
                  <a:sym typeface="Manrope"/>
                </a:rPr>
                <a:t> is a keyword in Python which indicates the start of a for loop</a:t>
              </a:r>
              <a:endParaRPr>
                <a:solidFill>
                  <a:schemeClr val="dk2"/>
                </a:solidFill>
              </a:endParaRPr>
            </a:p>
          </p:txBody>
        </p:sp>
        <p:sp>
          <p:nvSpPr>
            <p:cNvPr id="127" name="Google Shape;127;p21"/>
            <p:cNvSpPr/>
            <p:nvPr/>
          </p:nvSpPr>
          <p:spPr>
            <a:xfrm flipH="1" rot="10800000">
              <a:off x="1855375" y="3051766"/>
              <a:ext cx="1024345" cy="594210"/>
            </a:xfrm>
            <a:custGeom>
              <a:rect b="b" l="l" r="r" t="t"/>
              <a:pathLst>
                <a:path extrusionOk="0" h="33030" w="49000">
                  <a:moveTo>
                    <a:pt x="0" y="0"/>
                  </a:moveTo>
                  <a:cubicBezTo>
                    <a:pt x="3391" y="1194"/>
                    <a:pt x="15283" y="1958"/>
                    <a:pt x="20345" y="7163"/>
                  </a:cubicBezTo>
                  <a:cubicBezTo>
                    <a:pt x="25407" y="12369"/>
                    <a:pt x="25598" y="27269"/>
                    <a:pt x="30374" y="31233"/>
                  </a:cubicBezTo>
                  <a:cubicBezTo>
                    <a:pt x="35150" y="35197"/>
                    <a:pt x="45896" y="30995"/>
                    <a:pt x="49000" y="30947"/>
                  </a:cubicBezTo>
                </a:path>
              </a:pathLst>
            </a:custGeom>
            <a:noFill/>
            <a:ln cap="flat" cmpd="sng" w="9525">
              <a:solidFill>
                <a:srgbClr val="A64DC3"/>
              </a:solidFill>
              <a:prstDash val="solid"/>
              <a:round/>
              <a:headEnd len="med" w="med" type="none"/>
              <a:tailEnd len="med" w="med" type="triangle"/>
            </a:ln>
          </p:spPr>
        </p:sp>
      </p:grpSp>
      <p:grpSp>
        <p:nvGrpSpPr>
          <p:cNvPr id="128" name="Google Shape;128;p21"/>
          <p:cNvGrpSpPr/>
          <p:nvPr/>
        </p:nvGrpSpPr>
        <p:grpSpPr>
          <a:xfrm>
            <a:off x="522950" y="1162475"/>
            <a:ext cx="2972910" cy="1946585"/>
            <a:chOff x="522950" y="1162475"/>
            <a:chExt cx="2972910" cy="1946585"/>
          </a:xfrm>
        </p:grpSpPr>
        <p:sp>
          <p:nvSpPr>
            <p:cNvPr id="129" name="Google Shape;129;p21"/>
            <p:cNvSpPr txBox="1"/>
            <p:nvPr/>
          </p:nvSpPr>
          <p:spPr>
            <a:xfrm>
              <a:off x="522950" y="1162475"/>
              <a:ext cx="2156100" cy="1732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Consolas"/>
                  <a:ea typeface="Consolas"/>
                  <a:cs typeface="Consolas"/>
                  <a:sym typeface="Consolas"/>
                </a:rPr>
                <a:t>_ </a:t>
              </a:r>
              <a:r>
                <a:rPr lang="en" sz="1100">
                  <a:solidFill>
                    <a:schemeClr val="dk2"/>
                  </a:solidFill>
                  <a:latin typeface="Manrope"/>
                  <a:ea typeface="Manrope"/>
                  <a:cs typeface="Manrope"/>
                  <a:sym typeface="Manrope"/>
                </a:rPr>
                <a:t>is a variable, we can change this name to whatever we want! This variable is used as an index for each time the code repeats (i.e. it keeps track of where we are in the loop)</a:t>
              </a:r>
              <a:endParaRPr>
                <a:solidFill>
                  <a:schemeClr val="dk2"/>
                </a:solidFill>
              </a:endParaRPr>
            </a:p>
          </p:txBody>
        </p:sp>
        <p:sp>
          <p:nvSpPr>
            <p:cNvPr id="130" name="Google Shape;130;p21"/>
            <p:cNvSpPr/>
            <p:nvPr/>
          </p:nvSpPr>
          <p:spPr>
            <a:xfrm>
              <a:off x="2206400" y="2571750"/>
              <a:ext cx="1289460" cy="537310"/>
            </a:xfrm>
            <a:custGeom>
              <a:rect b="b" l="l" r="r" t="t"/>
              <a:pathLst>
                <a:path extrusionOk="0" h="35245" w="42122">
                  <a:moveTo>
                    <a:pt x="0" y="0"/>
                  </a:moveTo>
                  <a:cubicBezTo>
                    <a:pt x="525" y="2245"/>
                    <a:pt x="96" y="10363"/>
                    <a:pt x="3152" y="13467"/>
                  </a:cubicBezTo>
                  <a:cubicBezTo>
                    <a:pt x="6209" y="16571"/>
                    <a:pt x="12608" y="18004"/>
                    <a:pt x="18339" y="18625"/>
                  </a:cubicBezTo>
                  <a:cubicBezTo>
                    <a:pt x="24070" y="19246"/>
                    <a:pt x="33574" y="14423"/>
                    <a:pt x="37538" y="17193"/>
                  </a:cubicBezTo>
                  <a:cubicBezTo>
                    <a:pt x="41502" y="19963"/>
                    <a:pt x="41358" y="32236"/>
                    <a:pt x="42122" y="35245"/>
                  </a:cubicBezTo>
                </a:path>
              </a:pathLst>
            </a:custGeom>
            <a:noFill/>
            <a:ln cap="flat" cmpd="sng" w="9525">
              <a:solidFill>
                <a:srgbClr val="A64DC3"/>
              </a:solidFill>
              <a:prstDash val="solid"/>
              <a:round/>
              <a:headEnd len="med" w="med" type="none"/>
              <a:tailEnd len="med" w="med" type="stealth"/>
            </a:ln>
          </p:spPr>
        </p:sp>
      </p:grpSp>
      <p:grpSp>
        <p:nvGrpSpPr>
          <p:cNvPr id="131" name="Google Shape;131;p21"/>
          <p:cNvGrpSpPr/>
          <p:nvPr/>
        </p:nvGrpSpPr>
        <p:grpSpPr>
          <a:xfrm>
            <a:off x="3832550" y="1778550"/>
            <a:ext cx="4921975" cy="1180018"/>
            <a:chOff x="3832550" y="1778550"/>
            <a:chExt cx="4921975" cy="1180018"/>
          </a:xfrm>
        </p:grpSpPr>
        <p:sp>
          <p:nvSpPr>
            <p:cNvPr id="132" name="Google Shape;132;p21"/>
            <p:cNvSpPr txBox="1"/>
            <p:nvPr/>
          </p:nvSpPr>
          <p:spPr>
            <a:xfrm>
              <a:off x="6225225" y="1778550"/>
              <a:ext cx="25293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chemeClr val="dk2"/>
                  </a:solidFill>
                  <a:latin typeface="Manrope"/>
                  <a:ea typeface="Manrope"/>
                  <a:cs typeface="Manrope"/>
                  <a:sym typeface="Manrope"/>
                </a:rPr>
                <a:t>another keyword is </a:t>
              </a:r>
              <a:r>
                <a:rPr lang="en" sz="1100">
                  <a:solidFill>
                    <a:srgbClr val="A64DC3"/>
                  </a:solidFill>
                  <a:latin typeface="Consolas"/>
                  <a:ea typeface="Consolas"/>
                  <a:cs typeface="Consolas"/>
                  <a:sym typeface="Consolas"/>
                </a:rPr>
                <a:t>in</a:t>
              </a:r>
              <a:r>
                <a:rPr lang="en" sz="1100">
                  <a:solidFill>
                    <a:schemeClr val="dk2"/>
                  </a:solidFill>
                  <a:latin typeface="Manrope"/>
                  <a:ea typeface="Manrope"/>
                  <a:cs typeface="Manrope"/>
                  <a:sym typeface="Manrope"/>
                </a:rPr>
                <a:t>, which is used to iterate _ through values</a:t>
              </a:r>
              <a:endParaRPr>
                <a:solidFill>
                  <a:schemeClr val="dk2"/>
                </a:solidFill>
              </a:endParaRPr>
            </a:p>
          </p:txBody>
        </p:sp>
        <p:sp>
          <p:nvSpPr>
            <p:cNvPr id="133" name="Google Shape;133;p21"/>
            <p:cNvSpPr/>
            <p:nvPr/>
          </p:nvSpPr>
          <p:spPr>
            <a:xfrm>
              <a:off x="3832550" y="1990218"/>
              <a:ext cx="2435650" cy="968350"/>
            </a:xfrm>
            <a:custGeom>
              <a:rect b="b" l="l" r="r" t="t"/>
              <a:pathLst>
                <a:path extrusionOk="0" h="38734" w="97426">
                  <a:moveTo>
                    <a:pt x="97426" y="910"/>
                  </a:moveTo>
                  <a:cubicBezTo>
                    <a:pt x="95946" y="1149"/>
                    <a:pt x="90453" y="-1955"/>
                    <a:pt x="88543" y="2343"/>
                  </a:cubicBezTo>
                  <a:cubicBezTo>
                    <a:pt x="86633" y="6641"/>
                    <a:pt x="92984" y="23070"/>
                    <a:pt x="85964" y="26700"/>
                  </a:cubicBezTo>
                  <a:cubicBezTo>
                    <a:pt x="78944" y="30330"/>
                    <a:pt x="59411" y="24217"/>
                    <a:pt x="46421" y="24121"/>
                  </a:cubicBezTo>
                  <a:cubicBezTo>
                    <a:pt x="33431" y="24025"/>
                    <a:pt x="15760" y="23691"/>
                    <a:pt x="8023" y="26126"/>
                  </a:cubicBezTo>
                  <a:cubicBezTo>
                    <a:pt x="286" y="28562"/>
                    <a:pt x="1337" y="36633"/>
                    <a:pt x="0" y="38734"/>
                  </a:cubicBezTo>
                </a:path>
              </a:pathLst>
            </a:custGeom>
            <a:noFill/>
            <a:ln cap="flat" cmpd="sng" w="9525">
              <a:solidFill>
                <a:srgbClr val="A64DC3"/>
              </a:solidFill>
              <a:prstDash val="solid"/>
              <a:round/>
              <a:headEnd len="med" w="med" type="none"/>
              <a:tailEnd len="med" w="med" type="stealth"/>
            </a:ln>
          </p:spPr>
        </p:sp>
      </p:grpSp>
      <p:grpSp>
        <p:nvGrpSpPr>
          <p:cNvPr id="134" name="Google Shape;134;p21"/>
          <p:cNvGrpSpPr/>
          <p:nvPr/>
        </p:nvGrpSpPr>
        <p:grpSpPr>
          <a:xfrm>
            <a:off x="4564569" y="2741033"/>
            <a:ext cx="4497856" cy="861192"/>
            <a:chOff x="4564569" y="2741033"/>
            <a:chExt cx="4497856" cy="861192"/>
          </a:xfrm>
        </p:grpSpPr>
        <p:sp>
          <p:nvSpPr>
            <p:cNvPr id="135" name="Google Shape;135;p21"/>
            <p:cNvSpPr txBox="1"/>
            <p:nvPr/>
          </p:nvSpPr>
          <p:spPr>
            <a:xfrm>
              <a:off x="6062425" y="2788625"/>
              <a:ext cx="3000000" cy="813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Consolas"/>
                  <a:ea typeface="Consolas"/>
                  <a:cs typeface="Consolas"/>
                  <a:sym typeface="Consolas"/>
                </a:rPr>
                <a:t>range(8)</a:t>
              </a:r>
              <a:r>
                <a:rPr lang="en" sz="1100">
                  <a:solidFill>
                    <a:srgbClr val="A64DC3"/>
                  </a:solidFill>
                  <a:latin typeface="Manrope"/>
                  <a:ea typeface="Manrope"/>
                  <a:cs typeface="Manrope"/>
                  <a:sym typeface="Manrope"/>
                </a:rPr>
                <a:t> </a:t>
              </a:r>
              <a:r>
                <a:rPr lang="en" sz="1100">
                  <a:solidFill>
                    <a:schemeClr val="dk2"/>
                  </a:solidFill>
                  <a:latin typeface="Manrope"/>
                  <a:ea typeface="Manrope"/>
                  <a:cs typeface="Manrope"/>
                  <a:sym typeface="Manrope"/>
                </a:rPr>
                <a:t>tells us how to iterate through values: starting at 0, we increase by 1 until we get to up to 8 (does not include 8)</a:t>
              </a:r>
              <a:endParaRPr>
                <a:solidFill>
                  <a:schemeClr val="dk2"/>
                </a:solidFill>
              </a:endParaRPr>
            </a:p>
          </p:txBody>
        </p:sp>
        <p:sp>
          <p:nvSpPr>
            <p:cNvPr id="136" name="Google Shape;136;p21"/>
            <p:cNvSpPr/>
            <p:nvPr/>
          </p:nvSpPr>
          <p:spPr>
            <a:xfrm>
              <a:off x="4564569" y="2741033"/>
              <a:ext cx="1546025" cy="217525"/>
            </a:xfrm>
            <a:custGeom>
              <a:rect b="b" l="l" r="r" t="t"/>
              <a:pathLst>
                <a:path extrusionOk="0" h="8701" w="61841">
                  <a:moveTo>
                    <a:pt x="61841" y="7556"/>
                  </a:moveTo>
                  <a:cubicBezTo>
                    <a:pt x="56779" y="6362"/>
                    <a:pt x="41353" y="1348"/>
                    <a:pt x="31467" y="393"/>
                  </a:cubicBezTo>
                  <a:cubicBezTo>
                    <a:pt x="21581" y="-562"/>
                    <a:pt x="7541" y="440"/>
                    <a:pt x="2526" y="1825"/>
                  </a:cubicBezTo>
                  <a:cubicBezTo>
                    <a:pt x="-2488" y="3210"/>
                    <a:pt x="1571" y="7556"/>
                    <a:pt x="1380" y="8702"/>
                  </a:cubicBezTo>
                </a:path>
              </a:pathLst>
            </a:custGeom>
            <a:noFill/>
            <a:ln cap="flat" cmpd="sng" w="9525">
              <a:solidFill>
                <a:srgbClr val="A64DC3"/>
              </a:solidFill>
              <a:prstDash val="solid"/>
              <a:round/>
              <a:headEnd len="med" w="med" type="none"/>
              <a:tailEnd len="med" w="med" type="stealth"/>
            </a:ln>
          </p:spPr>
        </p:sp>
      </p:grpSp>
      <p:grpSp>
        <p:nvGrpSpPr>
          <p:cNvPr id="137" name="Google Shape;137;p21"/>
          <p:cNvGrpSpPr/>
          <p:nvPr/>
        </p:nvGrpSpPr>
        <p:grpSpPr>
          <a:xfrm>
            <a:off x="5236625" y="3021165"/>
            <a:ext cx="2879875" cy="1892560"/>
            <a:chOff x="5236625" y="3021165"/>
            <a:chExt cx="2879875" cy="1892560"/>
          </a:xfrm>
        </p:grpSpPr>
        <p:sp>
          <p:nvSpPr>
            <p:cNvPr id="138" name="Google Shape;138;p21"/>
            <p:cNvSpPr txBox="1"/>
            <p:nvPr/>
          </p:nvSpPr>
          <p:spPr>
            <a:xfrm>
              <a:off x="6005100" y="3870325"/>
              <a:ext cx="2111400" cy="10434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chemeClr val="dk2"/>
                  </a:solidFill>
                  <a:latin typeface="Manrope"/>
                  <a:ea typeface="Manrope"/>
                  <a:cs typeface="Manrope"/>
                  <a:sym typeface="Manrope"/>
                </a:rPr>
                <a:t>don’t forget to add a </a:t>
              </a:r>
              <a:r>
                <a:rPr lang="en" sz="1100">
                  <a:solidFill>
                    <a:srgbClr val="A64DC3"/>
                  </a:solidFill>
                  <a:latin typeface="Manrope"/>
                  <a:ea typeface="Manrope"/>
                  <a:cs typeface="Manrope"/>
                  <a:sym typeface="Manrope"/>
                </a:rPr>
                <a:t>colon</a:t>
              </a:r>
              <a:r>
                <a:rPr lang="en" sz="1100">
                  <a:solidFill>
                    <a:schemeClr val="dk2"/>
                  </a:solidFill>
                  <a:latin typeface="Manrope"/>
                  <a:ea typeface="Manrope"/>
                  <a:cs typeface="Manrope"/>
                  <a:sym typeface="Manrope"/>
                </a:rPr>
                <a:t>. This is to help the interpreter know you’re entering into your loop</a:t>
              </a:r>
              <a:endParaRPr/>
            </a:p>
          </p:txBody>
        </p:sp>
        <p:sp>
          <p:nvSpPr>
            <p:cNvPr id="139" name="Google Shape;139;p21"/>
            <p:cNvSpPr/>
            <p:nvPr/>
          </p:nvSpPr>
          <p:spPr>
            <a:xfrm>
              <a:off x="5236625" y="3021165"/>
              <a:ext cx="888300" cy="933150"/>
            </a:xfrm>
            <a:custGeom>
              <a:rect b="b" l="l" r="r" t="t"/>
              <a:pathLst>
                <a:path extrusionOk="0" h="37326" w="35532">
                  <a:moveTo>
                    <a:pt x="35532" y="37326"/>
                  </a:moveTo>
                  <a:cubicBezTo>
                    <a:pt x="34099" y="33983"/>
                    <a:pt x="29610" y="23381"/>
                    <a:pt x="26935" y="17268"/>
                  </a:cubicBezTo>
                  <a:cubicBezTo>
                    <a:pt x="24261" y="11155"/>
                    <a:pt x="23974" y="2940"/>
                    <a:pt x="19485" y="648"/>
                  </a:cubicBezTo>
                  <a:cubicBezTo>
                    <a:pt x="14996" y="-1644"/>
                    <a:pt x="3248" y="3036"/>
                    <a:pt x="0" y="3514"/>
                  </a:cubicBezTo>
                </a:path>
              </a:pathLst>
            </a:custGeom>
            <a:noFill/>
            <a:ln cap="flat" cmpd="sng" w="9525">
              <a:solidFill>
                <a:srgbClr val="A64DC3"/>
              </a:solidFill>
              <a:prstDash val="solid"/>
              <a:round/>
              <a:headEnd len="med" w="med" type="none"/>
              <a:tailEnd len="med" w="med" type="stealth"/>
            </a:ln>
          </p:spPr>
        </p:sp>
      </p:grpSp>
      <p:grpSp>
        <p:nvGrpSpPr>
          <p:cNvPr id="140" name="Google Shape;140;p21"/>
          <p:cNvGrpSpPr/>
          <p:nvPr/>
        </p:nvGrpSpPr>
        <p:grpSpPr>
          <a:xfrm>
            <a:off x="431775" y="3409900"/>
            <a:ext cx="2827750" cy="1599000"/>
            <a:chOff x="431775" y="3409900"/>
            <a:chExt cx="2827750" cy="1599000"/>
          </a:xfrm>
        </p:grpSpPr>
        <p:cxnSp>
          <p:nvCxnSpPr>
            <p:cNvPr id="141" name="Google Shape;141;p21"/>
            <p:cNvCxnSpPr/>
            <p:nvPr/>
          </p:nvCxnSpPr>
          <p:spPr>
            <a:xfrm>
              <a:off x="2951425" y="3409900"/>
              <a:ext cx="308100" cy="7200"/>
            </a:xfrm>
            <a:prstGeom prst="straightConnector1">
              <a:avLst/>
            </a:prstGeom>
            <a:noFill/>
            <a:ln cap="flat" cmpd="sng" w="9525">
              <a:solidFill>
                <a:srgbClr val="A64DC3"/>
              </a:solidFill>
              <a:prstDash val="solid"/>
              <a:round/>
              <a:headEnd len="med" w="med" type="none"/>
              <a:tailEnd len="med" w="med" type="triangle"/>
            </a:ln>
          </p:spPr>
        </p:cxnSp>
        <p:cxnSp>
          <p:nvCxnSpPr>
            <p:cNvPr id="142" name="Google Shape;142;p21"/>
            <p:cNvCxnSpPr/>
            <p:nvPr/>
          </p:nvCxnSpPr>
          <p:spPr>
            <a:xfrm>
              <a:off x="2951425" y="3655425"/>
              <a:ext cx="308100" cy="7200"/>
            </a:xfrm>
            <a:prstGeom prst="straightConnector1">
              <a:avLst/>
            </a:prstGeom>
            <a:noFill/>
            <a:ln cap="flat" cmpd="sng" w="9525">
              <a:solidFill>
                <a:srgbClr val="A64DC3"/>
              </a:solidFill>
              <a:prstDash val="solid"/>
              <a:round/>
              <a:headEnd len="med" w="med" type="none"/>
              <a:tailEnd len="med" w="med" type="triangle"/>
            </a:ln>
          </p:spPr>
        </p:cxnSp>
        <p:sp>
          <p:nvSpPr>
            <p:cNvPr id="143" name="Google Shape;143;p21"/>
            <p:cNvSpPr txBox="1"/>
            <p:nvPr/>
          </p:nvSpPr>
          <p:spPr>
            <a:xfrm>
              <a:off x="431775" y="4195300"/>
              <a:ext cx="2409000" cy="8136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indentation</a:t>
              </a:r>
              <a:r>
                <a:rPr lang="en" sz="1100">
                  <a:solidFill>
                    <a:schemeClr val="dk2"/>
                  </a:solidFill>
                  <a:latin typeface="Manrope"/>
                  <a:ea typeface="Manrope"/>
                  <a:cs typeface="Manrope"/>
                  <a:sym typeface="Manrope"/>
                </a:rPr>
                <a:t> matters! anything indented is inside the loop so it’ll get repeated each time it repeats </a:t>
              </a:r>
              <a:endParaRPr sz="1100">
                <a:solidFill>
                  <a:schemeClr val="dk2"/>
                </a:solidFill>
                <a:latin typeface="Manrope"/>
                <a:ea typeface="Manrope"/>
                <a:cs typeface="Manrope"/>
                <a:sym typeface="Manrope"/>
              </a:endParaRPr>
            </a:p>
          </p:txBody>
        </p:sp>
      </p:grpSp>
      <p:grpSp>
        <p:nvGrpSpPr>
          <p:cNvPr id="144" name="Google Shape;144;p21"/>
          <p:cNvGrpSpPr/>
          <p:nvPr/>
        </p:nvGrpSpPr>
        <p:grpSpPr>
          <a:xfrm>
            <a:off x="2879725" y="3875825"/>
            <a:ext cx="3000000" cy="1037900"/>
            <a:chOff x="2879725" y="3875825"/>
            <a:chExt cx="3000000" cy="1037900"/>
          </a:xfrm>
        </p:grpSpPr>
        <p:sp>
          <p:nvSpPr>
            <p:cNvPr id="145" name="Google Shape;145;p21"/>
            <p:cNvSpPr txBox="1"/>
            <p:nvPr/>
          </p:nvSpPr>
          <p:spPr>
            <a:xfrm>
              <a:off x="2879725" y="454442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Manrope"/>
                  <a:ea typeface="Manrope"/>
                  <a:cs typeface="Manrope"/>
                  <a:sym typeface="Manrope"/>
                </a:rPr>
                <a:t>note: </a:t>
              </a:r>
              <a:r>
                <a:rPr b="1" lang="en" sz="1200">
                  <a:solidFill>
                    <a:schemeClr val="dk1"/>
                  </a:solidFill>
                  <a:latin typeface="Manrope"/>
                  <a:ea typeface="Manrope"/>
                  <a:cs typeface="Manrope"/>
                  <a:sym typeface="Manrope"/>
                </a:rPr>
                <a:t>360/8 is the same as 45</a:t>
              </a:r>
              <a:endParaRPr sz="1200">
                <a:latin typeface="Manrope"/>
                <a:ea typeface="Manrope"/>
                <a:cs typeface="Manrope"/>
                <a:sym typeface="Manrope"/>
              </a:endParaRPr>
            </a:p>
          </p:txBody>
        </p:sp>
        <p:sp>
          <p:nvSpPr>
            <p:cNvPr id="146" name="Google Shape;146;p21"/>
            <p:cNvSpPr/>
            <p:nvPr/>
          </p:nvSpPr>
          <p:spPr>
            <a:xfrm>
              <a:off x="5142550" y="3875825"/>
              <a:ext cx="365825" cy="865900"/>
            </a:xfrm>
            <a:custGeom>
              <a:rect b="b" l="l" r="r" t="t"/>
              <a:pathLst>
                <a:path extrusionOk="0" h="34636" w="14633">
                  <a:moveTo>
                    <a:pt x="0" y="34636"/>
                  </a:moveTo>
                  <a:cubicBezTo>
                    <a:pt x="2425" y="33193"/>
                    <a:pt x="13854" y="31750"/>
                    <a:pt x="14547" y="25977"/>
                  </a:cubicBezTo>
                  <a:cubicBezTo>
                    <a:pt x="15240" y="20204"/>
                    <a:pt x="5888" y="4330"/>
                    <a:pt x="4156" y="0"/>
                  </a:cubicBezTo>
                </a:path>
              </a:pathLst>
            </a:custGeom>
            <a:noFill/>
            <a:ln cap="flat" cmpd="sng" w="9525">
              <a:solidFill>
                <a:srgbClr val="A64DC3"/>
              </a:solidFill>
              <a:prstDash val="solid"/>
              <a:round/>
              <a:headEnd len="med" w="med" type="none"/>
              <a:tailEnd len="med" w="med" type="stealth"/>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150" name="Shape 150"/>
        <p:cNvGrpSpPr/>
        <p:nvPr/>
      </p:nvGrpSpPr>
      <p:grpSpPr>
        <a:xfrm>
          <a:off x="0" y="0"/>
          <a:ext cx="0" cy="0"/>
          <a:chOff x="0" y="0"/>
          <a:chExt cx="0" cy="0"/>
        </a:xfrm>
      </p:grpSpPr>
      <p:sp>
        <p:nvSpPr>
          <p:cNvPr id="151" name="Google Shape;151;p22"/>
          <p:cNvSpPr txBox="1"/>
          <p:nvPr/>
        </p:nvSpPr>
        <p:spPr>
          <a:xfrm>
            <a:off x="2234925" y="600950"/>
            <a:ext cx="5061000" cy="837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turtle shapes</a:t>
            </a:r>
            <a:endParaRPr b="1" sz="1200">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rPr lang="en" sz="1200">
                <a:solidFill>
                  <a:srgbClr val="36174D"/>
                </a:solidFill>
                <a:latin typeface="Manrope"/>
                <a:ea typeface="Manrope"/>
                <a:cs typeface="Manrope"/>
                <a:sym typeface="Manrope"/>
              </a:rPr>
              <a:t>a few shapes we’ve seen so far</a:t>
            </a:r>
            <a:endParaRPr sz="1200">
              <a:solidFill>
                <a:srgbClr val="36174D"/>
              </a:solidFill>
              <a:latin typeface="Manrope"/>
              <a:ea typeface="Manrope"/>
              <a:cs typeface="Manrope"/>
              <a:sym typeface="Manrope"/>
            </a:endParaRPr>
          </a:p>
        </p:txBody>
      </p:sp>
      <p:sp>
        <p:nvSpPr>
          <p:cNvPr id="152" name="Google Shape;152;p22"/>
          <p:cNvSpPr txBox="1"/>
          <p:nvPr/>
        </p:nvSpPr>
        <p:spPr>
          <a:xfrm>
            <a:off x="215375" y="2463575"/>
            <a:ext cx="27453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#create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#draw triangle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for _ in range(</a:t>
            </a:r>
            <a:r>
              <a:rPr b="1" lang="en">
                <a:latin typeface="Consolas"/>
                <a:ea typeface="Consolas"/>
                <a:cs typeface="Consolas"/>
                <a:sym typeface="Consolas"/>
              </a:rPr>
              <a:t>3</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myrtle.forward(100)</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myrtle.left(360/</a:t>
            </a:r>
            <a:r>
              <a:rPr b="1" lang="en">
                <a:latin typeface="Consolas"/>
                <a:ea typeface="Consolas"/>
                <a:cs typeface="Consolas"/>
                <a:sym typeface="Consolas"/>
              </a:rPr>
              <a:t>3</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p:txBody>
      </p:sp>
      <p:sp>
        <p:nvSpPr>
          <p:cNvPr id="153" name="Google Shape;153;p22"/>
          <p:cNvSpPr txBox="1"/>
          <p:nvPr/>
        </p:nvSpPr>
        <p:spPr>
          <a:xfrm>
            <a:off x="3019975" y="2504200"/>
            <a:ext cx="2666400" cy="213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#create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#draw square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for _ in range(</a:t>
            </a:r>
            <a:r>
              <a:rPr b="1" lang="en">
                <a:latin typeface="Consolas"/>
                <a:ea typeface="Consolas"/>
                <a:cs typeface="Consolas"/>
                <a:sym typeface="Consolas"/>
              </a:rPr>
              <a:t>4</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myrtle.forward(100)</a:t>
            </a:r>
            <a:endParaRPr>
              <a:latin typeface="Consolas"/>
              <a:ea typeface="Consolas"/>
              <a:cs typeface="Consolas"/>
              <a:sym typeface="Consolas"/>
            </a:endParaRPr>
          </a:p>
          <a:p>
            <a:pPr indent="0" lvl="0" marL="0" rtl="0" algn="l">
              <a:lnSpc>
                <a:spcPct val="115000"/>
              </a:lnSpc>
              <a:spcBef>
                <a:spcPts val="0"/>
              </a:spcBef>
              <a:spcAft>
                <a:spcPts val="0"/>
              </a:spcAft>
              <a:buNone/>
            </a:pPr>
            <a:r>
              <a:rPr lang="en">
                <a:latin typeface="Consolas"/>
                <a:ea typeface="Consolas"/>
                <a:cs typeface="Consolas"/>
                <a:sym typeface="Consolas"/>
              </a:rPr>
              <a:t>    myrtle.left(360/</a:t>
            </a:r>
            <a:r>
              <a:rPr b="1" lang="en">
                <a:latin typeface="Consolas"/>
                <a:ea typeface="Consolas"/>
                <a:cs typeface="Consolas"/>
                <a:sym typeface="Consolas"/>
              </a:rPr>
              <a:t>4</a:t>
            </a:r>
            <a:r>
              <a:rPr lang="en">
                <a:latin typeface="Consolas"/>
                <a:ea typeface="Consolas"/>
                <a:cs typeface="Consolas"/>
                <a:sym typeface="Consolas"/>
              </a:rPr>
              <a:t>)</a:t>
            </a:r>
            <a:endParaRPr>
              <a:latin typeface="Consolas"/>
              <a:ea typeface="Consolas"/>
              <a:cs typeface="Consolas"/>
              <a:sym typeface="Consolas"/>
            </a:endParaRPr>
          </a:p>
        </p:txBody>
      </p:sp>
      <p:sp>
        <p:nvSpPr>
          <p:cNvPr id="154" name="Google Shape;154;p22"/>
          <p:cNvSpPr txBox="1"/>
          <p:nvPr/>
        </p:nvSpPr>
        <p:spPr>
          <a:xfrm>
            <a:off x="5990675" y="2504200"/>
            <a:ext cx="2626800" cy="238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#create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import 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myrtle = turtle.Turtle()</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#draw octagon</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for _ in range(</a:t>
            </a:r>
            <a:r>
              <a:rPr b="1" lang="en">
                <a:latin typeface="Consolas"/>
                <a:ea typeface="Consolas"/>
                <a:cs typeface="Consolas"/>
                <a:sym typeface="Consolas"/>
              </a:rPr>
              <a:t>8</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myrtle.forward(100)</a:t>
            </a:r>
            <a:endParaRPr>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a:latin typeface="Consolas"/>
                <a:ea typeface="Consolas"/>
                <a:cs typeface="Consolas"/>
                <a:sym typeface="Consolas"/>
              </a:rPr>
              <a:t>    myrtle.left(360/</a:t>
            </a:r>
            <a:r>
              <a:rPr b="1" lang="en">
                <a:latin typeface="Consolas"/>
                <a:ea typeface="Consolas"/>
                <a:cs typeface="Consolas"/>
                <a:sym typeface="Consolas"/>
              </a:rPr>
              <a:t>8</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Consolas"/>
              <a:ea typeface="Consolas"/>
              <a:cs typeface="Consolas"/>
              <a:sym typeface="Consolas"/>
            </a:endParaRPr>
          </a:p>
        </p:txBody>
      </p:sp>
      <p:sp>
        <p:nvSpPr>
          <p:cNvPr id="155" name="Google Shape;155;p22"/>
          <p:cNvSpPr/>
          <p:nvPr/>
        </p:nvSpPr>
        <p:spPr>
          <a:xfrm>
            <a:off x="3901375" y="1536050"/>
            <a:ext cx="903600" cy="82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2"/>
          <p:cNvSpPr/>
          <p:nvPr/>
        </p:nvSpPr>
        <p:spPr>
          <a:xfrm>
            <a:off x="994025" y="1455650"/>
            <a:ext cx="1188000" cy="908100"/>
          </a:xfrm>
          <a:prstGeom prst="triangle">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2"/>
          <p:cNvSpPr/>
          <p:nvPr/>
        </p:nvSpPr>
        <p:spPr>
          <a:xfrm>
            <a:off x="6820625" y="1449525"/>
            <a:ext cx="966900" cy="891000"/>
          </a:xfrm>
          <a:prstGeom prst="octagon">
            <a:avLst>
              <a:gd fmla="val 29289"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2"/>
          <p:cNvSpPr txBox="1"/>
          <p:nvPr/>
        </p:nvSpPr>
        <p:spPr>
          <a:xfrm>
            <a:off x="1914425" y="4715200"/>
            <a:ext cx="5174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Manrope"/>
                <a:ea typeface="Manrope"/>
                <a:cs typeface="Manrope"/>
                <a:sym typeface="Manrope"/>
              </a:rPr>
              <a:t>let’s rewrite these to draw any </a:t>
            </a:r>
            <a:r>
              <a:rPr lang="en">
                <a:solidFill>
                  <a:srgbClr val="A64DC3"/>
                </a:solidFill>
                <a:latin typeface="Manrope"/>
                <a:ea typeface="Manrope"/>
                <a:cs typeface="Manrope"/>
                <a:sym typeface="Manrope"/>
              </a:rPr>
              <a:t>general shape with n sides</a:t>
            </a:r>
            <a:endParaRPr>
              <a:solidFill>
                <a:srgbClr val="A64DC3"/>
              </a:solidFill>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