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3" r:id="rId11"/>
    <p:sldId id="264" r:id="rId12"/>
    <p:sldId id="265" r:id="rId13"/>
    <p:sldId id="266" r:id="rId14"/>
    <p:sldId id="272" r:id="rId15"/>
    <p:sldId id="267" r:id="rId16"/>
    <p:sldId id="268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5997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47ap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Pokretna traka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997075" y="2251800"/>
            <a:ext cx="6847199" cy="169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r-Latn-RS" dirty="0"/>
              <a:t>p</a:t>
            </a:r>
            <a:r>
              <a:rPr lang="en" dirty="0" smtClean="0"/>
              <a:t>rojekat </a:t>
            </a:r>
            <a:r>
              <a:rPr lang="en" dirty="0"/>
              <a:t>iz predmeta soft computing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Fakultet tehničkih nauka                       </a:t>
            </a:r>
            <a:endParaRPr lang="en" sz="14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Novi Sad 2015. godina                         </a:t>
            </a:r>
            <a:r>
              <a:rPr lang="sr-Latn-RS" sz="1800" dirty="0" smtClean="0"/>
              <a:t> </a:t>
            </a:r>
            <a:endParaRPr lang="en" sz="1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961050" y="3291830"/>
            <a:ext cx="2939100" cy="8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Student</a:t>
            </a:r>
            <a:r>
              <a:rPr lang="en" dirty="0" smtClean="0">
                <a:solidFill>
                  <a:schemeClr val="bg1"/>
                </a:solidFill>
              </a:rPr>
              <a:t>: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en" dirty="0" smtClean="0">
                <a:solidFill>
                  <a:schemeClr val="bg1"/>
                </a:solidFill>
              </a:rPr>
              <a:t>Mitrić </a:t>
            </a:r>
            <a:r>
              <a:rPr lang="en" dirty="0">
                <a:solidFill>
                  <a:schemeClr val="bg1"/>
                </a:solidFill>
              </a:rPr>
              <a:t>Stojan RA 39-2011</a:t>
            </a:r>
            <a:endParaRPr lang="sr-Latn-RS" dirty="0" smtClean="0">
              <a:solidFill>
                <a:schemeClr val="bg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Profesor </a:t>
            </a:r>
            <a:r>
              <a:rPr lang="en" dirty="0">
                <a:solidFill>
                  <a:srgbClr val="FFFFFF"/>
                </a:solidFill>
              </a:rPr>
              <a:t>:   dr Đorđe Obradović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Asistent: 	mr Marko Jocić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Kalibracija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Kalibracija </a:t>
            </a:r>
            <a:r>
              <a:rPr lang="en" sz="2400" dirty="0" smtClean="0"/>
              <a:t>boja</a:t>
            </a:r>
            <a:r>
              <a:rPr lang="sr-Latn-RS" sz="2400" dirty="0" smtClean="0"/>
              <a:t> – trackbarovima u prozoru za kalibraciju boja</a:t>
            </a:r>
            <a:endParaRPr lang="en" sz="2400" dirty="0"/>
          </a:p>
          <a:p>
            <a:pPr marL="914400" lvl="1" indent="-381000">
              <a:buFont typeface="Courier New"/>
              <a:buChar char="o"/>
            </a:pPr>
            <a:r>
              <a:rPr lang="sr-Latn-RS" sz="2400" dirty="0"/>
              <a:t>p</a:t>
            </a:r>
            <a:r>
              <a:rPr lang="sr-Latn-RS" sz="2400" dirty="0" smtClean="0"/>
              <a:t>od određenim min i max HSV vrednostima određene boje, </a:t>
            </a:r>
            <a:r>
              <a:rPr lang="sr-Latn-RS" sz="2400" dirty="0"/>
              <a:t>pikseli</a:t>
            </a:r>
            <a:r>
              <a:rPr lang="sr-Latn-RS" sz="2400" dirty="0" smtClean="0"/>
              <a:t> u binarnoj slici postaju beli, skup grupisanih belih piksela predstavlja predmet koji se prati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 smtClean="0"/>
              <a:t>min </a:t>
            </a:r>
            <a:r>
              <a:rPr lang="en" sz="2400" dirty="0"/>
              <a:t>i max HSV vrednosti se </a:t>
            </a:r>
            <a:r>
              <a:rPr lang="sr-Latn-RS" sz="2400" dirty="0" smtClean="0"/>
              <a:t>hardkod </a:t>
            </a:r>
            <a:r>
              <a:rPr lang="en" sz="2400" dirty="0" smtClean="0"/>
              <a:t>upisuju </a:t>
            </a:r>
            <a:r>
              <a:rPr lang="en" sz="2400" dirty="0"/>
              <a:t>u klasu koja opisuje </a:t>
            </a:r>
            <a:r>
              <a:rPr lang="sr-Latn-RS" sz="2400" dirty="0" smtClean="0"/>
              <a:t>predmete</a:t>
            </a:r>
            <a:r>
              <a:rPr lang="en" sz="2400" dirty="0" smtClean="0"/>
              <a:t>, </a:t>
            </a:r>
            <a:r>
              <a:rPr lang="en" sz="2400" dirty="0"/>
              <a:t>za svaku boju koju pratimo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Kalibracija boja</a:t>
            </a:r>
          </a:p>
        </p:txBody>
      </p:sp>
      <p:pic>
        <p:nvPicPr>
          <p:cNvPr id="2050" name="Picture 2" descr="C:\Users\stojdza\Desktop\soft-projekat\slike prezentacija\kalibracija_bo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26" y="987574"/>
            <a:ext cx="7155474" cy="40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Kalibracija </a:t>
            </a:r>
            <a:r>
              <a:rPr lang="en" sz="2800" dirty="0" smtClean="0"/>
              <a:t>brojanja –trackbarovi u prozoru za kalibraciju brojanja</a:t>
            </a:r>
            <a:endParaRPr lang="en" sz="28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U zavisnosti od brzine kretanja trake (pretpostvka je da se traka kreće konstantnom brzinom) da bi brojanje bilo što preciznije potrebno je uskladiti </a:t>
            </a:r>
            <a:r>
              <a:rPr lang="en" sz="2400" dirty="0" smtClean="0"/>
              <a:t>:</a:t>
            </a:r>
            <a:endParaRPr lang="en" sz="2400" dirty="0"/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širinu opsega xMIN i xMAX vrednosti u kojem se predmet detektuje i </a:t>
            </a:r>
            <a:r>
              <a:rPr lang="en" sz="2400" dirty="0" smtClean="0"/>
              <a:t>broji</a:t>
            </a:r>
            <a:endParaRPr lang="en" sz="2400" dirty="0"/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vremenski interval dobavljanja kamere sa </a:t>
            </a:r>
            <a:r>
              <a:rPr lang="en" sz="2400" dirty="0" smtClean="0"/>
              <a:t>slike</a:t>
            </a:r>
            <a:endParaRPr lang="sr-Latn-RS" sz="2400" dirty="0" smtClean="0"/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sr-Latn-RS" sz="2400" dirty="0" smtClean="0"/>
              <a:t>o</a:t>
            </a:r>
            <a:r>
              <a:rPr lang="en-US" sz="2400" dirty="0"/>
              <a:t>p</a:t>
            </a:r>
            <a:r>
              <a:rPr lang="sr-Latn-RS" sz="2400" dirty="0" smtClean="0"/>
              <a:t>seg i vremenski interval su proporcionalni brzini kretanja predmeta(objekata), tj brzini kretanja pokretne trake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Kalibracija brojanja</a:t>
            </a:r>
          </a:p>
        </p:txBody>
      </p:sp>
      <p:pic>
        <p:nvPicPr>
          <p:cNvPr id="2050" name="Picture 2" descr="C:\Users\stojdza\Desktop\soft-projekat\slike prezentacija\kalibracija brojanj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7921428" cy="402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4104456" cy="432048"/>
          </a:xfrm>
        </p:spPr>
        <p:txBody>
          <a:bodyPr/>
          <a:lstStyle/>
          <a:p>
            <a:r>
              <a:rPr lang="sr-Latn-RS" sz="1800" dirty="0" smtClean="0"/>
              <a:t>Postupak od ulazne slike do rezultata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549"/>
            <a:ext cx="6984776" cy="456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Rezultati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Rezultat rada softvera </a:t>
            </a:r>
            <a:r>
              <a:rPr lang="en" sz="1800" dirty="0" smtClean="0"/>
              <a:t>je</a:t>
            </a:r>
            <a:r>
              <a:rPr lang="sr-Latn-RS" sz="1800" dirty="0" smtClean="0"/>
              <a:t>/su </a:t>
            </a:r>
            <a:r>
              <a:rPr lang="en" sz="1800" dirty="0" smtClean="0"/>
              <a:t>video zapis</a:t>
            </a:r>
            <a:r>
              <a:rPr lang="sr-Latn-RS" sz="1800" dirty="0" smtClean="0"/>
              <a:t>/i</a:t>
            </a:r>
            <a:r>
              <a:rPr lang="en" sz="1800" dirty="0" smtClean="0"/>
              <a:t> </a:t>
            </a:r>
            <a:r>
              <a:rPr lang="en" sz="1800" dirty="0"/>
              <a:t>procesa pokretne trake u kome je u realnom vremenu virtuelno prikazano brojčano stanje predmeta koji su prošli kroz traku. Podaci o svakom predmetu koji je prošao se smeštaju u tekstualni fajl (log). Brojanje predmeta u trenutnom kadru je 100% </a:t>
            </a:r>
            <a:r>
              <a:rPr lang="en" sz="1800" dirty="0" smtClean="0"/>
              <a:t>tačno</a:t>
            </a:r>
            <a:r>
              <a:rPr lang="sr-Latn-RS" sz="1800" dirty="0" smtClean="0"/>
              <a:t> ukoliko je kalibracija boja dobra</a:t>
            </a:r>
            <a:r>
              <a:rPr lang="en" sz="1800" dirty="0" smtClean="0"/>
              <a:t>, dok</a:t>
            </a:r>
            <a:r>
              <a:rPr lang="sr-Latn-RS" sz="1800" dirty="0" smtClean="0"/>
              <a:t> tačnost</a:t>
            </a:r>
            <a:r>
              <a:rPr lang="en" sz="1800" dirty="0" smtClean="0"/>
              <a:t> </a:t>
            </a:r>
            <a:r>
              <a:rPr lang="en" sz="1800" dirty="0"/>
              <a:t>brojanje ukupnog broja predmeta može da varira u zavisnosti od kalibracije brojanja, ukoliko je kalibracija brojanja dobro usklađena, rezultati će biti dobri. 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Mogući pravci razvoja rešenja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/>
              <a:t>	U razvoju </a:t>
            </a:r>
            <a:r>
              <a:rPr lang="en" sz="1800" dirty="0"/>
              <a:t>ovog rešenja potrebno je omogućiti da kalibracija brojanja radi nezavisno od brzine kretanja trake. </a:t>
            </a:r>
            <a:r>
              <a:rPr lang="en" sz="1800" dirty="0" smtClean="0"/>
              <a:t>Proširenja</a:t>
            </a:r>
            <a:r>
              <a:rPr lang="sr-Latn-RS" sz="1800" dirty="0" smtClean="0"/>
              <a:t> </a:t>
            </a:r>
            <a:r>
              <a:rPr lang="en" sz="1800" dirty="0" smtClean="0"/>
              <a:t>funkcionalnosti </a:t>
            </a:r>
            <a:r>
              <a:rPr lang="en" sz="1800" dirty="0"/>
              <a:t>softvera </a:t>
            </a:r>
            <a:r>
              <a:rPr lang="sr-Latn-RS" sz="1800" dirty="0" smtClean="0"/>
              <a:t>su višestruka kao npr. 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kompletna </a:t>
            </a:r>
            <a:r>
              <a:rPr lang="en" sz="1600" dirty="0"/>
              <a:t>evidencija pozicija i iscrtavanje putanje kretanja za svaki </a:t>
            </a:r>
            <a:r>
              <a:rPr lang="en" sz="1600" dirty="0" smtClean="0"/>
              <a:t>predmet</a:t>
            </a:r>
            <a:endParaRPr lang="sr-Latn-RS" sz="16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određivanje veličine predmeta na traci u odnosu na broj </a:t>
            </a:r>
            <a:r>
              <a:rPr lang="en" sz="1600" dirty="0" smtClean="0"/>
              <a:t>piksela</a:t>
            </a:r>
            <a:endParaRPr lang="sr-Latn-RS" sz="16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 </a:t>
            </a:r>
            <a:r>
              <a:rPr lang="en" sz="1600" dirty="0" smtClean="0"/>
              <a:t>odre</a:t>
            </a:r>
            <a:r>
              <a:rPr lang="sr-Latn-RS" sz="1600" dirty="0" smtClean="0"/>
              <a:t>đivanje rastojanja između objekata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brzina kretanja predmeta ukoliko se </a:t>
            </a:r>
            <a:r>
              <a:rPr lang="sr-Latn-RS" sz="1600" dirty="0" smtClean="0"/>
              <a:t>predmet kreće</a:t>
            </a:r>
            <a:endParaRPr lang="sr-Latn-RS" sz="16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automatizovano određivanje kalibracije boja obeležavanjem pomoću </a:t>
            </a:r>
            <a:r>
              <a:rPr lang="en" sz="1600" dirty="0" smtClean="0"/>
              <a:t>miša</a:t>
            </a:r>
            <a:endParaRPr lang="sr-Latn-R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 </a:t>
            </a:r>
            <a:r>
              <a:rPr lang="en" sz="1600" dirty="0" smtClean="0"/>
              <a:t>prepoznavanje </a:t>
            </a:r>
            <a:r>
              <a:rPr lang="en" sz="1600" dirty="0"/>
              <a:t>boja pomoću neuronske </a:t>
            </a:r>
            <a:r>
              <a:rPr lang="en" sz="1600" dirty="0" smtClean="0"/>
              <a:t>mreže</a:t>
            </a:r>
            <a:endParaRPr lang="sr-Latn-R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praćenje predmeta nezavisno od </a:t>
            </a:r>
            <a:r>
              <a:rPr lang="en" sz="1600" dirty="0" smtClean="0"/>
              <a:t>boja</a:t>
            </a:r>
            <a:endParaRPr lang="sr-Latn-R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 generisanje grafika učestalosti objekata u odnosu na vremenski period</a:t>
            </a:r>
            <a:r>
              <a:rPr lang="en" sz="1600" dirty="0" smtClean="0"/>
              <a:t>...</a:t>
            </a:r>
            <a:endParaRPr lang="sr-Latn-RS" sz="1600" dirty="0" smtClean="0"/>
          </a:p>
          <a:p>
            <a:pPr lvl="1"/>
            <a:r>
              <a:rPr lang="en" sz="1600" dirty="0" smtClean="0"/>
              <a:t>Ovo </a:t>
            </a:r>
            <a:r>
              <a:rPr lang="en" sz="1600" dirty="0"/>
              <a:t>rešenje osim </a:t>
            </a:r>
            <a:r>
              <a:rPr lang="en" sz="1600" dirty="0" smtClean="0"/>
              <a:t>korišćenja</a:t>
            </a:r>
            <a:r>
              <a:rPr lang="sr-Latn-RS" sz="1600" dirty="0" smtClean="0"/>
              <a:t> za nadzor pokretne trake</a:t>
            </a:r>
            <a:r>
              <a:rPr lang="en" sz="1600" dirty="0" smtClean="0"/>
              <a:t> </a:t>
            </a:r>
            <a:r>
              <a:rPr lang="en" sz="1600" dirty="0"/>
              <a:t>u industrijske svrhe bi moglo da se </a:t>
            </a:r>
            <a:r>
              <a:rPr lang="sr-Latn-RS" sz="1600" smtClean="0"/>
              <a:t>koristi u (</a:t>
            </a:r>
            <a:r>
              <a:rPr lang="en" sz="1600" dirty="0" smtClean="0"/>
              <a:t>ukoliko </a:t>
            </a:r>
            <a:r>
              <a:rPr lang="en" sz="1600" dirty="0"/>
              <a:t>imamo dovoljno dobru hardversku </a:t>
            </a:r>
            <a:r>
              <a:rPr lang="en" sz="1600" dirty="0" smtClean="0"/>
              <a:t>tehnologiju</a:t>
            </a:r>
            <a:r>
              <a:rPr lang="sr-Latn-RS" sz="1600" dirty="0" smtClean="0"/>
              <a:t>)</a:t>
            </a:r>
            <a:r>
              <a:rPr lang="en" sz="1600" dirty="0" smtClean="0"/>
              <a:t> praćenj</a:t>
            </a:r>
            <a:r>
              <a:rPr lang="sr-Latn-RS" sz="1600" dirty="0" smtClean="0"/>
              <a:t>u</a:t>
            </a:r>
            <a:r>
              <a:rPr lang="en" sz="1600" dirty="0" smtClean="0"/>
              <a:t> </a:t>
            </a:r>
            <a:r>
              <a:rPr lang="en" sz="1600" dirty="0"/>
              <a:t>i </a:t>
            </a:r>
            <a:r>
              <a:rPr lang="en" sz="1600" dirty="0" smtClean="0"/>
              <a:t>evidencij</a:t>
            </a:r>
            <a:r>
              <a:rPr lang="sr-Latn-RS" sz="1600" dirty="0" smtClean="0"/>
              <a:t>i</a:t>
            </a:r>
            <a:r>
              <a:rPr lang="en" sz="1600" dirty="0" smtClean="0"/>
              <a:t> </a:t>
            </a:r>
            <a:r>
              <a:rPr lang="en" sz="1600" dirty="0"/>
              <a:t>mikro procesa, tipa u </a:t>
            </a:r>
            <a:r>
              <a:rPr lang="en" sz="1600" dirty="0" smtClean="0"/>
              <a:t>medicini</a:t>
            </a:r>
            <a:r>
              <a:rPr lang="sr-Latn-RS" sz="1600" dirty="0" smtClean="0"/>
              <a:t> </a:t>
            </a:r>
            <a:r>
              <a:rPr lang="en" sz="1600" dirty="0" smtClean="0"/>
              <a:t>(pra</a:t>
            </a:r>
            <a:r>
              <a:rPr lang="sr-Latn-RS" sz="1600" dirty="0" smtClean="0"/>
              <a:t>ćenje ćelija i procesa u ćelijama</a:t>
            </a:r>
            <a:r>
              <a:rPr lang="en" sz="1600" dirty="0" smtClean="0"/>
              <a:t>).</a:t>
            </a:r>
            <a:r>
              <a:rPr lang="sr-Latn-RS" sz="1600" dirty="0" smtClean="0"/>
              <a:t> 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r-Latn-RS" sz="3200" dirty="0" smtClean="0"/>
              <a:t>Namena softvera</a:t>
            </a:r>
            <a:endParaRPr lang="en" sz="3200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r-Latn-RS" sz="2400" dirty="0" smtClean="0"/>
              <a:t>Ovaj softver </a:t>
            </a:r>
            <a:r>
              <a:rPr lang="en" sz="2400" dirty="0" smtClean="0"/>
              <a:t>služi za</a:t>
            </a:r>
            <a:r>
              <a:rPr lang="sr-Latn-RS" sz="2400" dirty="0" smtClean="0"/>
              <a:t> praćenje i</a:t>
            </a:r>
            <a:r>
              <a:rPr lang="en" sz="2400" dirty="0" smtClean="0"/>
              <a:t> </a:t>
            </a:r>
            <a:r>
              <a:rPr lang="en" sz="2400" dirty="0"/>
              <a:t>evidenciju predmeta različite boje koji prolaze na pokretnoj traci.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Pokretna traka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Za potrebe testiranja softvera korišćena je simulacija pokretne trake na ručni pogon(sledeći slajd).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sr-Latn-RS" sz="2400" dirty="0" smtClean="0"/>
              <a:t>Za video nadzor se koristi </a:t>
            </a:r>
            <a:r>
              <a:rPr lang="en" sz="2400" dirty="0" smtClean="0"/>
              <a:t>kamera </a:t>
            </a:r>
            <a:r>
              <a:rPr lang="en" sz="2400" dirty="0"/>
              <a:t>android telefona, koja šalje sliku računaru pomoću programa DroidCam preko wifi mreže. Više o aplikaciji na sajtu </a:t>
            </a:r>
          </a:p>
          <a:p>
            <a:pPr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http://www.dev47apps.com/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tojdza\Desktop\soft-projekat\pokretna traka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498894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ojdza\Desktop\soft-projekat\pokretna traka 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51670"/>
            <a:ext cx="5255120" cy="29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4318" y="2933768"/>
            <a:ext cx="241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Simulacija pokretne trake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45073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Povezivanje sa računarom DroidCam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Šta softver radi?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190000"/>
            </a:pPr>
            <a:r>
              <a:rPr lang="sr-Latn-RS" sz="2100" dirty="0" smtClean="0"/>
              <a:t>	</a:t>
            </a:r>
            <a:r>
              <a:rPr lang="en" sz="2100" dirty="0"/>
              <a:t>S</a:t>
            </a:r>
            <a:r>
              <a:rPr lang="en" sz="2100" dirty="0" smtClean="0"/>
              <a:t>oftver </a:t>
            </a:r>
            <a:r>
              <a:rPr lang="en" sz="2100" dirty="0"/>
              <a:t>pomoću kamere vrši video nadzor onoga što se na </a:t>
            </a:r>
            <a:r>
              <a:rPr lang="en" sz="2100" dirty="0" smtClean="0"/>
              <a:t>pokretnoj traci dešava </a:t>
            </a:r>
            <a:r>
              <a:rPr lang="en" sz="2100" dirty="0"/>
              <a:t>(prepoznaje </a:t>
            </a:r>
            <a:r>
              <a:rPr lang="en" sz="2100" dirty="0" smtClean="0"/>
              <a:t>predmete(objekte) </a:t>
            </a:r>
            <a:r>
              <a:rPr lang="sr-Latn-RS" sz="2100" dirty="0" smtClean="0"/>
              <a:t>na osnovu njihove </a:t>
            </a:r>
            <a:r>
              <a:rPr lang="en" sz="2100" dirty="0" smtClean="0"/>
              <a:t>boje</a:t>
            </a:r>
            <a:r>
              <a:rPr lang="sr-Latn-RS" sz="2100" dirty="0" smtClean="0"/>
              <a:t>, nezavisno od oblika</a:t>
            </a:r>
            <a:r>
              <a:rPr lang="en" sz="2100" dirty="0" smtClean="0"/>
              <a:t> </a:t>
            </a:r>
            <a:r>
              <a:rPr lang="en" sz="2100" dirty="0"/>
              <a:t>i prati ih u vidu virtuelne realnosti). </a:t>
            </a:r>
            <a:r>
              <a:rPr lang="sr-Latn-RS" sz="2100" dirty="0" smtClean="0"/>
              <a:t>Softver daje korisniku </a:t>
            </a:r>
            <a:r>
              <a:rPr lang="en" sz="2100" dirty="0" smtClean="0"/>
              <a:t>uvid </a:t>
            </a:r>
            <a:r>
              <a:rPr lang="en" sz="2100" dirty="0"/>
              <a:t>u trenutno brojčano stanje svih predmeta u </a:t>
            </a:r>
            <a:r>
              <a:rPr lang="en" sz="2100" dirty="0" smtClean="0"/>
              <a:t>kadru</a:t>
            </a:r>
            <a:r>
              <a:rPr lang="sr-Latn-RS" sz="2100" dirty="0" smtClean="0"/>
              <a:t> </a:t>
            </a:r>
            <a:r>
              <a:rPr lang="en" sz="2100" dirty="0"/>
              <a:t>kamere i ukupno brojčano stanje svih predmeta koji su prošli kroz </a:t>
            </a:r>
            <a:r>
              <a:rPr lang="en" sz="2100" dirty="0" smtClean="0"/>
              <a:t>kadar, </a:t>
            </a:r>
            <a:r>
              <a:rPr lang="en" sz="2100" dirty="0"/>
              <a:t>kao i </a:t>
            </a:r>
            <a:r>
              <a:rPr lang="en" sz="2100" dirty="0" smtClean="0"/>
              <a:t>poziciju </a:t>
            </a:r>
            <a:r>
              <a:rPr lang="en-US" sz="2100" dirty="0" smtClean="0"/>
              <a:t>I</a:t>
            </a:r>
            <a:r>
              <a:rPr lang="en" sz="2100" smtClean="0"/>
              <a:t> naziv </a:t>
            </a:r>
            <a:r>
              <a:rPr lang="en" sz="2100" dirty="0"/>
              <a:t>svakog predmeta u odnosu na kadar. Softver smešta podatke o predmetima koji su prošli kroz </a:t>
            </a:r>
            <a:r>
              <a:rPr lang="en" sz="2100" dirty="0" smtClean="0"/>
              <a:t>kadar </a:t>
            </a:r>
            <a:r>
              <a:rPr lang="en" sz="2100" dirty="0"/>
              <a:t>u tekstualni fajl, a takođe ukoliko korisnik želi može da snimi celokupan proces u video fajl u režimima - manuelno (po želji) ili automatski(snima se kada se predmeti nalaze u kadru) ili kombinovano.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6923112" cy="709588"/>
          </a:xfrm>
        </p:spPr>
        <p:txBody>
          <a:bodyPr/>
          <a:lstStyle/>
          <a:p>
            <a:r>
              <a:rPr lang="sr-Latn-RS" sz="2800" dirty="0" smtClean="0"/>
              <a:t>Detekcija objekata nezavisna od oblika</a:t>
            </a:r>
            <a:endParaRPr lang="en-US" sz="2800" dirty="0"/>
          </a:p>
        </p:txBody>
      </p:sp>
      <p:pic>
        <p:nvPicPr>
          <p:cNvPr id="4099" name="Picture 3" descr="C:\Users\stojdza\Desktop\soft-projekat\slike prezentacija\nezavisnoObli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24337"/>
            <a:ext cx="5423782" cy="430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Kako softver radi?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8229600" cy="3630300"/>
          </a:xfrm>
        </p:spPr>
        <p:txBody>
          <a:bodyPr/>
          <a:lstStyle/>
          <a:p>
            <a:pPr marL="457200" lvl="0" indent="-381000">
              <a:buFont typeface="Arial"/>
              <a:buChar char="●"/>
            </a:pPr>
            <a:r>
              <a:rPr lang="sr-Latn-RS" sz="2400" dirty="0" smtClean="0"/>
              <a:t>Filtriranje </a:t>
            </a:r>
            <a:r>
              <a:rPr lang="en" sz="2400" dirty="0" smtClean="0"/>
              <a:t>boja </a:t>
            </a:r>
            <a:r>
              <a:rPr lang="sr-Latn-RS" sz="2400" dirty="0" smtClean="0"/>
              <a:t>pomoću metoda</a:t>
            </a:r>
            <a:r>
              <a:rPr lang="en" sz="2400" dirty="0" smtClean="0"/>
              <a:t> openCV</a:t>
            </a:r>
            <a:r>
              <a:rPr lang="sr-Latn-RS" sz="2400" dirty="0" smtClean="0"/>
              <a:t>-a</a:t>
            </a:r>
            <a:endParaRPr lang="en" sz="2400" dirty="0"/>
          </a:p>
          <a:p>
            <a:pPr marL="914400" lvl="1" indent="-342900">
              <a:buFont typeface="Courier New"/>
              <a:buChar char="o"/>
            </a:pPr>
            <a:r>
              <a:rPr lang="en" sz="1800" dirty="0"/>
              <a:t>cvtColor</a:t>
            </a:r>
            <a:r>
              <a:rPr lang="en" sz="1800" dirty="0" smtClean="0"/>
              <a:t>()</a:t>
            </a:r>
            <a:r>
              <a:rPr lang="sr-Latn-RS" sz="1800" dirty="0" smtClean="0"/>
              <a:t> - frejm </a:t>
            </a:r>
            <a:r>
              <a:rPr lang="en" sz="1800" dirty="0" smtClean="0"/>
              <a:t>dobijen </a:t>
            </a:r>
            <a:r>
              <a:rPr lang="en" sz="1800" dirty="0"/>
              <a:t>sa kamere konvertuje se iz RBG u HSV model </a:t>
            </a:r>
            <a:r>
              <a:rPr lang="en" sz="1800" dirty="0" smtClean="0"/>
              <a:t>boja</a:t>
            </a:r>
            <a:r>
              <a:rPr lang="sr-Latn-RS" sz="1800" dirty="0" smtClean="0"/>
              <a:t>, jer je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sr-Latn-RS" sz="1800" dirty="0" smtClean="0"/>
              <a:t>frejm u HSV modelu lakše </a:t>
            </a:r>
            <a:r>
              <a:rPr lang="en-US" sz="1800" dirty="0" err="1" smtClean="0"/>
              <a:t>uraditi</a:t>
            </a:r>
            <a:r>
              <a:rPr lang="en-US" sz="1800" dirty="0" smtClean="0"/>
              <a:t> </a:t>
            </a:r>
            <a:r>
              <a:rPr lang="sr-Latn-RS" sz="1800" dirty="0" smtClean="0"/>
              <a:t>trešhold (dobiti binarnu sliku).</a:t>
            </a:r>
          </a:p>
          <a:p>
            <a:pPr marL="914400" lvl="1" indent="-342900">
              <a:buFont typeface="Courier New"/>
              <a:buChar char="o"/>
            </a:pPr>
            <a:r>
              <a:rPr lang="en" sz="1800" dirty="0" smtClean="0"/>
              <a:t> inRange()</a:t>
            </a:r>
            <a:r>
              <a:rPr lang="sr-Latn-RS" sz="1800" dirty="0" smtClean="0"/>
              <a:t> –</a:t>
            </a:r>
            <a:r>
              <a:rPr lang="en" sz="1800" dirty="0" smtClean="0"/>
              <a:t> </a:t>
            </a:r>
            <a:r>
              <a:rPr lang="sr-Latn-RS" sz="1800" dirty="0" smtClean="0"/>
              <a:t>metoda koja pravi binarnu sliku od HSV frejma, pikseli koji su u okviru min i max HSV vrednosti postaju beli, ostali pikseli su crni. Može se desiti da dobijena slika ima dosta šuma, to se rešava morfološkim operacijama erozijom(dodaje crno) i dilatacijom(dodaje belo)</a:t>
            </a:r>
            <a:r>
              <a:rPr lang="en" sz="1800" dirty="0" smtClean="0"/>
              <a:t> </a:t>
            </a:r>
            <a:r>
              <a:rPr lang="sr-Latn-RS" sz="1800" dirty="0" smtClean="0"/>
              <a:t>. Nakon toga se pronalaze konture binarne slike.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Kako softver radi?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15308"/>
          </a:xfrm>
        </p:spPr>
        <p:txBody>
          <a:bodyPr/>
          <a:lstStyle/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r>
              <a:rPr lang="sr-Latn-RS" sz="2400" dirty="0" smtClean="0"/>
              <a:t>Pronalaženje kontura pomoću metoda openCV-a</a:t>
            </a: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sr-Latn-RS" sz="1600" dirty="0" smtClean="0"/>
              <a:t>findContours() - kao ulazni parametar prima binarnu sliku(trešholdovanu sliku), izlazni parametar je </a:t>
            </a: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sr-Latn-RS" sz="1600" dirty="0" smtClean="0"/>
              <a:t>kontura(</a:t>
            </a:r>
            <a:r>
              <a:rPr lang="en-US" sz="1600" dirty="0" err="1" smtClean="0"/>
              <a:t>skup</a:t>
            </a:r>
            <a:r>
              <a:rPr lang="en-US" sz="1600" dirty="0"/>
              <a:t> </a:t>
            </a:r>
            <a:r>
              <a:rPr lang="en-US" sz="1600" dirty="0" err="1" smtClean="0"/>
              <a:t>skupova</a:t>
            </a:r>
            <a:r>
              <a:rPr lang="en-US" sz="1600" dirty="0" smtClean="0"/>
              <a:t> </a:t>
            </a:r>
            <a:r>
              <a:rPr lang="sr-Latn-RS" sz="1600" dirty="0" smtClean="0"/>
              <a:t>svih tačaka spoljašnje linije objekata</a:t>
            </a:r>
            <a:r>
              <a:rPr lang="en-US" sz="1600" dirty="0" smtClean="0"/>
              <a:t> - </a:t>
            </a:r>
            <a:r>
              <a:rPr lang="sr-Latn-RS" sz="1600" dirty="0" smtClean="0"/>
              <a:t>beli prostori u binarnoj slici).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sr-Latn-RS" sz="1600" dirty="0" smtClean="0"/>
              <a:t>Moments - klasa openCV-a koja</a:t>
            </a:r>
            <a:r>
              <a:rPr lang="en-US" sz="1600" dirty="0" smtClean="0"/>
              <a:t> </a:t>
            </a:r>
            <a:r>
              <a:rPr lang="en-US" sz="1600" dirty="0" err="1" smtClean="0"/>
              <a:t>ima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sr-Latn-RS" sz="1600" dirty="0" smtClean="0"/>
              <a:t> za ulazni parametar prima</a:t>
            </a:r>
            <a:r>
              <a:rPr lang="en-US" sz="1600" dirty="0" err="1" smtClean="0"/>
              <a:t>ju</a:t>
            </a:r>
            <a:r>
              <a:rPr lang="sr-Latn-RS" sz="1600" dirty="0" smtClean="0"/>
              <a:t> </a:t>
            </a: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sr-Latn-RS" sz="1600" dirty="0" smtClean="0"/>
              <a:t>kontura dobijen iz </a:t>
            </a:r>
            <a:r>
              <a:rPr lang="en-US" sz="1600" dirty="0" err="1" smtClean="0"/>
              <a:t>findContours</a:t>
            </a:r>
            <a:r>
              <a:rPr lang="en-US" sz="1600" dirty="0" smtClean="0"/>
              <a:t>()</a:t>
            </a:r>
            <a:r>
              <a:rPr lang="sr-Latn-RS" sz="1600" dirty="0" smtClean="0"/>
              <a:t>. Kao rezultat daje x,y koordinate konture</a:t>
            </a:r>
            <a:r>
              <a:rPr lang="en-US" sz="1600" dirty="0" smtClean="0"/>
              <a:t> </a:t>
            </a:r>
            <a:r>
              <a:rPr lang="en-US" sz="1600" dirty="0" err="1" smtClean="0"/>
              <a:t>objekta</a:t>
            </a:r>
            <a:r>
              <a:rPr lang="sr-Latn-RS" sz="1600" dirty="0" smtClean="0"/>
              <a:t> ko</a:t>
            </a:r>
            <a:r>
              <a:rPr lang="en-US" sz="1600" dirty="0" smtClean="0"/>
              <a:t>je</a:t>
            </a:r>
            <a:r>
              <a:rPr lang="sr-Latn-RS" sz="1600" dirty="0" smtClean="0"/>
              <a:t> </a:t>
            </a:r>
            <a:r>
              <a:rPr lang="en-US" sz="1600" dirty="0" err="1" smtClean="0"/>
              <a:t>su</a:t>
            </a:r>
            <a:r>
              <a:rPr lang="sr-Latn-RS" sz="1600" dirty="0" smtClean="0"/>
              <a:t> definisan</a:t>
            </a:r>
            <a:r>
              <a:rPr lang="en-US" sz="1600" dirty="0" smtClean="0"/>
              <a:t>e</a:t>
            </a:r>
            <a:r>
              <a:rPr lang="sr-Latn-RS" sz="1600" dirty="0" smtClean="0"/>
              <a:t> svojim unutrašnjim prostorom  - momentima. Momenti konture se računaju na principu Green-ove formule. Centralni momenti  predstavljaju centar mase belih piksela, dobijaju se na osnovu formule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sr-Latn-RS" sz="1400" dirty="0" smtClean="0"/>
          </a:p>
          <a:p>
            <a:r>
              <a:rPr lang="sr-Latn-RS" sz="2400" dirty="0" smtClean="0"/>
              <a:t>                                            </a:t>
            </a:r>
            <a:r>
              <a:rPr lang="sr-Latn-RS" sz="1600" dirty="0" smtClean="0"/>
              <a:t>gde je           centar mase.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5" y="3644724"/>
            <a:ext cx="3514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35224"/>
            <a:ext cx="438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61686"/>
            <a:ext cx="1476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9" y="4443958"/>
            <a:ext cx="1362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852" y="4360376"/>
            <a:ext cx="1374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Normalizovani centralni momenti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12" y="4632572"/>
            <a:ext cx="3771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 smtClean="0"/>
              <a:t>Pode</a:t>
            </a:r>
            <a:r>
              <a:rPr lang="sr-Latn-RS" sz="3200" dirty="0" smtClean="0"/>
              <a:t>šavanja</a:t>
            </a:r>
            <a:endParaRPr lang="en" sz="3200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Kalibracija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Da bi softver ispravno radio potrebno je izvršiti sledeće: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 dirty="0" smtClean="0"/>
              <a:t>Kalibracija </a:t>
            </a:r>
            <a:r>
              <a:rPr lang="en" sz="1800" dirty="0"/>
              <a:t>boja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sr-Latn-RS" sz="1800" dirty="0" smtClean="0"/>
              <a:t>Hardkod unošenje</a:t>
            </a:r>
            <a:r>
              <a:rPr lang="en" sz="1800" dirty="0" smtClean="0"/>
              <a:t> </a:t>
            </a:r>
            <a:r>
              <a:rPr lang="en" sz="1800" dirty="0"/>
              <a:t>min i max HSV </a:t>
            </a:r>
            <a:r>
              <a:rPr lang="en" sz="1800" dirty="0" smtClean="0"/>
              <a:t>vrednosti</a:t>
            </a:r>
            <a:r>
              <a:rPr lang="sr-Latn-RS" sz="1800" dirty="0" smtClean="0"/>
              <a:t> za određenu</a:t>
            </a:r>
            <a:r>
              <a:rPr lang="en" sz="1800" dirty="0" smtClean="0"/>
              <a:t> boj</a:t>
            </a:r>
            <a:r>
              <a:rPr lang="sr-Latn-RS" sz="1800" dirty="0" smtClean="0"/>
              <a:t>u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 dirty="0" smtClean="0"/>
              <a:t>Kalibracija brojanja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 dirty="0" smtClean="0"/>
              <a:t>Kalibracija </a:t>
            </a:r>
            <a:r>
              <a:rPr lang="en" sz="1800" dirty="0"/>
              <a:t>tolerancije za brojanje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 dirty="0"/>
              <a:t>Kalibracija vremenskog intervala dobavljanja slike sa kamere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576</Words>
  <Application>Microsoft Office PowerPoint</Application>
  <PresentationFormat>On-screen Show (16:9)</PresentationFormat>
  <Paragraphs>65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steps</vt:lpstr>
      <vt:lpstr>Pokretna traka</vt:lpstr>
      <vt:lpstr>Namena softvera</vt:lpstr>
      <vt:lpstr>Pokretna traka</vt:lpstr>
      <vt:lpstr>PowerPoint Presentation</vt:lpstr>
      <vt:lpstr>Šta softver radi?</vt:lpstr>
      <vt:lpstr>Detekcija objekata nezavisna od oblika</vt:lpstr>
      <vt:lpstr>Kako softver radi?</vt:lpstr>
      <vt:lpstr>Kako softver radi?</vt:lpstr>
      <vt:lpstr>Podešavanja</vt:lpstr>
      <vt:lpstr>Kalibracija </vt:lpstr>
      <vt:lpstr>Kalibracija boja</vt:lpstr>
      <vt:lpstr>Kalibracija brojanja –trackbarovi u prozoru za kalibraciju brojanja</vt:lpstr>
      <vt:lpstr>Kalibracija brojanja</vt:lpstr>
      <vt:lpstr>Postupak od ulazne slike do rezultata</vt:lpstr>
      <vt:lpstr>Rezultati</vt:lpstr>
      <vt:lpstr>Mogući pravci razvoja rešenja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Pokretna traka</dc:title>
  <dc:creator>Stole</dc:creator>
  <cp:lastModifiedBy>stojdza</cp:lastModifiedBy>
  <cp:revision>77</cp:revision>
  <dcterms:modified xsi:type="dcterms:W3CDTF">2015-02-13T10:18:24Z</dcterms:modified>
</cp:coreProperties>
</file>