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18" r:id="rId4"/>
    <p:sldId id="319" r:id="rId5"/>
    <p:sldId id="333" r:id="rId6"/>
    <p:sldId id="326" r:id="rId7"/>
    <p:sldId id="323" r:id="rId8"/>
    <p:sldId id="324" r:id="rId9"/>
    <p:sldId id="307" r:id="rId10"/>
    <p:sldId id="335" r:id="rId11"/>
    <p:sldId id="327" r:id="rId12"/>
    <p:sldId id="328" r:id="rId13"/>
    <p:sldId id="329" r:id="rId14"/>
    <p:sldId id="33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9894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940E-16FB-4F57-AF61-6B4A8A79515C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CD72-2A3E-42AF-969A-C73716A001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8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6321-1212-C20E-41CC-042FFC9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CC25-0752-3173-3183-E06411909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228A-B5AB-2094-FCD7-7CFE47E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78BF-8FC9-F8CA-B4D6-25299F5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F02E-24F5-153F-F4FD-D8E4346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A5AC-2D98-6171-2FDC-591632E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80CD-5212-934C-2062-8B5B32766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7588-1DAD-9A83-B71C-C97DAE7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CAB6-ADE4-BF4A-4903-52AB2F2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E5B3-8EC0-D08E-D525-A1CEEC3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6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A9EE4-C787-7D44-B769-D76F61307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F080-DA2A-6E02-D485-C3DAFBF1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F392-162E-C150-2738-3673F5F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9D3-A618-E626-5E64-70D2D7F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EA13-7F24-B7F2-91B1-855AEA0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9D7A-8670-EF3A-3CAA-8CE4CE03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87C2-A554-8857-AE05-F680C403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9324-FE44-67C4-A074-A584AF28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F43C-B2E1-3938-42C2-4474651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70C2-2C4C-8A47-3258-03E8BBB3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4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E69-53E0-1636-EC1E-1ECFF06E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3073-5E11-974A-8170-FE800D41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A9C4-7784-EED7-E3BC-557C050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06EE-71C9-D883-9AC7-B8444257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4381-14AB-284E-0E5F-CFAFB031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6A4-1CE6-4652-D444-0C66B3AF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04E8-7F1A-0B32-5618-F28FB53D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4122-AC04-8112-78A5-97353B25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2EC2-48FA-93AF-E76A-A4DE8C2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541B-930B-47FF-9187-2C3CF681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9CD-7E5B-6CBA-9CEF-5C0DF40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8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2815-9ED8-18F6-1C4A-4BB7B5BE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4E185-E3C3-D145-EC2C-07F468BC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073B-CE6B-E0B9-D650-2ADA1872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B26D2-30C0-2044-A274-B306A3667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7E8B-EBB5-A17A-7862-F4FC8225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36CD6-86B7-AE20-F9B7-B532B00C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E22DA-C15E-95E5-27F4-B5A85E5B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70C2-2483-0D4A-6916-CE19E43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8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06E-A3D2-31A0-C84A-77487C6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BB9C1-C5BC-9EEA-362A-3199199D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CFC1-8093-D7A6-E3A3-B031976B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85D9A-DDD2-7C2A-95D2-D16CCCB6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8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02445-C807-33A4-756A-16EBB3AB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1FC0-BFE6-CA92-558A-5A96C568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EDEF-6C9E-7C0E-79D5-E2CEF74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0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5C76-8A8D-ED57-8383-13C4630E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540C-2985-04E8-DB34-D042FB0B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145D8-9889-C623-5AE5-D0933F76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0579-6D7A-D98B-5E35-8D57591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E9BF-AB3E-2743-8FB1-3D50D577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9EC2-4763-64A9-279F-A2BA21E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8E01-8923-F478-4BE0-767AE7B0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6422A-3E6A-5B15-E947-2CBD98D43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9945-62B6-3060-A233-27CE4C3D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347C-BABE-08C1-A452-677B5780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45D2-B0A2-A1B2-A654-F64CC23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CE5C-D75C-0A51-B04E-0CE4D3EB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0444-83F3-7214-680F-2C7B16E4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B413-D144-4D1C-C504-B29E5298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6CE0-3710-8D0D-BB1A-CD6824F3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5E4B-FD35-4134-870D-432003C23A6F}" type="datetimeFigureOut">
              <a:rPr lang="en-AU" smtClean="0"/>
              <a:t>15/04/2023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BBA6-43C7-3136-A6FC-9767CFA5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CA4-9C46-15BF-07B5-38B7BC0F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962A-8075-46DC-B0A8-07E9A73C5E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4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659065-FEE6-8156-A3EC-CB79CC64C05F}"/>
              </a:ext>
            </a:extLst>
          </p:cNvPr>
          <p:cNvSpPr txBox="1"/>
          <p:nvPr/>
        </p:nvSpPr>
        <p:spPr>
          <a:xfrm>
            <a:off x="2045052" y="1920895"/>
            <a:ext cx="8101897" cy="32624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Capstone Project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Speech Emotion Recognition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using Convolutional Neural Networks</a:t>
            </a:r>
          </a:p>
          <a:p>
            <a:pPr algn="ctr"/>
            <a:endParaRPr lang="en-AU" sz="1400" dirty="0"/>
          </a:p>
          <a:p>
            <a:pPr algn="ctr"/>
            <a:endParaRPr lang="en-AU" sz="1400" dirty="0"/>
          </a:p>
          <a:p>
            <a:pPr algn="ctr"/>
            <a:r>
              <a:rPr lang="en-AU" sz="3200" dirty="0"/>
              <a:t>Thomas Stoll</a:t>
            </a:r>
          </a:p>
          <a:p>
            <a:pPr algn="ctr"/>
            <a:r>
              <a:rPr lang="en-AU" sz="1600" dirty="0"/>
              <a:t>April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73D5F-6697-F927-2FCB-CCE9995D32C2}"/>
              </a:ext>
            </a:extLst>
          </p:cNvPr>
          <p:cNvSpPr txBox="1"/>
          <p:nvPr/>
        </p:nvSpPr>
        <p:spPr>
          <a:xfrm>
            <a:off x="4403742" y="136242"/>
            <a:ext cx="33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Data Science &amp; AI Program Course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2CB659-F09F-635D-4E19-A9C58F85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84" y="128534"/>
            <a:ext cx="2148417" cy="7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Audio Feature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BA1DF-794F-0F94-BE77-CEF939C29645}"/>
              </a:ext>
            </a:extLst>
          </p:cNvPr>
          <p:cNvSpPr txBox="1"/>
          <p:nvPr/>
        </p:nvSpPr>
        <p:spPr>
          <a:xfrm>
            <a:off x="300324" y="2526326"/>
            <a:ext cx="3571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Audio file pre-treatment: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Re-sampling </a:t>
            </a:r>
            <a:r>
              <a:rPr lang="en-US" sz="2000" dirty="0">
                <a:solidFill>
                  <a:schemeClr val="accent2"/>
                </a:solidFill>
              </a:rPr>
              <a:t>to 22 kHz and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</a:t>
            </a:r>
            <a:r>
              <a:rPr lang="en-US" sz="2000" b="1" dirty="0">
                <a:solidFill>
                  <a:schemeClr val="accent2"/>
                </a:solidFill>
              </a:rPr>
              <a:t>re-sizing </a:t>
            </a:r>
            <a:r>
              <a:rPr lang="en-US" sz="2000" dirty="0">
                <a:solidFill>
                  <a:schemeClr val="accent2"/>
                </a:solidFill>
              </a:rPr>
              <a:t>to 5 s in length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4</a:t>
            </a:r>
            <a:r>
              <a:rPr lang="en-US" sz="2000" dirty="0">
                <a:solidFill>
                  <a:schemeClr val="accent2"/>
                </a:solidFill>
              </a:rPr>
              <a:t> different feature extraction methods were applied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4E4B52B-CFDC-89BF-AA05-57AE80D8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559"/>
              </p:ext>
            </p:extLst>
          </p:nvPr>
        </p:nvGraphicFramePr>
        <p:xfrm>
          <a:off x="4709886" y="1181219"/>
          <a:ext cx="700003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79">
                  <a:extLst>
                    <a:ext uri="{9D8B030D-6E8A-4147-A177-3AD203B41FA5}">
                      <a16:colId xmlns:a16="http://schemas.microsoft.com/office/drawing/2014/main" val="352773822"/>
                    </a:ext>
                  </a:extLst>
                </a:gridCol>
                <a:gridCol w="3226284">
                  <a:extLst>
                    <a:ext uri="{9D8B030D-6E8A-4147-A177-3AD203B41FA5}">
                      <a16:colId xmlns:a16="http://schemas.microsoft.com/office/drawing/2014/main" val="2875611077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1260623132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86463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Feature extraction </a:t>
                      </a:r>
                    </a:p>
                    <a:p>
                      <a:r>
                        <a:rPr lang="en-AU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Output dimension of feature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Mean 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(40,)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Combination of features </a:t>
                      </a:r>
                    </a:p>
                    <a:p>
                      <a:r>
                        <a:rPr lang="en-AU" dirty="0"/>
                        <a:t>(MFCCs, ZCR, RMSE) </a:t>
                      </a:r>
                    </a:p>
                    <a:p>
                      <a:r>
                        <a:rPr lang="en-AU" dirty="0"/>
                        <a:t>plus augmentation (noise, 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1D (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9072</a:t>
                      </a:r>
                      <a:r>
                        <a:rPr lang="en-AU" dirty="0"/>
                        <a:t>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5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MFCCs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(40,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(Mel) Spectrogram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2D (64, 216)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16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97B1D-41EF-4AE3-1BBD-F78DBB3DEFF2}"/>
              </a:ext>
            </a:extLst>
          </p:cNvPr>
          <p:cNvSpPr txBox="1"/>
          <p:nvPr/>
        </p:nvSpPr>
        <p:spPr>
          <a:xfrm>
            <a:off x="4828388" y="4583081"/>
            <a:ext cx="7000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MFCCs</a:t>
            </a:r>
            <a:r>
              <a:rPr lang="en-AU" sz="1600" dirty="0"/>
              <a:t> (Mel-frequency cepstral coefficients): </a:t>
            </a:r>
            <a:r>
              <a:rPr lang="en-US" sz="1600" dirty="0"/>
              <a:t>Represent the spectral characteristics of an audio signal</a:t>
            </a:r>
          </a:p>
          <a:p>
            <a:endParaRPr lang="en-AU" sz="800" dirty="0"/>
          </a:p>
          <a:p>
            <a:r>
              <a:rPr lang="en-US" sz="1600" b="1" dirty="0"/>
              <a:t>ZCR</a:t>
            </a:r>
            <a:r>
              <a:rPr lang="en-US" sz="1600" dirty="0"/>
              <a:t> (Zero Crossing Rate): Rate at which an audio signal changes</a:t>
            </a:r>
          </a:p>
          <a:p>
            <a:endParaRPr lang="en-US" sz="800" dirty="0"/>
          </a:p>
          <a:p>
            <a:r>
              <a:rPr lang="en-US" sz="1600" b="1" dirty="0"/>
              <a:t>RMSE</a:t>
            </a:r>
            <a:r>
              <a:rPr lang="en-US" sz="1600" dirty="0"/>
              <a:t> (Root-Mean Square Energy): Average loudness of an audio signal over time</a:t>
            </a:r>
          </a:p>
        </p:txBody>
      </p:sp>
    </p:spTree>
    <p:extLst>
      <p:ext uri="{BB962C8B-B14F-4D97-AF65-F5344CB8AC3E}">
        <p14:creationId xmlns:p14="http://schemas.microsoft.com/office/powerpoint/2010/main" val="383721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02055" y="22348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F628F-98DA-E80B-262F-193A8A9D4BD8}"/>
              </a:ext>
            </a:extLst>
          </p:cNvPr>
          <p:cNvSpPr txBox="1"/>
          <p:nvPr/>
        </p:nvSpPr>
        <p:spPr>
          <a:xfrm>
            <a:off x="727484" y="2644170"/>
            <a:ext cx="31934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Reshape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Encode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0D22B-1530-881B-BDE1-97331F893226}"/>
              </a:ext>
            </a:extLst>
          </p:cNvPr>
          <p:cNvSpPr txBox="1"/>
          <p:nvPr/>
        </p:nvSpPr>
        <p:spPr>
          <a:xfrm>
            <a:off x="5182807" y="1905506"/>
            <a:ext cx="6417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Split</a:t>
            </a:r>
            <a:r>
              <a:rPr lang="en-AU" sz="2400" dirty="0"/>
              <a:t> data into train (80%) and test 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Scale</a:t>
            </a:r>
            <a:r>
              <a:rPr lang="en-AU" sz="2400" dirty="0"/>
              <a:t> data into a range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Reshape</a:t>
            </a:r>
            <a:r>
              <a:rPr lang="en-AU" sz="2400" dirty="0"/>
              <a:t> data to fit the CNN model input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Encode</a:t>
            </a:r>
            <a:r>
              <a:rPr lang="en-US" sz="2400" dirty="0"/>
              <a:t> target values to a binary class matrix (label</a:t>
            </a:r>
            <a:r>
              <a:rPr lang="en-AU" sz="2400" dirty="0"/>
              <a:t> encoding)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2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186165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CNN Model Performance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0CFDB01-B18F-6F6A-B08A-EF17BD99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5204"/>
              </p:ext>
            </p:extLst>
          </p:nvPr>
        </p:nvGraphicFramePr>
        <p:xfrm>
          <a:off x="6506025" y="1796926"/>
          <a:ext cx="464457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728047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7575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62975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881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Samples 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5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404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ACD3F-FB45-4BBD-A017-8530FD3AA01D}"/>
              </a:ext>
            </a:extLst>
          </p:cNvPr>
          <p:cNvSpPr txBox="1"/>
          <p:nvPr/>
        </p:nvSpPr>
        <p:spPr>
          <a:xfrm>
            <a:off x="186897" y="4713011"/>
            <a:ext cx="379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Model accuracy: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2"/>
                </a:solidFill>
              </a:rPr>
              <a:t>F1-score ≥ 94% for all emotions </a:t>
            </a:r>
          </a:p>
          <a:p>
            <a:r>
              <a:rPr lang="en-AU" sz="2000" dirty="0">
                <a:solidFill>
                  <a:schemeClr val="accent2"/>
                </a:solidFill>
              </a:rPr>
              <a:t>     except ‘calm’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F9702-4F15-CA46-A799-1EDC1253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721"/>
              </p:ext>
            </p:extLst>
          </p:nvPr>
        </p:nvGraphicFramePr>
        <p:xfrm>
          <a:off x="5203368" y="1796926"/>
          <a:ext cx="116522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48402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Emotion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6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2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0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Angry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5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Disgust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1498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E80E485-0EC9-342E-4ABF-563D86BBE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33085"/>
              </p:ext>
            </p:extLst>
          </p:nvPr>
        </p:nvGraphicFramePr>
        <p:xfrm>
          <a:off x="1076797" y="2774410"/>
          <a:ext cx="19993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1703">
                  <a:extLst>
                    <a:ext uri="{9D8B030D-6E8A-4147-A177-3AD203B41FA5}">
                      <a16:colId xmlns:a16="http://schemas.microsoft.com/office/drawing/2014/main" val="2898193368"/>
                    </a:ext>
                  </a:extLst>
                </a:gridCol>
                <a:gridCol w="1247640">
                  <a:extLst>
                    <a:ext uri="{9D8B030D-6E8A-4147-A177-3AD203B41FA5}">
                      <a16:colId xmlns:a16="http://schemas.microsoft.com/office/drawing/2014/main" val="10103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Total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16,960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Train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13,568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2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Test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3,392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85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25A0DC-11DC-D2CE-811E-1D237380271D}"/>
              </a:ext>
            </a:extLst>
          </p:cNvPr>
          <p:cNvSpPr txBox="1"/>
          <p:nvPr/>
        </p:nvSpPr>
        <p:spPr>
          <a:xfrm>
            <a:off x="244016" y="1975107"/>
            <a:ext cx="37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Best feature extraction method:</a:t>
            </a:r>
          </a:p>
          <a:p>
            <a:r>
              <a:rPr lang="en-AU" dirty="0">
                <a:solidFill>
                  <a:schemeClr val="accent2"/>
                </a:solidFill>
              </a:rPr>
              <a:t>Multiple features plus augmentation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31D25-1579-F483-70C7-B393E63833B4}"/>
              </a:ext>
            </a:extLst>
          </p:cNvPr>
          <p:cNvSpPr/>
          <p:nvPr/>
        </p:nvSpPr>
        <p:spPr>
          <a:xfrm>
            <a:off x="8828311" y="1796926"/>
            <a:ext cx="1143001" cy="360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06D0C-A2C3-1E09-0447-827AD9E25763}"/>
              </a:ext>
            </a:extLst>
          </p:cNvPr>
          <p:cNvSpPr/>
          <p:nvPr/>
        </p:nvSpPr>
        <p:spPr>
          <a:xfrm>
            <a:off x="5203368" y="2807743"/>
            <a:ext cx="5919235" cy="3739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67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3CAB3-BB50-DCE1-5D61-775EF5551046}"/>
              </a:ext>
            </a:extLst>
          </p:cNvPr>
          <p:cNvSpPr txBox="1"/>
          <p:nvPr/>
        </p:nvSpPr>
        <p:spPr>
          <a:xfrm flipH="1">
            <a:off x="4928731" y="820171"/>
            <a:ext cx="6603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accuracy of </a:t>
            </a:r>
            <a:r>
              <a:rPr lang="en-AU" sz="1900" dirty="0"/>
              <a:t>speech emotion recognition can be improved </a:t>
            </a:r>
            <a:r>
              <a:rPr lang="en-US" sz="1900" dirty="0"/>
              <a:t>by data </a:t>
            </a:r>
            <a:r>
              <a:rPr lang="en-US" sz="1900" b="1" dirty="0"/>
              <a:t>quantity</a:t>
            </a:r>
            <a:r>
              <a:rPr lang="en-US" sz="1900" dirty="0"/>
              <a:t> and </a:t>
            </a:r>
            <a:r>
              <a:rPr lang="en-US" sz="1900" b="1" dirty="0"/>
              <a:t>diversity</a:t>
            </a:r>
            <a:r>
              <a:rPr lang="en-US" sz="1900" dirty="0"/>
              <a:t>, choice of </a:t>
            </a:r>
            <a:r>
              <a:rPr lang="en-US" sz="1900" b="1" dirty="0"/>
              <a:t>feature extraction </a:t>
            </a:r>
            <a:r>
              <a:rPr lang="en-US" sz="1900" dirty="0"/>
              <a:t>method and possibly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Models tend to overfit with small datasets – e.g., when using the RAVDESS only – even when augmented data was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total of </a:t>
            </a:r>
            <a:r>
              <a:rPr lang="en-US" sz="1900" b="1" dirty="0"/>
              <a:t>4 feature extraction methods </a:t>
            </a:r>
            <a:r>
              <a:rPr lang="en-US" sz="1900" dirty="0"/>
              <a:t>were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Best</a:t>
            </a:r>
            <a:r>
              <a:rPr lang="en-US" sz="1900" dirty="0"/>
              <a:t> feature extraction </a:t>
            </a:r>
            <a:r>
              <a:rPr lang="en-US" sz="1900" b="1" dirty="0"/>
              <a:t>method</a:t>
            </a:r>
            <a:r>
              <a:rPr lang="en-US" sz="1900" dirty="0"/>
              <a:t> was the extraction of </a:t>
            </a:r>
            <a:r>
              <a:rPr lang="en-US" sz="1900" b="1" dirty="0"/>
              <a:t>multiple features plus augmentation</a:t>
            </a:r>
          </a:p>
          <a:p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CNN model architecture was optimized by trial and error using learning curves as assessment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A neural network with </a:t>
            </a:r>
            <a:r>
              <a:rPr lang="en-US" sz="1900" b="1" dirty="0"/>
              <a:t>4 convolutional </a:t>
            </a:r>
            <a:r>
              <a:rPr lang="en-US" sz="1900" dirty="0"/>
              <a:t>and </a:t>
            </a:r>
            <a:r>
              <a:rPr lang="en-US" sz="1900" b="1" dirty="0"/>
              <a:t>2 fully connected layers </a:t>
            </a:r>
            <a:r>
              <a:rPr lang="en-US" sz="1900" dirty="0"/>
              <a:t>was the best performer, resulting in an </a:t>
            </a:r>
            <a:r>
              <a:rPr lang="en-US" sz="1900" b="1" dirty="0"/>
              <a:t>accuracy</a:t>
            </a:r>
            <a:r>
              <a:rPr lang="en-US" sz="1900" dirty="0"/>
              <a:t> of </a:t>
            </a:r>
            <a:r>
              <a:rPr lang="en-US" sz="1900" b="1" dirty="0"/>
              <a:t>95%</a:t>
            </a:r>
            <a:r>
              <a:rPr lang="en-US" sz="1900" dirty="0"/>
              <a:t> and </a:t>
            </a:r>
            <a:r>
              <a:rPr lang="en-US" sz="1900" b="1" dirty="0"/>
              <a:t>F1-scores</a:t>
            </a:r>
            <a:r>
              <a:rPr lang="en-US" sz="1900" dirty="0"/>
              <a:t> of </a:t>
            </a:r>
            <a:r>
              <a:rPr lang="en-US" sz="1900" b="1" dirty="0"/>
              <a:t>≥94% </a:t>
            </a:r>
            <a:r>
              <a:rPr lang="en-US" sz="1900" dirty="0"/>
              <a:t>for all emotions (except ‘calm’)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C78A9-0B8A-7326-2137-00456B4E4770}"/>
              </a:ext>
            </a:extLst>
          </p:cNvPr>
          <p:cNvSpPr txBox="1"/>
          <p:nvPr/>
        </p:nvSpPr>
        <p:spPr>
          <a:xfrm>
            <a:off x="297405" y="2046403"/>
            <a:ext cx="3648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How can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dirty="0">
                <a:solidFill>
                  <a:srgbClr val="00B0F0"/>
                </a:solidFill>
              </a:rPr>
              <a:t>be improved 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b="1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kern="1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kern="100" dirty="0">
                <a:solidFill>
                  <a:srgbClr val="00B0F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61922-EB72-3E34-7823-E87FD7205F4A}"/>
              </a:ext>
            </a:extLst>
          </p:cNvPr>
          <p:cNvSpPr txBox="1"/>
          <p:nvPr/>
        </p:nvSpPr>
        <p:spPr>
          <a:xfrm>
            <a:off x="554309" y="223487"/>
            <a:ext cx="313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07B9C-EDCD-4BF9-957D-80A9935794D9}"/>
              </a:ext>
            </a:extLst>
          </p:cNvPr>
          <p:cNvSpPr txBox="1"/>
          <p:nvPr/>
        </p:nvSpPr>
        <p:spPr>
          <a:xfrm>
            <a:off x="4911635" y="1659877"/>
            <a:ext cx="67505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Due to the excellent model performance, the model is ready to be deployed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The robustness of the model could be improved by adding more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 possible future application could be to combine </a:t>
            </a:r>
            <a:r>
              <a:rPr lang="en-AU" sz="2400" dirty="0">
                <a:solidFill>
                  <a:schemeClr val="accent1"/>
                </a:solidFill>
              </a:rPr>
              <a:t>speech emotion recognition</a:t>
            </a:r>
            <a:r>
              <a:rPr lang="en-US" sz="2400" dirty="0">
                <a:solidFill>
                  <a:schemeClr val="accent1"/>
                </a:solidFill>
              </a:rPr>
              <a:t> with NLP for emergency call triage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5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CAA63-5422-DCAC-4FED-E2BEDC3ECF39}"/>
              </a:ext>
            </a:extLst>
          </p:cNvPr>
          <p:cNvSpPr txBox="1"/>
          <p:nvPr/>
        </p:nvSpPr>
        <p:spPr>
          <a:xfrm>
            <a:off x="2420453" y="210175"/>
            <a:ext cx="7603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/>
              <a:t>Best Performer CNN Model Details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B65C060-A181-C167-8E49-126D9A3A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92172"/>
              </p:ext>
            </p:extLst>
          </p:nvPr>
        </p:nvGraphicFramePr>
        <p:xfrm>
          <a:off x="1684829" y="1159739"/>
          <a:ext cx="8822342" cy="526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469">
                  <a:extLst>
                    <a:ext uri="{9D8B030D-6E8A-4147-A177-3AD203B41FA5}">
                      <a16:colId xmlns:a16="http://schemas.microsoft.com/office/drawing/2014/main" val="377089989"/>
                    </a:ext>
                  </a:extLst>
                </a:gridCol>
                <a:gridCol w="5950873">
                  <a:extLst>
                    <a:ext uri="{9D8B030D-6E8A-4147-A177-3AD203B41FA5}">
                      <a16:colId xmlns:a16="http://schemas.microsoft.com/office/drawing/2014/main" val="111014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Model: 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5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(9072, 1)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 blocks of layers:</a:t>
                      </a:r>
                    </a:p>
                    <a:p>
                      <a:r>
                        <a:rPr lang="en-AU" dirty="0"/>
                        <a:t>Conv1D</a:t>
                      </a:r>
                    </a:p>
                    <a:p>
                      <a:r>
                        <a:rPr lang="en-AU" dirty="0"/>
                        <a:t>MaxPool1D</a:t>
                      </a:r>
                    </a:p>
                    <a:p>
                      <a:r>
                        <a:rPr lang="en-AU" dirty="0"/>
                        <a:t>Dropout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r>
                        <a:rPr lang="en-AU" dirty="0"/>
                        <a:t>nodes per block: 128, 128, 64, 32; kernel: 5; activation: relu</a:t>
                      </a:r>
                    </a:p>
                    <a:p>
                      <a:r>
                        <a:rPr lang="en-AU" dirty="0"/>
                        <a:t>pool: 2</a:t>
                      </a:r>
                    </a:p>
                    <a:p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Flatten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nodes: 256; activation: 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Dense 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nodes: 8; activation: softmax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8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adam (learning rate=0.001)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9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categorical_crossentropy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7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3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45441" y="226755"/>
            <a:ext cx="37270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Speech Emotion Recognition?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5D25D-866F-56CA-4339-EA6E509D9685}"/>
              </a:ext>
            </a:extLst>
          </p:cNvPr>
          <p:cNvSpPr txBox="1"/>
          <p:nvPr/>
        </p:nvSpPr>
        <p:spPr>
          <a:xfrm>
            <a:off x="4517391" y="821090"/>
            <a:ext cx="7247889" cy="530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AU" sz="26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process of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classifying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 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conveyed in </a:t>
            </a:r>
            <a:r>
              <a:rPr lang="en-AU" sz="26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human speech</a:t>
            </a:r>
            <a:r>
              <a:rPr lang="en-AU" sz="2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AU" sz="26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expressed in speech through a combination of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acoustic features (pitch, loudness, speech rate)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linguistic features (word choice, syntax)</a:t>
            </a:r>
          </a:p>
          <a:p>
            <a:pPr>
              <a:lnSpc>
                <a:spcPct val="150000"/>
              </a:lnSpc>
            </a:pPr>
            <a:endParaRPr lang="en-AU" sz="2200" b="1" kern="100" dirty="0">
              <a:solidFill>
                <a:schemeClr val="accent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AU" sz="2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Speech emotion recognition systems</a:t>
            </a:r>
            <a:endParaRPr lang="en-AU" sz="2200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machine learning algorithms to analyse these features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 the emotional state of the speaker (happy, sad, angry etc.)</a:t>
            </a:r>
          </a:p>
        </p:txBody>
      </p:sp>
    </p:spTree>
    <p:extLst>
      <p:ext uri="{BB962C8B-B14F-4D97-AF65-F5344CB8AC3E}">
        <p14:creationId xmlns:p14="http://schemas.microsoft.com/office/powerpoint/2010/main" val="1957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50CCB-C396-353A-A98E-8A3466E8A3FE}"/>
              </a:ext>
            </a:extLst>
          </p:cNvPr>
          <p:cNvSpPr txBox="1"/>
          <p:nvPr/>
        </p:nvSpPr>
        <p:spPr>
          <a:xfrm>
            <a:off x="4957131" y="797510"/>
            <a:ext cx="660785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accent1"/>
                </a:solidFill>
              </a:rPr>
              <a:t>Speech emotion recognition is an important area of research and development.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It has numerous applications: 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Improving communication and interpersonal interactions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Diagnosing mental health conditions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Personalizing marketing and customer service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accent1"/>
                </a:solidFill>
              </a:rPr>
              <a:t>Improving human-computer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693720" y="426017"/>
            <a:ext cx="3063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20132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879566" y="309971"/>
            <a:ext cx="31350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421E7-203F-61F6-B64E-78BC37D189BB}"/>
              </a:ext>
            </a:extLst>
          </p:cNvPr>
          <p:cNvSpPr txBox="1"/>
          <p:nvPr/>
        </p:nvSpPr>
        <p:spPr>
          <a:xfrm>
            <a:off x="4606306" y="2281980"/>
            <a:ext cx="7129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How can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speech emotion recognition systems </a:t>
            </a:r>
            <a:r>
              <a:rPr lang="en-US" sz="3200" dirty="0">
                <a:solidFill>
                  <a:schemeClr val="accent1"/>
                </a:solidFill>
              </a:rPr>
              <a:t>be improved 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to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AU" sz="3200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en-AU" sz="32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conveyed in human speech more accurately</a:t>
            </a:r>
            <a:r>
              <a:rPr lang="en-AU" sz="3200" kern="100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368954" y="305432"/>
            <a:ext cx="3728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Data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56C716-6AFD-10A8-485D-C70F358A50BE}"/>
              </a:ext>
            </a:extLst>
          </p:cNvPr>
          <p:cNvGrpSpPr/>
          <p:nvPr/>
        </p:nvGrpSpPr>
        <p:grpSpPr>
          <a:xfrm>
            <a:off x="935524" y="2050741"/>
            <a:ext cx="10065447" cy="3409025"/>
            <a:chOff x="935524" y="2050741"/>
            <a:chExt cx="10065447" cy="340902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BB5E69E-5C31-435F-E3D7-F6B7039A5AB9}"/>
                </a:ext>
              </a:extLst>
            </p:cNvPr>
            <p:cNvSpPr/>
            <p:nvPr/>
          </p:nvSpPr>
          <p:spPr>
            <a:xfrm>
              <a:off x="1244353" y="2050741"/>
              <a:ext cx="9559771" cy="3409025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708B4A-230B-1CE2-39A1-F50B29B5064B}"/>
                </a:ext>
              </a:extLst>
            </p:cNvPr>
            <p:cNvSpPr/>
            <p:nvPr/>
          </p:nvSpPr>
          <p:spPr>
            <a:xfrm>
              <a:off x="935524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3F23B3-73D7-F29C-F43E-D3A0511BB620}"/>
                </a:ext>
              </a:extLst>
            </p:cNvPr>
            <p:cNvSpPr/>
            <p:nvPr/>
          </p:nvSpPr>
          <p:spPr>
            <a:xfrm>
              <a:off x="299882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79100F-F297-D023-B0ED-EAD781F7CCBB}"/>
                </a:ext>
              </a:extLst>
            </p:cNvPr>
            <p:cNvSpPr/>
            <p:nvPr/>
          </p:nvSpPr>
          <p:spPr>
            <a:xfrm>
              <a:off x="5062120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3A76F-217D-BE26-55DD-5C21FB89A8D7}"/>
                </a:ext>
              </a:extLst>
            </p:cNvPr>
            <p:cNvSpPr/>
            <p:nvPr/>
          </p:nvSpPr>
          <p:spPr>
            <a:xfrm>
              <a:off x="7111132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617E3-8AAF-F718-3391-DF79BCE477DB}"/>
                </a:ext>
              </a:extLst>
            </p:cNvPr>
            <p:cNvSpPr txBox="1"/>
            <p:nvPr/>
          </p:nvSpPr>
          <p:spPr>
            <a:xfrm>
              <a:off x="1305316" y="3386203"/>
              <a:ext cx="116249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Business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question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A6192C-5031-3021-6A41-1B5C3BDA79E0}"/>
                </a:ext>
              </a:extLst>
            </p:cNvPr>
            <p:cNvSpPr txBox="1"/>
            <p:nvPr/>
          </p:nvSpPr>
          <p:spPr>
            <a:xfrm>
              <a:off x="7195446" y="3265311"/>
              <a:ext cx="1669048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CNN</a:t>
              </a:r>
            </a:p>
            <a:p>
              <a:pPr algn="ctr"/>
              <a:r>
                <a:rPr lang="en-AU" sz="2800" b="1" dirty="0">
                  <a:solidFill>
                    <a:srgbClr val="FFC000"/>
                  </a:solidFill>
                </a:rPr>
                <a:t>modelling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FB3DD-BE89-6A89-77DB-06175257FD08}"/>
                </a:ext>
              </a:extLst>
            </p:cNvPr>
            <p:cNvSpPr txBox="1"/>
            <p:nvPr/>
          </p:nvSpPr>
          <p:spPr>
            <a:xfrm>
              <a:off x="5337813" y="3398170"/>
              <a:ext cx="1321131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Feature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extraction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119272-DB8C-0B7A-7EEE-74ADE5A05CB1}"/>
                </a:ext>
              </a:extLst>
            </p:cNvPr>
            <p:cNvSpPr txBox="1"/>
            <p:nvPr/>
          </p:nvSpPr>
          <p:spPr>
            <a:xfrm>
              <a:off x="3093893" y="3223901"/>
              <a:ext cx="1642566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exploration &amp;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visualization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B8427A-7FBF-121E-2BF4-FD22B0B502D0}"/>
                </a:ext>
              </a:extLst>
            </p:cNvPr>
            <p:cNvSpPr/>
            <p:nvPr/>
          </p:nvSpPr>
          <p:spPr>
            <a:xfrm>
              <a:off x="9154955" y="3103854"/>
              <a:ext cx="1837678" cy="130279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32E66-4B0C-8463-A8FE-E0B763F581A0}"/>
                </a:ext>
              </a:extLst>
            </p:cNvPr>
            <p:cNvSpPr txBox="1"/>
            <p:nvPr/>
          </p:nvSpPr>
          <p:spPr>
            <a:xfrm>
              <a:off x="9146617" y="3386203"/>
              <a:ext cx="1854354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Communicating</a:t>
              </a:r>
            </a:p>
            <a:p>
              <a:pPr algn="ctr"/>
              <a:r>
                <a:rPr lang="en-AU" sz="2000" b="1" dirty="0">
                  <a:solidFill>
                    <a:schemeClr val="bg1"/>
                  </a:solidFill>
                </a:rPr>
                <a:t>data 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6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3C6EFC-9D10-5E44-8D3B-264EF32AC6A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29C3-2077-DFFD-7E41-C83EC3726CF5}"/>
              </a:ext>
            </a:extLst>
          </p:cNvPr>
          <p:cNvSpPr txBox="1"/>
          <p:nvPr/>
        </p:nvSpPr>
        <p:spPr>
          <a:xfrm>
            <a:off x="518432" y="216567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D8C6B-C362-FF37-4626-A72469F7F17D}"/>
              </a:ext>
            </a:extLst>
          </p:cNvPr>
          <p:cNvSpPr txBox="1"/>
          <p:nvPr/>
        </p:nvSpPr>
        <p:spPr>
          <a:xfrm>
            <a:off x="127068" y="1740433"/>
            <a:ext cx="3935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Datasets (from Kaggle):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Ryerson Audio-Visual Database </a:t>
            </a:r>
          </a:p>
          <a:p>
            <a:r>
              <a:rPr lang="en-US" dirty="0">
                <a:solidFill>
                  <a:schemeClr val="accent2"/>
                </a:solidFill>
              </a:rPr>
              <a:t>     of Emotional Speech and Song </a:t>
            </a:r>
          </a:p>
          <a:p>
            <a:r>
              <a:rPr lang="en-US" dirty="0">
                <a:solidFill>
                  <a:schemeClr val="accent2"/>
                </a:solidFill>
              </a:rPr>
              <a:t>     (RAVDESS)</a:t>
            </a:r>
          </a:p>
          <a:p>
            <a:endParaRPr lang="en-US" dirty="0">
              <a:solidFill>
                <a:schemeClr val="accent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-apple-system"/>
              </a:rPr>
              <a:t>Toronto Emotional Speech Set </a:t>
            </a:r>
          </a:p>
          <a:p>
            <a:r>
              <a:rPr lang="en-US" dirty="0">
                <a:solidFill>
                  <a:schemeClr val="accent2"/>
                </a:solidFill>
                <a:latin typeface="-apple-system"/>
              </a:rPr>
              <a:t>     (TESS)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732E-3161-42F5-7FE0-1C54A7BF3B84}"/>
              </a:ext>
            </a:extLst>
          </p:cNvPr>
          <p:cNvSpPr txBox="1"/>
          <p:nvPr/>
        </p:nvSpPr>
        <p:spPr>
          <a:xfrm>
            <a:off x="4572020" y="5262070"/>
            <a:ext cx="346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number of audio files: 4240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41AC77-0179-114E-4F9A-D5135D10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4832"/>
              </p:ext>
            </p:extLst>
          </p:nvPr>
        </p:nvGraphicFramePr>
        <p:xfrm>
          <a:off x="4572018" y="1595930"/>
          <a:ext cx="7210679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36">
                  <a:extLst>
                    <a:ext uri="{9D8B030D-6E8A-4147-A177-3AD203B41FA5}">
                      <a16:colId xmlns:a16="http://schemas.microsoft.com/office/drawing/2014/main" val="4057667270"/>
                    </a:ext>
                  </a:extLst>
                </a:gridCol>
                <a:gridCol w="2742164">
                  <a:extLst>
                    <a:ext uri="{9D8B030D-6E8A-4147-A177-3AD203B41FA5}">
                      <a16:colId xmlns:a16="http://schemas.microsoft.com/office/drawing/2014/main" val="1022996197"/>
                    </a:ext>
                  </a:extLst>
                </a:gridCol>
                <a:gridCol w="2787779">
                  <a:extLst>
                    <a:ext uri="{9D8B030D-6E8A-4147-A177-3AD203B41FA5}">
                      <a16:colId xmlns:a16="http://schemas.microsoft.com/office/drawing/2014/main" val="287407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RAVDESS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Audio (.wav)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Number of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24 professional actors vocalizing </a:t>
                      </a:r>
                    </a:p>
                    <a:p>
                      <a:r>
                        <a:rPr lang="en-AU" dirty="0"/>
                        <a:t>2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Speech, 2 actresses,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target words were spoken in the carrier phrase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“Say the word _____”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Emotions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8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neutral, </a:t>
                      </a:r>
                      <a:r>
                        <a:rPr lang="en-US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happy, sad, angry, fear, disgust, surprise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6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DCD808-0B9C-92E8-3064-5ECCBBF0B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/>
          <a:stretch/>
        </p:blipFill>
        <p:spPr bwMode="auto">
          <a:xfrm>
            <a:off x="4508599" y="1604865"/>
            <a:ext cx="7451010" cy="40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844EA-F7AA-F453-D08E-A4AAF86CB6D3}"/>
              </a:ext>
            </a:extLst>
          </p:cNvPr>
          <p:cNvSpPr txBox="1"/>
          <p:nvPr/>
        </p:nvSpPr>
        <p:spPr>
          <a:xfrm>
            <a:off x="403403" y="3329665"/>
            <a:ext cx="3423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B0F0"/>
                </a:solidFill>
              </a:rPr>
              <a:t>‘Calm’ is under-represented (5%), while all other emotions show equal representation (12-14%)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426B-2A2F-6336-023C-039E3C55D098}"/>
              </a:ext>
            </a:extLst>
          </p:cNvPr>
          <p:cNvSpPr txBox="1"/>
          <p:nvPr/>
        </p:nvSpPr>
        <p:spPr>
          <a:xfrm>
            <a:off x="288374" y="155273"/>
            <a:ext cx="36535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Emotions: 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Number of audio files</a:t>
            </a:r>
          </a:p>
        </p:txBody>
      </p:sp>
    </p:spTree>
    <p:extLst>
      <p:ext uri="{BB962C8B-B14F-4D97-AF65-F5344CB8AC3E}">
        <p14:creationId xmlns:p14="http://schemas.microsoft.com/office/powerpoint/2010/main" val="36978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103D7-60B0-68EF-6610-761FA391E380}"/>
              </a:ext>
            </a:extLst>
          </p:cNvPr>
          <p:cNvGrpSpPr/>
          <p:nvPr/>
        </p:nvGrpSpPr>
        <p:grpSpPr>
          <a:xfrm>
            <a:off x="5838825" y="2846721"/>
            <a:ext cx="4889920" cy="1640257"/>
            <a:chOff x="7161538" y="2739274"/>
            <a:chExt cx="4889920" cy="1640257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B7A8B952-A427-018A-F771-F763DEEF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538" y="2739274"/>
              <a:ext cx="4889920" cy="164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DA7D9-B429-5DEE-AA1C-44E0E9BCC4CA}"/>
                </a:ext>
              </a:extLst>
            </p:cNvPr>
            <p:cNvSpPr/>
            <p:nvPr/>
          </p:nvSpPr>
          <p:spPr>
            <a:xfrm>
              <a:off x="7535075" y="2749779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7B8B1-8AC8-2C4F-5CE5-E4C2E1AE7DCC}"/>
              </a:ext>
            </a:extLst>
          </p:cNvPr>
          <p:cNvGrpSpPr/>
          <p:nvPr/>
        </p:nvGrpSpPr>
        <p:grpSpPr>
          <a:xfrm>
            <a:off x="5791970" y="725899"/>
            <a:ext cx="4746574" cy="1799059"/>
            <a:chOff x="7019067" y="421515"/>
            <a:chExt cx="4746574" cy="1799059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4802A0A0-C499-420B-DE2B-2208A0C5F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067" y="421515"/>
              <a:ext cx="4746574" cy="179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FB91A8-926A-9793-40C7-7B43F2B74498}"/>
                </a:ext>
              </a:extLst>
            </p:cNvPr>
            <p:cNvSpPr/>
            <p:nvPr/>
          </p:nvSpPr>
          <p:spPr>
            <a:xfrm>
              <a:off x="7597140" y="448482"/>
              <a:ext cx="3992880" cy="150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902EF-B6DD-9D04-2696-439E438991F7}"/>
              </a:ext>
            </a:extLst>
          </p:cNvPr>
          <p:cNvSpPr txBox="1"/>
          <p:nvPr/>
        </p:nvSpPr>
        <p:spPr>
          <a:xfrm>
            <a:off x="518432" y="208416"/>
            <a:ext cx="3135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Visualizing</a:t>
            </a:r>
          </a:p>
          <a:p>
            <a:pPr algn="ctr"/>
            <a:r>
              <a:rPr lang="en-AU" sz="4000" dirty="0">
                <a:solidFill>
                  <a:schemeClr val="bg1"/>
                </a:solidFill>
              </a:rPr>
              <a:t>Audio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666D8-B9A2-0F7F-3150-7D0BAE55EBAC}"/>
              </a:ext>
            </a:extLst>
          </p:cNvPr>
          <p:cNvSpPr txBox="1"/>
          <p:nvPr/>
        </p:nvSpPr>
        <p:spPr>
          <a:xfrm>
            <a:off x="4708566" y="480272"/>
            <a:ext cx="730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Waveplots</a:t>
            </a:r>
            <a:r>
              <a:rPr lang="en-AU" dirty="0"/>
              <a:t> (2D) show time and amplitude (intensity) of an audio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EBA62-CF1B-BAFD-A8E7-4E789D4B3967}"/>
              </a:ext>
            </a:extLst>
          </p:cNvPr>
          <p:cNvSpPr txBox="1"/>
          <p:nvPr/>
        </p:nvSpPr>
        <p:spPr>
          <a:xfrm>
            <a:off x="4708566" y="2606062"/>
            <a:ext cx="7652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Spectrograms</a:t>
            </a:r>
            <a:r>
              <a:rPr lang="en-AU" dirty="0"/>
              <a:t> (3D) show the spectrum of frequencies changing with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84E5-2890-4597-34B1-969BA0827075}"/>
              </a:ext>
            </a:extLst>
          </p:cNvPr>
          <p:cNvSpPr txBox="1"/>
          <p:nvPr/>
        </p:nvSpPr>
        <p:spPr>
          <a:xfrm>
            <a:off x="681727" y="2195154"/>
            <a:ext cx="3193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Waveplot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Spectrogram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MFCCs (Mel-frequency cepstral coefficients)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DCFD8-5787-07B9-02C4-42B9ECF0D2FB}"/>
              </a:ext>
            </a:extLst>
          </p:cNvPr>
          <p:cNvSpPr txBox="1"/>
          <p:nvPr/>
        </p:nvSpPr>
        <p:spPr>
          <a:xfrm>
            <a:off x="4708566" y="4610608"/>
            <a:ext cx="724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MFCCs</a:t>
            </a:r>
            <a:r>
              <a:rPr lang="en-AU" dirty="0"/>
              <a:t> (3D) represent</a:t>
            </a:r>
            <a:r>
              <a:rPr lang="en-US" sz="1800" dirty="0"/>
              <a:t> the spectral characteristics of an audio signal</a:t>
            </a:r>
            <a:endParaRPr lang="en-US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A7F12-9931-340A-9DBB-A5F38A1B4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/>
          <a:stretch/>
        </p:blipFill>
        <p:spPr bwMode="auto">
          <a:xfrm>
            <a:off x="5856182" y="5029413"/>
            <a:ext cx="4855206" cy="14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261F2-8F4A-BC1D-80CB-1D43EE57F099}"/>
              </a:ext>
            </a:extLst>
          </p:cNvPr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51038-6B96-8A6E-CD25-8F7919B68454}"/>
              </a:ext>
            </a:extLst>
          </p:cNvPr>
          <p:cNvSpPr txBox="1"/>
          <p:nvPr/>
        </p:nvSpPr>
        <p:spPr>
          <a:xfrm>
            <a:off x="123179" y="124731"/>
            <a:ext cx="3991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Augmentation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6E27C-994C-7CE8-A8A5-29963E12C2F0}"/>
              </a:ext>
            </a:extLst>
          </p:cNvPr>
          <p:cNvSpPr txBox="1"/>
          <p:nvPr/>
        </p:nvSpPr>
        <p:spPr>
          <a:xfrm>
            <a:off x="4442588" y="4302818"/>
            <a:ext cx="74868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Objective: </a:t>
            </a:r>
            <a:r>
              <a:rPr lang="en-US" b="1" i="0" dirty="0">
                <a:effectLst/>
              </a:rPr>
              <a:t>Enhance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ability</a:t>
            </a:r>
            <a:r>
              <a:rPr lang="en-US" b="0" i="0" dirty="0">
                <a:effectLst/>
              </a:rPr>
              <a:t> of the </a:t>
            </a:r>
            <a:r>
              <a:rPr lang="en-US" b="1" i="0" dirty="0">
                <a:effectLst/>
              </a:rPr>
              <a:t>model</a:t>
            </a:r>
            <a:r>
              <a:rPr lang="en-US" b="0" i="0" dirty="0">
                <a:effectLst/>
              </a:rPr>
              <a:t> to </a:t>
            </a:r>
            <a:r>
              <a:rPr lang="en-US" b="1" i="0" dirty="0">
                <a:effectLst/>
              </a:rPr>
              <a:t>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    Creating </a:t>
            </a:r>
            <a:r>
              <a:rPr lang="en-US" b="1" dirty="0"/>
              <a:t>new</a:t>
            </a:r>
            <a:r>
              <a:rPr lang="en-US" dirty="0"/>
              <a:t> synthetic </a:t>
            </a:r>
            <a:r>
              <a:rPr lang="en-US" b="1" dirty="0"/>
              <a:t>data</a:t>
            </a:r>
            <a:r>
              <a:rPr lang="en-US" dirty="0"/>
              <a:t> from existing data </a:t>
            </a:r>
          </a:p>
          <a:p>
            <a:r>
              <a:rPr lang="en-US" b="0" i="0" dirty="0">
                <a:effectLst/>
              </a:rPr>
              <a:t>                        by adding </a:t>
            </a:r>
            <a:r>
              <a:rPr lang="en-US" b="1" i="0" dirty="0">
                <a:effectLst/>
              </a:rPr>
              <a:t>small</a:t>
            </a:r>
            <a:r>
              <a:rPr lang="en-US" b="0" i="0" dirty="0">
                <a:effectLst/>
              </a:rPr>
              <a:t> </a:t>
            </a:r>
            <a:r>
              <a:rPr lang="en-US" b="1" i="0" dirty="0">
                <a:effectLst/>
              </a:rPr>
              <a:t>perturbations</a:t>
            </a:r>
            <a:endParaRPr lang="en-AU" b="1" i="0" dirty="0">
              <a:effectLst/>
            </a:endParaRPr>
          </a:p>
          <a:p>
            <a:endParaRPr lang="en-AU" sz="1200" dirty="0"/>
          </a:p>
          <a:p>
            <a:r>
              <a:rPr lang="en-US" b="0" i="1" dirty="0">
                <a:effectLst/>
              </a:rPr>
              <a:t>Caution!</a:t>
            </a:r>
            <a:r>
              <a:rPr lang="en-US" b="0" i="0" dirty="0">
                <a:effectLst/>
              </a:rPr>
              <a:t> Adding perturbations must </a:t>
            </a:r>
            <a:r>
              <a:rPr lang="en-US" b="1" i="0" dirty="0">
                <a:effectLst/>
              </a:rPr>
              <a:t>conserve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effectLst/>
              </a:rPr>
              <a:t>label</a:t>
            </a:r>
            <a:r>
              <a:rPr lang="en-US" b="0" i="0" dirty="0">
                <a:effectLst/>
              </a:rPr>
              <a:t> of the original data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97549-D03A-25BF-FEB1-53614352997C}"/>
              </a:ext>
            </a:extLst>
          </p:cNvPr>
          <p:cNvSpPr txBox="1"/>
          <p:nvPr/>
        </p:nvSpPr>
        <p:spPr>
          <a:xfrm>
            <a:off x="579438" y="2634145"/>
            <a:ext cx="31934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Perturbations:</a:t>
            </a:r>
          </a:p>
          <a:p>
            <a:endParaRPr lang="en-AU" sz="1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Noise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Shifting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F0"/>
                </a:solidFill>
              </a:rPr>
              <a:t>Changing speed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A92D0-AEA6-7F63-C995-562203F0EF80}"/>
              </a:ext>
            </a:extLst>
          </p:cNvPr>
          <p:cNvGrpSpPr/>
          <p:nvPr/>
        </p:nvGrpSpPr>
        <p:grpSpPr>
          <a:xfrm>
            <a:off x="7386534" y="555155"/>
            <a:ext cx="4226028" cy="1502676"/>
            <a:chOff x="7386534" y="555155"/>
            <a:chExt cx="4226028" cy="150267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587AAE0-D48F-F6BA-07F9-CED8092A8A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8"/>
            <a:stretch/>
          </p:blipFill>
          <p:spPr bwMode="auto">
            <a:xfrm>
              <a:off x="7386534" y="613589"/>
              <a:ext cx="4226028" cy="144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FF99A-4605-7CD5-8A7E-EFA63F61BFF9}"/>
                </a:ext>
              </a:extLst>
            </p:cNvPr>
            <p:cNvSpPr txBox="1"/>
            <p:nvPr/>
          </p:nvSpPr>
          <p:spPr>
            <a:xfrm>
              <a:off x="7762978" y="555155"/>
              <a:ext cx="1248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</a:rPr>
                <a:t>Original</a:t>
              </a:r>
              <a:endParaRPr lang="en-AU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75761B-1A3A-7375-A854-9EBD88EA5BCD}"/>
              </a:ext>
            </a:extLst>
          </p:cNvPr>
          <p:cNvGrpSpPr/>
          <p:nvPr/>
        </p:nvGrpSpPr>
        <p:grpSpPr>
          <a:xfrm>
            <a:off x="7386535" y="2022995"/>
            <a:ext cx="4226027" cy="1528282"/>
            <a:chOff x="7386535" y="2022995"/>
            <a:chExt cx="4226027" cy="15282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B628C47-0F38-12D1-C5D6-5C3CC6F2B3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7"/>
            <a:stretch/>
          </p:blipFill>
          <p:spPr bwMode="auto">
            <a:xfrm>
              <a:off x="7386535" y="2111543"/>
              <a:ext cx="4226027" cy="143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37EA0-F473-C6DC-801D-B09592797D60}"/>
                </a:ext>
              </a:extLst>
            </p:cNvPr>
            <p:cNvSpPr txBox="1"/>
            <p:nvPr/>
          </p:nvSpPr>
          <p:spPr>
            <a:xfrm>
              <a:off x="7745560" y="2022995"/>
              <a:ext cx="10441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i="0" dirty="0">
                  <a:effectLst/>
                </a:rPr>
                <a:t>Injecting </a:t>
              </a:r>
            </a:p>
            <a:p>
              <a:pPr algn="ctr"/>
              <a:r>
                <a:rPr lang="en-US" b="0" i="0" dirty="0">
                  <a:effectLst/>
                </a:rPr>
                <a:t>noise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D02329-02A7-151C-B24A-3A91588C107A}"/>
              </a:ext>
            </a:extLst>
          </p:cNvPr>
          <p:cNvSpPr txBox="1"/>
          <p:nvPr/>
        </p:nvSpPr>
        <p:spPr>
          <a:xfrm>
            <a:off x="4980808" y="1764059"/>
            <a:ext cx="197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Emotion: Angry</a:t>
            </a:r>
            <a:endParaRPr lang="en-AU" dirty="0"/>
          </a:p>
        </p:txBody>
      </p:sp>
      <p:pic>
        <p:nvPicPr>
          <p:cNvPr id="2" name="angry_Noise injection">
            <a:hlinkClick r:id="" action="ppaction://media"/>
            <a:extLst>
              <a:ext uri="{FF2B5EF4-FFF2-40B4-BE49-F238E27FC236}">
                <a16:creationId xmlns:a16="http://schemas.microsoft.com/office/drawing/2014/main" id="{87A3FDED-9686-AD38-DF4E-BB2B8A50B5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2449280"/>
            <a:ext cx="487363" cy="487363"/>
          </a:xfrm>
          <a:prstGeom prst="rect">
            <a:avLst/>
          </a:prstGeom>
        </p:spPr>
      </p:pic>
      <p:pic>
        <p:nvPicPr>
          <p:cNvPr id="3" name="angry_Original">
            <a:hlinkClick r:id="" action="ppaction://media"/>
            <a:extLst>
              <a:ext uri="{FF2B5EF4-FFF2-40B4-BE49-F238E27FC236}">
                <a16:creationId xmlns:a16="http://schemas.microsoft.com/office/drawing/2014/main" id="{BA0CAC85-FA12-B6A2-178E-667A93E1AB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08637" y="9608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948</Words>
  <Application>Microsoft Office PowerPoint</Application>
  <PresentationFormat>Widescreen</PresentationFormat>
  <Paragraphs>257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Stoll</dc:creator>
  <cp:lastModifiedBy>Thomas Stoll</cp:lastModifiedBy>
  <cp:revision>234</cp:revision>
  <dcterms:created xsi:type="dcterms:W3CDTF">2023-01-03T07:45:37Z</dcterms:created>
  <dcterms:modified xsi:type="dcterms:W3CDTF">2023-04-14T22:28:27Z</dcterms:modified>
</cp:coreProperties>
</file>