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67BD-896B-010D-BA8B-631186593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POSIX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2D31C-736A-6062-80CE-90153E67C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93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176E-B5DA-55BC-B66B-2F347CEE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Threads vs Processes</a:t>
            </a:r>
          </a:p>
        </p:txBody>
      </p:sp>
      <p:pic>
        <p:nvPicPr>
          <p:cNvPr id="4" name="Picture 3" descr="Multithreaded Programming (POSIX pthreads Tutorial)">
            <a:extLst>
              <a:ext uri="{FF2B5EF4-FFF2-40B4-BE49-F238E27FC236}">
                <a16:creationId xmlns:a16="http://schemas.microsoft.com/office/drawing/2014/main" id="{9B6E5760-CBC6-17EF-AA1B-D444DA65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48" y="2330916"/>
            <a:ext cx="7305264" cy="43219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F09F8-1B1D-4370-6E9C-05E009279923}"/>
              </a:ext>
            </a:extLst>
          </p:cNvPr>
          <p:cNvSpPr txBox="1"/>
          <p:nvPr/>
        </p:nvSpPr>
        <p:spPr>
          <a:xfrm>
            <a:off x="699247" y="2689412"/>
            <a:ext cx="1737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– a </a:t>
            </a:r>
          </a:p>
          <a:p>
            <a:r>
              <a:rPr lang="en-GB" dirty="0"/>
              <a:t>running program (a code – set of instructions – in execution).  </a:t>
            </a:r>
          </a:p>
          <a:p>
            <a:endParaRPr lang="en-GB" dirty="0"/>
          </a:p>
          <a:p>
            <a:r>
              <a:rPr lang="en-GB" dirty="0"/>
              <a:t>A process has minimum one thread of execution.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39870-16F8-6EC7-F167-FCB99DC2F0BA}"/>
              </a:ext>
            </a:extLst>
          </p:cNvPr>
          <p:cNvSpPr txBox="1"/>
          <p:nvPr/>
        </p:nvSpPr>
        <p:spPr>
          <a:xfrm>
            <a:off x="9718818" y="2483224"/>
            <a:ext cx="21406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Thread – a running entity context inside a process, based on a set of instructions.</a:t>
            </a:r>
          </a:p>
          <a:p>
            <a:endParaRPr lang="en-GB" dirty="0"/>
          </a:p>
          <a:p>
            <a:r>
              <a:rPr lang="en-GB" dirty="0"/>
              <a:t>Threads from the same process share some resources. </a:t>
            </a:r>
          </a:p>
          <a:p>
            <a:endParaRPr lang="en-GB" dirty="0"/>
          </a:p>
          <a:p>
            <a:r>
              <a:rPr lang="en-GB" dirty="0"/>
              <a:t>Threads can be randomly interrupted from execution than continue based on the scheduler.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43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9079-92D8-95F3-7209-19D3B7D4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9DD011-CFCE-51F2-DE72-1354818D8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163627"/>
              </p:ext>
            </p:extLst>
          </p:nvPr>
        </p:nvGraphicFramePr>
        <p:xfrm>
          <a:off x="1872949" y="2374400"/>
          <a:ext cx="8446101" cy="417479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60137">
                  <a:extLst>
                    <a:ext uri="{9D8B030D-6E8A-4147-A177-3AD203B41FA5}">
                      <a16:colId xmlns:a16="http://schemas.microsoft.com/office/drawing/2014/main" val="1289981667"/>
                    </a:ext>
                  </a:extLst>
                </a:gridCol>
                <a:gridCol w="6785964">
                  <a:extLst>
                    <a:ext uri="{9D8B030D-6E8A-4147-A177-3AD203B41FA5}">
                      <a16:colId xmlns:a16="http://schemas.microsoft.com/office/drawing/2014/main" val="143734485"/>
                    </a:ext>
                  </a:extLst>
                </a:gridCol>
              </a:tblGrid>
              <a:tr h="1797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Header file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&lt;pthread.h&gt;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extLst>
                  <a:ext uri="{0D108BD9-81ED-4DB2-BD59-A6C34878D82A}">
                    <a16:rowId xmlns:a16="http://schemas.microsoft.com/office/drawing/2014/main" val="496862504"/>
                  </a:ext>
                </a:extLst>
              </a:tr>
              <a:tr h="3686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Compile using library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-pthread</a:t>
                      </a:r>
                      <a:endParaRPr lang="en-US" sz="14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5721" marR="25721" marT="0" marB="0"/>
                </a:tc>
                <a:extLst>
                  <a:ext uri="{0D108BD9-81ED-4DB2-BD59-A6C34878D82A}">
                    <a16:rowId xmlns:a16="http://schemas.microsoft.com/office/drawing/2014/main" val="1772646242"/>
                  </a:ext>
                </a:extLst>
              </a:tr>
              <a:tr h="3686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Thread function definition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</a:rPr>
                        <a:t>void * work(void* a)</a:t>
                      </a:r>
                      <a:endParaRPr lang="en-US" sz="14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5721" marR="25721" marT="0" marB="0"/>
                </a:tc>
                <a:extLst>
                  <a:ext uri="{0D108BD9-81ED-4DB2-BD59-A6C34878D82A}">
                    <a16:rowId xmlns:a16="http://schemas.microsoft.com/office/drawing/2014/main" val="3514402547"/>
                  </a:ext>
                </a:extLst>
              </a:tr>
              <a:tr h="3515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types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effectLst/>
                        </a:rPr>
                        <a:t>pthread_t</a:t>
                      </a:r>
                      <a:endParaRPr lang="en-US" sz="14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721" marR="25721" marT="0" marB="0"/>
                </a:tc>
                <a:extLst>
                  <a:ext uri="{0D108BD9-81ED-4DB2-BD59-A6C34878D82A}">
                    <a16:rowId xmlns:a16="http://schemas.microsoft.com/office/drawing/2014/main" val="139489520"/>
                  </a:ext>
                </a:extLst>
              </a:tr>
              <a:tr h="7337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Thread Function To Create a Thread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effectLst/>
                        </a:rPr>
                        <a:t>int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rgbClr val="00B050"/>
                          </a:solidFill>
                          <a:effectLst/>
                        </a:rPr>
                        <a:t>pthread_create</a:t>
                      </a:r>
                      <a:r>
                        <a:rPr lang="ro-RO" sz="1400" b="1" dirty="0">
                          <a:effectLst/>
                        </a:rPr>
                        <a:t>(</a:t>
                      </a:r>
                      <a:r>
                        <a:rPr lang="ro-RO" sz="1400" b="1" dirty="0" err="1">
                          <a:effectLst/>
                        </a:rPr>
                        <a:t>pthread_t</a:t>
                      </a:r>
                      <a:r>
                        <a:rPr lang="ro-RO" sz="1400" b="1" dirty="0">
                          <a:effectLst/>
                        </a:rPr>
                        <a:t> *thread, </a:t>
                      </a:r>
                      <a:r>
                        <a:rPr lang="ro-RO" sz="1400" b="1" dirty="0" err="1">
                          <a:effectLst/>
                        </a:rPr>
                        <a:t>const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effectLst/>
                        </a:rPr>
                        <a:t>pthread_attr_t</a:t>
                      </a:r>
                      <a:r>
                        <a:rPr lang="ro-RO" sz="1400" b="1" dirty="0">
                          <a:effectLst/>
                        </a:rPr>
                        <a:t> *</a:t>
                      </a:r>
                      <a:r>
                        <a:rPr lang="ro-RO" sz="1400" b="1" dirty="0" err="1">
                          <a:effectLst/>
                        </a:rPr>
                        <a:t>attr</a:t>
                      </a:r>
                      <a:r>
                        <a:rPr lang="ro-RO" sz="1400" b="1" dirty="0">
                          <a:effectLst/>
                        </a:rPr>
                        <a:t>, </a:t>
                      </a:r>
                      <a:r>
                        <a:rPr lang="ro-RO" sz="1400" b="1" dirty="0" err="1">
                          <a:effectLst/>
                        </a:rPr>
                        <a:t>void</a:t>
                      </a:r>
                      <a:r>
                        <a:rPr lang="ro-RO" sz="1400" b="1" dirty="0">
                          <a:effectLst/>
                        </a:rPr>
                        <a:t> *(*</a:t>
                      </a:r>
                      <a:r>
                        <a:rPr lang="ro-RO" sz="1400" b="1" dirty="0" err="1">
                          <a:effectLst/>
                        </a:rPr>
                        <a:t>start_routine</a:t>
                      </a:r>
                      <a:r>
                        <a:rPr lang="ro-RO" sz="1400" b="1" dirty="0">
                          <a:effectLst/>
                        </a:rPr>
                        <a:t>) (</a:t>
                      </a:r>
                      <a:r>
                        <a:rPr lang="ro-RO" sz="1400" b="1" dirty="0" err="1">
                          <a:effectLst/>
                        </a:rPr>
                        <a:t>void</a:t>
                      </a:r>
                      <a:r>
                        <a:rPr lang="ro-RO" sz="1400" b="1" dirty="0">
                          <a:effectLst/>
                        </a:rPr>
                        <a:t> *), </a:t>
                      </a:r>
                      <a:r>
                        <a:rPr lang="ro-RO" sz="1400" b="1" dirty="0" err="1">
                          <a:effectLst/>
                        </a:rPr>
                        <a:t>void</a:t>
                      </a:r>
                      <a:r>
                        <a:rPr lang="ro-RO" sz="1400" b="1" dirty="0">
                          <a:effectLst/>
                        </a:rPr>
                        <a:t> *</a:t>
                      </a:r>
                      <a:r>
                        <a:rPr lang="ro-RO" sz="1400" b="1" dirty="0" err="1">
                          <a:effectLst/>
                        </a:rPr>
                        <a:t>arg</a:t>
                      </a:r>
                      <a:r>
                        <a:rPr lang="ro-RO" sz="1400" b="1" dirty="0">
                          <a:effectLst/>
                        </a:rPr>
                        <a:t>);</a:t>
                      </a:r>
                      <a:endParaRPr lang="en-US" sz="1400" b="1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5721" marR="25721" marT="0" marB="0"/>
                </a:tc>
                <a:extLst>
                  <a:ext uri="{0D108BD9-81ED-4DB2-BD59-A6C34878D82A}">
                    <a16:rowId xmlns:a16="http://schemas.microsoft.com/office/drawing/2014/main" val="3451482634"/>
                  </a:ext>
                </a:extLst>
              </a:tr>
              <a:tr h="6348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Thread Function To Wait for a Thread to finish execution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 err="1">
                          <a:effectLst/>
                        </a:rPr>
                        <a:t>int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rgbClr val="00B050"/>
                          </a:solidFill>
                          <a:effectLst/>
                        </a:rPr>
                        <a:t>pthread_join</a:t>
                      </a:r>
                      <a:r>
                        <a:rPr lang="ro-RO" sz="1400" b="1" dirty="0">
                          <a:effectLst/>
                        </a:rPr>
                        <a:t>(</a:t>
                      </a:r>
                      <a:r>
                        <a:rPr lang="ro-RO" sz="1400" b="1" dirty="0" err="1">
                          <a:effectLst/>
                        </a:rPr>
                        <a:t>pthread_t</a:t>
                      </a:r>
                      <a:r>
                        <a:rPr lang="ro-RO" sz="1400" b="1" dirty="0">
                          <a:effectLst/>
                        </a:rPr>
                        <a:t> thread, </a:t>
                      </a:r>
                      <a:r>
                        <a:rPr lang="ro-RO" sz="1400" b="1" dirty="0" err="1">
                          <a:effectLst/>
                        </a:rPr>
                        <a:t>void</a:t>
                      </a:r>
                      <a:r>
                        <a:rPr lang="ro-RO" sz="1400" b="1" dirty="0">
                          <a:effectLst/>
                        </a:rPr>
                        <a:t> **</a:t>
                      </a:r>
                      <a:r>
                        <a:rPr lang="ro-RO" sz="1400" b="1" dirty="0" err="1">
                          <a:effectLst/>
                        </a:rPr>
                        <a:t>retval</a:t>
                      </a:r>
                      <a:r>
                        <a:rPr lang="ro-RO" sz="1400" b="1" dirty="0">
                          <a:effectLst/>
                        </a:rPr>
                        <a:t>);</a:t>
                      </a:r>
                      <a:endParaRPr lang="en-US" sz="1400" b="1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5721" marR="25721" marT="0" marB="0"/>
                </a:tc>
                <a:extLst>
                  <a:ext uri="{0D108BD9-81ED-4DB2-BD59-A6C34878D82A}">
                    <a16:rowId xmlns:a16="http://schemas.microsoft.com/office/drawing/2014/main" val="2045851320"/>
                  </a:ext>
                </a:extLst>
              </a:tr>
              <a:tr h="628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Thread Function To End a Thread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b="1" dirty="0" err="1">
                          <a:effectLst/>
                        </a:rPr>
                        <a:t>void</a:t>
                      </a:r>
                      <a:r>
                        <a:rPr lang="ro-RO" sz="1400" b="1" dirty="0">
                          <a:effectLst/>
                        </a:rPr>
                        <a:t> </a:t>
                      </a:r>
                      <a:r>
                        <a:rPr lang="ro-RO" sz="1400" b="1" dirty="0" err="1">
                          <a:solidFill>
                            <a:srgbClr val="00B050"/>
                          </a:solidFill>
                          <a:effectLst/>
                        </a:rPr>
                        <a:t>pthread_exit</a:t>
                      </a:r>
                      <a:r>
                        <a:rPr lang="ro-RO" sz="1400" b="1" dirty="0">
                          <a:effectLst/>
                        </a:rPr>
                        <a:t>(</a:t>
                      </a:r>
                      <a:r>
                        <a:rPr lang="ro-RO" sz="1400" b="1" dirty="0" err="1">
                          <a:effectLst/>
                        </a:rPr>
                        <a:t>void</a:t>
                      </a:r>
                      <a:r>
                        <a:rPr lang="ro-RO" sz="1400" b="1" dirty="0">
                          <a:effectLst/>
                        </a:rPr>
                        <a:t> *</a:t>
                      </a:r>
                      <a:r>
                        <a:rPr lang="ro-RO" sz="1400" b="1" dirty="0" err="1">
                          <a:effectLst/>
                        </a:rPr>
                        <a:t>retval</a:t>
                      </a:r>
                      <a:r>
                        <a:rPr lang="ro-RO" sz="1400" b="1" dirty="0">
                          <a:effectLst/>
                        </a:rPr>
                        <a:t>);</a:t>
                      </a:r>
                      <a:endParaRPr lang="en-US" sz="1400" b="1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5721" marR="25721" marT="0" marB="0"/>
                </a:tc>
                <a:extLst>
                  <a:ext uri="{0D108BD9-81ED-4DB2-BD59-A6C34878D82A}">
                    <a16:rowId xmlns:a16="http://schemas.microsoft.com/office/drawing/2014/main" val="48004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0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9850-6C38-DAF7-36BA-4D484599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Exemplu</a:t>
            </a:r>
            <a:r>
              <a:rPr lang="en-GB" dirty="0"/>
              <a:t> de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0E6BD-5D89-EC48-34DD-265A16B52B48}"/>
              </a:ext>
            </a:extLst>
          </p:cNvPr>
          <p:cNvSpPr txBox="1"/>
          <p:nvPr/>
        </p:nvSpPr>
        <p:spPr>
          <a:xfrm>
            <a:off x="350983" y="4412418"/>
            <a:ext cx="2964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 u="none" strike="noStrike" baseline="0" dirty="0">
                <a:solidFill>
                  <a:srgbClr val="00B0F0"/>
                </a:solidFill>
                <a:latin typeface="CourierNewPSMT"/>
              </a:rPr>
              <a:t>//#define ATRIBLUNG 1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F0"/>
                </a:solidFill>
                <a:latin typeface="CourierNewPSMT"/>
              </a:rPr>
              <a:t>//#define MUTEX 1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F0"/>
                </a:solidFill>
                <a:latin typeface="CourierNewPSMT"/>
              </a:rPr>
              <a:t>#include &lt;</a:t>
            </a:r>
            <a:r>
              <a:rPr lang="en-GB" sz="1400" b="0" i="0" u="none" strike="noStrike" baseline="0" dirty="0" err="1">
                <a:solidFill>
                  <a:srgbClr val="00B0F0"/>
                </a:solidFill>
                <a:latin typeface="CourierNewPSMT"/>
              </a:rPr>
              <a:t>stdio.h</a:t>
            </a:r>
            <a:r>
              <a:rPr lang="en-GB" sz="1400" b="0" i="0" u="none" strike="noStrike" baseline="0" dirty="0">
                <a:solidFill>
                  <a:srgbClr val="00B0F0"/>
                </a:solidFill>
                <a:latin typeface="CourierNewPSMT"/>
              </a:rPr>
              <a:t>&gt;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F0"/>
                </a:solidFill>
                <a:latin typeface="CourierNewPSMT"/>
              </a:rPr>
              <a:t>#include &lt;</a:t>
            </a:r>
            <a:r>
              <a:rPr lang="en-GB" sz="1400" b="0" i="0" u="none" strike="noStrike" baseline="0" dirty="0" err="1">
                <a:solidFill>
                  <a:srgbClr val="00B0F0"/>
                </a:solidFill>
                <a:latin typeface="CourierNewPSMT"/>
              </a:rPr>
              <a:t>pthread.h</a:t>
            </a:r>
            <a:r>
              <a:rPr lang="en-GB" sz="1400" b="0" i="0" u="none" strike="noStrike" baseline="0" dirty="0">
                <a:solidFill>
                  <a:srgbClr val="00B0F0"/>
                </a:solidFill>
                <a:latin typeface="CourierNewPSMT"/>
              </a:rPr>
              <a:t>&gt;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F0"/>
                </a:solidFill>
                <a:latin typeface="CourierNewPSMT"/>
              </a:rPr>
              <a:t>typedef struct { char *s; int nr; int pas; int sec;}argument;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F0"/>
                </a:solidFill>
                <a:latin typeface="CourierNewPSMT"/>
              </a:rPr>
              <a:t>int p = 0;</a:t>
            </a:r>
          </a:p>
          <a:p>
            <a:pPr algn="l"/>
            <a:r>
              <a:rPr lang="en-GB" sz="1400" b="1" i="0" u="none" strike="noStrike" baseline="0" dirty="0" err="1">
                <a:solidFill>
                  <a:srgbClr val="00B0F0"/>
                </a:solidFill>
                <a:latin typeface="CourierNewPSMT"/>
              </a:rPr>
              <a:t>pthread_mutex_t</a:t>
            </a:r>
            <a:r>
              <a:rPr lang="en-GB" sz="1400" b="1" i="0" u="none" strike="noStrike" baseline="0" dirty="0">
                <a:solidFill>
                  <a:srgbClr val="00B0F0"/>
                </a:solidFill>
                <a:latin typeface="CourierNewPSMT"/>
              </a:rPr>
              <a:t> </a:t>
            </a:r>
            <a:r>
              <a:rPr lang="en-GB" sz="1400" b="1" i="0" u="none" strike="noStrike" baseline="0" dirty="0" err="1">
                <a:solidFill>
                  <a:srgbClr val="00B0F0"/>
                </a:solidFill>
                <a:latin typeface="CourierNewPSMT"/>
              </a:rPr>
              <a:t>mutp</a:t>
            </a:r>
            <a:r>
              <a:rPr lang="en-GB" sz="1400" b="1" i="0" u="none" strike="noStrike" baseline="0" dirty="0">
                <a:solidFill>
                  <a:srgbClr val="00B0F0"/>
                </a:solidFill>
                <a:latin typeface="CourierNewPSMT"/>
              </a:rPr>
              <a:t> = PTHREAD_MUTEX_INITIALIZER</a:t>
            </a:r>
            <a:r>
              <a:rPr lang="en-GB" sz="1400" b="0" i="0" u="none" strike="noStrike" baseline="0" dirty="0">
                <a:solidFill>
                  <a:srgbClr val="00B0F0"/>
                </a:solidFill>
                <a:latin typeface="CourierNewPSMT"/>
              </a:rPr>
              <a:t>;</a:t>
            </a:r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31574-3916-85D2-0535-A73DCB502CCC}"/>
              </a:ext>
            </a:extLst>
          </p:cNvPr>
          <p:cNvSpPr txBox="1"/>
          <p:nvPr/>
        </p:nvSpPr>
        <p:spPr>
          <a:xfrm>
            <a:off x="3158837" y="2241352"/>
            <a:ext cx="52093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u="none" strike="noStrike" baseline="0" dirty="0">
                <a:solidFill>
                  <a:srgbClr val="00B050"/>
                </a:solidFill>
                <a:latin typeface="CourierNewPSMT"/>
              </a:rPr>
              <a:t>void f (argument * a) </a:t>
            </a:r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{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int </a:t>
            </a:r>
            <a:r>
              <a:rPr lang="en-GB" sz="1400" b="0" i="0" u="none" strike="noStrike" baseline="0" dirty="0" err="1">
                <a:solidFill>
                  <a:srgbClr val="00B050"/>
                </a:solidFill>
                <a:latin typeface="CourierNewPSMT"/>
              </a:rPr>
              <a:t>i</a:t>
            </a:r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, x;</a:t>
            </a:r>
          </a:p>
          <a:p>
            <a:pPr algn="l"/>
            <a:r>
              <a:rPr lang="nn-NO" sz="1400" b="0" i="0" u="none" strike="noStrike" baseline="0" dirty="0">
                <a:solidFill>
                  <a:srgbClr val="00B050"/>
                </a:solidFill>
                <a:latin typeface="CourierNewPSMT"/>
              </a:rPr>
              <a:t>  for (i = 0; i &lt; a-&gt;nr; i++) {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#ifdef MUTEX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</a:t>
            </a:r>
            <a:r>
              <a:rPr lang="en-GB" sz="1400" b="1" i="0" u="none" strike="noStrike" baseline="0" dirty="0" err="1">
                <a:solidFill>
                  <a:srgbClr val="00B050"/>
                </a:solidFill>
                <a:latin typeface="CourierNewPSMT"/>
              </a:rPr>
              <a:t>pthread_mutex_lock</a:t>
            </a:r>
            <a:r>
              <a:rPr lang="en-GB" sz="1400" b="1" i="0" u="none" strike="noStrike" baseline="0" dirty="0">
                <a:solidFill>
                  <a:srgbClr val="00B050"/>
                </a:solidFill>
                <a:latin typeface="CourierNewPSMT"/>
              </a:rPr>
              <a:t> </a:t>
            </a:r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(&amp;</a:t>
            </a:r>
            <a:r>
              <a:rPr lang="en-GB" sz="1400" b="0" i="0" u="none" strike="noStrike" baseline="0" dirty="0" err="1">
                <a:solidFill>
                  <a:srgbClr val="00B050"/>
                </a:solidFill>
                <a:latin typeface="CourierNewPSMT"/>
              </a:rPr>
              <a:t>mutp</a:t>
            </a:r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);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#endif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x = p;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if (a-&gt;sec &gt; 0)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    sleep (random () % a-&gt;sec);</a:t>
            </a:r>
          </a:p>
          <a:p>
            <a:pPr algn="l"/>
            <a:r>
              <a:rPr lang="pt-BR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printf ("\n%s i=%d pas=%d",a-&gt;s,i,a-&gt;pas);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x += a-&gt;pas;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#ifdef ATRIBLUNG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p = x;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#else 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p += a-&gt;pas;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#endif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#ifdef MUTEX 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</a:t>
            </a:r>
            <a:r>
              <a:rPr lang="en-GB" sz="1400" b="1" i="0" u="none" strike="noStrike" baseline="0" dirty="0" err="1">
                <a:solidFill>
                  <a:srgbClr val="00B050"/>
                </a:solidFill>
                <a:latin typeface="CourierNewPSMT"/>
              </a:rPr>
              <a:t>pthread_mutex_unlock</a:t>
            </a:r>
            <a:r>
              <a:rPr lang="en-GB" sz="1400" b="1" i="0" u="none" strike="noStrike" baseline="0" dirty="0">
                <a:solidFill>
                  <a:srgbClr val="00B050"/>
                </a:solidFill>
                <a:latin typeface="CourierNewPSMT"/>
              </a:rPr>
              <a:t> </a:t>
            </a:r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(&amp;</a:t>
            </a:r>
            <a:r>
              <a:rPr lang="en-GB" sz="1400" b="0" i="0" u="none" strike="noStrike" baseline="0" dirty="0" err="1">
                <a:solidFill>
                  <a:srgbClr val="00B050"/>
                </a:solidFill>
                <a:latin typeface="CourierNewPSMT"/>
              </a:rPr>
              <a:t>mutp</a:t>
            </a:r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);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   #endif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  }</a:t>
            </a:r>
          </a:p>
          <a:p>
            <a:pPr algn="l"/>
            <a:r>
              <a:rPr lang="en-GB" sz="1400" b="0" i="0" u="none" strike="noStrike" baseline="0" dirty="0">
                <a:solidFill>
                  <a:srgbClr val="00B050"/>
                </a:solidFill>
                <a:latin typeface="CourierNewPSMT"/>
              </a:rPr>
              <a:t>}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12507-750E-1ECC-7A96-B95254D15C69}"/>
              </a:ext>
            </a:extLst>
          </p:cNvPr>
          <p:cNvSpPr txBox="1"/>
          <p:nvPr/>
        </p:nvSpPr>
        <p:spPr>
          <a:xfrm>
            <a:off x="8261372" y="2353877"/>
            <a:ext cx="39306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main () {</a:t>
            </a:r>
          </a:p>
          <a:p>
            <a:pPr algn="l"/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  argument x = { "x:", 20, -1, 2 },</a:t>
            </a:r>
          </a:p>
          <a:p>
            <a:pPr algn="l"/>
            <a:r>
              <a:rPr lang="es-ES" sz="1400" b="0" i="0" u="none" strike="noStrike" baseline="0" dirty="0">
                <a:solidFill>
                  <a:srgbClr val="C00000"/>
                </a:solidFill>
                <a:latin typeface="CourierNewPSMT"/>
              </a:rPr>
              <a:t>  </a:t>
            </a:r>
            <a:r>
              <a:rPr lang="es-ES" sz="1400" b="0" i="0" u="none" strike="noStrike" baseline="0" dirty="0" err="1">
                <a:solidFill>
                  <a:srgbClr val="C00000"/>
                </a:solidFill>
                <a:latin typeface="CourierNewPSMT"/>
              </a:rPr>
              <a:t>argument</a:t>
            </a:r>
            <a:r>
              <a:rPr lang="es-ES" sz="1400" b="0" i="0" u="none" strike="noStrike" baseline="0" dirty="0">
                <a:solidFill>
                  <a:srgbClr val="C00000"/>
                </a:solidFill>
                <a:latin typeface="CourierNewPSMT"/>
              </a:rPr>
              <a:t> y = { "y:", 10, 2, 3 };</a:t>
            </a:r>
          </a:p>
          <a:p>
            <a:pPr algn="l"/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  </a:t>
            </a:r>
            <a:r>
              <a:rPr lang="en-GB" sz="1400" b="0" i="0" u="none" strike="noStrike" baseline="0" dirty="0" err="1">
                <a:solidFill>
                  <a:srgbClr val="C00000"/>
                </a:solidFill>
                <a:latin typeface="CourierNewPSMT"/>
              </a:rPr>
              <a:t>pthread_t</a:t>
            </a:r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 th1, th2;</a:t>
            </a:r>
          </a:p>
          <a:p>
            <a:pPr algn="l"/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  </a:t>
            </a:r>
          </a:p>
          <a:p>
            <a:pPr algn="l"/>
            <a:r>
              <a:rPr lang="en-GB" sz="1400" dirty="0">
                <a:solidFill>
                  <a:srgbClr val="C00000"/>
                </a:solidFill>
                <a:latin typeface="CourierNewPSMT"/>
              </a:rPr>
              <a:t>  </a:t>
            </a:r>
            <a:r>
              <a:rPr lang="en-GB" sz="1400" b="1" i="0" u="none" strike="noStrike" baseline="0" dirty="0" err="1">
                <a:solidFill>
                  <a:srgbClr val="C00000"/>
                </a:solidFill>
                <a:latin typeface="CourierNewPSMT"/>
              </a:rPr>
              <a:t>pthread_create</a:t>
            </a:r>
            <a:r>
              <a:rPr lang="en-GB" sz="1400" b="1" i="0" u="none" strike="noStrike" baseline="0" dirty="0">
                <a:solidFill>
                  <a:srgbClr val="C00000"/>
                </a:solidFill>
                <a:latin typeface="CourierNewPSMT"/>
              </a:rPr>
              <a:t> </a:t>
            </a:r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((</a:t>
            </a:r>
            <a:r>
              <a:rPr lang="en-GB" sz="1400" b="0" i="0" u="none" strike="noStrike" baseline="0" dirty="0" err="1">
                <a:solidFill>
                  <a:srgbClr val="C00000"/>
                </a:solidFill>
                <a:latin typeface="CourierNewPSMT"/>
              </a:rPr>
              <a:t>pthread_t</a:t>
            </a:r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 *) &amp; th1, NULL, </a:t>
            </a:r>
            <a:r>
              <a:rPr lang="en-GB" sz="1400" b="1" i="0" u="none" strike="noStrike" baseline="0" dirty="0">
                <a:solidFill>
                  <a:srgbClr val="C00000"/>
                </a:solidFill>
                <a:latin typeface="CourierNewPSMT"/>
              </a:rPr>
              <a:t>(void *) f</a:t>
            </a:r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,(void *) &amp;x);</a:t>
            </a:r>
          </a:p>
          <a:p>
            <a:pPr algn="l"/>
            <a:endParaRPr lang="en-GB" sz="1400" b="0" i="0" u="none" strike="noStrike" baseline="0" dirty="0">
              <a:solidFill>
                <a:srgbClr val="C00000"/>
              </a:solidFill>
              <a:latin typeface="CourierNewPSMT"/>
            </a:endParaRPr>
          </a:p>
          <a:p>
            <a:pPr algn="l"/>
            <a:r>
              <a:rPr lang="en-GB" sz="1400" dirty="0">
                <a:solidFill>
                  <a:srgbClr val="C00000"/>
                </a:solidFill>
                <a:latin typeface="CourierNewPSMT"/>
              </a:rPr>
              <a:t>  </a:t>
            </a:r>
            <a:r>
              <a:rPr lang="en-GB" sz="1400" b="1" i="0" u="none" strike="noStrike" baseline="0" dirty="0" err="1">
                <a:solidFill>
                  <a:srgbClr val="C00000"/>
                </a:solidFill>
                <a:latin typeface="CourierNewPSMT"/>
              </a:rPr>
              <a:t>pthread_create</a:t>
            </a:r>
            <a:r>
              <a:rPr lang="en-GB" sz="1400" b="1" i="0" u="none" strike="noStrike" baseline="0" dirty="0">
                <a:solidFill>
                  <a:srgbClr val="C00000"/>
                </a:solidFill>
                <a:latin typeface="CourierNewPSMT"/>
              </a:rPr>
              <a:t> </a:t>
            </a:r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((</a:t>
            </a:r>
            <a:r>
              <a:rPr lang="en-GB" sz="1400" b="0" i="0" u="none" strike="noStrike" baseline="0" dirty="0" err="1">
                <a:solidFill>
                  <a:srgbClr val="C00000"/>
                </a:solidFill>
                <a:latin typeface="CourierNewPSMT"/>
              </a:rPr>
              <a:t>pthread_t</a:t>
            </a:r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 *) &amp; th2, NULL, (void *) f,(void *) &amp;y);</a:t>
            </a:r>
          </a:p>
          <a:p>
            <a:pPr algn="l"/>
            <a:endParaRPr lang="en-GB" sz="1400" b="0" i="0" u="none" strike="noStrike" baseline="0" dirty="0">
              <a:solidFill>
                <a:srgbClr val="C00000"/>
              </a:solidFill>
              <a:latin typeface="CourierNewPSMT"/>
            </a:endParaRPr>
          </a:p>
          <a:p>
            <a:pPr algn="l"/>
            <a:r>
              <a:rPr lang="en-GB" sz="1400" dirty="0">
                <a:solidFill>
                  <a:srgbClr val="C00000"/>
                </a:solidFill>
                <a:latin typeface="CourierNewPSMT"/>
              </a:rPr>
              <a:t>  </a:t>
            </a:r>
            <a:r>
              <a:rPr lang="en-GB" sz="1400" b="1" i="0" u="none" strike="noStrike" baseline="0" dirty="0" err="1">
                <a:solidFill>
                  <a:srgbClr val="C00000"/>
                </a:solidFill>
                <a:latin typeface="CourierNewPSMT"/>
              </a:rPr>
              <a:t>pthread_join</a:t>
            </a:r>
            <a:r>
              <a:rPr lang="en-GB" sz="1400" b="1" i="0" u="none" strike="noStrike" baseline="0" dirty="0">
                <a:solidFill>
                  <a:srgbClr val="C00000"/>
                </a:solidFill>
                <a:latin typeface="CourierNewPSMT"/>
              </a:rPr>
              <a:t> </a:t>
            </a:r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(th1, NULL);</a:t>
            </a:r>
          </a:p>
          <a:p>
            <a:pPr algn="l"/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  </a:t>
            </a:r>
            <a:r>
              <a:rPr lang="en-GB" sz="1400" b="1" i="0" u="none" strike="noStrike" baseline="0" dirty="0" err="1">
                <a:solidFill>
                  <a:srgbClr val="C00000"/>
                </a:solidFill>
                <a:latin typeface="CourierNewPSMT"/>
              </a:rPr>
              <a:t>pthread_join</a:t>
            </a:r>
            <a:r>
              <a:rPr lang="en-GB" sz="1400" b="1" i="0" u="none" strike="noStrike" baseline="0" dirty="0">
                <a:solidFill>
                  <a:srgbClr val="C00000"/>
                </a:solidFill>
                <a:latin typeface="CourierNewPSMT"/>
              </a:rPr>
              <a:t> </a:t>
            </a:r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(th2, NULL);</a:t>
            </a:r>
          </a:p>
          <a:p>
            <a:pPr algn="l"/>
            <a:endParaRPr lang="pt-BR" sz="1400" b="0" i="0" u="none" strike="noStrike" baseline="0" dirty="0">
              <a:solidFill>
                <a:srgbClr val="C00000"/>
              </a:solidFill>
              <a:latin typeface="CourierNewPSMT"/>
            </a:endParaRPr>
          </a:p>
          <a:p>
            <a:pPr algn="l"/>
            <a:r>
              <a:rPr lang="pt-BR" sz="1400" dirty="0">
                <a:solidFill>
                  <a:srgbClr val="C00000"/>
                </a:solidFill>
                <a:latin typeface="CourierNewPSMT"/>
              </a:rPr>
              <a:t>  </a:t>
            </a:r>
            <a:r>
              <a:rPr lang="pt-BR" sz="1400" b="0" i="0" u="none" strike="noStrike" baseline="0" dirty="0">
                <a:solidFill>
                  <a:srgbClr val="C00000"/>
                </a:solidFill>
                <a:latin typeface="CourierNewPSMT"/>
              </a:rPr>
              <a:t>printf ("\np: %d\n", p);</a:t>
            </a:r>
          </a:p>
          <a:p>
            <a:pPr algn="l"/>
            <a:r>
              <a:rPr lang="en-GB" sz="1400" b="0" i="0" u="none" strike="noStrike" baseline="0" dirty="0">
                <a:solidFill>
                  <a:srgbClr val="C00000"/>
                </a:solidFill>
                <a:latin typeface="CourierNewPSMT"/>
              </a:rPr>
              <a:t>}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43AE8-5FED-9FC9-3751-16FC0A385413}"/>
              </a:ext>
            </a:extLst>
          </p:cNvPr>
          <p:cNvSpPr txBox="1"/>
          <p:nvPr/>
        </p:nvSpPr>
        <p:spPr>
          <a:xfrm>
            <a:off x="83128" y="2200820"/>
            <a:ext cx="30757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 err="1">
                <a:latin typeface="TimesNewRomanPSMT"/>
              </a:rPr>
              <a:t>C</a:t>
            </a:r>
            <a:r>
              <a:rPr lang="en-GB" sz="1200" b="0" i="0" u="none" strike="noStrike" baseline="0" dirty="0" err="1">
                <a:latin typeface="TimesNewRomanPSMT"/>
              </a:rPr>
              <a:t>rearea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şi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lansarea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în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execuţie</a:t>
            </a:r>
            <a:r>
              <a:rPr lang="en-GB" sz="1200" b="0" i="0" u="none" strike="noStrike" baseline="0" dirty="0">
                <a:latin typeface="TimesNewRomanPSMT"/>
              </a:rPr>
              <a:t> (</a:t>
            </a:r>
            <a:r>
              <a:rPr lang="en-GB" sz="1200" b="0" i="0" u="none" strike="noStrike" baseline="0" dirty="0" err="1">
                <a:latin typeface="TimesNewRomanPSMT"/>
              </a:rPr>
              <a:t>folosind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funcţia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CourierNewPSMT"/>
              </a:rPr>
              <a:t>pthread_create</a:t>
            </a:r>
            <a:r>
              <a:rPr lang="en-GB" sz="1200" b="0" i="0" u="none" strike="noStrike" baseline="0" dirty="0">
                <a:latin typeface="TimesNewRomanPSMT"/>
              </a:rPr>
              <a:t>) a </a:t>
            </a:r>
            <a:r>
              <a:rPr lang="en-GB" sz="1200" b="0" i="0" u="none" strike="noStrike" baseline="0" dirty="0" err="1">
                <a:latin typeface="TimesNewRomanPSMT"/>
              </a:rPr>
              <a:t>două</a:t>
            </a:r>
            <a:r>
              <a:rPr lang="en-GB" sz="1200" b="0" i="0" u="none" strike="noStrike" baseline="0" dirty="0">
                <a:latin typeface="TimesNewRomanPSMT"/>
              </a:rPr>
              <a:t> thread-</a:t>
            </a:r>
            <a:r>
              <a:rPr lang="en-GB" sz="1200" b="0" i="0" u="none" strike="noStrike" baseline="0" dirty="0" err="1">
                <a:latin typeface="TimesNewRomanPSMT"/>
              </a:rPr>
              <a:t>uri</a:t>
            </a:r>
            <a:r>
              <a:rPr lang="en-GB" sz="1200" b="0" i="0" u="none" strike="noStrike" baseline="0" dirty="0">
                <a:latin typeface="TimesNewRomanPSMT"/>
              </a:rPr>
              <a:t>, </a:t>
            </a:r>
            <a:r>
              <a:rPr lang="en-GB" sz="1200" b="0" i="0" u="none" strike="noStrike" baseline="0" dirty="0" err="1">
                <a:latin typeface="TimesNewRomanPSMT"/>
              </a:rPr>
              <a:t>ambele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având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aceeaşi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acţiune</a:t>
            </a:r>
            <a:r>
              <a:rPr lang="en-GB" sz="1200" b="0" i="0" u="none" strike="noStrike" baseline="0" dirty="0">
                <a:latin typeface="TimesNewRomanPSMT"/>
              </a:rPr>
              <a:t>, </a:t>
            </a:r>
            <a:r>
              <a:rPr lang="en-GB" sz="1200" b="0" i="0" u="none" strike="noStrike" baseline="0" dirty="0" err="1">
                <a:latin typeface="TimesNewRomanPSMT"/>
              </a:rPr>
              <a:t>descrisă</a:t>
            </a:r>
            <a:r>
              <a:rPr lang="en-GB" sz="1200" b="0" i="0" u="none" strike="noStrike" baseline="0" dirty="0">
                <a:latin typeface="TimesNewRomanPSMT"/>
              </a:rPr>
              <a:t> de </a:t>
            </a:r>
            <a:r>
              <a:rPr lang="en-GB" sz="1200" b="0" i="0" u="none" strike="noStrike" baseline="0" dirty="0" err="1">
                <a:latin typeface="TimesNewRomanPSMT"/>
              </a:rPr>
              <a:t>funcţia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>
                <a:latin typeface="CourierNewPSMT"/>
              </a:rPr>
              <a:t>f</a:t>
            </a:r>
            <a:r>
              <a:rPr lang="en-GB" sz="1200" b="0" i="0" u="none" strike="noStrike" baseline="0" dirty="0">
                <a:latin typeface="TimesNewRomanPSMT"/>
              </a:rPr>
              <a:t>, </a:t>
            </a:r>
            <a:r>
              <a:rPr lang="en-GB" sz="1200" b="0" i="0" u="none" strike="noStrike" baseline="0" dirty="0" err="1">
                <a:latin typeface="TimesNewRomanPSMT"/>
              </a:rPr>
              <a:t>doar</a:t>
            </a:r>
            <a:r>
              <a:rPr lang="en-GB" sz="1200" b="0" i="0" u="none" strike="noStrike" baseline="0" dirty="0">
                <a:latin typeface="TimesNewRomanPSMT"/>
              </a:rPr>
              <a:t> cu </a:t>
            </a:r>
            <a:r>
              <a:rPr lang="en-GB" sz="1200" b="0" i="0" u="none" strike="noStrike" baseline="0" dirty="0" err="1">
                <a:latin typeface="TimesNewRomanPSMT"/>
              </a:rPr>
              <a:t>doi</a:t>
            </a:r>
            <a:r>
              <a:rPr lang="en-GB" sz="120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parametri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diferiţi</a:t>
            </a:r>
            <a:r>
              <a:rPr lang="en-GB" sz="1200" b="0" i="0" u="none" strike="noStrike" baseline="0" dirty="0">
                <a:latin typeface="TimesNewRomanPSMT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baseline="0" dirty="0" err="1">
                <a:latin typeface="TimesNewRomanPSMT"/>
              </a:rPr>
              <a:t>După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ce</a:t>
            </a:r>
            <a:r>
              <a:rPr lang="en-GB" sz="1200" b="0" i="0" u="none" strike="noStrike" baseline="0" dirty="0">
                <a:latin typeface="TimesNewRomanPSMT"/>
              </a:rPr>
              <a:t> se </a:t>
            </a:r>
            <a:r>
              <a:rPr lang="en-GB" sz="1200" b="0" i="0" u="none" strike="noStrike" baseline="0" dirty="0" err="1">
                <a:latin typeface="TimesNewRomanPSMT"/>
              </a:rPr>
              <a:t>aşteaptă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terminarea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activităţii</a:t>
            </a:r>
            <a:r>
              <a:rPr lang="en-GB" sz="1200" b="0" i="0" u="none" strike="noStrike" baseline="0" dirty="0">
                <a:latin typeface="TimesNewRomanPSMT"/>
              </a:rPr>
              <a:t> lor (</a:t>
            </a:r>
            <a:r>
              <a:rPr lang="en-GB" sz="1200" b="0" i="0" u="none" strike="noStrike" baseline="0" dirty="0" err="1">
                <a:latin typeface="TimesNewRomanPSMT"/>
              </a:rPr>
              <a:t>folosind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funcţia</a:t>
            </a:r>
            <a:r>
              <a:rPr lang="en-GB" sz="120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CourierNewPSMT"/>
              </a:rPr>
              <a:t>pthread_join</a:t>
            </a:r>
            <a:r>
              <a:rPr lang="en-GB" sz="1200" b="0" i="0" u="none" strike="noStrike" baseline="0" dirty="0">
                <a:latin typeface="TimesNewRomanPSMT"/>
              </a:rPr>
              <a:t>), se </a:t>
            </a:r>
            <a:r>
              <a:rPr lang="en-GB" sz="1200" b="0" i="0" u="none" strike="noStrike" baseline="0" dirty="0" err="1">
                <a:latin typeface="TimesNewRomanPSMT"/>
              </a:rPr>
              <a:t>tipăreşte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valoarea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variabilei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globale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>
                <a:latin typeface="CourierNewPSMT"/>
              </a:rPr>
              <a:t>p</a:t>
            </a:r>
            <a:endParaRPr lang="en-GB" sz="1200" dirty="0">
              <a:latin typeface="TimesNewRomanPSM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baseline="0" dirty="0" err="1">
                <a:latin typeface="TimesNewRomanPSMT"/>
              </a:rPr>
              <a:t>Pentru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compilare</a:t>
            </a:r>
            <a:r>
              <a:rPr lang="en-GB" sz="1200" b="0" i="0" u="none" strike="noStrike" baseline="0" dirty="0">
                <a:latin typeface="TimesNewRomanPSMT"/>
              </a:rPr>
              <a:t>, </a:t>
            </a:r>
            <a:r>
              <a:rPr lang="en-GB" sz="1200" b="0" i="0" u="none" strike="noStrike" baseline="0" dirty="0" err="1">
                <a:latin typeface="TimesNewRomanPSMT"/>
              </a:rPr>
              <a:t>trebuie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să</a:t>
            </a:r>
            <a:r>
              <a:rPr lang="en-GB" sz="1200" b="0" i="0" u="none" strike="noStrike" baseline="0" dirty="0">
                <a:latin typeface="TimesNewRomanPSMT"/>
              </a:rPr>
              <a:t> fie </a:t>
            </a:r>
            <a:r>
              <a:rPr lang="en-GB" sz="1200" b="0" i="0" u="none" strike="noStrike" baseline="0" dirty="0" err="1">
                <a:latin typeface="TimesNewRomanPSMT"/>
              </a:rPr>
              <a:t>specificată</a:t>
            </a:r>
            <a:r>
              <a:rPr lang="en-GB" sz="1200" b="0" i="0" u="none" strike="noStrike" baseline="0" dirty="0">
                <a:latin typeface="TimesNewRomanPSMT"/>
              </a:rPr>
              <a:t> pe </a:t>
            </a:r>
            <a:r>
              <a:rPr lang="en-GB" sz="1200" b="0" i="0" u="none" strike="noStrike" baseline="0" dirty="0" err="1">
                <a:latin typeface="TimesNewRomanPSMT"/>
              </a:rPr>
              <a:t>lângă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sursă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şi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TimesNewRomanPSMT"/>
              </a:rPr>
              <a:t>biblioteca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 err="1">
                <a:latin typeface="CourierNewPSMT"/>
              </a:rPr>
              <a:t>pthread</a:t>
            </a:r>
            <a:r>
              <a:rPr lang="en-GB" sz="1200" b="0" i="0" u="none" strike="noStrike" baseline="0" dirty="0">
                <a:latin typeface="TimesNewRomanPSMT"/>
              </a:rPr>
              <a:t>, la </a:t>
            </a:r>
            <a:r>
              <a:rPr lang="en-GB" sz="1200" b="0" i="0" u="none" strike="noStrike" baseline="0" dirty="0" err="1">
                <a:latin typeface="TimesNewRomanPSMT"/>
              </a:rPr>
              <a:t>opţiunea</a:t>
            </a:r>
            <a:r>
              <a:rPr lang="en-GB" sz="1200" b="0" i="0" u="none" strike="noStrike" baseline="0" dirty="0">
                <a:latin typeface="TimesNewRomanPSMT"/>
              </a:rPr>
              <a:t> </a:t>
            </a:r>
            <a:r>
              <a:rPr lang="en-GB" sz="1200" b="0" i="0" u="none" strike="noStrike" baseline="0" dirty="0">
                <a:latin typeface="CourierNewPSMT"/>
              </a:rPr>
              <a:t>-l</a:t>
            </a:r>
            <a:r>
              <a:rPr lang="en-GB" sz="1200" b="0" i="0" u="none" strike="noStrike" baseline="0" dirty="0">
                <a:latin typeface="TimesNewRomanPSMT"/>
              </a:rPr>
              <a:t>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61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BFD5-53DB-AAC0-5BED-F496ED2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Exemplu</a:t>
            </a:r>
            <a:r>
              <a:rPr lang="en-GB" dirty="0"/>
              <a:t> de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2BB2-3CE1-C37A-CEC1-4E309A09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230" y="2458749"/>
            <a:ext cx="5568158" cy="4117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Comportari</a:t>
            </a:r>
            <a:r>
              <a:rPr lang="en-GB" b="1" dirty="0"/>
              <a:t> ale </a:t>
            </a:r>
            <a:r>
              <a:rPr lang="en-GB" b="1" dirty="0" err="1"/>
              <a:t>programului</a:t>
            </a:r>
            <a:r>
              <a:rPr lang="en-GB" b="1" dirty="0"/>
              <a:t> anterior</a:t>
            </a:r>
          </a:p>
          <a:p>
            <a:pPr algn="l"/>
            <a:r>
              <a:rPr lang="en-GB" sz="1800" b="1" i="1" u="none" strike="noStrike" baseline="0" dirty="0">
                <a:solidFill>
                  <a:srgbClr val="00B050"/>
                </a:solidFill>
                <a:latin typeface="TimesNewRomanPSMT"/>
              </a:rPr>
              <a:t>In </a:t>
            </a:r>
            <a:r>
              <a:rPr lang="en-GB" sz="1800" b="1" i="1" u="none" strike="noStrike" baseline="0" dirty="0" err="1">
                <a:solidFill>
                  <a:srgbClr val="00B050"/>
                </a:solidFill>
                <a:latin typeface="TimesNewRomanPSMT"/>
              </a:rPr>
              <a:t>absenţa</a:t>
            </a:r>
            <a:r>
              <a:rPr lang="en-GB" sz="1800" b="1" i="1" u="none" strike="noStrike" baseline="0" dirty="0">
                <a:solidFill>
                  <a:srgbClr val="00B050"/>
                </a:solidFill>
                <a:latin typeface="TimesNewRomanPSMT"/>
              </a:rPr>
              <a:t> </a:t>
            </a:r>
            <a:r>
              <a:rPr lang="en-GB" sz="1800" b="1" i="1" u="none" strike="noStrike" baseline="0" dirty="0" err="1">
                <a:solidFill>
                  <a:srgbClr val="00B050"/>
                </a:solidFill>
                <a:latin typeface="TimesNewRomanPSMT"/>
              </a:rPr>
              <a:t>constantei</a:t>
            </a:r>
            <a:r>
              <a:rPr lang="en-GB" sz="1800" b="1" i="1" u="none" strike="noStrike" baseline="0" dirty="0">
                <a:solidFill>
                  <a:srgbClr val="00B050"/>
                </a:solidFill>
                <a:latin typeface="TimesNewRomanPSMT"/>
              </a:rPr>
              <a:t> </a:t>
            </a:r>
            <a:r>
              <a:rPr lang="en-GB" sz="1800" b="1" i="1" u="none" strike="noStrike" baseline="0" dirty="0">
                <a:solidFill>
                  <a:srgbClr val="00B050"/>
                </a:solidFill>
                <a:latin typeface="CourierNewPSMT"/>
              </a:rPr>
              <a:t>ATRIBLUNG</a:t>
            </a:r>
            <a:r>
              <a:rPr lang="en-GB" sz="1800" b="0" i="0" u="none" strike="noStrike" baseline="0" dirty="0">
                <a:latin typeface="TimesNewRomanPSMT"/>
              </a:rPr>
              <a:t>, </a:t>
            </a:r>
            <a:r>
              <a:rPr lang="en-GB" sz="1800" b="0" i="0" u="none" strike="noStrike" baseline="0" dirty="0" err="1">
                <a:latin typeface="TimesNewRomanPSMT"/>
              </a:rPr>
              <a:t>incrementarea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lui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CourierNewPSMT"/>
              </a:rPr>
              <a:t>p </a:t>
            </a:r>
            <a:r>
              <a:rPr lang="en-GB" sz="1800" b="0" i="0" u="none" strike="noStrike" baseline="0" dirty="0">
                <a:latin typeface="TimesNewRomanPSMT"/>
              </a:rPr>
              <a:t>se face </a:t>
            </a:r>
            <a:r>
              <a:rPr lang="en-GB" sz="1800" b="0" i="0" u="none" strike="noStrike" baseline="0" dirty="0" err="1">
                <a:latin typeface="TimesNewRomanPSMT"/>
              </a:rPr>
              <a:t>printr</a:t>
            </a:r>
            <a:r>
              <a:rPr lang="en-GB" sz="1800" b="0" i="0" u="none" strike="noStrike" baseline="0" dirty="0">
                <a:latin typeface="TimesNewRomanPSMT"/>
              </a:rPr>
              <a:t>-o </a:t>
            </a:r>
            <a:r>
              <a:rPr lang="en-GB" sz="1800" b="0" i="0" u="none" strike="noStrike" baseline="0" dirty="0" err="1">
                <a:latin typeface="TimesNewRomanPSMT"/>
              </a:rPr>
              <a:t>singură</a:t>
            </a:r>
            <a:r>
              <a:rPr lang="en-GB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instrucţiune</a:t>
            </a:r>
            <a:r>
              <a:rPr lang="en-GB" sz="1800" b="0" i="0" u="none" strike="noStrike" baseline="0" dirty="0">
                <a:latin typeface="TimesNewRomanPSMT"/>
              </a:rPr>
              <a:t> =&gt; p=0</a:t>
            </a:r>
          </a:p>
          <a:p>
            <a:pPr algn="l"/>
            <a:r>
              <a:rPr lang="en-GB" sz="1800" b="1" i="1" u="none" strike="noStrike" baseline="0" dirty="0" err="1">
                <a:solidFill>
                  <a:srgbClr val="C00000"/>
                </a:solidFill>
                <a:latin typeface="TimesNewRomanPSMT"/>
              </a:rPr>
              <a:t>Prezenţa</a:t>
            </a:r>
            <a:r>
              <a:rPr lang="en-GB" sz="1800" b="1" i="1" u="none" strike="noStrike" baseline="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en-GB" sz="1800" b="1" i="1" u="none" strike="noStrike" baseline="0" dirty="0" err="1">
                <a:solidFill>
                  <a:srgbClr val="C00000"/>
                </a:solidFill>
                <a:latin typeface="TimesNewRomanPSMT"/>
              </a:rPr>
              <a:t>constantei</a:t>
            </a:r>
            <a:r>
              <a:rPr lang="en-GB" sz="1800" b="1" i="1" u="none" strike="noStrike" baseline="0" dirty="0">
                <a:solidFill>
                  <a:srgbClr val="C00000"/>
                </a:solidFill>
                <a:latin typeface="TimesNewRomanPSMT"/>
              </a:rPr>
              <a:t> </a:t>
            </a:r>
            <a:r>
              <a:rPr lang="en-GB" sz="1800" b="1" i="1" u="none" strike="noStrike" baseline="0" dirty="0">
                <a:solidFill>
                  <a:srgbClr val="C00000"/>
                </a:solidFill>
                <a:latin typeface="CourierNewPSMT"/>
              </a:rPr>
              <a:t>ATRIBLUNG</a:t>
            </a:r>
            <a:r>
              <a:rPr lang="en-GB" sz="1800" b="0" i="0" u="none" strike="noStrike" baseline="0" dirty="0">
                <a:latin typeface="CourierNewPSMT"/>
              </a:rPr>
              <a:t>: </a:t>
            </a:r>
            <a:r>
              <a:rPr lang="en-GB" sz="1800" b="0" i="0" u="none" strike="noStrike" baseline="0" dirty="0" err="1">
                <a:latin typeface="TimesNewRomanPSMT"/>
              </a:rPr>
              <a:t>incrementarea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variabilei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CourierNewPSMT"/>
              </a:rPr>
              <a:t>p </a:t>
            </a:r>
            <a:r>
              <a:rPr lang="en-GB" sz="1800" b="0" i="0" u="none" strike="noStrike" baseline="0" dirty="0">
                <a:latin typeface="TimesNewRomanPSMT"/>
              </a:rPr>
              <a:t>se face </a:t>
            </a:r>
            <a:r>
              <a:rPr lang="en-GB" sz="1800" b="0" i="0" u="none" strike="noStrike" baseline="0" dirty="0" err="1">
                <a:latin typeface="TimesNewRomanPSMT"/>
              </a:rPr>
              <a:t>prin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intermediul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variabilei</a:t>
            </a:r>
            <a:r>
              <a:rPr lang="en-GB" sz="1800" b="0" i="0" u="none" strike="noStrike" baseline="0" dirty="0">
                <a:latin typeface="TimesNewRomanPSMT"/>
              </a:rPr>
              <a:t> locale </a:t>
            </a:r>
            <a:r>
              <a:rPr lang="en-GB" sz="1800" b="0" i="0" u="none" strike="noStrike" baseline="0" dirty="0">
                <a:latin typeface="CourierNewPSMT"/>
              </a:rPr>
              <a:t>x</a:t>
            </a:r>
            <a:r>
              <a:rPr lang="en-GB" sz="1800" b="0" i="0" u="none" strike="noStrike" baseline="0" dirty="0">
                <a:latin typeface="TimesNewRomanPSMT"/>
              </a:rPr>
              <a:t>. </a:t>
            </a:r>
            <a:r>
              <a:rPr lang="en-GB" sz="1800" b="0" i="0" u="none" strike="noStrike" baseline="0" dirty="0" err="1">
                <a:latin typeface="TimesNewRomanPSMT"/>
              </a:rPr>
              <a:t>Astfel</a:t>
            </a:r>
            <a:r>
              <a:rPr lang="en-GB" sz="1800" b="0" i="0" u="none" strike="noStrike" baseline="0" dirty="0">
                <a:latin typeface="TimesNewRomanPSMT"/>
              </a:rPr>
              <a:t>, </a:t>
            </a:r>
            <a:r>
              <a:rPr lang="en-GB" sz="1800" b="1" i="0" u="none" strike="noStrike" baseline="0" dirty="0" err="1">
                <a:latin typeface="TimesNewRomanPSMT"/>
              </a:rPr>
              <a:t>după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ce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reţine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în</a:t>
            </a:r>
            <a:r>
              <a:rPr lang="en-GB" sz="1800" b="1" i="0" u="none" strike="noStrike" baseline="0" dirty="0">
                <a:latin typeface="TimesNewRomanPSMT"/>
              </a:rPr>
              <a:t> x </a:t>
            </a:r>
            <a:r>
              <a:rPr lang="en-GB" sz="1800" b="1" i="0" u="none" strike="noStrike" baseline="0" dirty="0" err="1">
                <a:latin typeface="TimesNewRomanPSMT"/>
              </a:rPr>
              <a:t>valoarea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lui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>
                <a:latin typeface="CourierNewPSMT"/>
              </a:rPr>
              <a:t>p</a:t>
            </a:r>
            <a:r>
              <a:rPr lang="en-GB" sz="1800" b="1" i="0" u="none" strike="noStrike" baseline="0" dirty="0">
                <a:latin typeface="TimesNewRomanPSMT"/>
              </a:rPr>
              <a:t>, </a:t>
            </a:r>
            <a:r>
              <a:rPr lang="en-GB" sz="1800" b="1" i="0" u="none" strike="noStrike" baseline="0" dirty="0" err="1">
                <a:latin typeface="TimesNewRomanPSMT"/>
              </a:rPr>
              <a:t>threadul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stă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în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aşteptare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TimesNewRomanPSMT"/>
              </a:rPr>
              <a:t>, </a:t>
            </a:r>
            <a:r>
              <a:rPr lang="en-GB" sz="1800" b="0" i="0" u="none" strike="noStrike" baseline="0" dirty="0" err="1">
                <a:latin typeface="TimesNewRomanPSMT"/>
              </a:rPr>
              <a:t>apoi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creşte</a:t>
            </a:r>
            <a:r>
              <a:rPr lang="en-GB" sz="1800" b="0" i="0" u="none" strike="noStrike" baseline="0" dirty="0">
                <a:latin typeface="TimesNewRomanPSMT"/>
              </a:rPr>
              <a:t> x cu </a:t>
            </a:r>
            <a:r>
              <a:rPr lang="en-GB" sz="1800" b="0" i="0" u="none" strike="noStrike" baseline="0" dirty="0" err="1">
                <a:latin typeface="TimesNewRomanPSMT"/>
              </a:rPr>
              <a:t>valoarea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CourierNewPSMT"/>
              </a:rPr>
              <a:t>a-&gt;pas </a:t>
            </a:r>
            <a:r>
              <a:rPr lang="en-GB" sz="1800" b="0" i="0" u="none" strike="noStrike" baseline="0" dirty="0" err="1">
                <a:latin typeface="TimesNewRomanPSMT"/>
              </a:rPr>
              <a:t>şi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apoi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atribuie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lui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>
                <a:latin typeface="CourierNewPSMT"/>
              </a:rPr>
              <a:t>p </a:t>
            </a:r>
            <a:r>
              <a:rPr lang="en-GB" sz="1800" b="0" i="0" u="none" strike="noStrike" baseline="0" dirty="0" err="1">
                <a:latin typeface="TimesNewRomanPSMT"/>
              </a:rPr>
              <a:t>noua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valoare</a:t>
            </a:r>
            <a:r>
              <a:rPr lang="en-GB" sz="1800" b="0" i="0" u="none" strike="noStrike" baseline="0" dirty="0">
                <a:latin typeface="TimesNewRomanPSMT"/>
              </a:rPr>
              <a:t>. </a:t>
            </a:r>
            <a:r>
              <a:rPr lang="en-GB" sz="1800" b="0" i="0" u="none" strike="noStrike" baseline="0" dirty="0" err="1">
                <a:latin typeface="TimesNewRomanPSMT"/>
              </a:rPr>
              <a:t>dar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în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timpul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aşteptării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celălalt</a:t>
            </a:r>
            <a:r>
              <a:rPr lang="en-GB" sz="1800" b="1" i="0" u="none" strike="noStrike" baseline="0" dirty="0">
                <a:latin typeface="TimesNewRomanPSMT"/>
              </a:rPr>
              <a:t> thread </a:t>
            </a:r>
            <a:r>
              <a:rPr lang="en-GB" sz="1800" b="1" i="0" u="none" strike="noStrike" baseline="0" dirty="0" err="1">
                <a:latin typeface="TimesNewRomanPSMT"/>
              </a:rPr>
              <a:t>devine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activ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şi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îşi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citeşte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şi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el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aceeaşi</a:t>
            </a:r>
            <a:r>
              <a:rPr lang="en-GB" b="1" dirty="0">
                <a:latin typeface="TimesNewRomanPSMT"/>
              </a:rPr>
              <a:t> </a:t>
            </a:r>
            <a:r>
              <a:rPr lang="it-IT" sz="1800" b="1" i="0" u="none" strike="noStrike" baseline="0" dirty="0">
                <a:latin typeface="TimesNewRomanPSMT"/>
              </a:rPr>
              <a:t>valoare veche pentru </a:t>
            </a:r>
            <a:r>
              <a:rPr lang="it-IT" sz="1800" b="1" i="0" u="none" strike="noStrike" baseline="0" dirty="0">
                <a:latin typeface="CourierNewPSMT"/>
              </a:rPr>
              <a:t>p </a:t>
            </a:r>
            <a:r>
              <a:rPr lang="it-IT" sz="1800" i="0" u="none" strike="noStrike" baseline="0" dirty="0">
                <a:latin typeface="+mj-lt"/>
              </a:rPr>
              <a:t>pe care o prelucreaza</a:t>
            </a:r>
            <a:r>
              <a:rPr lang="it-IT" sz="1800" b="0" i="0" u="none" strike="noStrike" baseline="0" dirty="0">
                <a:latin typeface="TimesNewRomanPSMT"/>
              </a:rPr>
              <a:t>. </a:t>
            </a:r>
            <a:r>
              <a:rPr lang="en-GB" sz="1800" b="0" i="0" u="none" strike="noStrike" baseline="0" dirty="0" err="1">
                <a:latin typeface="TimesNewRomanPSMT"/>
              </a:rPr>
              <a:t>Aceste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incrementări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întreţesute</a:t>
            </a:r>
            <a:r>
              <a:rPr lang="en-GB" sz="1800" b="0" i="0" u="none" strike="noStrike" baseline="0" dirty="0">
                <a:latin typeface="TimesNewRomanPSMT"/>
              </a:rPr>
              <a:t> </a:t>
            </a:r>
            <a:r>
              <a:rPr lang="en-GB" sz="1800" b="0" i="0" u="none" strike="noStrike" baseline="0" dirty="0" err="1">
                <a:latin typeface="TimesNewRomanPSMT"/>
              </a:rPr>
              <a:t>provoacă</a:t>
            </a:r>
            <a:r>
              <a:rPr lang="en-GB" sz="1800" b="0" i="0" u="none" strike="noStrike" baseline="0" dirty="0">
                <a:latin typeface="TimesNewRomanPSMT"/>
              </a:rPr>
              <a:t> o </a:t>
            </a:r>
            <a:r>
              <a:rPr lang="en-GB" sz="1800" b="1" i="0" u="none" strike="noStrike" baseline="0" dirty="0" err="1">
                <a:latin typeface="TimesNewRomanPSMT"/>
              </a:rPr>
              <a:t>mărire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globală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 err="1">
                <a:latin typeface="TimesNewRomanPSMT"/>
              </a:rPr>
              <a:t>incorectă</a:t>
            </a:r>
            <a:r>
              <a:rPr lang="en-GB" sz="1800" b="1" i="0" u="none" strike="noStrike" baseline="0" dirty="0">
                <a:latin typeface="TimesNewRomanPSMT"/>
              </a:rPr>
              <a:t> a </a:t>
            </a:r>
            <a:r>
              <a:rPr lang="en-GB" sz="1800" b="1" i="0" u="none" strike="noStrike" baseline="0" dirty="0" err="1">
                <a:latin typeface="TimesNewRomanPSMT"/>
              </a:rPr>
              <a:t>lui</a:t>
            </a:r>
            <a:r>
              <a:rPr lang="en-GB" sz="1800" b="1" i="0" u="none" strike="noStrike" baseline="0" dirty="0">
                <a:latin typeface="TimesNewRomanPSMT"/>
              </a:rPr>
              <a:t> </a:t>
            </a:r>
            <a:r>
              <a:rPr lang="en-GB" sz="1800" b="1" i="0" u="none" strike="noStrike" baseline="0" dirty="0">
                <a:latin typeface="CourierNewPSMT"/>
              </a:rPr>
              <a:t>p</a:t>
            </a:r>
            <a:r>
              <a:rPr lang="en-GB" sz="1800" b="0" i="0" u="none" strike="noStrike" baseline="0" dirty="0">
                <a:latin typeface="TimesNewRomanPSMT"/>
              </a:rPr>
              <a:t> =&gt; p=20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212D-59B0-4542-2B6A-BDD91C097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6" r="16234"/>
          <a:stretch/>
        </p:blipFill>
        <p:spPr>
          <a:xfrm>
            <a:off x="6872991" y="2294964"/>
            <a:ext cx="4790092" cy="428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451B-EE7B-A2DA-9BD7-AD1F8359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 Mechanisms -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263A-0233-E524-F344-517BC6D4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2058" name="Picture 10" descr="Mutex lock for Linux Thread Synchronization - GeeksforGeeks">
            <a:extLst>
              <a:ext uri="{FF2B5EF4-FFF2-40B4-BE49-F238E27FC236}">
                <a16:creationId xmlns:a16="http://schemas.microsoft.com/office/drawing/2014/main" id="{E167D068-15BC-0ED4-2A79-7742D1C67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535" y="2424140"/>
            <a:ext cx="8864929" cy="38332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378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7A03-EF82-A3C7-CDE2-C5F199C8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Mutex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A3EA-AA19-105B-300D-C2CD5D74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5C56DE5-32EE-F510-3667-A1341398D9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826055"/>
              </p:ext>
            </p:extLst>
          </p:nvPr>
        </p:nvGraphicFramePr>
        <p:xfrm>
          <a:off x="1935839" y="2254773"/>
          <a:ext cx="8320322" cy="2705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2981">
                  <a:extLst>
                    <a:ext uri="{9D8B030D-6E8A-4147-A177-3AD203B41FA5}">
                      <a16:colId xmlns:a16="http://schemas.microsoft.com/office/drawing/2014/main" val="1289981667"/>
                    </a:ext>
                  </a:extLst>
                </a:gridCol>
                <a:gridCol w="6517341">
                  <a:extLst>
                    <a:ext uri="{9D8B030D-6E8A-4147-A177-3AD203B41FA5}">
                      <a16:colId xmlns:a16="http://schemas.microsoft.com/office/drawing/2014/main" val="143734485"/>
                    </a:ext>
                  </a:extLst>
                </a:gridCol>
              </a:tblGrid>
              <a:tr h="1739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Header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&lt;pthread.h&gt;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extLst>
                  <a:ext uri="{0D108BD9-81ED-4DB2-BD59-A6C34878D82A}">
                    <a16:rowId xmlns:a16="http://schemas.microsoft.com/office/drawing/2014/main" val="496862504"/>
                  </a:ext>
                </a:extLst>
              </a:tr>
              <a:tr h="3069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Compile using library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-pthread</a:t>
                      </a:r>
                      <a:endParaRPr lang="en-US" sz="12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5721" marR="25721" marT="0" marB="0"/>
                </a:tc>
                <a:extLst>
                  <a:ext uri="{0D108BD9-81ED-4DB2-BD59-A6C34878D82A}">
                    <a16:rowId xmlns:a16="http://schemas.microsoft.com/office/drawing/2014/main" val="1772646242"/>
                  </a:ext>
                </a:extLst>
              </a:tr>
              <a:tr h="3476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types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pthread_mutex_t</a:t>
                      </a:r>
                      <a:endParaRPr lang="en-US" sz="12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721" marR="25721" marT="0" marB="0"/>
                </a:tc>
                <a:extLst>
                  <a:ext uri="{0D108BD9-81ED-4DB2-BD59-A6C34878D82A}">
                    <a16:rowId xmlns:a16="http://schemas.microsoft.com/office/drawing/2014/main" val="139489520"/>
                  </a:ext>
                </a:extLst>
              </a:tr>
              <a:tr h="707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Mutex Function to Initialize a Mutex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1200" b="1" dirty="0" err="1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pthread_mutex_init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pthread_mutex_t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restrict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mutex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pthread_mutexattr_t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restrict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2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//or 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pthread_mutex_t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mutex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PTHREAD_MUTEX_INITIALIZER;</a:t>
                      </a:r>
                      <a:endParaRPr lang="en-US" sz="12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721" marR="25721" marT="0" marB="0"/>
                </a:tc>
                <a:extLst>
                  <a:ext uri="{0D108BD9-81ED-4DB2-BD59-A6C34878D82A}">
                    <a16:rowId xmlns:a16="http://schemas.microsoft.com/office/drawing/2014/main" val="537570763"/>
                  </a:ext>
                </a:extLst>
              </a:tr>
              <a:tr h="540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Mutex Function to Lock or Unlock Resources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1200" b="1" dirty="0" err="1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pthread_mutex_lock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pthread_mutex_t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mutex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2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1200" b="1" dirty="0" err="1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pthread_mutex_unlock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pthread_mutex_t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mutex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2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721" marR="25721" marT="0" marB="0"/>
                </a:tc>
                <a:extLst>
                  <a:ext uri="{0D108BD9-81ED-4DB2-BD59-A6C34878D82A}">
                    <a16:rowId xmlns:a16="http://schemas.microsoft.com/office/drawing/2014/main" val="4155124889"/>
                  </a:ext>
                </a:extLst>
              </a:tr>
              <a:tr h="540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Mutex Function to delete a mutex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721" marR="25721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sz="1200" b="1" dirty="0" err="1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pthread_mutex_destroy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pthread_mutex_t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ro-RO" sz="12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mutex</a:t>
                      </a:r>
                      <a:r>
                        <a:rPr lang="ro-RO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2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721" marR="25721" marT="0" marB="0"/>
                </a:tc>
                <a:extLst>
                  <a:ext uri="{0D108BD9-81ED-4DB2-BD59-A6C34878D82A}">
                    <a16:rowId xmlns:a16="http://schemas.microsoft.com/office/drawing/2014/main" val="2302911049"/>
                  </a:ext>
                </a:extLst>
              </a:tr>
            </a:tbl>
          </a:graphicData>
        </a:graphic>
      </p:graphicFrame>
      <p:pic>
        <p:nvPicPr>
          <p:cNvPr id="6" name="Picture 8" descr="Mutex vs Semaphore - javatpoint">
            <a:extLst>
              <a:ext uri="{FF2B5EF4-FFF2-40B4-BE49-F238E27FC236}">
                <a16:creationId xmlns:a16="http://schemas.microsoft.com/office/drawing/2014/main" id="{EA7C3B4A-2EE6-5562-CF41-E4A96172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5" y="4960166"/>
            <a:ext cx="7395882" cy="202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8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5336-17AE-B731-99FE-FEC9006F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347E-8DCE-C979-E57E-E6678CE82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874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E9D65B149B644DB6F87ACA6AED37CC" ma:contentTypeVersion="4" ma:contentTypeDescription="Create a new document." ma:contentTypeScope="" ma:versionID="100f43adb817c838a3b2d6bc818c5144">
  <xsd:schema xmlns:xsd="http://www.w3.org/2001/XMLSchema" xmlns:xs="http://www.w3.org/2001/XMLSchema" xmlns:p="http://schemas.microsoft.com/office/2006/metadata/properties" xmlns:ns2="53cbda9f-c782-4826-81d6-0703ae72519c" targetNamespace="http://schemas.microsoft.com/office/2006/metadata/properties" ma:root="true" ma:fieldsID="b4abeff5ef67efd482e8513f5b5453fd" ns2:_="">
    <xsd:import namespace="53cbda9f-c782-4826-81d6-0703ae7251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bda9f-c782-4826-81d6-0703ae7251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65595A-3E60-426D-B839-9693E4E77BAE}"/>
</file>

<file path=customXml/itemProps2.xml><?xml version="1.0" encoding="utf-8"?>
<ds:datastoreItem xmlns:ds="http://schemas.openxmlformats.org/officeDocument/2006/customXml" ds:itemID="{D39E6DF1-3607-456D-990D-5F598979CDB8}"/>
</file>

<file path=customXml/itemProps3.xml><?xml version="1.0" encoding="utf-8"?>
<ds:datastoreItem xmlns:ds="http://schemas.openxmlformats.org/officeDocument/2006/customXml" ds:itemID="{0E7407AD-FFCD-4B85-9CC3-D9BE43635B6A}"/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52</TotalTime>
  <Words>813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CourierNewPSMT</vt:lpstr>
      <vt:lpstr>Gill Sans MT</vt:lpstr>
      <vt:lpstr>TimesNewRomanPSMT</vt:lpstr>
      <vt:lpstr>Parcel</vt:lpstr>
      <vt:lpstr>POSIX Threads</vt:lpstr>
      <vt:lpstr>Threads vs Processes</vt:lpstr>
      <vt:lpstr>Thread operations</vt:lpstr>
      <vt:lpstr>Exemplu de program</vt:lpstr>
      <vt:lpstr>Exemplu de program</vt:lpstr>
      <vt:lpstr>Sync Mechanisms - MUTEX</vt:lpstr>
      <vt:lpstr>Mutex Operations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POSIX Threads</dc:title>
  <dc:creator>Alina Calin</dc:creator>
  <cp:lastModifiedBy>Alina Calin</cp:lastModifiedBy>
  <cp:revision>2</cp:revision>
  <dcterms:created xsi:type="dcterms:W3CDTF">2023-05-05T11:19:37Z</dcterms:created>
  <dcterms:modified xsi:type="dcterms:W3CDTF">2023-05-05T12:16:33Z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0x010100E1E9D65B149B644DB6F87ACA6AED37CC</vt:lpwstr>
  </property>
</Properties>
</file>