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14" y="-7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 із двома округленими протилежними кутами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9" name="Підзаголовок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uk-UA" smtClean="0"/>
              <a:t>Зразок підзаголовка</a:t>
            </a:r>
            <a:endParaRPr kumimoji="0" lang="en-US"/>
          </a:p>
        </p:txBody>
      </p:sp>
      <p:sp>
        <p:nvSpPr>
          <p:cNvPr id="10" name="Місце для дати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893959E6-847B-4937-8C3D-49CDB5BA4EF3}" type="datetimeFigureOut">
              <a:rPr lang="uk-UA" smtClean="0"/>
              <a:pPr/>
              <a:t>27.04.2014</a:t>
            </a:fld>
            <a:endParaRPr lang="uk-UA"/>
          </a:p>
        </p:txBody>
      </p:sp>
      <p:sp>
        <p:nvSpPr>
          <p:cNvPr id="11" name="Місце для номера слайда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9BD255C-740D-4BFE-A60D-37750E3706AB}" type="slidenum">
              <a:rPr lang="uk-UA" smtClean="0"/>
              <a:pPr/>
              <a:t>‹№›</a:t>
            </a:fld>
            <a:endParaRPr lang="uk-UA"/>
          </a:p>
        </p:txBody>
      </p:sp>
      <p:sp>
        <p:nvSpPr>
          <p:cNvPr id="12" name="Місце для нижнього колонтитула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3959E6-847B-4937-8C3D-49CDB5BA4EF3}" type="datetimeFigureOut">
              <a:rPr lang="uk-UA" smtClean="0"/>
              <a:pPr/>
              <a:t>27.04.2014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BD255C-740D-4BFE-A60D-37750E3706AB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3959E6-847B-4937-8C3D-49CDB5BA4EF3}" type="datetimeFigureOut">
              <a:rPr lang="uk-UA" smtClean="0"/>
              <a:pPr/>
              <a:t>27.04.2014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BD255C-740D-4BFE-A60D-37750E3706AB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3959E6-847B-4937-8C3D-49CDB5BA4EF3}" type="datetimeFigureOut">
              <a:rPr lang="uk-UA" smtClean="0"/>
              <a:pPr/>
              <a:t>27.04.2014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BD255C-740D-4BFE-A60D-37750E3706AB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озділ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8" name="Місце для дати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893959E6-847B-4937-8C3D-49CDB5BA4EF3}" type="datetimeFigureOut">
              <a:rPr lang="uk-UA" smtClean="0"/>
              <a:pPr/>
              <a:t>27.04.2014</a:t>
            </a:fld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9BD255C-740D-4BFE-A60D-37750E3706AB}" type="slidenum">
              <a:rPr lang="uk-UA" smtClean="0"/>
              <a:pPr/>
              <a:t>‹№›</a:t>
            </a:fld>
            <a:endParaRPr lang="uk-UA"/>
          </a:p>
        </p:txBody>
      </p:sp>
      <p:sp>
        <p:nvSpPr>
          <p:cNvPr id="10" name="Місце для нижнього колонтитула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uk-U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3959E6-847B-4937-8C3D-49CDB5BA4EF3}" type="datetimeFigureOut">
              <a:rPr lang="uk-UA" smtClean="0"/>
              <a:pPr/>
              <a:t>27.04.2014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C9BD255C-740D-4BFE-A60D-37750E3706AB}" type="slidenum">
              <a:rPr lang="uk-UA" smtClean="0"/>
              <a:pPr/>
              <a:t>‹№›</a:t>
            </a:fld>
            <a:endParaRPr lang="uk-UA"/>
          </a:p>
        </p:txBody>
      </p:sp>
      <p:sp>
        <p:nvSpPr>
          <p:cNvPr id="10" name="Прямокутник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кутник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кутник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5" name="Місце для вмісту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3959E6-847B-4937-8C3D-49CDB5BA4EF3}" type="datetimeFigureOut">
              <a:rPr lang="uk-UA" smtClean="0"/>
              <a:pPr/>
              <a:t>27.04.2014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C9BD255C-740D-4BFE-A60D-37750E3706AB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3959E6-847B-4937-8C3D-49CDB5BA4EF3}" type="datetimeFigureOut">
              <a:rPr lang="uk-UA" smtClean="0"/>
              <a:pPr/>
              <a:t>27.04.2014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BD255C-740D-4BFE-A60D-37750E3706AB}" type="slidenum">
              <a:rPr lang="uk-UA" smtClean="0"/>
              <a:pPr/>
              <a:t>‹№›</a:t>
            </a:fld>
            <a:endParaRPr lang="uk-UA"/>
          </a:p>
        </p:txBody>
      </p:sp>
      <p:sp>
        <p:nvSpPr>
          <p:cNvPr id="7" name="Прямокут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3959E6-847B-4937-8C3D-49CDB5BA4EF3}" type="datetimeFigureOut">
              <a:rPr lang="uk-UA" smtClean="0"/>
              <a:pPr/>
              <a:t>27.04.2014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BD255C-740D-4BFE-A60D-37750E3706AB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Вміст із підписо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кутник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9" name="Місце для дати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893959E6-847B-4937-8C3D-49CDB5BA4EF3}" type="datetimeFigureOut">
              <a:rPr lang="uk-UA" smtClean="0"/>
              <a:pPr/>
              <a:t>27.04.2014</a:t>
            </a:fld>
            <a:endParaRPr lang="uk-UA"/>
          </a:p>
        </p:txBody>
      </p:sp>
      <p:sp>
        <p:nvSpPr>
          <p:cNvPr id="10" name="Місце для номера слайда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9BD255C-740D-4BFE-A60D-37750E3706AB}" type="slidenum">
              <a:rPr lang="uk-UA" smtClean="0"/>
              <a:pPr/>
              <a:t>‹№›</a:t>
            </a:fld>
            <a:endParaRPr lang="uk-UA"/>
          </a:p>
        </p:txBody>
      </p:sp>
      <p:sp>
        <p:nvSpPr>
          <p:cNvPr id="11" name="Місце для нижнього колонтитула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uk-U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13" name="Місце для зображення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uk-UA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Клацніть піктограму, щоб додати зображення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Місце для дати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893959E6-847B-4937-8C3D-49CDB5BA4EF3}" type="datetimeFigureOut">
              <a:rPr lang="uk-UA" smtClean="0"/>
              <a:pPr/>
              <a:t>27.04.2014</a:t>
            </a:fld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9BD255C-740D-4BFE-A60D-37750E3706AB}" type="slidenum">
              <a:rPr lang="uk-UA" smtClean="0"/>
              <a:pPr/>
              <a:t>‹№›</a:t>
            </a:fld>
            <a:endParaRPr lang="uk-UA"/>
          </a:p>
        </p:txBody>
      </p:sp>
      <p:sp>
        <p:nvSpPr>
          <p:cNvPr id="10" name="Місце для нижнього колонтитула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 із двома округленими протилежними кутами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uk-UA"/>
          </a:p>
        </p:txBody>
      </p:sp>
      <p:sp>
        <p:nvSpPr>
          <p:cNvPr id="14" name="Місце для дати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893959E6-847B-4937-8C3D-49CDB5BA4EF3}" type="datetimeFigureOut">
              <a:rPr lang="uk-UA" smtClean="0"/>
              <a:pPr/>
              <a:t>27.04.2014</a:t>
            </a:fld>
            <a:endParaRPr lang="uk-UA"/>
          </a:p>
        </p:txBody>
      </p:sp>
      <p:sp>
        <p:nvSpPr>
          <p:cNvPr id="23" name="Місце для номера слайда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C9BD255C-740D-4BFE-A60D-37750E3706AB}" type="slidenum">
              <a:rPr lang="uk-UA" smtClean="0"/>
              <a:pPr/>
              <a:t>‹№›</a:t>
            </a:fld>
            <a:endParaRPr lang="uk-UA"/>
          </a:p>
        </p:txBody>
      </p:sp>
      <p:sp>
        <p:nvSpPr>
          <p:cNvPr id="22" name="Місце для заголовка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13" name="Місце для тексту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  <a:p>
            <a:pPr lvl="1" eaLnBrk="1" latinLnBrk="0" hangingPunct="1"/>
            <a:r>
              <a:rPr kumimoji="0" lang="uk-UA" smtClean="0"/>
              <a:t>Другий рівень</a:t>
            </a:r>
          </a:p>
          <a:p>
            <a:pPr lvl="2" eaLnBrk="1" latinLnBrk="0" hangingPunct="1"/>
            <a:r>
              <a:rPr kumimoji="0" lang="uk-UA" smtClean="0"/>
              <a:t>Третій рівень</a:t>
            </a:r>
          </a:p>
          <a:p>
            <a:pPr lvl="3" eaLnBrk="1" latinLnBrk="0" hangingPunct="1"/>
            <a:r>
              <a:rPr kumimoji="0" lang="uk-UA" smtClean="0"/>
              <a:t>Четвертий рівень</a:t>
            </a:r>
          </a:p>
          <a:p>
            <a:pPr lvl="4" eaLnBrk="1" latinLnBrk="0" hangingPunct="1"/>
            <a:r>
              <a:rPr kumimoji="0" lang="uk-UA" smtClean="0"/>
              <a:t>П'ятий рівень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uk-UA" dirty="0" smtClean="0"/>
              <a:t>АГЕНТИ </a:t>
            </a:r>
            <a:r>
              <a:rPr lang="en-US" dirty="0" smtClean="0"/>
              <a:t>JADE </a:t>
            </a:r>
            <a:r>
              <a:rPr lang="uk-UA" dirty="0" smtClean="0"/>
              <a:t>НА МОБІЛЬНИХ ПРИСТРОЯХ</a:t>
            </a:r>
            <a:br>
              <a:rPr lang="uk-UA" dirty="0" smtClean="0"/>
            </a:b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2285984" y="4643446"/>
            <a:ext cx="6560234" cy="1752600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uk-UA" dirty="0" smtClean="0"/>
              <a:t>Виконала</a:t>
            </a:r>
          </a:p>
          <a:p>
            <a:pPr algn="r"/>
            <a:r>
              <a:rPr lang="uk-UA" dirty="0" smtClean="0"/>
              <a:t>ст. гр. </a:t>
            </a:r>
            <a:r>
              <a:rPr lang="uk-UA" dirty="0" err="1" smtClean="0"/>
              <a:t>Спкм</a:t>
            </a:r>
            <a:r>
              <a:rPr lang="uk-UA" dirty="0" smtClean="0"/>
              <a:t>-12</a:t>
            </a:r>
          </a:p>
          <a:p>
            <a:pPr algn="r"/>
            <a:r>
              <a:rPr lang="uk-UA" dirty="0" smtClean="0"/>
              <a:t>Столярчук Н.В.</a:t>
            </a:r>
          </a:p>
          <a:p>
            <a:pPr algn="r"/>
            <a:r>
              <a:rPr lang="uk-UA" dirty="0" smtClean="0"/>
              <a:t>Прийняв</a:t>
            </a:r>
          </a:p>
          <a:p>
            <a:pPr algn="r"/>
            <a:r>
              <a:rPr lang="uk-UA" dirty="0" smtClean="0"/>
              <a:t>Романюк А.Б.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LEAP IMTP 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      LEAP </a:t>
            </a:r>
            <a:r>
              <a:rPr lang="en-US" dirty="0" smtClean="0"/>
              <a:t>IMTP </a:t>
            </a:r>
            <a:r>
              <a:rPr lang="uk-UA" dirty="0" smtClean="0"/>
              <a:t>складається з так званого “</a:t>
            </a:r>
            <a:r>
              <a:rPr lang="en-US" dirty="0" smtClean="0"/>
              <a:t>Command </a:t>
            </a:r>
            <a:r>
              <a:rPr lang="en-US" dirty="0" err="1" smtClean="0"/>
              <a:t>Dispetcher</a:t>
            </a:r>
            <a:r>
              <a:rPr lang="uk-UA" dirty="0" smtClean="0"/>
              <a:t>” і одного або декількох  </a:t>
            </a:r>
            <a:r>
              <a:rPr lang="en-US" dirty="0" smtClean="0"/>
              <a:t>Internal Communication Peers</a:t>
            </a:r>
            <a:r>
              <a:rPr lang="uk-UA" dirty="0" smtClean="0"/>
              <a:t>(</a:t>
            </a:r>
            <a:r>
              <a:rPr lang="en-US" dirty="0" smtClean="0"/>
              <a:t>ICPs</a:t>
            </a:r>
            <a:r>
              <a:rPr lang="uk-UA" dirty="0" smtClean="0"/>
              <a:t>).  Він відповідальний за:</a:t>
            </a:r>
          </a:p>
          <a:p>
            <a:pPr>
              <a:buNone/>
            </a:pPr>
            <a:endParaRPr lang="uk-UA" dirty="0" smtClean="0"/>
          </a:p>
          <a:p>
            <a:pPr lvl="0"/>
            <a:r>
              <a:rPr lang="uk-UA" dirty="0" err="1" smtClean="0"/>
              <a:t>серіалізацію</a:t>
            </a:r>
            <a:r>
              <a:rPr lang="uk-UA" dirty="0" smtClean="0"/>
              <a:t> і </a:t>
            </a:r>
            <a:r>
              <a:rPr lang="uk-UA" dirty="0" err="1" smtClean="0"/>
              <a:t>десеріалізацію</a:t>
            </a:r>
            <a:r>
              <a:rPr lang="uk-UA" dirty="0" smtClean="0"/>
              <a:t> горизонтальних команд </a:t>
            </a:r>
            <a:r>
              <a:rPr lang="en-US" dirty="0" smtClean="0"/>
              <a:t>JADE </a:t>
            </a:r>
            <a:r>
              <a:rPr lang="uk-UA" dirty="0" smtClean="0"/>
              <a:t>(див . 7.1.3.2), якими обмінюють ся контейнери;</a:t>
            </a:r>
          </a:p>
          <a:p>
            <a:pPr lvl="0"/>
            <a:r>
              <a:rPr lang="uk-UA" dirty="0" smtClean="0"/>
              <a:t>маршрутизацію </a:t>
            </a:r>
            <a:r>
              <a:rPr lang="uk-UA" dirty="0" err="1" smtClean="0"/>
              <a:t>серілізованих</a:t>
            </a:r>
            <a:r>
              <a:rPr lang="uk-UA" dirty="0" smtClean="0"/>
              <a:t> команд з локального контейнера до відповідного </a:t>
            </a:r>
            <a:r>
              <a:rPr lang="en-US" dirty="0" smtClean="0"/>
              <a:t>ICP</a:t>
            </a:r>
            <a:r>
              <a:rPr lang="uk-UA" dirty="0" smtClean="0"/>
              <a:t> (відповідно до адреси віддаленого контейнера) для передачі по мережі; і </a:t>
            </a:r>
          </a:p>
          <a:p>
            <a:pPr lvl="0"/>
            <a:r>
              <a:rPr lang="uk-UA" dirty="0" smtClean="0"/>
              <a:t>проходження команд, отриманих за допомогою основних </a:t>
            </a:r>
            <a:r>
              <a:rPr lang="en-US" dirty="0" smtClean="0"/>
              <a:t>ICP </a:t>
            </a:r>
            <a:r>
              <a:rPr lang="uk-UA" dirty="0" smtClean="0"/>
              <a:t>до локальних контейнерів.</a:t>
            </a:r>
          </a:p>
          <a:p>
            <a:endParaRPr lang="uk-UA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Головні компоненти </a:t>
            </a:r>
            <a:r>
              <a:rPr lang="en-US" dirty="0" smtClean="0"/>
              <a:t>JADE IMTP</a:t>
            </a:r>
            <a:endParaRPr lang="uk-UA" dirty="0"/>
          </a:p>
        </p:txBody>
      </p:sp>
      <p:pic>
        <p:nvPicPr>
          <p:cNvPr id="4" name="Місце для вмісту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1571612"/>
            <a:ext cx="5000660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53618"/>
          </a:xfrm>
        </p:spPr>
        <p:txBody>
          <a:bodyPr>
            <a:normAutofit fontScale="90000"/>
          </a:bodyPr>
          <a:lstStyle/>
          <a:p>
            <a:r>
              <a:rPr lang="uk-UA" dirty="0" err="1" smtClean="0"/>
              <a:t>Кофігурація</a:t>
            </a:r>
            <a:r>
              <a:rPr lang="uk-UA" dirty="0" smtClean="0"/>
              <a:t> </a:t>
            </a:r>
            <a:r>
              <a:rPr lang="en-US" dirty="0" smtClean="0"/>
              <a:t>LEAP IMTP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285720" y="785794"/>
            <a:ext cx="8401080" cy="6072206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uk-UA" dirty="0" smtClean="0"/>
              <a:t>Основний конфігураційний атрибут затверджений </a:t>
            </a:r>
            <a:r>
              <a:rPr lang="en-US" dirty="0" smtClean="0"/>
              <a:t>LEAP IMTP </a:t>
            </a:r>
            <a:r>
              <a:rPr lang="uk-UA" dirty="0" smtClean="0"/>
              <a:t>це </a:t>
            </a:r>
            <a:r>
              <a:rPr lang="en-US" dirty="0" err="1" smtClean="0"/>
              <a:t>icps</a:t>
            </a:r>
            <a:r>
              <a:rPr lang="uk-UA" dirty="0" smtClean="0"/>
              <a:t>, який визначає  який </a:t>
            </a:r>
            <a:r>
              <a:rPr lang="en-US" dirty="0" smtClean="0"/>
              <a:t>ICP</a:t>
            </a:r>
            <a:r>
              <a:rPr lang="uk-UA" dirty="0" smtClean="0"/>
              <a:t> активувати в даному контейнері.  Значення атрибуту – це список </a:t>
            </a:r>
            <a:r>
              <a:rPr lang="en-US" dirty="0" smtClean="0"/>
              <a:t>ICP</a:t>
            </a:r>
            <a:r>
              <a:rPr lang="uk-UA" dirty="0" smtClean="0"/>
              <a:t>, розділених крапка з комою (</a:t>
            </a:r>
            <a:r>
              <a:rPr lang="ru-RU" dirty="0" smtClean="0"/>
              <a:t>‘;’</a:t>
            </a:r>
            <a:r>
              <a:rPr lang="uk-UA" dirty="0" smtClean="0"/>
              <a:t>). Наприклад</a:t>
            </a:r>
            <a:r>
              <a:rPr lang="uk-UA" dirty="0" smtClean="0"/>
              <a:t>:</a:t>
            </a:r>
            <a:endParaRPr lang="uk-UA" dirty="0" smtClean="0"/>
          </a:p>
          <a:p>
            <a:r>
              <a:rPr lang="uk-UA" dirty="0" err="1" smtClean="0"/>
              <a:t>java</a:t>
            </a:r>
            <a:r>
              <a:rPr lang="uk-UA" dirty="0" smtClean="0"/>
              <a:t> </a:t>
            </a:r>
            <a:r>
              <a:rPr lang="uk-UA" dirty="0" err="1" smtClean="0"/>
              <a:t>jade.Boot</a:t>
            </a:r>
            <a:r>
              <a:rPr lang="uk-UA" dirty="0" smtClean="0"/>
              <a:t> -gui -icps</a:t>
            </a:r>
          </a:p>
          <a:p>
            <a:r>
              <a:rPr lang="uk-UA" dirty="0" err="1" smtClean="0"/>
              <a:t>jade.imtp.leap.JICP.JICPPeer</a:t>
            </a:r>
            <a:r>
              <a:rPr lang="uk-UA" dirty="0" smtClean="0"/>
              <a:t>;</a:t>
            </a:r>
            <a:r>
              <a:rPr lang="uk-UA" dirty="0" err="1" smtClean="0"/>
              <a:t>jade.imtp.leap</a:t>
            </a:r>
            <a:r>
              <a:rPr lang="uk-UA" dirty="0" smtClean="0"/>
              <a:t>. </a:t>
            </a:r>
            <a:r>
              <a:rPr lang="uk-UA" dirty="0" err="1" smtClean="0"/>
              <a:t>http.HTTPPeer</a:t>
            </a:r>
            <a:r>
              <a:rPr lang="uk-UA" dirty="0" smtClean="0"/>
              <a:t>(2000</a:t>
            </a:r>
            <a:r>
              <a:rPr lang="uk-UA" dirty="0" smtClean="0"/>
              <a:t>)</a:t>
            </a:r>
            <a:endParaRPr lang="en-US" dirty="0" smtClean="0"/>
          </a:p>
          <a:p>
            <a:r>
              <a:rPr lang="uk-UA" dirty="0" smtClean="0"/>
              <a:t>Вищезгадана команда розпочинає роботу головного контейнера </a:t>
            </a:r>
            <a:r>
              <a:rPr lang="en-US" dirty="0" smtClean="0"/>
              <a:t>JADE</a:t>
            </a:r>
            <a:r>
              <a:rPr lang="uk-UA" dirty="0" smtClean="0"/>
              <a:t>-</a:t>
            </a:r>
            <a:r>
              <a:rPr lang="en-US" dirty="0" smtClean="0"/>
              <a:t>LEAP</a:t>
            </a:r>
            <a:r>
              <a:rPr lang="uk-UA" dirty="0" smtClean="0"/>
              <a:t>  з двома </a:t>
            </a:r>
            <a:r>
              <a:rPr lang="en-US" dirty="0" smtClean="0"/>
              <a:t>ICP</a:t>
            </a:r>
            <a:r>
              <a:rPr lang="uk-UA" dirty="0" smtClean="0"/>
              <a:t>; перший використовує </a:t>
            </a:r>
            <a:r>
              <a:rPr lang="en-US" dirty="0" smtClean="0"/>
              <a:t>JICP </a:t>
            </a:r>
            <a:r>
              <a:rPr lang="uk-UA" dirty="0" smtClean="0"/>
              <a:t>протокол і очікує на вхідні горизонтальні команди на порт 1099 за замовчуванням(для сумісності з </a:t>
            </a:r>
            <a:r>
              <a:rPr lang="en-US" dirty="0" smtClean="0"/>
              <a:t>JADE</a:t>
            </a:r>
            <a:r>
              <a:rPr lang="uk-UA" dirty="0" smtClean="0"/>
              <a:t>); інший використовує </a:t>
            </a:r>
            <a:r>
              <a:rPr lang="en-US" dirty="0" smtClean="0"/>
              <a:t>HTTP </a:t>
            </a:r>
            <a:r>
              <a:rPr lang="uk-UA" dirty="0" smtClean="0"/>
              <a:t>протокол і очікує горизонтальних команд на порт 2000. Значення за замовчуванням для </a:t>
            </a:r>
            <a:r>
              <a:rPr lang="en-US" dirty="0" err="1" smtClean="0"/>
              <a:t>icps</a:t>
            </a:r>
            <a:r>
              <a:rPr lang="en-US" dirty="0" smtClean="0"/>
              <a:t> </a:t>
            </a:r>
            <a:r>
              <a:rPr lang="uk-UA" dirty="0" smtClean="0"/>
              <a:t>опції це одиночний </a:t>
            </a:r>
            <a:r>
              <a:rPr lang="en-US" dirty="0" smtClean="0"/>
              <a:t>JICP ICP</a:t>
            </a:r>
            <a:r>
              <a:rPr lang="uk-UA" dirty="0" smtClean="0"/>
              <a:t>, що використовує порт 1099 за замовчуванням.</a:t>
            </a:r>
          </a:p>
          <a:p>
            <a:r>
              <a:rPr lang="uk-UA" dirty="0" smtClean="0"/>
              <a:t> </a:t>
            </a:r>
          </a:p>
          <a:p>
            <a:r>
              <a:rPr lang="uk-UA" dirty="0" smtClean="0"/>
              <a:t>Отже, командна стрічка:</a:t>
            </a:r>
          </a:p>
          <a:p>
            <a:r>
              <a:rPr lang="uk-UA" dirty="0" smtClean="0"/>
              <a:t> </a:t>
            </a:r>
          </a:p>
          <a:p>
            <a:r>
              <a:rPr lang="uk-UA" dirty="0" err="1" smtClean="0"/>
              <a:t>java</a:t>
            </a:r>
            <a:r>
              <a:rPr lang="uk-UA" dirty="0" smtClean="0"/>
              <a:t> </a:t>
            </a:r>
            <a:r>
              <a:rPr lang="uk-UA" dirty="0" err="1" smtClean="0"/>
              <a:t>jade.Boot</a:t>
            </a:r>
            <a:r>
              <a:rPr lang="uk-UA" dirty="0" smtClean="0"/>
              <a:t> </a:t>
            </a:r>
            <a:r>
              <a:rPr lang="uk-UA" dirty="0" err="1" smtClean="0"/>
              <a:t>–gui</a:t>
            </a:r>
            <a:endParaRPr lang="uk-UA" dirty="0" smtClean="0"/>
          </a:p>
          <a:p>
            <a:r>
              <a:rPr lang="uk-UA" dirty="0" smtClean="0"/>
              <a:t> </a:t>
            </a:r>
          </a:p>
          <a:p>
            <a:r>
              <a:rPr lang="uk-UA" dirty="0" smtClean="0"/>
              <a:t>замінюється на</a:t>
            </a:r>
          </a:p>
          <a:p>
            <a:r>
              <a:rPr lang="uk-UA" dirty="0" smtClean="0"/>
              <a:t> </a:t>
            </a:r>
          </a:p>
          <a:p>
            <a:r>
              <a:rPr lang="uk-UA" dirty="0" err="1" smtClean="0"/>
              <a:t>java</a:t>
            </a:r>
            <a:r>
              <a:rPr lang="uk-UA" dirty="0" smtClean="0"/>
              <a:t> </a:t>
            </a:r>
            <a:r>
              <a:rPr lang="uk-UA" dirty="0" err="1" smtClean="0"/>
              <a:t>jade.Boot</a:t>
            </a:r>
            <a:r>
              <a:rPr lang="uk-UA" dirty="0" smtClean="0"/>
              <a:t> -gui -icps </a:t>
            </a:r>
            <a:r>
              <a:rPr lang="uk-UA" dirty="0" err="1" smtClean="0"/>
              <a:t>jade.imtp.leap.JICP.JICPPeer</a:t>
            </a:r>
            <a:endParaRPr lang="uk-UA" dirty="0" smtClean="0"/>
          </a:p>
          <a:p>
            <a:r>
              <a:rPr lang="uk-UA" dirty="0" smtClean="0"/>
              <a:t> </a:t>
            </a:r>
          </a:p>
          <a:p>
            <a:r>
              <a:rPr lang="uk-UA" dirty="0" smtClean="0"/>
              <a:t>При використанні </a:t>
            </a:r>
            <a:r>
              <a:rPr lang="en-US" dirty="0" smtClean="0"/>
              <a:t>HTTP </a:t>
            </a:r>
            <a:r>
              <a:rPr lang="uk-UA" dirty="0" smtClean="0"/>
              <a:t>протоколу(наприклад, активація </a:t>
            </a:r>
            <a:r>
              <a:rPr lang="en-US" dirty="0" err="1" smtClean="0"/>
              <a:t>HTTPeer</a:t>
            </a:r>
            <a:r>
              <a:rPr lang="en-US" dirty="0" smtClean="0"/>
              <a:t> ICP</a:t>
            </a:r>
            <a:r>
              <a:rPr lang="uk-UA" dirty="0" smtClean="0"/>
              <a:t>) –</a:t>
            </a:r>
            <a:r>
              <a:rPr lang="en-US" dirty="0" smtClean="0"/>
              <a:t>proto http </a:t>
            </a:r>
            <a:r>
              <a:rPr lang="uk-UA" dirty="0" smtClean="0"/>
              <a:t>опція має бути специфікована на периферійних контейнерах в додаток до –</a:t>
            </a:r>
            <a:r>
              <a:rPr lang="en-US" dirty="0" smtClean="0"/>
              <a:t>host </a:t>
            </a:r>
            <a:r>
              <a:rPr lang="en-US" dirty="0" err="1" smtClean="0"/>
              <a:t>i</a:t>
            </a:r>
            <a:r>
              <a:rPr lang="uk-UA" dirty="0" smtClean="0"/>
              <a:t> –</a:t>
            </a:r>
            <a:r>
              <a:rPr lang="en-US" dirty="0" smtClean="0"/>
              <a:t>port </a:t>
            </a:r>
            <a:r>
              <a:rPr lang="uk-UA" dirty="0" smtClean="0"/>
              <a:t>атрибутів.</a:t>
            </a:r>
          </a:p>
          <a:p>
            <a:pPr>
              <a:buNone/>
            </a:pPr>
            <a:endParaRPr lang="uk-UA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РЕЖИМ ВИКОНАННЯ З РОЗДІЛЕНИМ </a:t>
            </a:r>
            <a:r>
              <a:rPr lang="uk-UA" dirty="0" smtClean="0"/>
              <a:t>КОНТЕЙНЕРОМ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uk-UA" dirty="0" smtClean="0"/>
              <a:t>При запуску  </a:t>
            </a:r>
            <a:r>
              <a:rPr lang="en-US" dirty="0" smtClean="0"/>
              <a:t>JADE</a:t>
            </a:r>
            <a:r>
              <a:rPr lang="uk-UA" dirty="0" smtClean="0"/>
              <a:t> на виконання, використовуючи розділений режим виконання, користувач не використовує звичайний контейнер, а дуже тонкий шар під назвою </a:t>
            </a:r>
            <a:r>
              <a:rPr lang="en-US" dirty="0" smtClean="0"/>
              <a:t>front</a:t>
            </a:r>
            <a:r>
              <a:rPr lang="ru-RU" dirty="0" smtClean="0"/>
              <a:t>-</a:t>
            </a:r>
            <a:r>
              <a:rPr lang="en-US" dirty="0" smtClean="0"/>
              <a:t>end</a:t>
            </a:r>
            <a:r>
              <a:rPr lang="ru-RU" dirty="0" smtClean="0"/>
              <a:t>. </a:t>
            </a:r>
            <a:r>
              <a:rPr lang="en-US" dirty="0" smtClean="0"/>
              <a:t>Front</a:t>
            </a:r>
            <a:r>
              <a:rPr lang="ru-RU" dirty="0" smtClean="0"/>
              <a:t>-</a:t>
            </a:r>
            <a:r>
              <a:rPr lang="en-US" dirty="0" smtClean="0"/>
              <a:t>end </a:t>
            </a:r>
            <a:r>
              <a:rPr lang="uk-UA" dirty="0" smtClean="0"/>
              <a:t>забезпечує агентів точно такими ж особливостями, як і контейнер, але реалізовує лише невелику підмножину з них безпосередньо, в той же час делегуючи інших на віддалений процес під назвою </a:t>
            </a:r>
            <a:r>
              <a:rPr lang="en-US" dirty="0" smtClean="0"/>
              <a:t>back</a:t>
            </a:r>
            <a:r>
              <a:rPr lang="ru-RU" dirty="0" smtClean="0"/>
              <a:t>-</a:t>
            </a:r>
            <a:r>
              <a:rPr lang="en-US" dirty="0" smtClean="0"/>
              <a:t>end</a:t>
            </a:r>
            <a:r>
              <a:rPr lang="ru-RU" dirty="0" smtClean="0"/>
              <a:t>. </a:t>
            </a:r>
            <a:r>
              <a:rPr lang="uk-UA" dirty="0" smtClean="0"/>
              <a:t>Якщо </a:t>
            </a:r>
            <a:r>
              <a:rPr lang="en-US" dirty="0" smtClean="0"/>
              <a:t>front</a:t>
            </a:r>
            <a:r>
              <a:rPr lang="ru-RU" dirty="0" smtClean="0"/>
              <a:t>-</a:t>
            </a:r>
            <a:r>
              <a:rPr lang="en-US" dirty="0" smtClean="0"/>
              <a:t>end </a:t>
            </a:r>
            <a:r>
              <a:rPr lang="uk-UA" dirty="0" smtClean="0"/>
              <a:t>виглядає як звичайний контейнер з точки зору агентів, що задіяні на ньому, </a:t>
            </a:r>
            <a:r>
              <a:rPr lang="en-US" dirty="0" smtClean="0"/>
              <a:t>back</a:t>
            </a:r>
            <a:r>
              <a:rPr lang="ru-RU" dirty="0" smtClean="0"/>
              <a:t>-</a:t>
            </a:r>
            <a:r>
              <a:rPr lang="en-US" dirty="0" smtClean="0"/>
              <a:t>end</a:t>
            </a:r>
            <a:r>
              <a:rPr lang="ru-RU" dirty="0" smtClean="0"/>
              <a:t>, </a:t>
            </a:r>
            <a:r>
              <a:rPr lang="uk-UA" dirty="0" smtClean="0"/>
              <a:t>в свою чергу, виглядає як звичайний контейнер з точки зору інших контейнерів на платформі, включаючи основний контейнер. Результатом є те, що об’єднання </a:t>
            </a:r>
            <a:r>
              <a:rPr lang="en-US" dirty="0" smtClean="0"/>
              <a:t>front</a:t>
            </a:r>
            <a:r>
              <a:rPr lang="uk-UA" dirty="0" smtClean="0"/>
              <a:t>-</a:t>
            </a:r>
            <a:r>
              <a:rPr lang="en-US" dirty="0" smtClean="0"/>
              <a:t>end </a:t>
            </a:r>
            <a:r>
              <a:rPr lang="uk-UA" dirty="0" smtClean="0"/>
              <a:t>та </a:t>
            </a:r>
            <a:r>
              <a:rPr lang="en-US" dirty="0" smtClean="0"/>
              <a:t>back</a:t>
            </a:r>
            <a:r>
              <a:rPr lang="uk-UA" dirty="0" smtClean="0"/>
              <a:t>-</a:t>
            </a:r>
            <a:r>
              <a:rPr lang="en-US" dirty="0" smtClean="0"/>
              <a:t>end </a:t>
            </a:r>
            <a:r>
              <a:rPr lang="uk-UA" dirty="0" smtClean="0"/>
              <a:t>формують контейнер, який розділений на дві частини, утворюючи при цьому термін розділений режим виконання. </a:t>
            </a:r>
            <a:r>
              <a:rPr lang="en-US" dirty="0" smtClean="0"/>
              <a:t>Front</a:t>
            </a:r>
            <a:r>
              <a:rPr lang="uk-UA" dirty="0" smtClean="0"/>
              <a:t>-</a:t>
            </a:r>
            <a:r>
              <a:rPr lang="en-US" dirty="0" smtClean="0"/>
              <a:t>end </a:t>
            </a:r>
            <a:r>
              <a:rPr lang="uk-UA" dirty="0" smtClean="0"/>
              <a:t>та </a:t>
            </a:r>
            <a:r>
              <a:rPr lang="en-US" dirty="0" smtClean="0"/>
              <a:t>Back</a:t>
            </a:r>
            <a:r>
              <a:rPr lang="uk-UA" dirty="0" smtClean="0"/>
              <a:t>-</a:t>
            </a:r>
            <a:r>
              <a:rPr lang="en-US" dirty="0" smtClean="0"/>
              <a:t>end </a:t>
            </a:r>
            <a:r>
              <a:rPr lang="uk-UA" dirty="0" smtClean="0"/>
              <a:t>комуні кують через з’єднання, як показано на рисунку </a:t>
            </a:r>
            <a:endParaRPr lang="uk-UA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Місце для вмісту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714489"/>
            <a:ext cx="7500989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uk-UA" dirty="0" smtClean="0"/>
              <a:t>Переваги розділеного режиму для обмежених пристроїв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en-US" dirty="0" smtClean="0"/>
              <a:t>Front</a:t>
            </a:r>
            <a:r>
              <a:rPr lang="ru-RU" dirty="0" smtClean="0"/>
              <a:t>-</a:t>
            </a:r>
            <a:r>
              <a:rPr lang="en-US" dirty="0" smtClean="0"/>
              <a:t>end</a:t>
            </a:r>
            <a:r>
              <a:rPr lang="uk-UA" dirty="0" smtClean="0"/>
              <a:t>, який працює в пристрої, значно легший за повний контейнер.</a:t>
            </a:r>
          </a:p>
          <a:p>
            <a:pPr lvl="0"/>
            <a:r>
              <a:rPr lang="uk-UA" dirty="0" smtClean="0"/>
              <a:t>Початкова фаза завантаження набагато швидша </a:t>
            </a:r>
            <a:r>
              <a:rPr lang="uk-UA" dirty="0" smtClean="0"/>
              <a:t>,так  </a:t>
            </a:r>
            <a:r>
              <a:rPr lang="uk-UA" dirty="0" smtClean="0"/>
              <a:t>як всі комунікації з головного контейнера, необхідного, щоб приєднатися до платформи виконуються </a:t>
            </a:r>
            <a:r>
              <a:rPr lang="en-US" dirty="0" smtClean="0"/>
              <a:t>back</a:t>
            </a:r>
            <a:r>
              <a:rPr lang="uk-UA" dirty="0" smtClean="0"/>
              <a:t>-</a:t>
            </a:r>
            <a:r>
              <a:rPr lang="en-US" dirty="0" smtClean="0"/>
              <a:t>end</a:t>
            </a:r>
            <a:r>
              <a:rPr lang="uk-UA" dirty="0" smtClean="0"/>
              <a:t>ом і тому не проводяться по бездротовому з</a:t>
            </a:r>
            <a:r>
              <a:rPr lang="ru-RU" dirty="0" smtClean="0"/>
              <a:t>’</a:t>
            </a:r>
            <a:r>
              <a:rPr lang="uk-UA" dirty="0" smtClean="0"/>
              <a:t>єднанню.</a:t>
            </a:r>
          </a:p>
          <a:p>
            <a:pPr lvl="0"/>
            <a:r>
              <a:rPr lang="uk-UA" dirty="0" smtClean="0"/>
              <a:t>Використання бездротової лінії оптимізовано.</a:t>
            </a:r>
          </a:p>
          <a:p>
            <a:pPr lvl="0"/>
            <a:r>
              <a:rPr lang="en-US" dirty="0" smtClean="0"/>
              <a:t>Front</a:t>
            </a:r>
            <a:r>
              <a:rPr lang="uk-UA" dirty="0" smtClean="0"/>
              <a:t>-</a:t>
            </a:r>
            <a:r>
              <a:rPr lang="en-US" dirty="0" smtClean="0"/>
              <a:t>end </a:t>
            </a:r>
            <a:r>
              <a:rPr lang="uk-UA" dirty="0" smtClean="0"/>
              <a:t>та </a:t>
            </a:r>
            <a:r>
              <a:rPr lang="en-US" dirty="0" smtClean="0"/>
              <a:t>back</a:t>
            </a:r>
            <a:r>
              <a:rPr lang="uk-UA" dirty="0" smtClean="0"/>
              <a:t>-</a:t>
            </a:r>
            <a:r>
              <a:rPr lang="en-US" dirty="0" smtClean="0"/>
              <a:t>end </a:t>
            </a:r>
            <a:r>
              <a:rPr lang="uk-UA" dirty="0" smtClean="0"/>
              <a:t>додають склад і відсилають механізм, щоб зробити можливі втрати прозорими для додатку.</a:t>
            </a:r>
          </a:p>
          <a:p>
            <a:pPr lvl="0"/>
            <a:r>
              <a:rPr lang="uk-UA" dirty="0" smtClean="0"/>
              <a:t>Тобто, якщо зв’язок між </a:t>
            </a:r>
            <a:r>
              <a:rPr lang="en-US" dirty="0" smtClean="0"/>
              <a:t>front</a:t>
            </a:r>
            <a:r>
              <a:rPr lang="uk-UA" dirty="0" smtClean="0"/>
              <a:t>-</a:t>
            </a:r>
            <a:r>
              <a:rPr lang="en-US" dirty="0" smtClean="0"/>
              <a:t>end </a:t>
            </a:r>
            <a:r>
              <a:rPr lang="uk-UA" dirty="0" smtClean="0"/>
              <a:t>та </a:t>
            </a:r>
            <a:r>
              <a:rPr lang="en-US" dirty="0" smtClean="0"/>
              <a:t>back</a:t>
            </a:r>
            <a:r>
              <a:rPr lang="uk-UA" dirty="0" smtClean="0"/>
              <a:t>-</a:t>
            </a:r>
            <a:r>
              <a:rPr lang="en-US" dirty="0" smtClean="0"/>
              <a:t>end </a:t>
            </a:r>
            <a:r>
              <a:rPr lang="uk-UA" dirty="0" smtClean="0"/>
              <a:t>спадає, повідомлення до і від агентів, що знаходяться на </a:t>
            </a:r>
            <a:r>
              <a:rPr lang="en-US" dirty="0" smtClean="0"/>
              <a:t>front</a:t>
            </a:r>
            <a:r>
              <a:rPr lang="uk-UA" dirty="0" smtClean="0"/>
              <a:t>-</a:t>
            </a:r>
            <a:r>
              <a:rPr lang="en-US" dirty="0" smtClean="0"/>
              <a:t>end </a:t>
            </a:r>
            <a:r>
              <a:rPr lang="uk-UA" dirty="0" err="1" smtClean="0"/>
              <a:t>буферуються</a:t>
            </a:r>
            <a:r>
              <a:rPr lang="uk-UA" dirty="0" smtClean="0"/>
              <a:t> на </a:t>
            </a:r>
            <a:r>
              <a:rPr lang="en-US" dirty="0" smtClean="0"/>
              <a:t>front</a:t>
            </a:r>
            <a:r>
              <a:rPr lang="uk-UA" dirty="0" smtClean="0"/>
              <a:t>-</a:t>
            </a:r>
            <a:r>
              <a:rPr lang="en-US" dirty="0" smtClean="0"/>
              <a:t>end </a:t>
            </a:r>
            <a:r>
              <a:rPr lang="uk-UA" dirty="0" smtClean="0"/>
              <a:t>і </a:t>
            </a:r>
            <a:r>
              <a:rPr lang="en-US" dirty="0" smtClean="0"/>
              <a:t>back</a:t>
            </a:r>
            <a:r>
              <a:rPr lang="uk-UA" dirty="0" smtClean="0"/>
              <a:t>-</a:t>
            </a:r>
            <a:r>
              <a:rPr lang="en-US" dirty="0" smtClean="0"/>
              <a:t>end</a:t>
            </a:r>
            <a:r>
              <a:rPr lang="uk-UA" dirty="0" smtClean="0"/>
              <a:t>. Як тільки </a:t>
            </a:r>
            <a:r>
              <a:rPr lang="uk-UA" dirty="0" err="1" smtClean="0"/>
              <a:t>зв</a:t>
            </a:r>
            <a:r>
              <a:rPr lang="ru-RU" dirty="0" smtClean="0"/>
              <a:t>’</a:t>
            </a:r>
            <a:r>
              <a:rPr lang="uk-UA" dirty="0" err="1" smtClean="0"/>
              <a:t>язок</a:t>
            </a:r>
            <a:r>
              <a:rPr lang="uk-UA" dirty="0" smtClean="0"/>
              <a:t> налагоджується, </a:t>
            </a:r>
            <a:r>
              <a:rPr lang="uk-UA" dirty="0" err="1" smtClean="0"/>
              <a:t>буферизоване</a:t>
            </a:r>
            <a:r>
              <a:rPr lang="uk-UA" dirty="0" smtClean="0"/>
              <a:t> повідомлення відправляється до призначених </a:t>
            </a:r>
            <a:r>
              <a:rPr lang="uk-UA" dirty="0" err="1" smtClean="0"/>
              <a:t>отримувачів</a:t>
            </a:r>
            <a:r>
              <a:rPr lang="uk-UA" dirty="0" smtClean="0"/>
              <a:t>.</a:t>
            </a:r>
          </a:p>
          <a:p>
            <a:pPr lvl="0"/>
            <a:r>
              <a:rPr lang="en-US" dirty="0" smtClean="0"/>
              <a:t>IP </a:t>
            </a:r>
            <a:r>
              <a:rPr lang="uk-UA" dirty="0" smtClean="0"/>
              <a:t>адреса мобільного приладу ніколи не може побачити інший контейнер на платформі, так як вона завжди взаємодіють з </a:t>
            </a:r>
            <a:r>
              <a:rPr lang="en-US" dirty="0" smtClean="0"/>
              <a:t>back</a:t>
            </a:r>
            <a:r>
              <a:rPr lang="ru-RU" dirty="0" smtClean="0"/>
              <a:t>-</a:t>
            </a:r>
            <a:r>
              <a:rPr lang="en-US" dirty="0" smtClean="0"/>
              <a:t>end</a:t>
            </a:r>
            <a:r>
              <a:rPr lang="ru-RU" dirty="0" smtClean="0"/>
              <a:t>. </a:t>
            </a:r>
            <a:r>
              <a:rPr lang="uk-UA" dirty="0" smtClean="0"/>
              <a:t>Це можна навіть змінити без впливу на додаток.</a:t>
            </a:r>
          </a:p>
          <a:p>
            <a:endParaRPr lang="uk-UA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Проблеми при розробці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uk-UA" dirty="0" smtClean="0"/>
              <a:t>Неможливо </a:t>
            </a:r>
            <a:r>
              <a:rPr lang="uk-UA" dirty="0" smtClean="0"/>
              <a:t>запустити </a:t>
            </a:r>
            <a:r>
              <a:rPr lang="uk-UA" dirty="0" smtClean="0"/>
              <a:t>головний контейнер, використовуючи розділений режим виконання.</a:t>
            </a:r>
          </a:p>
          <a:p>
            <a:pPr lvl="0"/>
            <a:r>
              <a:rPr lang="uk-UA" dirty="0" err="1" smtClean="0"/>
              <a:t>jade.core.Runtime</a:t>
            </a:r>
            <a:r>
              <a:rPr lang="uk-UA" dirty="0" smtClean="0"/>
              <a:t> клас і класи у </a:t>
            </a:r>
            <a:r>
              <a:rPr lang="en-US" dirty="0" smtClean="0"/>
              <a:t>jade</a:t>
            </a:r>
            <a:r>
              <a:rPr lang="uk-UA" dirty="0" smtClean="0"/>
              <a:t>.</a:t>
            </a:r>
            <a:r>
              <a:rPr lang="en-US" dirty="0" smtClean="0"/>
              <a:t>wrapper </a:t>
            </a:r>
            <a:r>
              <a:rPr lang="uk-UA" dirty="0" smtClean="0"/>
              <a:t>пакеті, </a:t>
            </a:r>
            <a:r>
              <a:rPr lang="uk-UA" dirty="0" smtClean="0"/>
              <a:t>розроблені для управління </a:t>
            </a:r>
            <a:r>
              <a:rPr lang="en-US" dirty="0" smtClean="0"/>
              <a:t>stand</a:t>
            </a:r>
            <a:r>
              <a:rPr lang="uk-UA" dirty="0" smtClean="0"/>
              <a:t>-</a:t>
            </a:r>
            <a:r>
              <a:rPr lang="en-US" dirty="0" smtClean="0"/>
              <a:t>alone </a:t>
            </a:r>
            <a:r>
              <a:rPr lang="uk-UA" dirty="0" smtClean="0"/>
              <a:t>контейнером. Зовнішні </a:t>
            </a:r>
            <a:r>
              <a:rPr lang="uk-UA" dirty="0" err="1" smtClean="0"/>
              <a:t>застосунки</a:t>
            </a:r>
            <a:r>
              <a:rPr lang="uk-UA" dirty="0" smtClean="0"/>
              <a:t> можуть управляти розділеним контейнером за допомогою мінімальних процесів інтерфейсу, що забезпечує  </a:t>
            </a:r>
            <a:r>
              <a:rPr lang="en-US" dirty="0" smtClean="0"/>
              <a:t>jade</a:t>
            </a:r>
            <a:r>
              <a:rPr lang="uk-UA" dirty="0" smtClean="0"/>
              <a:t>.</a:t>
            </a:r>
            <a:r>
              <a:rPr lang="en-US" dirty="0" smtClean="0"/>
              <a:t>core</a:t>
            </a:r>
            <a:r>
              <a:rPr lang="uk-UA" dirty="0" smtClean="0"/>
              <a:t>.</a:t>
            </a:r>
            <a:r>
              <a:rPr lang="en-US" dirty="0" err="1" smtClean="0"/>
              <a:t>MicroRuntime</a:t>
            </a:r>
            <a:r>
              <a:rPr lang="en-US" dirty="0" smtClean="0"/>
              <a:t> </a:t>
            </a:r>
            <a:r>
              <a:rPr lang="uk-UA" dirty="0" smtClean="0"/>
              <a:t>клас(див. 8.5.3). Цей клас доступний лише при роботі з </a:t>
            </a:r>
            <a:r>
              <a:rPr lang="en-US" dirty="0" smtClean="0"/>
              <a:t>JADE</a:t>
            </a:r>
            <a:r>
              <a:rPr lang="ru-RU" dirty="0" smtClean="0"/>
              <a:t>-</a:t>
            </a:r>
            <a:r>
              <a:rPr lang="en-US" dirty="0" smtClean="0"/>
              <a:t>LEAP</a:t>
            </a:r>
            <a:r>
              <a:rPr lang="uk-UA" dirty="0" smtClean="0"/>
              <a:t>, так як розділений режим виконання відсутній у </a:t>
            </a:r>
            <a:r>
              <a:rPr lang="en-US" dirty="0" smtClean="0"/>
              <a:t>JADE</a:t>
            </a:r>
            <a:r>
              <a:rPr lang="ru-RU" dirty="0" smtClean="0"/>
              <a:t>.</a:t>
            </a:r>
            <a:r>
              <a:rPr lang="uk-UA" dirty="0" smtClean="0"/>
              <a:t>	</a:t>
            </a:r>
          </a:p>
          <a:p>
            <a:pPr lvl="0"/>
            <a:r>
              <a:rPr lang="uk-UA" dirty="0" smtClean="0"/>
              <a:t>Мобільність агентів і клонування не передбачено у розділеному контейнері.</a:t>
            </a:r>
          </a:p>
          <a:p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uk-UA" dirty="0" smtClean="0"/>
              <a:t>Обмеження при розробці агентів для мобільних пристроїв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Обмеження для апаратного забезпечення</a:t>
            </a:r>
          </a:p>
          <a:p>
            <a:r>
              <a:rPr lang="uk-UA" dirty="0" smtClean="0"/>
              <a:t>Обмеження </a:t>
            </a:r>
            <a:r>
              <a:rPr lang="en-US" dirty="0" smtClean="0"/>
              <a:t>JAVA</a:t>
            </a:r>
          </a:p>
          <a:p>
            <a:r>
              <a:rPr lang="uk-UA" dirty="0" smtClean="0"/>
              <a:t>Обмеження мережі</a:t>
            </a:r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Додаток </a:t>
            </a:r>
            <a:r>
              <a:rPr lang="en-US" dirty="0" smtClean="0"/>
              <a:t>LEAP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uk-UA" dirty="0" smtClean="0"/>
              <a:t>Розробники: </a:t>
            </a:r>
            <a:r>
              <a:rPr lang="en-US" dirty="0" smtClean="0"/>
              <a:t>Motorola, Siemens, Ericsson, British Telecommunication, Telecom India</a:t>
            </a:r>
          </a:p>
          <a:p>
            <a:r>
              <a:rPr lang="uk-UA" dirty="0" smtClean="0"/>
              <a:t> Повна назва: </a:t>
            </a:r>
            <a:r>
              <a:rPr lang="en-US" dirty="0" smtClean="0"/>
              <a:t>Lightweight Extensible Agent </a:t>
            </a:r>
            <a:r>
              <a:rPr lang="en-US" dirty="0" err="1" smtClean="0"/>
              <a:t>Plantform</a:t>
            </a:r>
            <a:endParaRPr lang="uk-UA" dirty="0" smtClean="0"/>
          </a:p>
          <a:p>
            <a:r>
              <a:rPr lang="uk-UA" dirty="0" smtClean="0"/>
              <a:t> </a:t>
            </a:r>
            <a:r>
              <a:rPr lang="uk-UA" dirty="0" smtClean="0"/>
              <a:t>Запущена на початку 2000  року</a:t>
            </a:r>
          </a:p>
          <a:p>
            <a:pPr>
              <a:buNone/>
            </a:pPr>
            <a:endParaRPr lang="uk-U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Чому саме </a:t>
            </a:r>
            <a:r>
              <a:rPr lang="en-US" dirty="0" smtClean="0"/>
              <a:t>JADE?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 smtClean="0"/>
              <a:t>Java</a:t>
            </a:r>
            <a:r>
              <a:rPr lang="ru-RU" dirty="0" smtClean="0"/>
              <a:t> 2 </a:t>
            </a:r>
            <a:r>
              <a:rPr lang="en-US" dirty="0" smtClean="0"/>
              <a:t>Micro Edition </a:t>
            </a:r>
            <a:r>
              <a:rPr lang="uk-UA" dirty="0" smtClean="0"/>
              <a:t>на той час фактично стала стандартом для розробки додатків для мобільних клієнтів.</a:t>
            </a:r>
          </a:p>
          <a:p>
            <a:pPr lvl="0"/>
            <a:r>
              <a:rPr lang="en-US" dirty="0" smtClean="0"/>
              <a:t>JADE </a:t>
            </a:r>
            <a:r>
              <a:rPr lang="uk-UA" dirty="0" smtClean="0"/>
              <a:t>повністю написаний</a:t>
            </a:r>
            <a:r>
              <a:rPr lang="en-US" dirty="0" smtClean="0"/>
              <a:t> </a:t>
            </a:r>
            <a:r>
              <a:rPr lang="uk-UA" dirty="0" smtClean="0"/>
              <a:t>на </a:t>
            </a:r>
            <a:r>
              <a:rPr lang="en-US" dirty="0" smtClean="0"/>
              <a:t>Java</a:t>
            </a:r>
            <a:r>
              <a:rPr lang="uk-UA" dirty="0" smtClean="0"/>
              <a:t>.</a:t>
            </a:r>
          </a:p>
          <a:p>
            <a:pPr lvl="0"/>
            <a:r>
              <a:rPr lang="en-US" dirty="0" smtClean="0"/>
              <a:t>JADE</a:t>
            </a:r>
            <a:r>
              <a:rPr lang="uk-UA" dirty="0" smtClean="0"/>
              <a:t> є відкритим джерелом, таким чином надаючи проекту доступ до всіх своїх джерел. Крім того, досі </a:t>
            </a:r>
            <a:r>
              <a:rPr lang="en-US" dirty="0" smtClean="0"/>
              <a:t>JADE </a:t>
            </a:r>
            <a:r>
              <a:rPr lang="uk-UA" dirty="0" smtClean="0"/>
              <a:t>зібрав значну кількість користувачів, які можуть стати хорошою основою для застосування нової простої розширюваної платформи агента.</a:t>
            </a:r>
          </a:p>
          <a:p>
            <a:pPr lvl="0"/>
            <a:r>
              <a:rPr lang="uk-UA" dirty="0" smtClean="0"/>
              <a:t>Деякі риси </a:t>
            </a:r>
            <a:r>
              <a:rPr lang="en-US" dirty="0" smtClean="0"/>
              <a:t>JADE</a:t>
            </a:r>
            <a:r>
              <a:rPr lang="uk-UA" dirty="0" smtClean="0"/>
              <a:t>, зокрема можливість виконання багатьох завдань одночасно у єдиному потоці </a:t>
            </a:r>
            <a:r>
              <a:rPr lang="en-US" dirty="0" smtClean="0"/>
              <a:t>Java</a:t>
            </a:r>
            <a:r>
              <a:rPr lang="uk-UA" dirty="0" smtClean="0"/>
              <a:t>, добре підходили для пристроїв з обмеженими ресурсами. </a:t>
            </a:r>
          </a:p>
          <a:p>
            <a:pPr lvl="0"/>
            <a:r>
              <a:rPr lang="uk-UA" dirty="0" smtClean="0"/>
              <a:t>Зрештою, розробка </a:t>
            </a:r>
            <a:r>
              <a:rPr lang="en-US" dirty="0" smtClean="0"/>
              <a:t>JADE </a:t>
            </a:r>
            <a:r>
              <a:rPr lang="uk-UA" dirty="0" smtClean="0"/>
              <a:t>проводилася </a:t>
            </a:r>
            <a:r>
              <a:rPr lang="en-US" dirty="0" smtClean="0"/>
              <a:t>Telecom Italia</a:t>
            </a:r>
            <a:r>
              <a:rPr lang="uk-UA" dirty="0" smtClean="0"/>
              <a:t>, членом проекту </a:t>
            </a:r>
            <a:r>
              <a:rPr lang="en-US" dirty="0" smtClean="0"/>
              <a:t>LEAP</a:t>
            </a:r>
            <a:r>
              <a:rPr lang="uk-UA" dirty="0" smtClean="0"/>
              <a:t>.</a:t>
            </a:r>
          </a:p>
          <a:p>
            <a:pPr>
              <a:buNone/>
            </a:pPr>
            <a:endParaRPr 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Середовища </a:t>
            </a:r>
            <a:r>
              <a:rPr lang="en-US" dirty="0" smtClean="0"/>
              <a:t>JAVA </a:t>
            </a:r>
            <a:r>
              <a:rPr lang="uk-UA" dirty="0" smtClean="0"/>
              <a:t>для </a:t>
            </a:r>
            <a:r>
              <a:rPr lang="en-US" dirty="0" smtClean="0"/>
              <a:t>LEAP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J</a:t>
            </a:r>
            <a:r>
              <a:rPr lang="uk-UA" dirty="0" smtClean="0"/>
              <a:t>2</a:t>
            </a:r>
            <a:r>
              <a:rPr lang="en-US" dirty="0" smtClean="0"/>
              <a:t>SE</a:t>
            </a:r>
            <a:r>
              <a:rPr lang="uk-UA" dirty="0" smtClean="0"/>
              <a:t>: для запуску </a:t>
            </a:r>
            <a:r>
              <a:rPr lang="en-US" dirty="0" smtClean="0"/>
              <a:t>JADE</a:t>
            </a:r>
            <a:r>
              <a:rPr lang="uk-UA" dirty="0" smtClean="0"/>
              <a:t>-</a:t>
            </a:r>
            <a:r>
              <a:rPr lang="en-US" dirty="0" smtClean="0"/>
              <a:t>LEAP</a:t>
            </a:r>
            <a:r>
              <a:rPr lang="uk-UA" dirty="0" smtClean="0"/>
              <a:t> на ПК та серверах із фіксованою мережею, що працює на основі </a:t>
            </a:r>
            <a:r>
              <a:rPr lang="en-US" dirty="0" smtClean="0"/>
              <a:t>JDK</a:t>
            </a:r>
            <a:r>
              <a:rPr lang="uk-UA" dirty="0" smtClean="0"/>
              <a:t>1.4 або новішій версії</a:t>
            </a:r>
          </a:p>
          <a:p>
            <a:pPr lvl="0"/>
            <a:r>
              <a:rPr lang="en-US" dirty="0" err="1" smtClean="0"/>
              <a:t>pJava</a:t>
            </a:r>
            <a:r>
              <a:rPr lang="uk-UA" dirty="0" smtClean="0"/>
              <a:t>: для запуску </a:t>
            </a:r>
            <a:r>
              <a:rPr lang="en-US" dirty="0" smtClean="0"/>
              <a:t>JADE</a:t>
            </a:r>
            <a:r>
              <a:rPr lang="uk-UA" dirty="0" smtClean="0"/>
              <a:t>-</a:t>
            </a:r>
            <a:r>
              <a:rPr lang="en-US" dirty="0" smtClean="0"/>
              <a:t>LEAP</a:t>
            </a:r>
            <a:r>
              <a:rPr lang="uk-UA" dirty="0" smtClean="0"/>
              <a:t> на ручних пристроях, що підтримують </a:t>
            </a:r>
            <a:r>
              <a:rPr lang="en-US" dirty="0" smtClean="0"/>
              <a:t>J</a:t>
            </a:r>
            <a:r>
              <a:rPr lang="uk-UA" dirty="0" smtClean="0"/>
              <a:t>2</a:t>
            </a:r>
            <a:r>
              <a:rPr lang="en-US" dirty="0" smtClean="0"/>
              <a:t>ME CDC </a:t>
            </a:r>
            <a:r>
              <a:rPr lang="uk-UA" dirty="0" smtClean="0"/>
              <a:t>або </a:t>
            </a:r>
            <a:r>
              <a:rPr lang="en-US" dirty="0" smtClean="0"/>
              <a:t>Personal Java</a:t>
            </a:r>
            <a:r>
              <a:rPr lang="uk-UA" dirty="0" smtClean="0"/>
              <a:t>.</a:t>
            </a:r>
          </a:p>
          <a:p>
            <a:pPr lvl="0"/>
            <a:r>
              <a:rPr lang="en-US" dirty="0" smtClean="0"/>
              <a:t>MIDP</a:t>
            </a:r>
            <a:r>
              <a:rPr lang="uk-UA" dirty="0" smtClean="0"/>
              <a:t>: для запуску </a:t>
            </a:r>
            <a:r>
              <a:rPr lang="en-US" dirty="0" smtClean="0"/>
              <a:t>JADE</a:t>
            </a:r>
            <a:r>
              <a:rPr lang="uk-UA" dirty="0" smtClean="0"/>
              <a:t>-</a:t>
            </a:r>
            <a:r>
              <a:rPr lang="en-US" dirty="0" smtClean="0"/>
              <a:t>LEAP</a:t>
            </a:r>
            <a:r>
              <a:rPr lang="uk-UA" dirty="0" smtClean="0"/>
              <a:t> на ручних пристроях, що підтримують </a:t>
            </a:r>
            <a:r>
              <a:rPr lang="en-US" dirty="0" smtClean="0"/>
              <a:t>MIDP</a:t>
            </a:r>
            <a:r>
              <a:rPr lang="uk-UA" dirty="0" smtClean="0"/>
              <a:t>1.0 (або пізніші версії), наприклад більшість мобільних телефонів із </a:t>
            </a:r>
            <a:r>
              <a:rPr lang="en-US" dirty="0" smtClean="0"/>
              <a:t>Java</a:t>
            </a:r>
            <a:r>
              <a:rPr lang="uk-UA" dirty="0" smtClean="0"/>
              <a:t>.</a:t>
            </a:r>
          </a:p>
          <a:p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JADE-Leap </a:t>
            </a:r>
            <a:r>
              <a:rPr lang="uk-UA" dirty="0" smtClean="0"/>
              <a:t>середовище</a:t>
            </a:r>
            <a:endParaRPr lang="uk-UA" dirty="0"/>
          </a:p>
        </p:txBody>
      </p:sp>
      <p:pic>
        <p:nvPicPr>
          <p:cNvPr id="4" name="Місце для вмісту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714488"/>
            <a:ext cx="7786742" cy="4500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JADE </a:t>
            </a:r>
            <a:r>
              <a:rPr lang="en-US" dirty="0" err="1" smtClean="0"/>
              <a:t>i</a:t>
            </a:r>
            <a:r>
              <a:rPr lang="en-US" dirty="0" smtClean="0"/>
              <a:t> Jade-Leap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uk-UA" dirty="0" smtClean="0"/>
              <a:t>З точки зору розробників додатків і користувачів, </a:t>
            </a:r>
            <a:r>
              <a:rPr lang="en-US" dirty="0" smtClean="0"/>
              <a:t>JADE</a:t>
            </a:r>
            <a:r>
              <a:rPr lang="uk-UA" dirty="0" smtClean="0"/>
              <a:t>-</a:t>
            </a:r>
            <a:r>
              <a:rPr lang="en-US" dirty="0" smtClean="0"/>
              <a:t>LAEP </a:t>
            </a:r>
            <a:r>
              <a:rPr lang="uk-UA" dirty="0" smtClean="0"/>
              <a:t>для </a:t>
            </a:r>
            <a:r>
              <a:rPr lang="en-US" dirty="0" smtClean="0"/>
              <a:t>J</a:t>
            </a:r>
            <a:r>
              <a:rPr lang="uk-UA" dirty="0" smtClean="0"/>
              <a:t>2</a:t>
            </a:r>
            <a:r>
              <a:rPr lang="en-US" dirty="0" smtClean="0"/>
              <a:t>SE </a:t>
            </a:r>
            <a:r>
              <a:rPr lang="uk-UA" dirty="0" smtClean="0"/>
              <a:t>ідентичний </a:t>
            </a:r>
            <a:r>
              <a:rPr lang="en-US" dirty="0" smtClean="0"/>
              <a:t>JADE </a:t>
            </a:r>
            <a:r>
              <a:rPr lang="uk-UA" dirty="0" smtClean="0"/>
              <a:t>з точки зору </a:t>
            </a:r>
            <a:r>
              <a:rPr lang="en-US" dirty="0" smtClean="0"/>
              <a:t>API</a:t>
            </a:r>
            <a:r>
              <a:rPr lang="uk-UA" dirty="0" smtClean="0"/>
              <a:t>, і практично ідентичний під час </a:t>
            </a:r>
            <a:r>
              <a:rPr lang="uk-UA" dirty="0" smtClean="0"/>
              <a:t>виконання.</a:t>
            </a:r>
            <a:r>
              <a:rPr lang="en-US" dirty="0" smtClean="0"/>
              <a:t> </a:t>
            </a:r>
            <a:r>
              <a:rPr lang="uk-UA" dirty="0" smtClean="0"/>
              <a:t>Розробники можуть використовувати своїх агентів </a:t>
            </a:r>
            <a:r>
              <a:rPr lang="en-US" dirty="0" smtClean="0"/>
              <a:t>JADE </a:t>
            </a:r>
            <a:r>
              <a:rPr lang="uk-UA" dirty="0" smtClean="0"/>
              <a:t>на </a:t>
            </a:r>
            <a:r>
              <a:rPr lang="en-US" dirty="0" smtClean="0"/>
              <a:t>JADE</a:t>
            </a:r>
            <a:r>
              <a:rPr lang="uk-UA" dirty="0" smtClean="0"/>
              <a:t>-</a:t>
            </a:r>
            <a:r>
              <a:rPr lang="en-US" dirty="0" smtClean="0"/>
              <a:t>LEAP</a:t>
            </a:r>
            <a:r>
              <a:rPr lang="uk-UA" dirty="0" smtClean="0"/>
              <a:t> і навпаки без жодних змін. Немає необхідності для </a:t>
            </a:r>
            <a:r>
              <a:rPr lang="en-US" dirty="0" smtClean="0"/>
              <a:t>JADE</a:t>
            </a:r>
            <a:r>
              <a:rPr lang="uk-UA" dirty="0" smtClean="0"/>
              <a:t>-</a:t>
            </a:r>
            <a:r>
              <a:rPr lang="en-US" dirty="0" smtClean="0"/>
              <a:t>LEAP </a:t>
            </a:r>
            <a:r>
              <a:rPr lang="uk-UA" dirty="0" smtClean="0"/>
              <a:t>пояснень чи </a:t>
            </a:r>
            <a:r>
              <a:rPr lang="en-US" dirty="0" smtClean="0"/>
              <a:t>API</a:t>
            </a:r>
            <a:r>
              <a:rPr lang="uk-UA" dirty="0" smtClean="0"/>
              <a:t> документації, так як вони передбачені для </a:t>
            </a:r>
            <a:r>
              <a:rPr lang="en-US" dirty="0" smtClean="0"/>
              <a:t>JADE</a:t>
            </a:r>
            <a:r>
              <a:rPr lang="uk-UA" dirty="0" smtClean="0"/>
              <a:t>, можуть використовуватися і для </a:t>
            </a:r>
            <a:r>
              <a:rPr lang="en-US" dirty="0" smtClean="0"/>
              <a:t>JADE</a:t>
            </a:r>
            <a:r>
              <a:rPr lang="uk-UA" dirty="0" smtClean="0"/>
              <a:t>-</a:t>
            </a:r>
            <a:r>
              <a:rPr lang="en-US" dirty="0" smtClean="0"/>
              <a:t>LEAP</a:t>
            </a:r>
            <a:r>
              <a:rPr lang="uk-UA" dirty="0" smtClean="0"/>
              <a:t>. </a:t>
            </a:r>
          </a:p>
          <a:p>
            <a:r>
              <a:rPr lang="uk-UA" dirty="0" smtClean="0"/>
              <a:t>Та потрібно пам’ятати, що </a:t>
            </a:r>
            <a:r>
              <a:rPr lang="en-US" dirty="0" smtClean="0"/>
              <a:t>JADE </a:t>
            </a:r>
            <a:r>
              <a:rPr lang="uk-UA" dirty="0" smtClean="0"/>
              <a:t>контейнери та контейнери </a:t>
            </a:r>
            <a:r>
              <a:rPr lang="en-US" dirty="0" smtClean="0"/>
              <a:t>JADE</a:t>
            </a:r>
            <a:r>
              <a:rPr lang="uk-UA" dirty="0" smtClean="0"/>
              <a:t>-</a:t>
            </a:r>
            <a:r>
              <a:rPr lang="en-US" dirty="0" smtClean="0"/>
              <a:t>LEAP</a:t>
            </a:r>
            <a:r>
              <a:rPr lang="uk-UA" dirty="0" smtClean="0"/>
              <a:t> не можуть бути змішані на одній платформі. Це головний стимул для використання </a:t>
            </a:r>
            <a:r>
              <a:rPr lang="en-US" dirty="0" smtClean="0"/>
              <a:t>J</a:t>
            </a:r>
            <a:r>
              <a:rPr lang="uk-UA" dirty="0" smtClean="0"/>
              <a:t>2</a:t>
            </a:r>
            <a:r>
              <a:rPr lang="en-US" dirty="0" smtClean="0"/>
              <a:t>SE </a:t>
            </a:r>
            <a:r>
              <a:rPr lang="uk-UA" dirty="0" smtClean="0"/>
              <a:t>версії </a:t>
            </a:r>
            <a:r>
              <a:rPr lang="en-US" dirty="0" smtClean="0"/>
              <a:t>JADE</a:t>
            </a:r>
            <a:r>
              <a:rPr lang="uk-UA" dirty="0" smtClean="0"/>
              <a:t>-</a:t>
            </a:r>
            <a:r>
              <a:rPr lang="en-US" dirty="0" smtClean="0"/>
              <a:t>LEAP</a:t>
            </a:r>
            <a:r>
              <a:rPr lang="uk-UA" dirty="0" smtClean="0"/>
              <a:t>. Без цього було б неможливо розгорнути єдину платформу </a:t>
            </a:r>
            <a:r>
              <a:rPr lang="en-US" dirty="0" smtClean="0"/>
              <a:t>JADE</a:t>
            </a:r>
            <a:r>
              <a:rPr lang="uk-UA" dirty="0" smtClean="0"/>
              <a:t>-</a:t>
            </a:r>
            <a:r>
              <a:rPr lang="en-US" dirty="0" smtClean="0"/>
              <a:t>LEAP</a:t>
            </a:r>
            <a:r>
              <a:rPr lang="uk-UA" dirty="0" smtClean="0"/>
              <a:t>, яка породжує обидві мережі, бездротову і дротову. </a:t>
            </a:r>
          </a:p>
          <a:p>
            <a:endParaRPr lang="uk-U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uk-UA" dirty="0" smtClean="0"/>
              <a:t>Відмінності між </a:t>
            </a:r>
            <a:r>
              <a:rPr lang="en-US" dirty="0" smtClean="0"/>
              <a:t>JADE </a:t>
            </a:r>
            <a:r>
              <a:rPr lang="uk-UA" dirty="0" smtClean="0"/>
              <a:t>і </a:t>
            </a:r>
            <a:r>
              <a:rPr lang="en-US" dirty="0" smtClean="0"/>
              <a:t>JADE</a:t>
            </a:r>
            <a:r>
              <a:rPr lang="uk-UA" dirty="0" smtClean="0"/>
              <a:t>-</a:t>
            </a:r>
            <a:r>
              <a:rPr lang="en-US" dirty="0" smtClean="0"/>
              <a:t>LEAP </a:t>
            </a:r>
            <a:r>
              <a:rPr lang="uk-UA" dirty="0" smtClean="0"/>
              <a:t>для </a:t>
            </a:r>
            <a:r>
              <a:rPr lang="en-US" dirty="0" smtClean="0"/>
              <a:t>J</a:t>
            </a:r>
            <a:r>
              <a:rPr lang="uk-UA" dirty="0" smtClean="0"/>
              <a:t>2</a:t>
            </a:r>
            <a:r>
              <a:rPr lang="en-US" dirty="0" smtClean="0"/>
              <a:t>SE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Jar </a:t>
            </a:r>
            <a:r>
              <a:rPr lang="uk-UA" b="1" dirty="0" smtClean="0"/>
              <a:t>файли</a:t>
            </a:r>
            <a:endParaRPr lang="en-US" b="1" dirty="0" smtClean="0"/>
          </a:p>
          <a:p>
            <a:r>
              <a:rPr lang="uk-UA" b="1" dirty="0" smtClean="0"/>
              <a:t>Специфікація </a:t>
            </a:r>
            <a:r>
              <a:rPr lang="en-US" b="1" dirty="0" smtClean="0"/>
              <a:t>bootstrap</a:t>
            </a:r>
            <a:r>
              <a:rPr lang="uk-UA" b="1" dirty="0" smtClean="0"/>
              <a:t> агентів у командній </a:t>
            </a:r>
            <a:r>
              <a:rPr lang="uk-UA" b="1" dirty="0" smtClean="0"/>
              <a:t>стрічці</a:t>
            </a:r>
            <a:endParaRPr lang="en-US" b="1" dirty="0" smtClean="0"/>
          </a:p>
          <a:p>
            <a:r>
              <a:rPr lang="uk-UA" b="1" dirty="0" smtClean="0"/>
              <a:t>Аргументи </a:t>
            </a:r>
            <a:r>
              <a:rPr lang="uk-UA" b="1" dirty="0" smtClean="0"/>
              <a:t>агента</a:t>
            </a:r>
            <a:endParaRPr lang="en-US" b="1" dirty="0" smtClean="0"/>
          </a:p>
          <a:p>
            <a:r>
              <a:rPr lang="uk-UA" b="1" dirty="0" smtClean="0"/>
              <a:t>Властивості командної стрічки</a:t>
            </a:r>
            <a:r>
              <a:rPr lang="uk-UA" dirty="0" smtClean="0"/>
              <a:t>:</a:t>
            </a:r>
          </a:p>
          <a:p>
            <a:endParaRPr lang="uk-U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LEAP  IMTP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uk-UA" dirty="0" smtClean="0"/>
              <a:t>Хоча </a:t>
            </a:r>
            <a:r>
              <a:rPr lang="en-US" dirty="0" smtClean="0"/>
              <a:t>JADE </a:t>
            </a:r>
            <a:r>
              <a:rPr lang="uk-UA" dirty="0" smtClean="0"/>
              <a:t>та </a:t>
            </a:r>
            <a:r>
              <a:rPr lang="en-US" dirty="0" smtClean="0"/>
              <a:t>JADE</a:t>
            </a:r>
            <a:r>
              <a:rPr lang="ru-RU" dirty="0" smtClean="0"/>
              <a:t>-</a:t>
            </a:r>
            <a:r>
              <a:rPr lang="en-US" dirty="0" smtClean="0"/>
              <a:t>LEAP </a:t>
            </a:r>
            <a:r>
              <a:rPr lang="uk-UA" dirty="0" smtClean="0"/>
              <a:t>майже ідентичні з точки зору зовнішнього бачення, вони досить відмінні внутрішньо. Одна з найбільш серйозних змін є  </a:t>
            </a:r>
            <a:r>
              <a:rPr lang="en-US" dirty="0" smtClean="0"/>
              <a:t>y IMTP</a:t>
            </a:r>
            <a:r>
              <a:rPr lang="uk-UA" dirty="0" smtClean="0"/>
              <a:t>, тобто тієї частини платформи, що замається взаємодією </a:t>
            </a:r>
            <a:r>
              <a:rPr lang="uk-UA" dirty="0" err="1" smtClean="0"/>
              <a:t>контейнер-до-конейнер</a:t>
            </a:r>
            <a:r>
              <a:rPr lang="uk-UA" dirty="0" smtClean="0"/>
              <a:t> </a:t>
            </a:r>
            <a:r>
              <a:rPr lang="uk-UA" dirty="0" smtClean="0"/>
              <a:t>взаємодії, </a:t>
            </a:r>
            <a:r>
              <a:rPr lang="uk-UA" dirty="0" smtClean="0"/>
              <a:t>вона зовсім різна.</a:t>
            </a:r>
          </a:p>
          <a:p>
            <a:r>
              <a:rPr lang="uk-UA" dirty="0" smtClean="0"/>
              <a:t>Нормальний </a:t>
            </a:r>
            <a:r>
              <a:rPr lang="en-US" dirty="0" smtClean="0"/>
              <a:t>JADE IMTP </a:t>
            </a:r>
            <a:r>
              <a:rPr lang="uk-UA" dirty="0" smtClean="0"/>
              <a:t>оснований на </a:t>
            </a:r>
            <a:r>
              <a:rPr lang="en-US" dirty="0" smtClean="0"/>
              <a:t>JAVA RMI</a:t>
            </a:r>
            <a:r>
              <a:rPr lang="uk-UA" dirty="0" smtClean="0"/>
              <a:t>, а це не підходить для мобільних пристроїв. Тому </a:t>
            </a:r>
            <a:r>
              <a:rPr lang="en-US" dirty="0" smtClean="0"/>
              <a:t>JADE</a:t>
            </a:r>
            <a:r>
              <a:rPr lang="uk-UA" dirty="0" smtClean="0"/>
              <a:t>-</a:t>
            </a:r>
            <a:r>
              <a:rPr lang="en-US" dirty="0" smtClean="0"/>
              <a:t>LEAP</a:t>
            </a:r>
            <a:r>
              <a:rPr lang="uk-UA" dirty="0" smtClean="0"/>
              <a:t> використовує альтернативний </a:t>
            </a:r>
            <a:r>
              <a:rPr lang="en-US" dirty="0" smtClean="0"/>
              <a:t>IMTP</a:t>
            </a:r>
            <a:r>
              <a:rPr lang="uk-UA" dirty="0" smtClean="0"/>
              <a:t>  на основі власного протоколу </a:t>
            </a:r>
            <a:r>
              <a:rPr lang="en-US" dirty="0" smtClean="0"/>
              <a:t>JICP</a:t>
            </a:r>
            <a:r>
              <a:rPr lang="uk-UA" dirty="0" smtClean="0"/>
              <a:t>(</a:t>
            </a:r>
            <a:r>
              <a:rPr lang="en-US" dirty="0" smtClean="0"/>
              <a:t>JADE Inter Container Protocol</a:t>
            </a:r>
            <a:r>
              <a:rPr lang="uk-UA" dirty="0" smtClean="0"/>
              <a:t>).  Різниця між двома протоколами (</a:t>
            </a:r>
            <a:r>
              <a:rPr lang="en-US" dirty="0" smtClean="0"/>
              <a:t>RMI </a:t>
            </a:r>
            <a:r>
              <a:rPr lang="en-US" dirty="0" err="1" smtClean="0"/>
              <a:t>i</a:t>
            </a:r>
            <a:r>
              <a:rPr lang="en-US" dirty="0" smtClean="0"/>
              <a:t> JICP</a:t>
            </a:r>
            <a:r>
              <a:rPr lang="uk-UA" dirty="0" smtClean="0"/>
              <a:t>) є основною причиною, чому контейнер </a:t>
            </a:r>
            <a:r>
              <a:rPr lang="en-US" dirty="0" smtClean="0"/>
              <a:t>JADE</a:t>
            </a:r>
            <a:r>
              <a:rPr lang="uk-UA" dirty="0" smtClean="0"/>
              <a:t>-</a:t>
            </a:r>
            <a:r>
              <a:rPr lang="en-US" dirty="0" smtClean="0"/>
              <a:t>LEAP </a:t>
            </a:r>
            <a:r>
              <a:rPr lang="uk-UA" dirty="0" smtClean="0"/>
              <a:t>не може зареєструватися з головним контейнером </a:t>
            </a:r>
            <a:r>
              <a:rPr lang="en-US" dirty="0" smtClean="0"/>
              <a:t>JADE </a:t>
            </a:r>
            <a:r>
              <a:rPr lang="uk-UA" dirty="0" smtClean="0"/>
              <a:t>і навпаки</a:t>
            </a:r>
            <a:endParaRPr lang="uk-UA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Ливарня">
  <a:themeElements>
    <a:clrScheme name="Ливарня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Ливарня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Ливарн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91</TotalTime>
  <Words>1089</Words>
  <Application>Microsoft Office PowerPoint</Application>
  <PresentationFormat>Екран (4:3)</PresentationFormat>
  <Paragraphs>71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16</vt:i4>
      </vt:variant>
    </vt:vector>
  </HeadingPairs>
  <TitlesOfParts>
    <vt:vector size="17" baseType="lpstr">
      <vt:lpstr>Ливарня</vt:lpstr>
      <vt:lpstr>АГЕНТИ JADE НА МОБІЛЬНИХ ПРИСТРОЯХ </vt:lpstr>
      <vt:lpstr>Обмеження при розробці агентів для мобільних пристроїв</vt:lpstr>
      <vt:lpstr>Додаток LEAP</vt:lpstr>
      <vt:lpstr>Чому саме JADE?</vt:lpstr>
      <vt:lpstr>Середовища JAVA для LEAP</vt:lpstr>
      <vt:lpstr>JADE-Leap середовище</vt:lpstr>
      <vt:lpstr>JADE i Jade-Leap</vt:lpstr>
      <vt:lpstr>Відмінності між JADE і JADE-LEAP для J2SE</vt:lpstr>
      <vt:lpstr>LEAP  IMTP</vt:lpstr>
      <vt:lpstr>LEAP IMTP </vt:lpstr>
      <vt:lpstr>Головні компоненти JADE IMTP</vt:lpstr>
      <vt:lpstr>Кофігурація LEAP IMTP</vt:lpstr>
      <vt:lpstr>РЕЖИМ ВИКОНАННЯ З РОЗДІЛЕНИМ КОНТЕЙНЕРОМ</vt:lpstr>
      <vt:lpstr>Слайд 14</vt:lpstr>
      <vt:lpstr> Переваги розділеного режиму для обмежених пристроїв</vt:lpstr>
      <vt:lpstr>Проблеми при розробці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АГЕНТИ JADE НА МОБІЛЬНИХ ПРИСТРОЯХ </dc:title>
  <dc:creator>Nota</dc:creator>
  <cp:lastModifiedBy>Nota</cp:lastModifiedBy>
  <cp:revision>12</cp:revision>
  <dcterms:created xsi:type="dcterms:W3CDTF">2014-04-27T13:45:28Z</dcterms:created>
  <dcterms:modified xsi:type="dcterms:W3CDTF">2014-04-27T20:35:34Z</dcterms:modified>
</cp:coreProperties>
</file>