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9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8" r:id="rId10"/>
    <p:sldId id="273" r:id="rId11"/>
    <p:sldId id="270" r:id="rId12"/>
    <p:sldId id="271" r:id="rId13"/>
    <p:sldId id="272" r:id="rId14"/>
    <p:sldId id="263" r:id="rId15"/>
    <p:sldId id="265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7"/>
    <p:restoredTop sz="94972"/>
  </p:normalViewPr>
  <p:slideViewPr>
    <p:cSldViewPr snapToGrid="0" snapToObjects="1">
      <p:cViewPr varScale="1">
        <p:scale>
          <a:sx n="74" d="100"/>
          <a:sy n="74" d="100"/>
        </p:scale>
        <p:origin x="192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64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8AD4-6612-224C-A137-298494A44CE0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FD635-E550-6944-ACCE-26FFB9189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D635-E550-6944-ACCE-26FFB91899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1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D635-E550-6944-ACCE-26FFB91899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7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D635-E550-6944-ACCE-26FFB91899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D635-E550-6944-ACCE-26FFB91899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5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DAE4-F7B2-2341-AB6F-7CDBDA72A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7B2D6-7461-AE4D-8F70-076195670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C53D2-F108-BF4B-A760-A3AF42B3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069B-549E-CD4A-852D-F29F668EFD2D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6268-8B28-2A46-A9B7-68285236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7A91-9171-0448-8098-ADAEF8B9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7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C8FC-674F-5A47-8AE5-F72370F6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09C67-834D-F04D-B08C-9C1EB9BF0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A2B2F-35AD-4D4C-8940-A1CD75BD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4FC3-9F10-584B-98E0-25F392A1DB7A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80C5-42FC-2141-8BE8-F7BF0785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4746F-B1A4-324E-9F20-E5B3D22A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9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EEEF5-1243-5C42-81BD-8468CEF3C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076B6-623E-694B-8F67-04C65E247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4586-4C6B-0C42-8C46-A9A3E2E4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7173-D9B7-0442-9DFB-CFD77F77A036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909D6-EB41-6D42-8C02-5DC8846F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BD16-5FAC-FF4B-815D-7691C5A7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1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4E89-D8E7-DD47-BCF6-8E5FEFF5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245D-5F7D-9947-9563-1B1F3120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9199-C8D5-644C-80AC-F52C4334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BFEF-11B5-D143-9A36-64F079EFA391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2197B-233C-0548-A5D8-604A679D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DD0C-88CF-0C46-8718-829930DD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9E66-99E4-1444-94BE-35A3B55C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FD273-1F59-7344-80B9-32F2965DB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AB893-513D-BB4C-90A9-8CD29571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86FB-9948-9F42-8057-77E65D7D7F9A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B8364-A246-D841-AAFB-AEF1DAC1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F9407-4C5B-9049-A786-4AA9DF6A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1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6777-2E64-6F46-999B-35590048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1B58-226B-8D4B-9BF9-CE70A58E4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2522A-1460-E548-9183-0DC1735CF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81277-3A96-B845-9950-73B5FF2A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C046-8BA2-BF49-8972-03655BBB93E1}" type="datetime1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BECAD-E4F4-8A43-89D7-DA034137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D6D08-4727-5141-B4F5-D91837FD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1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3039-8C86-6B4D-8DDF-9F5A6A79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189E1-2B9E-9E4A-B21E-E930F1060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41DCB-8AD1-B94D-B264-DD2CD9550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A48D8-B3B5-0A42-8028-4DEB19640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D203A-252E-6549-AE7B-E4E0EB140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BFE2D-98B5-9442-B220-C15B7F87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16D9-1AD8-2940-A0D3-F8C675B37AA8}" type="datetime1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62D3B-9E00-0C4C-8505-A23DFFF1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30956-9ECA-AB4A-9A5B-E696D4E1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9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D86C-31F2-6944-AB7E-EA7CBC9B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D82F4-A72C-F94E-8D1C-05A50B2D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C686-860F-B64C-95D7-57B38A4C6F6C}" type="datetime1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2637E-264D-1C42-AB2C-06AF7A14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4A2AD-5050-CA47-8F2F-2BCF3745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2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11E76-BEDA-B744-80AA-844A36E5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7A95-776E-2947-971E-A43F50C49D25}" type="datetime1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61098-22EB-2A4B-96FD-1777F834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AB9DC-B8E2-154F-9B94-343839F1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5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1186-4846-E642-9F2B-CE475EC0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3C3C-C1D7-394B-B505-0DE895FA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2AC1-A759-0F42-B06F-565505607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15BD6-A7FF-C04A-A52F-E27D1384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9916-A0BC-C44C-A3E1-B6CDB8AD161C}" type="datetime1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9113-5B2C-D04B-B606-BCE843FA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AF903-C274-554C-83CC-BF2D87C7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6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CCBB-5D78-7D4E-995E-C5D7CAF2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5FC3C-4F96-C044-9E6D-9EEBE271B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135EA-3EB8-7149-B356-F40435195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69EBC-DDA2-A342-A5F2-C73AEF3B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1DEB-163D-6241-9C0B-B88BD54B3E7D}" type="datetime1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D7FAA-E06B-7141-804E-C455FB26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7427B-9F20-ED41-958C-20110EFA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3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4881C-233A-6241-B406-13F344D4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2FAAC-5286-AC45-9135-FB0EFE1CA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1ABD-F297-444C-AA7A-1ADF8619B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972DC-C36F-4147-980A-F15AE37DDBCF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4BCC-8807-8E49-8D9F-3AB536748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709C2-67B8-C846-9583-4F040FE8C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C37F-D4D1-E944-9182-0C9E3908E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7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1_IRU6zx9g?feature=oembe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7FBr-G0ur9I?feature=oembed" TargetMode="Externa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1B64-2826-6447-A9A6-EBEAE72E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Voice</a:t>
            </a:r>
          </a:p>
        </p:txBody>
      </p:sp>
      <p:pic>
        <p:nvPicPr>
          <p:cNvPr id="5" name="Online Media 4" descr="Active versus Passive Voice">
            <a:hlinkClick r:id="" action="ppaction://media"/>
            <a:extLst>
              <a:ext uri="{FF2B5EF4-FFF2-40B4-BE49-F238E27FC236}">
                <a16:creationId xmlns:a16="http://schemas.microsoft.com/office/drawing/2014/main" id="{6F3A29BB-D78F-9144-8905-0F2E46B4B1C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4EB78-2A4C-E947-816F-93025BA1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DDA9-BACB-4B48-A463-3EEB66A7F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839"/>
            <a:ext cx="9144000" cy="793630"/>
          </a:xfrm>
        </p:spPr>
        <p:txBody>
          <a:bodyPr>
            <a:normAutofit fontScale="90000"/>
          </a:bodyPr>
          <a:lstStyle/>
          <a:p>
            <a:r>
              <a:rPr lang="en-US" dirty="0"/>
              <a:t>Video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ADBBD-2ABB-DE41-B3C7-98E2837C6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8469"/>
            <a:ext cx="9144000" cy="5175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9BA87-4C81-A14E-B734-C219F1BE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10</a:t>
            </a:fld>
            <a:endParaRPr lang="en-US"/>
          </a:p>
        </p:txBody>
      </p:sp>
      <p:pic>
        <p:nvPicPr>
          <p:cNvPr id="5" name="Online Media 4" descr="The Passive Voice">
            <a:hlinkClick r:id="" action="ppaction://media"/>
            <a:extLst>
              <a:ext uri="{FF2B5EF4-FFF2-40B4-BE49-F238E27FC236}">
                <a16:creationId xmlns:a16="http://schemas.microsoft.com/office/drawing/2014/main" id="{D24703AB-19B1-0045-8D1C-01CEC9C4693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4000" y="1328469"/>
            <a:ext cx="914400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E772-46D9-354A-B90A-3D265395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785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Practice1: Convert active into passive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A185-1E17-7847-A5A5-722654EB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910"/>
            <a:ext cx="10515600" cy="5351053"/>
          </a:xfrm>
        </p:spPr>
        <p:txBody>
          <a:bodyPr/>
          <a:lstStyle/>
          <a:p>
            <a:pPr lvl="0"/>
            <a:r>
              <a:rPr lang="en-US" dirty="0"/>
              <a:t>Active: Sam returns my book.</a:t>
            </a:r>
          </a:p>
          <a:p>
            <a:r>
              <a:rPr lang="en-US" dirty="0"/>
              <a:t>Passive: My book is returned by Sam.</a:t>
            </a:r>
          </a:p>
          <a:p>
            <a:pPr lvl="0"/>
            <a:r>
              <a:rPr lang="en-US" dirty="0"/>
              <a:t>Active: Sam is returning my book.</a:t>
            </a:r>
          </a:p>
          <a:p>
            <a:r>
              <a:rPr lang="en-US" dirty="0"/>
              <a:t>Passive:  My book is being returned by Sam.</a:t>
            </a:r>
          </a:p>
          <a:p>
            <a:pPr lvl="0"/>
            <a:r>
              <a:rPr lang="en-US" dirty="0"/>
              <a:t>Active: Sam has returned my book.</a:t>
            </a:r>
          </a:p>
          <a:p>
            <a:r>
              <a:rPr lang="en-US" dirty="0"/>
              <a:t>Passive: My book has been returned by Sam.</a:t>
            </a:r>
          </a:p>
          <a:p>
            <a:pPr lvl="0"/>
            <a:r>
              <a:rPr lang="en-US" dirty="0"/>
              <a:t>Active: Sam has been returning my book.</a:t>
            </a:r>
          </a:p>
          <a:p>
            <a:r>
              <a:rPr lang="en-US" dirty="0"/>
              <a:t>Passive: My book has been being returned by Sam.</a:t>
            </a:r>
          </a:p>
          <a:p>
            <a:pPr lvl="0"/>
            <a:r>
              <a:rPr lang="en-US" dirty="0"/>
              <a:t>Active: Sam returned my book.</a:t>
            </a:r>
          </a:p>
          <a:p>
            <a:r>
              <a:rPr lang="en-US" dirty="0"/>
              <a:t>Passive: My book was returned by Sam.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049D2-A0F0-DB4C-86E4-71E83C15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FA3E-0B31-7844-BFAA-474414FE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030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Practice2 : Convert active into passive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BE5D-C2BB-D24C-A06F-640851536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156"/>
            <a:ext cx="10515600" cy="5306807"/>
          </a:xfrm>
        </p:spPr>
        <p:txBody>
          <a:bodyPr/>
          <a:lstStyle/>
          <a:p>
            <a:pPr lvl="0"/>
            <a:r>
              <a:rPr lang="en-US" dirty="0"/>
              <a:t>Active: Sam was returning my book.</a:t>
            </a:r>
          </a:p>
          <a:p>
            <a:r>
              <a:rPr lang="en-US" dirty="0"/>
              <a:t>Passive: My book was being returned by Sam.</a:t>
            </a:r>
          </a:p>
          <a:p>
            <a:pPr lvl="0"/>
            <a:r>
              <a:rPr lang="en-US" dirty="0"/>
              <a:t>Active: Sam had returned my book.</a:t>
            </a:r>
          </a:p>
          <a:p>
            <a:r>
              <a:rPr lang="en-US" dirty="0"/>
              <a:t>Passive: My book had been returned by Sam.</a:t>
            </a:r>
          </a:p>
          <a:p>
            <a:pPr lvl="0"/>
            <a:r>
              <a:rPr lang="en-US" dirty="0"/>
              <a:t>Active: Sam had been returning my book.</a:t>
            </a:r>
          </a:p>
          <a:p>
            <a:r>
              <a:rPr lang="en-US" dirty="0"/>
              <a:t>Passive: My book had been being returned by Sam.</a:t>
            </a:r>
          </a:p>
          <a:p>
            <a:pPr lvl="0"/>
            <a:r>
              <a:rPr lang="en-US" dirty="0"/>
              <a:t>Active: Sam will return my book. </a:t>
            </a:r>
          </a:p>
          <a:p>
            <a:r>
              <a:rPr lang="en-US" dirty="0"/>
              <a:t>Passive: My book will be returned by Sam. </a:t>
            </a:r>
          </a:p>
          <a:p>
            <a:pPr lvl="0"/>
            <a:r>
              <a:rPr lang="en-US" dirty="0"/>
              <a:t>Active: Sam is going to return my book. </a:t>
            </a:r>
          </a:p>
          <a:p>
            <a:r>
              <a:rPr lang="en-US" dirty="0"/>
              <a:t>Passive: My book is going to be returned by Sam.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091CF-243B-EB45-BD63-EE8DD104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2C70-3953-8342-8620-7753D82B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017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Practice3 : Convert active into passive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92C9-9E83-3243-8323-6695A2D2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142"/>
            <a:ext cx="10515600" cy="525042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Active: Sam will be returning my book.</a:t>
            </a:r>
          </a:p>
          <a:p>
            <a:r>
              <a:rPr lang="en-US" dirty="0"/>
              <a:t>Passive: My book will be being returned by Sam.</a:t>
            </a:r>
          </a:p>
          <a:p>
            <a:pPr lvl="0"/>
            <a:r>
              <a:rPr lang="en-US" dirty="0"/>
              <a:t>Active: Sam is going to be returning my book.</a:t>
            </a:r>
          </a:p>
          <a:p>
            <a:r>
              <a:rPr lang="en-US" dirty="0"/>
              <a:t>Passive: My book is going to be being returned by Sam.</a:t>
            </a:r>
          </a:p>
          <a:p>
            <a:pPr lvl="0"/>
            <a:r>
              <a:rPr lang="en-US" dirty="0"/>
              <a:t>Active: Sam will have returned my book.</a:t>
            </a:r>
          </a:p>
          <a:p>
            <a:r>
              <a:rPr lang="en-US" dirty="0"/>
              <a:t>Passive: My book will have been returned by Sam.</a:t>
            </a:r>
          </a:p>
          <a:p>
            <a:pPr lvl="0"/>
            <a:r>
              <a:rPr lang="en-US" dirty="0"/>
              <a:t>Active: Sam will have been returning my book.</a:t>
            </a:r>
          </a:p>
          <a:p>
            <a:r>
              <a:rPr lang="en-US" dirty="0"/>
              <a:t>Passive: My book will have been being returned by Sam.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EEC9C-A898-CD47-9A31-D743D761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149E-8121-3945-9C2B-E61F4847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9295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Active and Passive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BAF9-87FF-4A4C-91ED-52F35BAF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2"/>
            <a:ext cx="10515600" cy="50377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Interrogative (Yes/no)</a:t>
            </a:r>
          </a:p>
          <a:p>
            <a:pPr marL="457200" lvl="1" indent="0">
              <a:buNone/>
            </a:pPr>
            <a:r>
              <a:rPr lang="en-US" dirty="0"/>
              <a:t>Active: Auxiliary verb+ subject + verb + object+?</a:t>
            </a:r>
          </a:p>
          <a:p>
            <a:pPr lvl="1"/>
            <a:r>
              <a:rPr lang="en-US" dirty="0"/>
              <a:t>Does Tom play basketball?</a:t>
            </a:r>
          </a:p>
          <a:p>
            <a:pPr lvl="1"/>
            <a:r>
              <a:rPr lang="en-US" dirty="0"/>
              <a:t>Is Tom playing basketball?</a:t>
            </a:r>
          </a:p>
          <a:p>
            <a:pPr lvl="1"/>
            <a:r>
              <a:rPr lang="en-US" dirty="0"/>
              <a:t>Has Tom played basketball?</a:t>
            </a:r>
          </a:p>
          <a:p>
            <a:r>
              <a:rPr lang="en-US" dirty="0"/>
              <a:t>Passive: To be + Subject + V3 +by + object + ?</a:t>
            </a:r>
          </a:p>
          <a:p>
            <a:pPr lvl="1"/>
            <a:r>
              <a:rPr lang="en-US" dirty="0"/>
              <a:t>Is basketball played by tom?</a:t>
            </a:r>
          </a:p>
          <a:p>
            <a:pPr lvl="1"/>
            <a:r>
              <a:rPr lang="en-US" dirty="0"/>
              <a:t>Is basketball being played by Tom?</a:t>
            </a:r>
          </a:p>
          <a:p>
            <a:pPr lvl="1"/>
            <a:r>
              <a:rPr lang="en-US" dirty="0"/>
              <a:t>Has basketball been played by Tom?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26B2-A322-F943-88CF-16F04A9B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149E-8121-3945-9C2B-E61F4847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9295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Active and Passive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BAF9-87FF-4A4C-91ED-52F35BAF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2"/>
            <a:ext cx="10515600" cy="50377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Interrogative (Wh-Word)</a:t>
            </a:r>
          </a:p>
          <a:p>
            <a:pPr marL="457200" lvl="1" indent="0">
              <a:buNone/>
            </a:pPr>
            <a:r>
              <a:rPr lang="en-US" dirty="0"/>
              <a:t>Active: </a:t>
            </a:r>
            <a:r>
              <a:rPr lang="en-US" dirty="0" err="1"/>
              <a:t>Wh</a:t>
            </a:r>
            <a:r>
              <a:rPr lang="en-US" dirty="0"/>
              <a:t> word+ auxiliary verb+ subject + verb + object+?</a:t>
            </a:r>
          </a:p>
          <a:p>
            <a:pPr lvl="1"/>
            <a:r>
              <a:rPr lang="en-US" dirty="0"/>
              <a:t>What does Tom play?</a:t>
            </a:r>
          </a:p>
          <a:p>
            <a:pPr lvl="1"/>
            <a:r>
              <a:rPr lang="en-US" dirty="0"/>
              <a:t>What is Tom playing?</a:t>
            </a:r>
          </a:p>
          <a:p>
            <a:pPr lvl="1"/>
            <a:r>
              <a:rPr lang="en-US" dirty="0"/>
              <a:t>What has Tom played?</a:t>
            </a:r>
          </a:p>
          <a:p>
            <a:r>
              <a:rPr lang="en-US" dirty="0"/>
              <a:t>Passive: </a:t>
            </a:r>
            <a:r>
              <a:rPr lang="en-US" dirty="0" err="1"/>
              <a:t>Wh+auxiliary+to</a:t>
            </a:r>
            <a:r>
              <a:rPr lang="en-US" dirty="0"/>
              <a:t> be + subject + v3 +by + object + ?</a:t>
            </a:r>
          </a:p>
          <a:p>
            <a:pPr lvl="1"/>
            <a:r>
              <a:rPr lang="en-US" dirty="0"/>
              <a:t>What is played by tom?</a:t>
            </a:r>
          </a:p>
          <a:p>
            <a:pPr lvl="1"/>
            <a:r>
              <a:rPr lang="en-US" dirty="0"/>
              <a:t>What is being played by Tom?</a:t>
            </a:r>
          </a:p>
          <a:p>
            <a:pPr lvl="1"/>
            <a:r>
              <a:rPr lang="en-US" dirty="0"/>
              <a:t>What has been played by Tom?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26B2-A322-F943-88CF-16F04A9B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1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BADB-B214-E647-B414-3DA90E97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the passive voice?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50F6-5C56-6A43-AA15-0195C7168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55"/>
            <a:ext cx="10515600" cy="455725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When intentionally trying to hide the subject of the sentence. </a:t>
            </a:r>
          </a:p>
          <a:p>
            <a:pPr lvl="1"/>
            <a:r>
              <a:rPr lang="en-US" dirty="0"/>
              <a:t>The mistake was made by someone. (Hiding the subject helps him/her hide the blame.</a:t>
            </a:r>
          </a:p>
          <a:p>
            <a:pPr lvl="0"/>
            <a:r>
              <a:rPr lang="en-US" dirty="0"/>
              <a:t>​When intentionally trying to minimize the guilt of the subject.</a:t>
            </a:r>
          </a:p>
          <a:p>
            <a:r>
              <a:rPr lang="en-US" dirty="0"/>
              <a:t>Damage was done by me.</a:t>
            </a:r>
          </a:p>
          <a:p>
            <a:pPr lvl="0"/>
            <a:r>
              <a:rPr lang="en-US" dirty="0"/>
              <a:t>When passive voice better emphasizes the main point of the message</a:t>
            </a:r>
          </a:p>
          <a:p>
            <a:pPr lvl="1"/>
            <a:r>
              <a:rPr lang="en-US" dirty="0"/>
              <a:t>Children were harmed by the drunk driver.</a:t>
            </a:r>
          </a:p>
          <a:p>
            <a:pPr lvl="0"/>
            <a:r>
              <a:rPr lang="en-US" dirty="0"/>
              <a:t>Kam </a:t>
            </a:r>
            <a:r>
              <a:rPr lang="en-US" dirty="0" err="1"/>
              <a:t>garne</a:t>
            </a:r>
            <a:r>
              <a:rPr lang="en-US" dirty="0"/>
              <a:t> </a:t>
            </a:r>
            <a:r>
              <a:rPr lang="en-US" dirty="0" err="1"/>
              <a:t>manxe</a:t>
            </a:r>
            <a:r>
              <a:rPr lang="en-US" dirty="0"/>
              <a:t>/</a:t>
            </a:r>
            <a:r>
              <a:rPr lang="en-US" dirty="0" err="1"/>
              <a:t>bastu</a:t>
            </a:r>
            <a:r>
              <a:rPr lang="en-US" dirty="0"/>
              <a:t> vanda </a:t>
            </a:r>
            <a:r>
              <a:rPr lang="en-US" dirty="0" err="1"/>
              <a:t>pani</a:t>
            </a:r>
            <a:r>
              <a:rPr lang="en-US" dirty="0"/>
              <a:t> </a:t>
            </a:r>
            <a:r>
              <a:rPr lang="en-US" dirty="0" err="1"/>
              <a:t>kaam</a:t>
            </a:r>
            <a:r>
              <a:rPr lang="en-US" dirty="0"/>
              <a:t> </a:t>
            </a:r>
            <a:r>
              <a:rPr lang="en-US" dirty="0" err="1"/>
              <a:t>vadi</a:t>
            </a:r>
            <a:r>
              <a:rPr lang="en-US" dirty="0"/>
              <a:t> important </a:t>
            </a:r>
            <a:r>
              <a:rPr lang="en-US" dirty="0" err="1"/>
              <a:t>vayo</a:t>
            </a:r>
            <a:r>
              <a:rPr lang="en-US" dirty="0"/>
              <a:t> vane</a:t>
            </a:r>
          </a:p>
          <a:p>
            <a:pPr lvl="1"/>
            <a:r>
              <a:rPr lang="en-US" dirty="0" err="1"/>
              <a:t>Pashupati</a:t>
            </a:r>
            <a:r>
              <a:rPr lang="en-US" dirty="0"/>
              <a:t> Nath temple was built long ago by Prachanda Dev.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5A32E-AD9F-6F4C-A026-E1DAC160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6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4F28-9EBC-CA46-9245-CB48C1D9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5883-2457-404E-BFB7-A645D70D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1C796-EC22-5C43-914B-956A366C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0274-8FF5-A040-B78B-73E5CF9E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5A0C-77FD-074E-8EC9-D6B1A5E2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is the form of the verb that show whether the subject is performing the action or accepting the action</a:t>
            </a:r>
          </a:p>
          <a:p>
            <a:r>
              <a:rPr lang="en-US" dirty="0"/>
              <a:t>Tom is playing a guitar. (Tom is performing the action)</a:t>
            </a:r>
          </a:p>
          <a:p>
            <a:r>
              <a:rPr lang="en-US" dirty="0"/>
              <a:t>A guitar is being played by Tom. (The guitar is receiving the action)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86BA5-F465-3148-9FF0-4D2E2D2B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EF0C-04FD-184A-A1BD-EED481A6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A566-16A2-F145-B7AE-DAF8142FF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Voice</a:t>
            </a:r>
          </a:p>
          <a:p>
            <a:pPr lvl="1"/>
            <a:r>
              <a:rPr lang="en-US" dirty="0"/>
              <a:t>The subject performs the action.</a:t>
            </a:r>
          </a:p>
          <a:p>
            <a:pPr lvl="1"/>
            <a:r>
              <a:rPr lang="en-US" dirty="0"/>
              <a:t>Example: Tom is playing a guitar.</a:t>
            </a:r>
          </a:p>
          <a:p>
            <a:r>
              <a:rPr lang="en-US" dirty="0"/>
              <a:t>Passive Voice</a:t>
            </a:r>
          </a:p>
          <a:p>
            <a:pPr lvl="1"/>
            <a:r>
              <a:rPr lang="en-US" dirty="0"/>
              <a:t>The subject receives the action.</a:t>
            </a:r>
          </a:p>
          <a:p>
            <a:pPr lvl="1"/>
            <a:r>
              <a:rPr lang="en-US" dirty="0"/>
              <a:t>Example: A guitar is played by Tom.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CC732-CCAF-1541-B273-8FC7F11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149E-8121-3945-9C2B-E61F4847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9295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Active and Passive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BAF9-87FF-4A4C-91ED-52F35BAF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252"/>
            <a:ext cx="10515600" cy="50377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Assertive Sentences</a:t>
            </a:r>
          </a:p>
          <a:p>
            <a:r>
              <a:rPr lang="en-US" dirty="0"/>
              <a:t>Active: </a:t>
            </a:r>
            <a:r>
              <a:rPr lang="en-US" dirty="0" err="1"/>
              <a:t>subject+verb+object</a:t>
            </a:r>
            <a:endParaRPr lang="en-US" dirty="0"/>
          </a:p>
          <a:p>
            <a:pPr lvl="1"/>
            <a:r>
              <a:rPr lang="en-US" dirty="0"/>
              <a:t>Tom plays basketball.</a:t>
            </a:r>
          </a:p>
          <a:p>
            <a:pPr lvl="1"/>
            <a:r>
              <a:rPr lang="en-US" dirty="0"/>
              <a:t>Tom is playing basketball.</a:t>
            </a:r>
          </a:p>
          <a:p>
            <a:pPr lvl="1"/>
            <a:r>
              <a:rPr lang="en-US" dirty="0"/>
              <a:t>Tom has played basketball.</a:t>
            </a:r>
          </a:p>
          <a:p>
            <a:r>
              <a:rPr lang="en-US" dirty="0"/>
              <a:t>Passive: </a:t>
            </a:r>
            <a:r>
              <a:rPr lang="en-US" dirty="0" err="1"/>
              <a:t>Subject+to</a:t>
            </a:r>
            <a:r>
              <a:rPr lang="en-US" dirty="0"/>
              <a:t> be +V3+by+object</a:t>
            </a:r>
          </a:p>
          <a:p>
            <a:pPr lvl="1"/>
            <a:r>
              <a:rPr lang="en-US" dirty="0"/>
              <a:t>Basketball is played by tom.</a:t>
            </a:r>
          </a:p>
          <a:p>
            <a:pPr lvl="1"/>
            <a:r>
              <a:rPr lang="en-US" dirty="0"/>
              <a:t>Basketball is being played by Tom.</a:t>
            </a:r>
          </a:p>
          <a:p>
            <a:pPr lvl="1"/>
            <a:r>
              <a:rPr lang="en-US" dirty="0"/>
              <a:t>Basketball has been played by Tom.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26B2-A322-F943-88CF-16F04A9B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878B-EB86-0446-BB62-0B1C790F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to Passive Verb Forms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9A1F3AB-1823-2C48-A814-6F050DA9F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487596"/>
              </p:ext>
            </p:extLst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824048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03352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Passive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75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Am/are+v3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6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Is+v3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2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Is/am/are/was/were/be+v4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Is/am/are/was/were/be+being+v3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4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Has/have/had+v3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Has/have/had+been+v3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Will/would/can/could/shall/should/may/might/need to/must+v1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Will/would/can/could/shall/should/may/might/need to/must + b3 + v3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521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05FA-67DC-D147-8910-8A427235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3324-A97A-DC4E-B8D8-FB8045F4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4286-9FA4-BE4F-B417-68E7FE2E5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394"/>
            <a:ext cx="10515600" cy="52035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Active: Sam gives five dollars to Tom. (v5)</a:t>
            </a:r>
          </a:p>
          <a:p>
            <a:r>
              <a:rPr lang="en-US" dirty="0"/>
              <a:t>Passive: Five dollars is given to Tom by Sam. (is+V3)</a:t>
            </a:r>
          </a:p>
          <a:p>
            <a:endParaRPr lang="en-US" dirty="0"/>
          </a:p>
          <a:p>
            <a:r>
              <a:rPr lang="en-US" dirty="0"/>
              <a:t>Active:  Sam is giving five dollars to Tom. (v4)</a:t>
            </a:r>
          </a:p>
          <a:p>
            <a:r>
              <a:rPr lang="en-US" dirty="0"/>
              <a:t>Passive: Five dollars is being given to Tom by Sam.  (being+v3)</a:t>
            </a:r>
          </a:p>
          <a:p>
            <a:endParaRPr lang="en-US" dirty="0"/>
          </a:p>
          <a:p>
            <a:r>
              <a:rPr lang="en-US" dirty="0"/>
              <a:t>Active: He has given five dollars to Tom. (v3)</a:t>
            </a:r>
          </a:p>
          <a:p>
            <a:r>
              <a:rPr lang="en-US" dirty="0"/>
              <a:t>Passive: Five dollars has been given to Tom by him. (been+v3)</a:t>
            </a:r>
          </a:p>
          <a:p>
            <a:endParaRPr lang="en-US" dirty="0"/>
          </a:p>
          <a:p>
            <a:r>
              <a:rPr lang="en-US" dirty="0"/>
              <a:t>Active: I have been giving five dollars to Tom. (v4)</a:t>
            </a:r>
          </a:p>
          <a:p>
            <a:r>
              <a:rPr lang="en-US" dirty="0"/>
              <a:t>Passive: Five dollars have been being given to Tom by me. (being+v3)</a:t>
            </a:r>
          </a:p>
          <a:p>
            <a:endParaRPr lang="en-US" dirty="0"/>
          </a:p>
          <a:p>
            <a:r>
              <a:rPr lang="en-US" dirty="0"/>
              <a:t>Active: We gave five dollars to Tom. (v2)</a:t>
            </a:r>
          </a:p>
          <a:p>
            <a:r>
              <a:rPr lang="en-US" dirty="0"/>
              <a:t>Passive: Five dollars were given to Tom by us. (were +v3)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3158-273A-4140-8E18-60A489EB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C86C-612F-824E-9E65-91720EE3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02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A8E0-7CA3-4F43-B017-F5E45D15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148"/>
            <a:ext cx="10515600" cy="542720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Active: You were giving five dollars to Tom. (v4)</a:t>
            </a:r>
          </a:p>
          <a:p>
            <a:r>
              <a:rPr lang="en-US" dirty="0"/>
              <a:t>Passive: Five dollars were being given to Tom by you. (being+v3)</a:t>
            </a:r>
          </a:p>
          <a:p>
            <a:endParaRPr lang="en-US" dirty="0"/>
          </a:p>
          <a:p>
            <a:pPr lvl="0"/>
            <a:r>
              <a:rPr lang="en-US" dirty="0"/>
              <a:t>Active: She had given five dollars to Tom.</a:t>
            </a:r>
          </a:p>
          <a:p>
            <a:r>
              <a:rPr lang="en-US" dirty="0"/>
              <a:t>Passive: Five dollars had been given to Tom by her.</a:t>
            </a:r>
          </a:p>
          <a:p>
            <a:endParaRPr lang="en-US" dirty="0"/>
          </a:p>
          <a:p>
            <a:pPr lvl="0"/>
            <a:r>
              <a:rPr lang="en-US" dirty="0"/>
              <a:t>Active: They had been giving five dollars to Tom.</a:t>
            </a:r>
          </a:p>
          <a:p>
            <a:r>
              <a:rPr lang="en-US" dirty="0"/>
              <a:t>Passive: Five dollars had been being given to Tom by them.</a:t>
            </a:r>
          </a:p>
          <a:p>
            <a:endParaRPr lang="en-US" dirty="0"/>
          </a:p>
          <a:p>
            <a:pPr lvl="0"/>
            <a:r>
              <a:rPr lang="en-US" dirty="0"/>
              <a:t>Active: It will give five dollars to Tom.</a:t>
            </a:r>
          </a:p>
          <a:p>
            <a:r>
              <a:rPr lang="en-US" dirty="0"/>
              <a:t>Passive: Five dollars will be given to Tom by it.</a:t>
            </a:r>
          </a:p>
          <a:p>
            <a:endParaRPr lang="en-US" dirty="0"/>
          </a:p>
          <a:p>
            <a:pPr lvl="0"/>
            <a:r>
              <a:rPr lang="en-US" dirty="0"/>
              <a:t>Active: Sam will be giving five dollars to Tom.</a:t>
            </a:r>
          </a:p>
          <a:p>
            <a:r>
              <a:rPr lang="en-US" dirty="0"/>
              <a:t>Passive: Five dollars will be being given to Tom by Sam.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3A74E-AF68-DC48-8909-2E8AAA6E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8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61BA-1AA9-E048-AD5E-9A2C75F7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3039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193C-4832-844C-AA96-850D0309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16"/>
            <a:ext cx="10515600" cy="541004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Active: Sam is going to give five dollars to Tom.</a:t>
            </a:r>
          </a:p>
          <a:p>
            <a:r>
              <a:rPr lang="en-US" dirty="0"/>
              <a:t>Passive: Five dollars is going to be given to Tom by Sam.</a:t>
            </a:r>
          </a:p>
          <a:p>
            <a:endParaRPr lang="en-US" dirty="0"/>
          </a:p>
          <a:p>
            <a:pPr lvl="0"/>
            <a:r>
              <a:rPr lang="en-US" dirty="0"/>
              <a:t>Active: Sam will be giving five dollars to Tom.</a:t>
            </a:r>
          </a:p>
          <a:p>
            <a:r>
              <a:rPr lang="en-US" dirty="0"/>
              <a:t>Passive: Five dollars will be being given to Tom by Sam.</a:t>
            </a:r>
          </a:p>
          <a:p>
            <a:endParaRPr lang="en-US" dirty="0"/>
          </a:p>
          <a:p>
            <a:pPr lvl="0"/>
            <a:r>
              <a:rPr lang="en-US" dirty="0"/>
              <a:t>Active: Sam is going to be giving five dollars to Tom.</a:t>
            </a:r>
          </a:p>
          <a:p>
            <a:r>
              <a:rPr lang="en-US" dirty="0"/>
              <a:t>Passive: Five dollars is going to be being given to Tom by Sam.</a:t>
            </a:r>
          </a:p>
          <a:p>
            <a:endParaRPr lang="en-US" dirty="0"/>
          </a:p>
          <a:p>
            <a:pPr lvl="0"/>
            <a:r>
              <a:rPr lang="en-US" dirty="0"/>
              <a:t>Active: Sam will have given five dollars to Tom.</a:t>
            </a:r>
          </a:p>
          <a:p>
            <a:r>
              <a:rPr lang="en-US" dirty="0"/>
              <a:t>Passive: Five dollars will have been given to Tom by Sam.</a:t>
            </a:r>
          </a:p>
          <a:p>
            <a:endParaRPr lang="en-US" dirty="0"/>
          </a:p>
          <a:p>
            <a:pPr lvl="0"/>
            <a:r>
              <a:rPr lang="en-US" dirty="0"/>
              <a:t>Active: Sam will have been giving five dollars to Tom.</a:t>
            </a:r>
          </a:p>
          <a:p>
            <a:r>
              <a:rPr lang="en-US" dirty="0"/>
              <a:t>Passive: Five dollars will have been being given to Tom by Sam.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1A9AC-C722-2F40-AAB9-9AA8B81E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C37F-D4D1-E944-9182-0C9E3908E4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1216</Words>
  <Application>Microsoft Macintosh PowerPoint</Application>
  <PresentationFormat>Widescreen</PresentationFormat>
  <Paragraphs>162</Paragraphs>
  <Slides>16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Voice</vt:lpstr>
      <vt:lpstr>Contents</vt:lpstr>
      <vt:lpstr>What is voice</vt:lpstr>
      <vt:lpstr>Types of Voice</vt:lpstr>
      <vt:lpstr>Structure of Active and Passive Voice</vt:lpstr>
      <vt:lpstr>Active to Passive Verb Forms</vt:lpstr>
      <vt:lpstr>Examples</vt:lpstr>
      <vt:lpstr>Examples</vt:lpstr>
      <vt:lpstr>Examples</vt:lpstr>
      <vt:lpstr>Video Example</vt:lpstr>
      <vt:lpstr>Practice1: Convert active into passive</vt:lpstr>
      <vt:lpstr>Practice2 : Convert active into passive</vt:lpstr>
      <vt:lpstr>Practice3 : Convert active into passive</vt:lpstr>
      <vt:lpstr>Structure of Active and Passive Voice</vt:lpstr>
      <vt:lpstr>Structure of Active and Passive Voice</vt:lpstr>
      <vt:lpstr>When do we use the passive voice?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Ramjee Sharma</dc:creator>
  <cp:lastModifiedBy>Ramjee Sharma</cp:lastModifiedBy>
  <cp:revision>33</cp:revision>
  <dcterms:created xsi:type="dcterms:W3CDTF">2022-03-24T15:27:49Z</dcterms:created>
  <dcterms:modified xsi:type="dcterms:W3CDTF">2022-03-24T17:49:41Z</dcterms:modified>
</cp:coreProperties>
</file>