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0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4128">
          <p15:clr>
            <a:srgbClr val="A4A3A4"/>
          </p15:clr>
        </p15:guide>
        <p15:guide id="2" orient="horz" pos="96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Q91HGrnqlPXB4YgAGkIPky44W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pos="4128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行距 + 頁碼</a:t>
            </a:r>
            <a:endParaRPr/>
          </a:p>
        </p:txBody>
      </p:sp>
      <p:sp>
        <p:nvSpPr>
          <p:cNvPr id="110" name="Google Shape;11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13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18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" name="Google Shape;25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19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21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9" name="Google Shape;299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24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5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6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7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9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職稱">
  <p:cSld name="職稱">
    <p:bg>
      <p:bgPr>
        <a:solidFill>
          <a:schemeClr val="accent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body" idx="1"/>
          </p:nvPr>
        </p:nvSpPr>
        <p:spPr>
          <a:xfrm>
            <a:off x="1028700" y="5078187"/>
            <a:ext cx="3222058" cy="96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None/>
              <a:defRPr sz="14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>
            <a:spLocks noGrp="1"/>
          </p:cNvSpPr>
          <p:nvPr>
            <p:ph type="pic" idx="2"/>
          </p:nvPr>
        </p:nvSpPr>
        <p:spPr>
          <a:xfrm>
            <a:off x="6221413" y="0"/>
            <a:ext cx="4941887" cy="572611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8" name="Google Shape;18;p30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w="15875" cap="flat" cmpd="sng">
            <a:solidFill>
              <a:srgbClr val="5A695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" name="Google Shape;19;p30"/>
          <p:cNvSpPr txBox="1"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 1 欄位">
  <p:cSld name="內容 1 欄位">
    <p:bg>
      <p:bgPr>
        <a:solidFill>
          <a:schemeClr val="l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8"/>
          <p:cNvSpPr>
            <a:spLocks noGrp="1"/>
          </p:cNvSpPr>
          <p:nvPr>
            <p:ph type="pic" idx="2"/>
          </p:nvPr>
        </p:nvSpPr>
        <p:spPr>
          <a:xfrm>
            <a:off x="1028700" y="3543300"/>
            <a:ext cx="3924300" cy="3314700"/>
          </a:xfrm>
          <a:prstGeom prst="rect">
            <a:avLst/>
          </a:prstGeom>
          <a:noFill/>
          <a:ln>
            <a:noFill/>
          </a:ln>
        </p:spPr>
      </p:sp>
      <p:sp>
        <p:nvSpPr>
          <p:cNvPr id="79" name="Google Shape;79;p38"/>
          <p:cNvSpPr txBox="1">
            <a:spLocks noGrp="1"/>
          </p:cNvSpPr>
          <p:nvPr>
            <p:ph type="body" idx="1"/>
          </p:nvPr>
        </p:nvSpPr>
        <p:spPr>
          <a:xfrm>
            <a:off x="6191250" y="1981200"/>
            <a:ext cx="4972050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38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8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38"/>
          <p:cNvSpPr txBox="1">
            <a:spLocks noGrp="1"/>
          </p:cNvSpPr>
          <p:nvPr>
            <p:ph type="title"/>
          </p:nvPr>
        </p:nvSpPr>
        <p:spPr>
          <a:xfrm>
            <a:off x="895534" y="539225"/>
            <a:ext cx="3924300" cy="243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3" name="Google Shape;83;p38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w="15875" cap="flat" cmpd="sng">
            <a:solidFill>
              <a:srgbClr val="5A695E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內容 3 欄位">
  <p:cSld name="內容 3 欄位">
    <p:bg>
      <p:bgPr>
        <a:solidFill>
          <a:schemeClr val="accen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9"/>
          <p:cNvSpPr>
            <a:spLocks noGrp="1"/>
          </p:cNvSpPr>
          <p:nvPr>
            <p:ph type="pic" idx="2"/>
          </p:nvPr>
        </p:nvSpPr>
        <p:spPr>
          <a:xfrm>
            <a:off x="6210300" y="0"/>
            <a:ext cx="4953000" cy="33020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9"/>
          <p:cNvSpPr txBox="1">
            <a:spLocks noGrp="1"/>
          </p:cNvSpPr>
          <p:nvPr>
            <p:ph type="body" idx="1"/>
          </p:nvPr>
        </p:nvSpPr>
        <p:spPr>
          <a:xfrm>
            <a:off x="1028700" y="3556002"/>
            <a:ext cx="310896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800"/>
              <a:buChar char="•"/>
              <a:defRPr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9"/>
          <p:cNvSpPr txBox="1">
            <a:spLocks noGrp="1"/>
          </p:cNvSpPr>
          <p:nvPr>
            <p:ph type="body" idx="3"/>
          </p:nvPr>
        </p:nvSpPr>
        <p:spPr>
          <a:xfrm>
            <a:off x="4541520" y="3556001"/>
            <a:ext cx="3108960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800"/>
              <a:buChar char="•"/>
              <a:defRPr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39"/>
          <p:cNvSpPr txBox="1">
            <a:spLocks noGrp="1"/>
          </p:cNvSpPr>
          <p:nvPr>
            <p:ph type="body" idx="4"/>
          </p:nvPr>
        </p:nvSpPr>
        <p:spPr>
          <a:xfrm>
            <a:off x="8054340" y="3556001"/>
            <a:ext cx="3108960" cy="2285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800"/>
              <a:buChar char="•"/>
              <a:defRPr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39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9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39"/>
          <p:cNvSpPr txBox="1">
            <a:spLocks noGrp="1"/>
          </p:cNvSpPr>
          <p:nvPr>
            <p:ph type="title"/>
          </p:nvPr>
        </p:nvSpPr>
        <p:spPr>
          <a:xfrm>
            <a:off x="895530" y="539225"/>
            <a:ext cx="3924300" cy="243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2" name="Google Shape;92;p39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w="15875" cap="flat" cmpd="sng">
            <a:solidFill>
              <a:srgbClr val="5A695E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摘要">
  <p:cSld name="摘要">
    <p:bg>
      <p:bgPr>
        <a:solidFill>
          <a:schemeClr val="accen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0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40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40"/>
          <p:cNvSpPr txBox="1">
            <a:spLocks noGrp="1"/>
          </p:cNvSpPr>
          <p:nvPr>
            <p:ph type="title"/>
          </p:nvPr>
        </p:nvSpPr>
        <p:spPr>
          <a:xfrm>
            <a:off x="896829" y="573503"/>
            <a:ext cx="10156826" cy="1369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7" name="Google Shape;97;p40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w="15875" cap="flat" cmpd="sng">
            <a:solidFill>
              <a:srgbClr val="5A695E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連絡資訊">
  <p:cSld name="連絡資訊">
    <p:bg>
      <p:bgPr>
        <a:solidFill>
          <a:schemeClr val="lt2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1"/>
          <p:cNvSpPr>
            <a:spLocks noGrp="1"/>
          </p:cNvSpPr>
          <p:nvPr>
            <p:ph type="pic" idx="2"/>
          </p:nvPr>
        </p:nvSpPr>
        <p:spPr>
          <a:xfrm>
            <a:off x="6210300" y="3543302"/>
            <a:ext cx="4953000" cy="2849562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41"/>
          <p:cNvSpPr>
            <a:spLocks noGrp="1"/>
          </p:cNvSpPr>
          <p:nvPr>
            <p:ph type="pic" idx="3"/>
          </p:nvPr>
        </p:nvSpPr>
        <p:spPr>
          <a:xfrm>
            <a:off x="6210300" y="465138"/>
            <a:ext cx="4953000" cy="2849562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41"/>
          <p:cNvSpPr txBox="1">
            <a:spLocks noGrp="1"/>
          </p:cNvSpPr>
          <p:nvPr>
            <p:ph type="body" idx="1"/>
          </p:nvPr>
        </p:nvSpPr>
        <p:spPr>
          <a:xfrm>
            <a:off x="761917" y="517972"/>
            <a:ext cx="295656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  <a:defRPr sz="8800"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1"/>
          <p:cNvSpPr txBox="1">
            <a:spLocks noGrp="1"/>
          </p:cNvSpPr>
          <p:nvPr>
            <p:ph type="body" idx="4"/>
          </p:nvPr>
        </p:nvSpPr>
        <p:spPr>
          <a:xfrm>
            <a:off x="1040130" y="2009776"/>
            <a:ext cx="3924300" cy="284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  <a:defRPr sz="1600">
                <a:solidFill>
                  <a:srgbClr val="555555"/>
                </a:solidFill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2000"/>
              <a:buNone/>
              <a:defRPr sz="2000">
                <a:solidFill>
                  <a:srgbClr val="555555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800"/>
              <a:buNone/>
              <a:defRPr sz="1800">
                <a:solidFill>
                  <a:srgbClr val="555555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  <a:defRPr sz="1600">
                <a:solidFill>
                  <a:srgbClr val="555555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  <a:defRPr sz="1600">
                <a:solidFill>
                  <a:srgbClr val="55555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1"/>
          <p:cNvSpPr txBox="1">
            <a:spLocks noGrp="1"/>
          </p:cNvSpPr>
          <p:nvPr>
            <p:ph type="body" idx="5"/>
          </p:nvPr>
        </p:nvSpPr>
        <p:spPr>
          <a:xfrm>
            <a:off x="1039813" y="5067300"/>
            <a:ext cx="3913187" cy="1319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0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55555"/>
              </a:buClr>
              <a:buSzPts val="1600"/>
              <a:buChar char="•"/>
              <a:defRPr sz="16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41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1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41"/>
          <p:cNvSpPr txBox="1">
            <a:spLocks noGrp="1"/>
          </p:cNvSpPr>
          <p:nvPr>
            <p:ph type="title"/>
          </p:nvPr>
        </p:nvSpPr>
        <p:spPr>
          <a:xfrm>
            <a:off x="1040130" y="465136"/>
            <a:ext cx="3935647" cy="1340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4400"/>
              <a:buFont typeface="Arial"/>
              <a:buNone/>
              <a:defRPr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議程">
  <p:cSld name="議程">
    <p:bg>
      <p:bgPr>
        <a:solidFill>
          <a:schemeClr val="lt2"/>
        </a:soli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 txBox="1">
            <a:spLocks noGrp="1"/>
          </p:cNvSpPr>
          <p:nvPr>
            <p:ph type="body" idx="1"/>
          </p:nvPr>
        </p:nvSpPr>
        <p:spPr>
          <a:xfrm>
            <a:off x="7258050" y="2000250"/>
            <a:ext cx="4667250" cy="3398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000"/>
              <a:buNone/>
              <a:defRPr sz="20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31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1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1" name="Google Shape;31;p31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w="15875" cap="flat" cmpd="sng">
            <a:solidFill>
              <a:srgbClr val="5A695E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引述">
  <p:cSld name="引述">
    <p:bg>
      <p:bgPr>
        <a:solidFill>
          <a:schemeClr val="accen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32"/>
          <p:cNvSpPr>
            <a:spLocks noGrp="1"/>
          </p:cNvSpPr>
          <p:nvPr>
            <p:ph type="pic" idx="2"/>
          </p:nvPr>
        </p:nvSpPr>
        <p:spPr>
          <a:xfrm>
            <a:off x="1022147" y="0"/>
            <a:ext cx="3938588" cy="64008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32"/>
          <p:cNvSpPr txBox="1"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000"/>
              <a:buFont typeface="Arial"/>
              <a:buNone/>
              <a:defRPr sz="20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職稱">
  <p:cSld name="職稱">
    <p:bg>
      <p:bgPr>
        <a:solidFill>
          <a:schemeClr val="accen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>
            <a:spLocks noGrp="1"/>
          </p:cNvSpPr>
          <p:nvPr>
            <p:ph type="body" idx="1"/>
          </p:nvPr>
        </p:nvSpPr>
        <p:spPr>
          <a:xfrm>
            <a:off x="1028700" y="5078187"/>
            <a:ext cx="3222058" cy="964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None/>
              <a:defRPr sz="14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400"/>
              <a:buNone/>
              <a:defRPr sz="1400">
                <a:solidFill>
                  <a:srgbClr val="55555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29"/>
          <p:cNvSpPr>
            <a:spLocks noGrp="1"/>
          </p:cNvSpPr>
          <p:nvPr>
            <p:ph type="pic" idx="2"/>
          </p:nvPr>
        </p:nvSpPr>
        <p:spPr>
          <a:xfrm>
            <a:off x="6221413" y="0"/>
            <a:ext cx="4941887" cy="572611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40" name="Google Shape;40;p29"/>
          <p:cNvCxnSpPr/>
          <p:nvPr/>
        </p:nvCxnSpPr>
        <p:spPr>
          <a:xfrm>
            <a:off x="1028700" y="457211"/>
            <a:ext cx="1142999" cy="0"/>
          </a:xfrm>
          <a:prstGeom prst="straightConnector1">
            <a:avLst/>
          </a:prstGeom>
          <a:noFill/>
          <a:ln w="15875" cap="flat" cmpd="sng">
            <a:solidFill>
              <a:srgbClr val="5A695E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1" name="Google Shape;41;p29"/>
          <p:cNvSpPr txBox="1">
            <a:spLocks noGrp="1"/>
          </p:cNvSpPr>
          <p:nvPr>
            <p:ph type="title"/>
          </p:nvPr>
        </p:nvSpPr>
        <p:spPr>
          <a:xfrm>
            <a:off x="914513" y="876299"/>
            <a:ext cx="5181486" cy="22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  <a:defRPr sz="72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簡介">
  <p:cSld name="簡介">
    <p:bg>
      <p:bgPr>
        <a:solidFill>
          <a:schemeClr val="accent1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3"/>
          <p:cNvSpPr>
            <a:spLocks noGrp="1"/>
          </p:cNvSpPr>
          <p:nvPr>
            <p:ph type="pic" idx="2"/>
          </p:nvPr>
        </p:nvSpPr>
        <p:spPr>
          <a:xfrm>
            <a:off x="8847137" y="3862387"/>
            <a:ext cx="2316163" cy="2538413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33"/>
          <p:cNvSpPr>
            <a:spLocks noGrp="1"/>
          </p:cNvSpPr>
          <p:nvPr>
            <p:ph type="pic" idx="3"/>
          </p:nvPr>
        </p:nvSpPr>
        <p:spPr>
          <a:xfrm>
            <a:off x="6210300" y="3854450"/>
            <a:ext cx="2316163" cy="2538413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33"/>
          <p:cNvSpPr>
            <a:spLocks noGrp="1"/>
          </p:cNvSpPr>
          <p:nvPr>
            <p:ph type="pic" idx="4"/>
          </p:nvPr>
        </p:nvSpPr>
        <p:spPr>
          <a:xfrm>
            <a:off x="6210300" y="465138"/>
            <a:ext cx="4953000" cy="3090862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33"/>
          <p:cNvSpPr txBox="1">
            <a:spLocks noGrp="1"/>
          </p:cNvSpPr>
          <p:nvPr>
            <p:ph type="body" idx="1"/>
          </p:nvPr>
        </p:nvSpPr>
        <p:spPr>
          <a:xfrm>
            <a:off x="761917" y="517972"/>
            <a:ext cx="295656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  <a:defRPr sz="8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body" idx="5"/>
          </p:nvPr>
        </p:nvSpPr>
        <p:spPr>
          <a:xfrm>
            <a:off x="1040130" y="2009775"/>
            <a:ext cx="3924300" cy="439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600"/>
              <a:buNone/>
              <a:defRPr sz="16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2000"/>
              <a:buNone/>
              <a:defRPr sz="2000">
                <a:solidFill>
                  <a:srgbClr val="555555"/>
                </a:solidFill>
              </a:defRPr>
            </a:lvl2pPr>
            <a:lvl3pPr marL="1371600" lvl="2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800"/>
              <a:buNone/>
              <a:defRPr sz="1800">
                <a:solidFill>
                  <a:srgbClr val="555555"/>
                </a:solidFill>
              </a:defRPr>
            </a:lvl3pPr>
            <a:lvl4pPr marL="1828800" lvl="3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  <a:defRPr sz="1600">
                <a:solidFill>
                  <a:srgbClr val="555555"/>
                </a:solidFill>
              </a:defRPr>
            </a:lvl4pPr>
            <a:lvl5pPr marL="2286000" lvl="4" indent="-228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555555"/>
              </a:buClr>
              <a:buSzPts val="1600"/>
              <a:buNone/>
              <a:defRPr sz="1600">
                <a:solidFill>
                  <a:srgbClr val="555555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33"/>
          <p:cNvSpPr txBox="1">
            <a:spLocks noGrp="1"/>
          </p:cNvSpPr>
          <p:nvPr>
            <p:ph type="title"/>
          </p:nvPr>
        </p:nvSpPr>
        <p:spPr>
          <a:xfrm>
            <a:off x="1028700" y="465137"/>
            <a:ext cx="3935647" cy="1340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  <a:defRPr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分節符號">
  <p:cSld name="分節符號">
    <p:bg>
      <p:bgPr>
        <a:solidFill>
          <a:schemeClr val="accen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4"/>
          <p:cNvSpPr txBox="1">
            <a:spLocks noGrp="1"/>
          </p:cNvSpPr>
          <p:nvPr>
            <p:ph type="body" idx="1"/>
          </p:nvPr>
        </p:nvSpPr>
        <p:spPr>
          <a:xfrm>
            <a:off x="2773045" y="2426610"/>
            <a:ext cx="2378075" cy="1111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  <a:defRPr sz="8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title"/>
          </p:nvPr>
        </p:nvSpPr>
        <p:spPr>
          <a:xfrm>
            <a:off x="3037155" y="2714986"/>
            <a:ext cx="6674802" cy="65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  <a:defRPr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圖表和圖形">
  <p:cSld name="圖表和圖形">
    <p:bg>
      <p:bgPr>
        <a:solidFill>
          <a:schemeClr val="lt2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5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5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時間表">
  <p:cSld name="時間表">
    <p:bg>
      <p:bgPr>
        <a:solidFill>
          <a:schemeClr val="l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6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6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36"/>
          <p:cNvSpPr txBox="1">
            <a:spLocks noGrp="1"/>
          </p:cNvSpPr>
          <p:nvPr>
            <p:ph type="body" idx="1"/>
          </p:nvPr>
        </p:nvSpPr>
        <p:spPr>
          <a:xfrm>
            <a:off x="854075" y="1625600"/>
            <a:ext cx="10499725" cy="486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36"/>
          <p:cNvSpPr txBox="1">
            <a:spLocks noGrp="1"/>
          </p:cNvSpPr>
          <p:nvPr>
            <p:ph type="title"/>
          </p:nvPr>
        </p:nvSpPr>
        <p:spPr>
          <a:xfrm>
            <a:off x="854074" y="122239"/>
            <a:ext cx="10499725" cy="1355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  <a:defRPr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小組">
  <p:cSld name="小組">
    <p:bg>
      <p:bgPr>
        <a:solidFill>
          <a:schemeClr val="accent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>
            <a:spLocks noGrp="1"/>
          </p:cNvSpPr>
          <p:nvPr>
            <p:ph type="body" idx="1"/>
          </p:nvPr>
        </p:nvSpPr>
        <p:spPr>
          <a:xfrm>
            <a:off x="761917" y="517972"/>
            <a:ext cx="3108960" cy="133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8800"/>
              <a:buNone/>
              <a:defRPr sz="88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>
            <a:spLocks noGrp="1"/>
          </p:cNvSpPr>
          <p:nvPr>
            <p:ph type="pic" idx="2"/>
          </p:nvPr>
        </p:nvSpPr>
        <p:spPr>
          <a:xfrm>
            <a:off x="1036601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7"/>
          <p:cNvSpPr>
            <a:spLocks noGrp="1"/>
          </p:cNvSpPr>
          <p:nvPr>
            <p:ph type="pic" idx="3"/>
          </p:nvPr>
        </p:nvSpPr>
        <p:spPr>
          <a:xfrm>
            <a:off x="3101197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7"/>
          <p:cNvSpPr>
            <a:spLocks noGrp="1"/>
          </p:cNvSpPr>
          <p:nvPr>
            <p:ph type="pic" idx="4"/>
          </p:nvPr>
        </p:nvSpPr>
        <p:spPr>
          <a:xfrm>
            <a:off x="5166324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7"/>
          <p:cNvSpPr>
            <a:spLocks noGrp="1"/>
          </p:cNvSpPr>
          <p:nvPr>
            <p:ph type="pic" idx="5"/>
          </p:nvPr>
        </p:nvSpPr>
        <p:spPr>
          <a:xfrm>
            <a:off x="7239069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7"/>
          <p:cNvSpPr>
            <a:spLocks noGrp="1"/>
          </p:cNvSpPr>
          <p:nvPr>
            <p:ph type="pic" idx="6"/>
          </p:nvPr>
        </p:nvSpPr>
        <p:spPr>
          <a:xfrm>
            <a:off x="9296046" y="3552677"/>
            <a:ext cx="1874874" cy="2848123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7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7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37"/>
          <p:cNvSpPr txBox="1">
            <a:spLocks noGrp="1"/>
          </p:cNvSpPr>
          <p:nvPr>
            <p:ph type="title"/>
          </p:nvPr>
        </p:nvSpPr>
        <p:spPr>
          <a:xfrm>
            <a:off x="1051560" y="651507"/>
            <a:ext cx="8991563" cy="1005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  <a:defRPr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7"/>
          <p:cNvSpPr txBox="1">
            <a:spLocks noGrp="1"/>
          </p:cNvSpPr>
          <p:nvPr>
            <p:ph type="body" idx="7"/>
          </p:nvPr>
        </p:nvSpPr>
        <p:spPr>
          <a:xfrm>
            <a:off x="1036638" y="2717800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body" idx="8"/>
          </p:nvPr>
        </p:nvSpPr>
        <p:spPr>
          <a:xfrm>
            <a:off x="308610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body" idx="9"/>
          </p:nvPr>
        </p:nvSpPr>
        <p:spPr>
          <a:xfrm>
            <a:off x="514350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body" idx="13"/>
          </p:nvPr>
        </p:nvSpPr>
        <p:spPr>
          <a:xfrm>
            <a:off x="723907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7"/>
          <p:cNvSpPr txBox="1">
            <a:spLocks noGrp="1"/>
          </p:cNvSpPr>
          <p:nvPr>
            <p:ph type="body" idx="14"/>
          </p:nvPr>
        </p:nvSpPr>
        <p:spPr>
          <a:xfrm>
            <a:off x="9304020" y="2718405"/>
            <a:ext cx="1866900" cy="7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  <a:defRPr sz="1800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2pPr>
            <a:lvl3pPr marL="1371600" lvl="2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3pPr>
            <a:lvl4pPr marL="1828800" lvl="3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4pPr>
            <a:lvl5pPr marL="2286000" lvl="4" indent="-31750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8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648">
          <p15:clr>
            <a:srgbClr val="F26B43"/>
          </p15:clr>
        </p15:guide>
        <p15:guide id="2" pos="1176">
          <p15:clr>
            <a:srgbClr val="F26B43"/>
          </p15:clr>
        </p15:guide>
        <p15:guide id="3" pos="1296">
          <p15:clr>
            <a:srgbClr val="F26B43"/>
          </p15:clr>
        </p15:guide>
        <p15:guide id="4" pos="1824">
          <p15:clr>
            <a:srgbClr val="F26B43"/>
          </p15:clr>
        </p15:guide>
        <p15:guide id="5" pos="1944">
          <p15:clr>
            <a:srgbClr val="F26B43"/>
          </p15:clr>
        </p15:guide>
        <p15:guide id="6" pos="2472">
          <p15:clr>
            <a:srgbClr val="F26B43"/>
          </p15:clr>
        </p15:guide>
        <p15:guide id="7" pos="2592">
          <p15:clr>
            <a:srgbClr val="F26B43"/>
          </p15:clr>
        </p15:guide>
        <p15:guide id="8" pos="3120">
          <p15:clr>
            <a:srgbClr val="F26B43"/>
          </p15:clr>
        </p15:guide>
        <p15:guide id="9" pos="3240">
          <p15:clr>
            <a:srgbClr val="F26B43"/>
          </p15:clr>
        </p15:guide>
        <p15:guide id="10" pos="3792">
          <p15:clr>
            <a:srgbClr val="F26B43"/>
          </p15:clr>
        </p15:guide>
        <p15:guide id="11" pos="3912">
          <p15:clr>
            <a:srgbClr val="F26B43"/>
          </p15:clr>
        </p15:guide>
        <p15:guide id="12" pos="4416">
          <p15:clr>
            <a:srgbClr val="F26B43"/>
          </p15:clr>
        </p15:guide>
        <p15:guide id="13" pos="4560">
          <p15:clr>
            <a:srgbClr val="F26B43"/>
          </p15:clr>
        </p15:guide>
        <p15:guide id="14" pos="5088">
          <p15:clr>
            <a:srgbClr val="F26B43"/>
          </p15:clr>
        </p15:guide>
        <p15:guide id="15" pos="5208">
          <p15:clr>
            <a:srgbClr val="F26B43"/>
          </p15:clr>
        </p15:guide>
        <p15:guide id="16" pos="5736">
          <p15:clr>
            <a:srgbClr val="F26B43"/>
          </p15:clr>
        </p15:guide>
        <p15:guide id="17" pos="5856">
          <p15:clr>
            <a:srgbClr val="F26B43"/>
          </p15:clr>
        </p15:guide>
        <p15:guide id="18" pos="6384">
          <p15:clr>
            <a:srgbClr val="F26B43"/>
          </p15:clr>
        </p15:guide>
        <p15:guide id="19" pos="6504">
          <p15:clr>
            <a:srgbClr val="F26B43"/>
          </p15:clr>
        </p15:guide>
        <p15:guide id="20" pos="7032">
          <p15:clr>
            <a:srgbClr val="F26B43"/>
          </p15:clr>
        </p15:guide>
        <p15:guide id="21" orient="horz" pos="288">
          <p15:clr>
            <a:srgbClr val="F26B43"/>
          </p15:clr>
        </p15:guide>
        <p15:guide id="22" orient="horz" pos="1128">
          <p15:clr>
            <a:srgbClr val="F26B43"/>
          </p15:clr>
        </p15:guide>
        <p15:guide id="23" orient="horz" pos="1248">
          <p15:clr>
            <a:srgbClr val="F26B43"/>
          </p15:clr>
        </p15:guide>
        <p15:guide id="24" orient="horz" pos="2088">
          <p15:clr>
            <a:srgbClr val="F26B43"/>
          </p15:clr>
        </p15:guide>
        <p15:guide id="25" orient="horz" pos="2232">
          <p15:clr>
            <a:srgbClr val="F26B43"/>
          </p15:clr>
        </p15:guide>
        <p15:guide id="26" orient="horz" pos="3048">
          <p15:clr>
            <a:srgbClr val="F26B43"/>
          </p15:clr>
        </p15:guide>
        <p15:guide id="27" orient="horz" pos="3192">
          <p15:clr>
            <a:srgbClr val="F26B43"/>
          </p15:clr>
        </p15:guide>
        <p15:guide id="28" orient="horz" pos="40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27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27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648">
          <p15:clr>
            <a:srgbClr val="F26B43"/>
          </p15:clr>
        </p15:guide>
        <p15:guide id="2" pos="1176">
          <p15:clr>
            <a:srgbClr val="F26B43"/>
          </p15:clr>
        </p15:guide>
        <p15:guide id="3" pos="1296">
          <p15:clr>
            <a:srgbClr val="F26B43"/>
          </p15:clr>
        </p15:guide>
        <p15:guide id="4" pos="1824">
          <p15:clr>
            <a:srgbClr val="F26B43"/>
          </p15:clr>
        </p15:guide>
        <p15:guide id="5" pos="1944">
          <p15:clr>
            <a:srgbClr val="F26B43"/>
          </p15:clr>
        </p15:guide>
        <p15:guide id="6" pos="2472">
          <p15:clr>
            <a:srgbClr val="F26B43"/>
          </p15:clr>
        </p15:guide>
        <p15:guide id="7" pos="2592">
          <p15:clr>
            <a:srgbClr val="F26B43"/>
          </p15:clr>
        </p15:guide>
        <p15:guide id="8" pos="3120">
          <p15:clr>
            <a:srgbClr val="F26B43"/>
          </p15:clr>
        </p15:guide>
        <p15:guide id="9" pos="3240">
          <p15:clr>
            <a:srgbClr val="F26B43"/>
          </p15:clr>
        </p15:guide>
        <p15:guide id="10" pos="3792">
          <p15:clr>
            <a:srgbClr val="F26B43"/>
          </p15:clr>
        </p15:guide>
        <p15:guide id="11" pos="3912">
          <p15:clr>
            <a:srgbClr val="F26B43"/>
          </p15:clr>
        </p15:guide>
        <p15:guide id="12" pos="4416">
          <p15:clr>
            <a:srgbClr val="F26B43"/>
          </p15:clr>
        </p15:guide>
        <p15:guide id="13" pos="4560">
          <p15:clr>
            <a:srgbClr val="F26B43"/>
          </p15:clr>
        </p15:guide>
        <p15:guide id="14" pos="5088">
          <p15:clr>
            <a:srgbClr val="F26B43"/>
          </p15:clr>
        </p15:guide>
        <p15:guide id="15" pos="5208">
          <p15:clr>
            <a:srgbClr val="F26B43"/>
          </p15:clr>
        </p15:guide>
        <p15:guide id="16" pos="5736">
          <p15:clr>
            <a:srgbClr val="F26B43"/>
          </p15:clr>
        </p15:guide>
        <p15:guide id="17" pos="5856">
          <p15:clr>
            <a:srgbClr val="F26B43"/>
          </p15:clr>
        </p15:guide>
        <p15:guide id="18" pos="6384">
          <p15:clr>
            <a:srgbClr val="F26B43"/>
          </p15:clr>
        </p15:guide>
        <p15:guide id="19" pos="6504">
          <p15:clr>
            <a:srgbClr val="F26B43"/>
          </p15:clr>
        </p15:guide>
        <p15:guide id="20" pos="7032">
          <p15:clr>
            <a:srgbClr val="F26B43"/>
          </p15:clr>
        </p15:guide>
        <p15:guide id="21" orient="horz" pos="288">
          <p15:clr>
            <a:srgbClr val="F26B43"/>
          </p15:clr>
        </p15:guide>
        <p15:guide id="22" orient="horz" pos="1128">
          <p15:clr>
            <a:srgbClr val="F26B43"/>
          </p15:clr>
        </p15:guide>
        <p15:guide id="23" orient="horz" pos="1248">
          <p15:clr>
            <a:srgbClr val="F26B43"/>
          </p15:clr>
        </p15:guide>
        <p15:guide id="24" orient="horz" pos="2088">
          <p15:clr>
            <a:srgbClr val="F26B43"/>
          </p15:clr>
        </p15:guide>
        <p15:guide id="25" orient="horz" pos="2232">
          <p15:clr>
            <a:srgbClr val="F26B43"/>
          </p15:clr>
        </p15:guide>
        <p15:guide id="26" orient="horz" pos="3048">
          <p15:clr>
            <a:srgbClr val="F26B43"/>
          </p15:clr>
        </p15:guide>
        <p15:guide id="27" orient="horz" pos="3192">
          <p15:clr>
            <a:srgbClr val="F26B43"/>
          </p15:clr>
        </p15:guide>
        <p15:guide id="28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C9C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title"/>
          </p:nvPr>
        </p:nvSpPr>
        <p:spPr>
          <a:xfrm>
            <a:off x="628187" y="620615"/>
            <a:ext cx="5181486" cy="2242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6000"/>
              <a:buFont typeface="Arial"/>
              <a:buNone/>
            </a:pPr>
            <a:r>
              <a:rPr lang="en-US" sz="6000" b="1"/>
              <a:t>Management Information</a:t>
            </a:r>
            <a:br>
              <a:rPr lang="en-US" sz="6000" b="1"/>
            </a:br>
            <a:r>
              <a:rPr lang="en-US" sz="6000" b="1"/>
              <a:t>System</a:t>
            </a:r>
            <a:endParaRPr sz="6000" b="1"/>
          </a:p>
        </p:txBody>
      </p:sp>
      <p:sp>
        <p:nvSpPr>
          <p:cNvPr id="113" name="Google Shape;113;p1"/>
          <p:cNvSpPr txBox="1">
            <a:spLocks noGrp="1"/>
          </p:cNvSpPr>
          <p:nvPr>
            <p:ph type="body" idx="1"/>
          </p:nvPr>
        </p:nvSpPr>
        <p:spPr>
          <a:xfrm>
            <a:off x="628187" y="3429000"/>
            <a:ext cx="3504542" cy="3120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</a:pPr>
            <a:r>
              <a:rPr lang="en-US" sz="1800" b="1"/>
              <a:t>資二A 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</a:pPr>
            <a:r>
              <a:rPr lang="en-US" sz="1800" b="1"/>
              <a:t>10156112 陳柏棆</a:t>
            </a:r>
            <a:endParaRPr sz="1800" b="1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</a:pPr>
            <a:r>
              <a:rPr lang="en-US" sz="1800" b="1"/>
              <a:t>10156125 林劭謙</a:t>
            </a:r>
            <a:endParaRPr sz="1800" b="1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</a:pPr>
            <a:r>
              <a:rPr lang="en-US" sz="1800" b="1"/>
              <a:t>10156126 江家驊</a:t>
            </a:r>
            <a:endParaRPr sz="1800" b="1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</a:pPr>
            <a:r>
              <a:rPr lang="en-US" sz="1800" b="1"/>
              <a:t>10156134 莊岳霖</a:t>
            </a:r>
            <a:endParaRPr sz="1800" b="1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800"/>
              <a:buNone/>
            </a:pPr>
            <a:r>
              <a:rPr lang="en-US" sz="1800" b="1"/>
              <a:t>10156135 廖偉彤</a:t>
            </a:r>
            <a:endParaRPr sz="1800" b="1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pic>
        <p:nvPicPr>
          <p:cNvPr id="192" name="Google Shape;19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7319" y="383681"/>
            <a:ext cx="6817361" cy="6090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99" name="Google Shape;199;p11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200" name="Google Shape;200;p11"/>
          <p:cNvSpPr txBox="1"/>
          <p:nvPr/>
        </p:nvSpPr>
        <p:spPr>
          <a:xfrm>
            <a:off x="272930" y="1173893"/>
            <a:ext cx="9220692" cy="5632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X_dictionary 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24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Y_dictionary 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24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X_count 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4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Y_count 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4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data </a:t>
            </a: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X_dictionary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X_dictionary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X_count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X_count 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Y_dictionary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4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Y_dictionary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400" b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Y_count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Y_count 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400" b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8008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X_dictionary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88008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4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Y_dictionary</a:t>
            </a:r>
            <a:r>
              <a:rPr lang="en-US" sz="24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3600" b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1"/>
          <p:cNvSpPr txBox="1">
            <a:spLocks noGrp="1"/>
          </p:cNvSpPr>
          <p:nvPr>
            <p:ph type="title"/>
          </p:nvPr>
        </p:nvSpPr>
        <p:spPr>
          <a:xfrm>
            <a:off x="272930" y="351213"/>
            <a:ext cx="11646137" cy="110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3600"/>
              <a:buFont typeface="Arial"/>
              <a:buNone/>
            </a:pPr>
            <a:r>
              <a:rPr lang="en-US" sz="3600" b="1"/>
              <a:t>Step4: 根據處理好的L製作兩個獨立的 dictionary</a:t>
            </a:r>
            <a:endParaRPr sz="36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207" name="Google Shape;207;p12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208" name="Google Shape;20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080266"/>
            <a:ext cx="12192000" cy="697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216" name="Google Shape;216;p13"/>
          <p:cNvSpPr txBox="1"/>
          <p:nvPr/>
        </p:nvSpPr>
        <p:spPr>
          <a:xfrm>
            <a:off x="272930" y="1453077"/>
            <a:ext cx="92206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data </a:t>
            </a: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8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data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X_dictionary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28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data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Y_dictionary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sz="28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88008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3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/>
          </p:nvPr>
        </p:nvSpPr>
        <p:spPr>
          <a:xfrm>
            <a:off x="272930" y="351213"/>
            <a:ext cx="11646137" cy="110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3600"/>
              <a:buFont typeface="Arial"/>
              <a:buNone/>
            </a:pPr>
            <a:r>
              <a:rPr lang="en-US" sz="3600" b="1"/>
              <a:t>Step5: 將 L 用兩個 dictionary 轉成數字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4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223" name="Google Shape;223;p14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224" name="Google Shape;22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3128" y="374510"/>
            <a:ext cx="3945743" cy="6108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232" name="Google Shape;232;p15"/>
          <p:cNvSpPr txBox="1"/>
          <p:nvPr/>
        </p:nvSpPr>
        <p:spPr>
          <a:xfrm>
            <a:off x="272932" y="1453076"/>
            <a:ext cx="9220692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>
                <a:solidFill>
                  <a:srgbClr val="880088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2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'coordinates_data.txt'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'w’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 </a:t>
            </a:r>
            <a:r>
              <a:rPr lang="en-US" sz="32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200" b="1">
                <a:solidFill>
                  <a:srgbClr val="880088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32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]))</a:t>
            </a:r>
            <a:endParaRPr sz="32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2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' '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32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200" b="1">
                <a:solidFill>
                  <a:srgbClr val="880088"/>
                </a:solidFill>
                <a:latin typeface="Arial"/>
                <a:ea typeface="Arial"/>
                <a:cs typeface="Arial"/>
                <a:sym typeface="Arial"/>
              </a:rPr>
              <a:t>str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32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]))</a:t>
            </a:r>
            <a:endParaRPr sz="32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file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32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'\n’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32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  <a:r>
              <a:rPr lang="en-US" sz="32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5"/>
          <p:cNvSpPr txBox="1">
            <a:spLocks noGrp="1"/>
          </p:cNvSpPr>
          <p:nvPr>
            <p:ph type="title"/>
          </p:nvPr>
        </p:nvSpPr>
        <p:spPr>
          <a:xfrm>
            <a:off x="272930" y="351213"/>
            <a:ext cx="11646137" cy="110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3600"/>
              <a:buFont typeface="Arial"/>
              <a:buNone/>
            </a:pPr>
            <a:r>
              <a:rPr lang="en-US" sz="3600" b="1"/>
              <a:t>Step6: 把座標輸出成文字檔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239" name="Google Shape;239;p16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240" name="Google Shape;24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58721" y="0"/>
            <a:ext cx="67455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246" name="Google Shape;246;p17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title"/>
          </p:nvPr>
        </p:nvSpPr>
        <p:spPr>
          <a:xfrm>
            <a:off x="2303986" y="2643467"/>
            <a:ext cx="7584028" cy="157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6000"/>
              <a:buFont typeface="Arial"/>
              <a:buNone/>
            </a:pPr>
            <a:r>
              <a:rPr lang="en-US" sz="6000" b="1"/>
              <a:t>第二部分 </a:t>
            </a:r>
            <a:br>
              <a:rPr lang="en-US" sz="6000" b="1"/>
            </a:br>
            <a:r>
              <a:rPr lang="en-US" sz="6000" b="1"/>
              <a:t>製作K-means圖表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54" name="Google Shape;254;p18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255" name="Google Shape;255;p18"/>
          <p:cNvSpPr txBox="1"/>
          <p:nvPr/>
        </p:nvSpPr>
        <p:spPr>
          <a:xfrm>
            <a:off x="272930" y="1453077"/>
            <a:ext cx="9220692" cy="5016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matplotlib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pyplot </a:t>
            </a: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sklearn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 </a:t>
            </a: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KMeans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nltk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tokenize </a:t>
            </a: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TweetTokenizer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tokenizer 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TweetTokenizer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 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>
                <a:solidFill>
                  <a:srgbClr val="880088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'coordinates_data.txt'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'r'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 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file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readline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endParaRPr sz="20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 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endParaRPr sz="20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line 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!=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''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coordinate 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tokenizer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tokenize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>
                <a:solidFill>
                  <a:srgbClr val="880088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coordinate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]))</a:t>
            </a:r>
            <a:endParaRPr sz="20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y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>
                <a:solidFill>
                  <a:srgbClr val="880088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coordinate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]))</a:t>
            </a:r>
            <a:endParaRPr sz="20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line 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file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readline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file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0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close</a:t>
            </a:r>
            <a:r>
              <a:rPr lang="en-US" sz="20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 txBox="1">
            <a:spLocks noGrp="1"/>
          </p:cNvSpPr>
          <p:nvPr>
            <p:ph type="title"/>
          </p:nvPr>
        </p:nvSpPr>
        <p:spPr>
          <a:xfrm>
            <a:off x="272930" y="351213"/>
            <a:ext cx="11646137" cy="110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3600"/>
              <a:buFont typeface="Arial"/>
              <a:buNone/>
            </a:pPr>
            <a:r>
              <a:rPr lang="en-US" sz="3600" b="1"/>
              <a:t>Step1: 導入模組 輸入座標文字檔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63" name="Google Shape;263;p19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264" name="Google Shape;264;p19"/>
          <p:cNvSpPr txBox="1"/>
          <p:nvPr/>
        </p:nvSpPr>
        <p:spPr>
          <a:xfrm>
            <a:off x="272930" y="1121383"/>
            <a:ext cx="11420307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880088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1">
                <a:solidFill>
                  <a:srgbClr val="880088"/>
                </a:solidFill>
                <a:latin typeface="Arial"/>
                <a:ea typeface="Arial"/>
                <a:cs typeface="Arial"/>
                <a:sym typeface="Arial"/>
              </a:rPr>
              <a:t>zip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))</a:t>
            </a:r>
            <a:endParaRPr sz="28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fig1 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plt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fig1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set_size_inches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 </a:t>
            </a:r>
            <a:r>
              <a:rPr lang="en-US"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880088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28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fig1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add_subplot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kmeans 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KMeans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n_clusters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kmeans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plt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scatter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y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labels_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centers 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kmeans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cluster_centers_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plt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scatter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centers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[:,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centers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[:,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8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'red'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marker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8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'*'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savefig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8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'my_pic1.png'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8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 txBox="1">
            <a:spLocks noGrp="1"/>
          </p:cNvSpPr>
          <p:nvPr>
            <p:ph type="title"/>
          </p:nvPr>
        </p:nvSpPr>
        <p:spPr>
          <a:xfrm>
            <a:off x="272930" y="351213"/>
            <a:ext cx="11646137" cy="110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3600"/>
              <a:buFont typeface="Arial"/>
              <a:buNone/>
            </a:pPr>
            <a:r>
              <a:rPr lang="en-US" sz="3600" b="1"/>
              <a:t>Step2: 製作分1~10群的圖表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"/>
          <p:cNvSpPr txBox="1">
            <a:spLocks noGrp="1"/>
          </p:cNvSpPr>
          <p:nvPr>
            <p:ph type="title"/>
          </p:nvPr>
        </p:nvSpPr>
        <p:spPr>
          <a:xfrm>
            <a:off x="133350" y="558292"/>
            <a:ext cx="2260226" cy="1030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ct val="100000"/>
              <a:buFont typeface="Arial"/>
              <a:buNone/>
            </a:pPr>
            <a:r>
              <a:rPr lang="en-US"/>
              <a:t>目錄</a:t>
            </a: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1"/>
          </p:nvPr>
        </p:nvSpPr>
        <p:spPr>
          <a:xfrm>
            <a:off x="2090066" y="1238114"/>
            <a:ext cx="5181487" cy="5061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2800"/>
              <a:buNone/>
            </a:pPr>
            <a:r>
              <a:rPr lang="en-US" sz="2800"/>
              <a:t>第一部分: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800"/>
              <a:buNone/>
            </a:pPr>
            <a:r>
              <a:rPr lang="en-US" sz="2800"/>
              <a:t>01 導入資料庫 導入模組</a:t>
            </a:r>
            <a:endParaRPr sz="28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800"/>
              <a:buNone/>
            </a:pPr>
            <a:r>
              <a:rPr lang="en-US" sz="2800"/>
              <a:t>02 讀檔案</a:t>
            </a:r>
            <a:endParaRPr sz="28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800"/>
              <a:buNone/>
            </a:pPr>
            <a:r>
              <a:rPr lang="en-US" sz="2800"/>
              <a:t>03 做資料處理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800"/>
              <a:buNone/>
            </a:pPr>
            <a:r>
              <a:rPr lang="en-US" sz="2800"/>
              <a:t>04 製作dictionary</a:t>
            </a:r>
            <a:endParaRPr sz="28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800"/>
              <a:buNone/>
            </a:pPr>
            <a:r>
              <a:rPr lang="en-US" sz="2800"/>
              <a:t>05 用dictionary轉成數字</a:t>
            </a:r>
            <a:endParaRPr sz="280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800"/>
              <a:buNone/>
            </a:pPr>
            <a:r>
              <a:rPr lang="en-US" sz="2800"/>
              <a:t>06 輸出成文字檔</a:t>
            </a:r>
            <a:endParaRPr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000"/>
              <a:buNone/>
            </a:pPr>
            <a:endParaRPr/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22" name="Google Shape;122;p2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6877163" y="1331751"/>
            <a:ext cx="5314837" cy="5061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第二部分: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01 導入模組 輸入座標文字檔</a:t>
            </a:r>
            <a:endParaRPr sz="2800" b="0" i="0" u="none" strike="noStrike" cap="none">
              <a:solidFill>
                <a:srgbClr val="5A69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02 製作分1~10群的圖表</a:t>
            </a:r>
            <a:endParaRPr sz="2800" b="0" i="0" u="none" strike="noStrike" cap="none">
              <a:solidFill>
                <a:srgbClr val="5A69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03 製作每次inertia的變化折線圖</a:t>
            </a:r>
            <a:endParaRPr sz="2800" b="0" i="0" u="none" strike="noStrike" cap="none">
              <a:solidFill>
                <a:srgbClr val="5A695E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5A695E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04 秀出圖表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271" name="Google Shape;271;p20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pic>
        <p:nvPicPr>
          <p:cNvPr id="272" name="Google Shape;27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79" name="Google Shape;279;p21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280" name="Google Shape;280;p21"/>
          <p:cNvSpPr txBox="1"/>
          <p:nvPr/>
        </p:nvSpPr>
        <p:spPr>
          <a:xfrm>
            <a:off x="272930" y="1453077"/>
            <a:ext cx="9220692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fig2 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plt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all_inertia 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880088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):</a:t>
            </a: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kmeans 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KMeans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n_clusters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kmeans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fit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all_inertia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inertia_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plot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1">
                <a:solidFill>
                  <a:srgbClr val="880088"/>
                </a:solidFill>
                <a:latin typeface="Arial"/>
                <a:ea typeface="Arial"/>
                <a:cs typeface="Arial"/>
                <a:sym typeface="Arial"/>
              </a:rPr>
              <a:t>range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),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all_inertia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marker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'o'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'Elbow method'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xlabel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'Number of clusters'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ylabel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'Inertia'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savefig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'my_pic2.png'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1"/>
          <p:cNvSpPr txBox="1">
            <a:spLocks noGrp="1"/>
          </p:cNvSpPr>
          <p:nvPr>
            <p:ph type="title"/>
          </p:nvPr>
        </p:nvSpPr>
        <p:spPr>
          <a:xfrm>
            <a:off x="272930" y="351213"/>
            <a:ext cx="11646137" cy="110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3600"/>
              <a:buFont typeface="Arial"/>
              <a:buNone/>
            </a:pPr>
            <a:r>
              <a:rPr lang="en-US" sz="3600" b="1"/>
              <a:t>Step3: 製作每次inertia的變化折線圖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287" name="Google Shape;287;p22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pic>
        <p:nvPicPr>
          <p:cNvPr id="288" name="Google Shape;28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0750" y="500062"/>
            <a:ext cx="7810500" cy="585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3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294" name="Google Shape;294;p23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pic>
        <p:nvPicPr>
          <p:cNvPr id="295" name="Google Shape;29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0750" y="500062"/>
            <a:ext cx="7810500" cy="58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23"/>
          <p:cNvSpPr/>
          <p:nvPr/>
        </p:nvSpPr>
        <p:spPr>
          <a:xfrm>
            <a:off x="4303059" y="4751294"/>
            <a:ext cx="1443318" cy="905435"/>
          </a:xfrm>
          <a:prstGeom prst="ellipse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03" name="Google Shape;303;p24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304" name="Google Shape;304;p24"/>
          <p:cNvSpPr txBox="1"/>
          <p:nvPr/>
        </p:nvSpPr>
        <p:spPr>
          <a:xfrm>
            <a:off x="272930" y="1453077"/>
            <a:ext cx="922069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plt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show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4"/>
          <p:cNvSpPr txBox="1">
            <a:spLocks noGrp="1"/>
          </p:cNvSpPr>
          <p:nvPr>
            <p:ph type="title"/>
          </p:nvPr>
        </p:nvSpPr>
        <p:spPr>
          <a:xfrm>
            <a:off x="272930" y="351213"/>
            <a:ext cx="11646137" cy="110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3600"/>
              <a:buFont typeface="Arial"/>
              <a:buNone/>
            </a:pPr>
            <a:r>
              <a:rPr lang="en-US" sz="3600" b="1"/>
              <a:t>Step4: 秀出圖表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5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311" name="Google Shape;311;p25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12" name="Google Shape;312;p25"/>
          <p:cNvSpPr txBox="1">
            <a:spLocks noGrp="1"/>
          </p:cNvSpPr>
          <p:nvPr>
            <p:ph type="title"/>
          </p:nvPr>
        </p:nvSpPr>
        <p:spPr>
          <a:xfrm>
            <a:off x="750546" y="1381359"/>
            <a:ext cx="11235266" cy="4096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3600"/>
              <a:buFont typeface="Arial"/>
              <a:buNone/>
            </a:pPr>
            <a:r>
              <a:rPr lang="en-US" sz="3600"/>
              <a:t>統整：廖偉彤</a:t>
            </a:r>
            <a:br>
              <a:rPr lang="en-US" sz="3600"/>
            </a:br>
            <a:r>
              <a:rPr lang="en-US" sz="3600"/>
              <a:t>讀取檔案：陳柏棆、江家驊、莊岳霖、廖偉彤</a:t>
            </a:r>
            <a:br>
              <a:rPr lang="en-US" sz="3600"/>
            </a:br>
            <a:r>
              <a:rPr lang="en-US" sz="3600"/>
              <a:t>K-means圖表製作：林劭謙、廖偉彤</a:t>
            </a:r>
            <a:br>
              <a:rPr lang="en-US" sz="3600"/>
            </a:br>
            <a:r>
              <a:rPr lang="en-US" sz="3600"/>
              <a:t>簡報製作：江家驊、廖偉彤</a:t>
            </a:r>
            <a:endParaRPr/>
          </a:p>
        </p:txBody>
      </p:sp>
      <p:sp>
        <p:nvSpPr>
          <p:cNvPr id="313" name="Google Shape;313;p25"/>
          <p:cNvSpPr txBox="1"/>
          <p:nvPr/>
        </p:nvSpPr>
        <p:spPr>
          <a:xfrm>
            <a:off x="272929" y="279098"/>
            <a:ext cx="11646137" cy="110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000"/>
              <a:buFont typeface="Arial"/>
              <a:buNone/>
            </a:pPr>
            <a:r>
              <a:rPr lang="en-US" sz="4000" b="1">
                <a:solidFill>
                  <a:srgbClr val="5A695E"/>
                </a:solidFill>
                <a:latin typeface="Arial"/>
                <a:ea typeface="Arial"/>
                <a:cs typeface="Arial"/>
                <a:sym typeface="Arial"/>
              </a:rPr>
              <a:t>分工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319" name="Google Shape;319;p26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20" name="Google Shape;320;p26"/>
          <p:cNvSpPr txBox="1">
            <a:spLocks noGrp="1"/>
          </p:cNvSpPr>
          <p:nvPr>
            <p:ph type="title"/>
          </p:nvPr>
        </p:nvSpPr>
        <p:spPr>
          <a:xfrm>
            <a:off x="2602070" y="2869633"/>
            <a:ext cx="6987860" cy="111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4400"/>
              <a:buFont typeface="Arial"/>
              <a:buNone/>
            </a:pPr>
            <a:r>
              <a:rPr lang="en-US" sz="4400" dirty="0" err="1"/>
              <a:t>謝謝大家</a:t>
            </a:r>
            <a:endParaRPr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129" name="Google Shape;129;p3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title"/>
          </p:nvPr>
        </p:nvSpPr>
        <p:spPr>
          <a:xfrm>
            <a:off x="2303986" y="2643467"/>
            <a:ext cx="7584028" cy="157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</a:pPr>
            <a:r>
              <a:rPr lang="en-US" b="1"/>
              <a:t>第一部分 抓資料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136" name="Google Shape;136;p4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914513" y="876299"/>
            <a:ext cx="3926428" cy="1230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7200"/>
              <a:buFont typeface="Arial"/>
              <a:buNone/>
            </a:pPr>
            <a:r>
              <a:rPr lang="en-US" b="1"/>
              <a:t>抓取部分</a:t>
            </a:r>
            <a:endParaRPr/>
          </a:p>
        </p:txBody>
      </p:sp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88162" y="170516"/>
            <a:ext cx="1533739" cy="6639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9303" y="2896474"/>
            <a:ext cx="6629381" cy="1056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43606" y="103832"/>
            <a:ext cx="1571844" cy="67732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47" name="Google Shape;147;p5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272930" y="1453077"/>
            <a:ext cx="11785720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pymysql</a:t>
            </a: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import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numpy </a:t>
            </a:r>
            <a:r>
              <a:rPr lang="en-US" sz="24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# Connect to the database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db 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pymysql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connect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host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“localhost”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user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“root”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password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“password”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database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"new_schema"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cursor 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db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cursor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cursor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execute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4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"SELECT * FROM new_schema.f01l_patent"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 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4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[]</a:t>
            </a:r>
            <a:r>
              <a:rPr lang="en-US" sz="2400" b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# 放資料的list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>
            <a:spLocks noGrp="1"/>
          </p:cNvSpPr>
          <p:nvPr>
            <p:ph type="title"/>
          </p:nvPr>
        </p:nvSpPr>
        <p:spPr>
          <a:xfrm>
            <a:off x="272930" y="351212"/>
            <a:ext cx="8109069" cy="92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3600"/>
              <a:buFont typeface="Arial"/>
              <a:buNone/>
            </a:pPr>
            <a:r>
              <a:rPr lang="en-US" sz="3600" b="1"/>
              <a:t>Step1: 從MySQL導入資料庫 導入模組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56" name="Google Shape;156;p6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272932" y="1453075"/>
            <a:ext cx="10959844" cy="458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raw 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cursor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fetchone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8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raw </a:t>
            </a:r>
            <a:r>
              <a:rPr lang="en-US"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880088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raw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!=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''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raw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!=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''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raw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]])</a:t>
            </a:r>
            <a:endParaRPr sz="28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raw 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cursor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fetchone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8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88008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 txBox="1">
            <a:spLocks noGrp="1"/>
          </p:cNvSpPr>
          <p:nvPr>
            <p:ph type="title"/>
          </p:nvPr>
        </p:nvSpPr>
        <p:spPr>
          <a:xfrm>
            <a:off x="272930" y="351213"/>
            <a:ext cx="11646137" cy="110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3600"/>
              <a:buFont typeface="Arial"/>
              <a:buNone/>
            </a:pPr>
            <a:r>
              <a:rPr lang="en-US" sz="3600" b="1"/>
              <a:t>Step2: 讀檔案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65" name="Google Shape;165;p7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166" name="Google Shape;166;p7"/>
          <p:cNvSpPr txBox="1"/>
          <p:nvPr/>
        </p:nvSpPr>
        <p:spPr>
          <a:xfrm>
            <a:off x="272932" y="1453075"/>
            <a:ext cx="10959844" cy="458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raw 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cursor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fetchone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8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raw </a:t>
            </a:r>
            <a:r>
              <a:rPr lang="en-US"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880088"/>
                </a:solidFill>
                <a:latin typeface="Arial"/>
                <a:ea typeface="Arial"/>
                <a:cs typeface="Arial"/>
                <a:sym typeface="Arial"/>
              </a:rPr>
              <a:t>None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raw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!=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''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raw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!=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800" b="0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''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8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L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append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([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raw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],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raw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8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]])</a:t>
            </a:r>
            <a:endParaRPr sz="2800" b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raw 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cursor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2800" b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fetchone</a:t>
            </a:r>
            <a:r>
              <a:rPr lang="en-US" sz="2800" b="1">
                <a:solidFill>
                  <a:srgbClr val="00008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0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close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28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88008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272930" y="351213"/>
            <a:ext cx="11646137" cy="110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3600"/>
              <a:buFont typeface="Arial"/>
              <a:buNone/>
            </a:pPr>
            <a:r>
              <a:rPr lang="en-US" sz="3600" b="1"/>
              <a:t>Step2: 讀檔案</a:t>
            </a:r>
            <a:endParaRPr/>
          </a:p>
        </p:txBody>
      </p:sp>
      <p:pic>
        <p:nvPicPr>
          <p:cNvPr id="168" name="Google Shape;16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1709" y="-5893"/>
            <a:ext cx="162748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174" name="Google Shape;174;p8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75" name="Google Shape;175;p8"/>
          <p:cNvSpPr txBox="1">
            <a:spLocks noGrp="1"/>
          </p:cNvSpPr>
          <p:nvPr>
            <p:ph type="title"/>
          </p:nvPr>
        </p:nvSpPr>
        <p:spPr>
          <a:xfrm>
            <a:off x="5947966" y="2105933"/>
            <a:ext cx="5297883" cy="223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2000"/>
              <a:buFont typeface="Arial"/>
              <a:buNone/>
            </a:pPr>
            <a:endParaRPr/>
          </a:p>
        </p:txBody>
      </p:sp>
      <p:pic>
        <p:nvPicPr>
          <p:cNvPr id="176" name="Google Shape;17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880212"/>
            <a:ext cx="12192000" cy="309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>
            <a:spLocks noGrp="1"/>
          </p:cNvSpPr>
          <p:nvPr>
            <p:ph type="sldNum" idx="12"/>
          </p:nvPr>
        </p:nvSpPr>
        <p:spPr>
          <a:xfrm>
            <a:off x="93154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83" name="Google Shape;183;p9"/>
          <p:cNvSpPr txBox="1">
            <a:spLocks noGrp="1"/>
          </p:cNvSpPr>
          <p:nvPr>
            <p:ph type="dt" idx="10"/>
          </p:nvPr>
        </p:nvSpPr>
        <p:spPr>
          <a:xfrm>
            <a:off x="133350" y="648698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2022/12/6</a:t>
            </a:r>
            <a:endParaRPr/>
          </a:p>
        </p:txBody>
      </p:sp>
      <p:sp>
        <p:nvSpPr>
          <p:cNvPr id="184" name="Google Shape;184;p9"/>
          <p:cNvSpPr txBox="1"/>
          <p:nvPr/>
        </p:nvSpPr>
        <p:spPr>
          <a:xfrm>
            <a:off x="272930" y="1453077"/>
            <a:ext cx="11785720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data </a:t>
            </a:r>
            <a:r>
              <a:rPr lang="en-US" sz="28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L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28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data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lang="en-US" sz="2800" b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28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data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data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][:</a:t>
            </a:r>
            <a:r>
              <a:rPr lang="en-US" sz="2800" b="1">
                <a:solidFill>
                  <a:srgbClr val="880088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-US" sz="2800" b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]).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0">
                <a:solidFill>
                  <a:srgbClr val="808080"/>
                </a:solidFill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)].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lower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880088"/>
                </a:solidFill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np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2800" b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-US" sz="2800" b="1">
                <a:solidFill>
                  <a:srgbClr val="000080"/>
                </a:solidFill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6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9"/>
          <p:cNvSpPr txBox="1">
            <a:spLocks noGrp="1"/>
          </p:cNvSpPr>
          <p:nvPr>
            <p:ph type="title"/>
          </p:nvPr>
        </p:nvSpPr>
        <p:spPr>
          <a:xfrm>
            <a:off x="272930" y="351213"/>
            <a:ext cx="11646137" cy="1101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A695E"/>
              </a:buClr>
              <a:buSzPts val="3600"/>
              <a:buFont typeface="Arial"/>
              <a:buNone/>
            </a:pPr>
            <a:r>
              <a:rPr lang="en-US" sz="3600" b="1"/>
              <a:t>Step3: 對二維陣列裡的資料做處理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Minimalist Presentation">
      <a:dk1>
        <a:srgbClr val="000000"/>
      </a:dk1>
      <a:lt1>
        <a:srgbClr val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Minimalist Presentation">
      <a:dk1>
        <a:srgbClr val="000000"/>
      </a:dk1>
      <a:lt1>
        <a:srgbClr val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952</Words>
  <Application>Microsoft Office PowerPoint</Application>
  <PresentationFormat>寬螢幕</PresentationFormat>
  <Paragraphs>209</Paragraphs>
  <Slides>26</Slides>
  <Notes>26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0" baseType="lpstr">
      <vt:lpstr>Arial</vt:lpstr>
      <vt:lpstr>Courier New</vt:lpstr>
      <vt:lpstr>Office 佈景主題</vt:lpstr>
      <vt:lpstr>Office 佈景主題</vt:lpstr>
      <vt:lpstr>Management Information System</vt:lpstr>
      <vt:lpstr>目錄</vt:lpstr>
      <vt:lpstr>第一部分 抓資料</vt:lpstr>
      <vt:lpstr>抓取部分</vt:lpstr>
      <vt:lpstr>Step1: 從MySQL導入資料庫 導入模組</vt:lpstr>
      <vt:lpstr>Step2: 讀檔案</vt:lpstr>
      <vt:lpstr>Step2: 讀檔案</vt:lpstr>
      <vt:lpstr>PowerPoint 簡報</vt:lpstr>
      <vt:lpstr>Step3: 對二維陣列裡的資料做處理</vt:lpstr>
      <vt:lpstr>PowerPoint 簡報</vt:lpstr>
      <vt:lpstr>Step4: 根據處理好的L製作兩個獨立的 dictionary</vt:lpstr>
      <vt:lpstr>PowerPoint 簡報</vt:lpstr>
      <vt:lpstr>Step5: 將 L 用兩個 dictionary 轉成數字</vt:lpstr>
      <vt:lpstr>PowerPoint 簡報</vt:lpstr>
      <vt:lpstr>Step6: 把座標輸出成文字檔</vt:lpstr>
      <vt:lpstr>PowerPoint 簡報</vt:lpstr>
      <vt:lpstr>第二部分  製作K-means圖表</vt:lpstr>
      <vt:lpstr>Step1: 導入模組 輸入座標文字檔</vt:lpstr>
      <vt:lpstr>Step2: 製作分1~10群的圖表</vt:lpstr>
      <vt:lpstr>PowerPoint 簡報</vt:lpstr>
      <vt:lpstr>Step3: 製作每次inertia的變化折線圖</vt:lpstr>
      <vt:lpstr>PowerPoint 簡報</vt:lpstr>
      <vt:lpstr>PowerPoint 簡報</vt:lpstr>
      <vt:lpstr>Step4: 秀出圖表</vt:lpstr>
      <vt:lpstr>統整：廖偉彤 讀取檔案：陳柏棆、江家驊、莊岳霖、廖偉彤 K-means圖表製作：林劭謙、廖偉彤 簡報製作：江家驊、廖偉彤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岳月 莊</dc:creator>
  <cp:lastModifiedBy>廖偉彤</cp:lastModifiedBy>
  <cp:revision>1</cp:revision>
  <dcterms:created xsi:type="dcterms:W3CDTF">2022-12-04T02:57:22Z</dcterms:created>
  <dcterms:modified xsi:type="dcterms:W3CDTF">2024-10-30T08:07:51Z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