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handoutMasterIdLst>
    <p:handoutMasterId r:id="rId36"/>
  </p:handoutMasterIdLst>
  <p:sldIdLst>
    <p:sldId id="259" r:id="rId2"/>
    <p:sldId id="260" r:id="rId3"/>
    <p:sldId id="261" r:id="rId4"/>
    <p:sldId id="267" r:id="rId5"/>
    <p:sldId id="304" r:id="rId6"/>
    <p:sldId id="305" r:id="rId7"/>
    <p:sldId id="258" r:id="rId8"/>
    <p:sldId id="273" r:id="rId9"/>
    <p:sldId id="282" r:id="rId10"/>
    <p:sldId id="335" r:id="rId11"/>
    <p:sldId id="285" r:id="rId12"/>
    <p:sldId id="287" r:id="rId13"/>
    <p:sldId id="277" r:id="rId14"/>
    <p:sldId id="278" r:id="rId15"/>
    <p:sldId id="290" r:id="rId16"/>
    <p:sldId id="276" r:id="rId17"/>
    <p:sldId id="302" r:id="rId18"/>
    <p:sldId id="262" r:id="rId19"/>
    <p:sldId id="332" r:id="rId20"/>
    <p:sldId id="319" r:id="rId21"/>
    <p:sldId id="325" r:id="rId22"/>
    <p:sldId id="329" r:id="rId23"/>
    <p:sldId id="339" r:id="rId24"/>
    <p:sldId id="341" r:id="rId25"/>
    <p:sldId id="340" r:id="rId26"/>
    <p:sldId id="292" r:id="rId27"/>
    <p:sldId id="296" r:id="rId28"/>
    <p:sldId id="336" r:id="rId29"/>
    <p:sldId id="268" r:id="rId30"/>
    <p:sldId id="270" r:id="rId31"/>
    <p:sldId id="331" r:id="rId32"/>
    <p:sldId id="272" r:id="rId33"/>
    <p:sldId id="342" r:id="rId34"/>
  </p:sldIdLst>
  <p:sldSz cx="9144000" cy="6858000" type="screen4x3"/>
  <p:notesSz cx="7026275" cy="9312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2B1E"/>
    <a:srgbClr val="003591"/>
    <a:srgbClr val="427730"/>
    <a:srgbClr val="5E6167"/>
    <a:srgbClr val="007B69"/>
    <a:srgbClr val="6B1F7C"/>
    <a:srgbClr val="A51140"/>
    <a:srgbClr val="C75B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2" autoAdjust="0"/>
    <p:restoredTop sz="73892" autoAdjust="0"/>
  </p:normalViewPr>
  <p:slideViewPr>
    <p:cSldViewPr>
      <p:cViewPr>
        <p:scale>
          <a:sx n="66" d="100"/>
          <a:sy n="66" d="100"/>
        </p:scale>
        <p:origin x="-750" y="-24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296"/>
    </p:cViewPr>
  </p:sorterViewPr>
  <p:notesViewPr>
    <p:cSldViewPr>
      <p:cViewPr varScale="1">
        <p:scale>
          <a:sx n="55" d="100"/>
          <a:sy n="55" d="100"/>
        </p:scale>
        <p:origin x="-2904" y="-102"/>
      </p:cViewPr>
      <p:guideLst>
        <p:guide orient="horz" pos="2933"/>
        <p:guide pos="221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4719" cy="465614"/>
          </a:xfrm>
          <a:prstGeom prst="rect">
            <a:avLst/>
          </a:prstGeom>
        </p:spPr>
        <p:txBody>
          <a:bodyPr vert="horz" lIns="93360" tIns="46680" rIns="93360" bIns="46680" rtlCol="0"/>
          <a:lstStyle>
            <a:lvl1pPr algn="l">
              <a:defRPr sz="1200"/>
            </a:lvl1pPr>
          </a:lstStyle>
          <a:p>
            <a:endParaRPr lang="en-US" dirty="0"/>
          </a:p>
        </p:txBody>
      </p:sp>
      <p:sp>
        <p:nvSpPr>
          <p:cNvPr id="3" name="Date Placeholder 2"/>
          <p:cNvSpPr>
            <a:spLocks noGrp="1"/>
          </p:cNvSpPr>
          <p:nvPr>
            <p:ph type="dt" sz="quarter" idx="1"/>
          </p:nvPr>
        </p:nvSpPr>
        <p:spPr>
          <a:xfrm>
            <a:off x="3979930" y="0"/>
            <a:ext cx="3044719" cy="465614"/>
          </a:xfrm>
          <a:prstGeom prst="rect">
            <a:avLst/>
          </a:prstGeom>
        </p:spPr>
        <p:txBody>
          <a:bodyPr vert="horz" lIns="93360" tIns="46680" rIns="93360" bIns="46680" rtlCol="0"/>
          <a:lstStyle>
            <a:lvl1pPr algn="r">
              <a:defRPr sz="1200"/>
            </a:lvl1pPr>
          </a:lstStyle>
          <a:p>
            <a:fld id="{4ACFA730-945F-40BB-8DE8-64D1C568EC45}" type="datetimeFigureOut">
              <a:rPr lang="en-US" smtClean="0"/>
              <a:pPr/>
              <a:t>9/19/2013</a:t>
            </a:fld>
            <a:endParaRPr lang="en-US" dirty="0"/>
          </a:p>
        </p:txBody>
      </p:sp>
      <p:sp>
        <p:nvSpPr>
          <p:cNvPr id="4" name="Footer Placeholder 3"/>
          <p:cNvSpPr>
            <a:spLocks noGrp="1"/>
          </p:cNvSpPr>
          <p:nvPr>
            <p:ph type="ftr" sz="quarter" idx="2"/>
          </p:nvPr>
        </p:nvSpPr>
        <p:spPr>
          <a:xfrm>
            <a:off x="0" y="8845045"/>
            <a:ext cx="3044719" cy="465614"/>
          </a:xfrm>
          <a:prstGeom prst="rect">
            <a:avLst/>
          </a:prstGeom>
        </p:spPr>
        <p:txBody>
          <a:bodyPr vert="horz" lIns="93360" tIns="46680" rIns="93360" bIns="4668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9930" y="8845045"/>
            <a:ext cx="3044719" cy="465614"/>
          </a:xfrm>
          <a:prstGeom prst="rect">
            <a:avLst/>
          </a:prstGeom>
        </p:spPr>
        <p:txBody>
          <a:bodyPr vert="horz" lIns="93360" tIns="46680" rIns="93360" bIns="46680" rtlCol="0" anchor="b"/>
          <a:lstStyle>
            <a:lvl1pPr algn="r">
              <a:defRPr sz="1200"/>
            </a:lvl1pPr>
          </a:lstStyle>
          <a:p>
            <a:fld id="{441CDB63-CF03-489B-BF9F-E53588E947BA}" type="slidenum">
              <a:rPr lang="en-US" smtClean="0"/>
              <a:pPr/>
              <a:t>‹#›</a:t>
            </a:fld>
            <a:endParaRPr lang="en-US" dirty="0"/>
          </a:p>
        </p:txBody>
      </p:sp>
    </p:spTree>
    <p:extLst>
      <p:ext uri="{BB962C8B-B14F-4D97-AF65-F5344CB8AC3E}">
        <p14:creationId xmlns:p14="http://schemas.microsoft.com/office/powerpoint/2010/main" val="37525891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4719" cy="465614"/>
          </a:xfrm>
          <a:prstGeom prst="rect">
            <a:avLst/>
          </a:prstGeom>
        </p:spPr>
        <p:txBody>
          <a:bodyPr vert="horz" lIns="93360" tIns="46680" rIns="93360" bIns="46680" rtlCol="0"/>
          <a:lstStyle>
            <a:lvl1pPr algn="l">
              <a:defRPr sz="1200"/>
            </a:lvl1pPr>
          </a:lstStyle>
          <a:p>
            <a:endParaRPr lang="en-US" dirty="0"/>
          </a:p>
        </p:txBody>
      </p:sp>
      <p:sp>
        <p:nvSpPr>
          <p:cNvPr id="3" name="Date Placeholder 2"/>
          <p:cNvSpPr>
            <a:spLocks noGrp="1"/>
          </p:cNvSpPr>
          <p:nvPr>
            <p:ph type="dt" idx="1"/>
          </p:nvPr>
        </p:nvSpPr>
        <p:spPr>
          <a:xfrm>
            <a:off x="3979930" y="0"/>
            <a:ext cx="3044719" cy="465614"/>
          </a:xfrm>
          <a:prstGeom prst="rect">
            <a:avLst/>
          </a:prstGeom>
        </p:spPr>
        <p:txBody>
          <a:bodyPr vert="horz" lIns="93360" tIns="46680" rIns="93360" bIns="46680" rtlCol="0"/>
          <a:lstStyle>
            <a:lvl1pPr algn="r">
              <a:defRPr sz="1200"/>
            </a:lvl1pPr>
          </a:lstStyle>
          <a:p>
            <a:fld id="{25B1EAFA-716F-45D9-882E-FB86F4D5C242}" type="datetimeFigureOut">
              <a:rPr lang="en-US" smtClean="0"/>
              <a:pPr/>
              <a:t>9/19/2013</a:t>
            </a:fld>
            <a:endParaRPr lang="en-US" dirty="0"/>
          </a:p>
        </p:txBody>
      </p:sp>
      <p:sp>
        <p:nvSpPr>
          <p:cNvPr id="4" name="Slide Image Placeholder 3"/>
          <p:cNvSpPr>
            <a:spLocks noGrp="1" noRot="1" noChangeAspect="1"/>
          </p:cNvSpPr>
          <p:nvPr>
            <p:ph type="sldImg" idx="2"/>
          </p:nvPr>
        </p:nvSpPr>
        <p:spPr>
          <a:xfrm>
            <a:off x="1184275" y="698500"/>
            <a:ext cx="4657725" cy="3492500"/>
          </a:xfrm>
          <a:prstGeom prst="rect">
            <a:avLst/>
          </a:prstGeom>
          <a:noFill/>
          <a:ln w="12700">
            <a:solidFill>
              <a:prstClr val="black"/>
            </a:solidFill>
          </a:ln>
        </p:spPr>
        <p:txBody>
          <a:bodyPr vert="horz" lIns="93360" tIns="46680" rIns="93360" bIns="46680" rtlCol="0" anchor="ctr"/>
          <a:lstStyle/>
          <a:p>
            <a:endParaRPr lang="en-US" dirty="0"/>
          </a:p>
        </p:txBody>
      </p:sp>
      <p:sp>
        <p:nvSpPr>
          <p:cNvPr id="5" name="Notes Placeholder 4"/>
          <p:cNvSpPr>
            <a:spLocks noGrp="1"/>
          </p:cNvSpPr>
          <p:nvPr>
            <p:ph type="body" sz="quarter" idx="3"/>
          </p:nvPr>
        </p:nvSpPr>
        <p:spPr>
          <a:xfrm>
            <a:off x="702628" y="4423331"/>
            <a:ext cx="5621020" cy="4190524"/>
          </a:xfrm>
          <a:prstGeom prst="rect">
            <a:avLst/>
          </a:prstGeom>
        </p:spPr>
        <p:txBody>
          <a:bodyPr vert="horz" lIns="93360" tIns="46680" rIns="93360" bIns="4668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5045"/>
            <a:ext cx="3044719" cy="465614"/>
          </a:xfrm>
          <a:prstGeom prst="rect">
            <a:avLst/>
          </a:prstGeom>
        </p:spPr>
        <p:txBody>
          <a:bodyPr vert="horz" lIns="93360" tIns="46680" rIns="93360" bIns="4668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9930" y="8845045"/>
            <a:ext cx="3044719" cy="465614"/>
          </a:xfrm>
          <a:prstGeom prst="rect">
            <a:avLst/>
          </a:prstGeom>
        </p:spPr>
        <p:txBody>
          <a:bodyPr vert="horz" lIns="93360" tIns="46680" rIns="93360" bIns="46680" rtlCol="0" anchor="b"/>
          <a:lstStyle>
            <a:lvl1pPr algn="r">
              <a:defRPr sz="1200"/>
            </a:lvl1pPr>
          </a:lstStyle>
          <a:p>
            <a:fld id="{AAE60A27-4C5F-4E36-A166-BCAF78FEC59A}" type="slidenum">
              <a:rPr lang="en-US" smtClean="0"/>
              <a:pPr/>
              <a:t>‹#›</a:t>
            </a:fld>
            <a:endParaRPr lang="en-US" dirty="0"/>
          </a:p>
        </p:txBody>
      </p:sp>
    </p:spTree>
    <p:extLst>
      <p:ext uri="{BB962C8B-B14F-4D97-AF65-F5344CB8AC3E}">
        <p14:creationId xmlns:p14="http://schemas.microsoft.com/office/powerpoint/2010/main" val="94889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cdisc.org/rsp"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Sam</a:t>
            </a:r>
            <a:r>
              <a:rPr kumimoji="1" lang="ja-JP" altLang="en-US" dirty="0" err="1" smtClean="0"/>
              <a:t>への</a:t>
            </a:r>
            <a:r>
              <a:rPr kumimoji="1" lang="ja-JP" altLang="en-US" dirty="0" smtClean="0"/>
              <a:t>質問：</a:t>
            </a:r>
            <a:endParaRPr kumimoji="1" lang="en-US" altLang="ja-JP" dirty="0" smtClean="0"/>
          </a:p>
          <a:p>
            <a:r>
              <a:rPr kumimoji="1" lang="ja-JP" altLang="en-US" dirty="0" smtClean="0"/>
              <a:t>・レガシーデータ</a:t>
            </a:r>
            <a:r>
              <a:rPr kumimoji="1" lang="en-US" altLang="ja-JP" dirty="0" smtClean="0"/>
              <a:t>conversion</a:t>
            </a:r>
            <a:r>
              <a:rPr kumimoji="1" lang="ja-JP" altLang="en-US" dirty="0" smtClean="0"/>
              <a:t>はいつから始めたっけ</a:t>
            </a:r>
            <a:r>
              <a:rPr kumimoji="1" lang="ja-JP" altLang="en-US" dirty="0" smtClean="0"/>
              <a:t>？</a:t>
            </a:r>
            <a:r>
              <a:rPr kumimoji="1" lang="en-US" altLang="ja-JP" dirty="0" smtClean="0">
                <a:sym typeface="Wingdings" pitchFamily="2" charset="2"/>
              </a:rPr>
              <a:t></a:t>
            </a:r>
            <a:r>
              <a:rPr kumimoji="1" lang="en-US" altLang="ja-JP" dirty="0" smtClean="0"/>
              <a:t>2Q</a:t>
            </a:r>
            <a:r>
              <a:rPr kumimoji="1" lang="en-US" altLang="ja-JP" baseline="0" dirty="0" smtClean="0"/>
              <a:t> 2008</a:t>
            </a:r>
            <a:endParaRPr kumimoji="1" lang="en-US" altLang="ja-JP" dirty="0" smtClean="0"/>
          </a:p>
          <a:p>
            <a:r>
              <a:rPr kumimoji="1" lang="ja-JP" altLang="en-US" dirty="0" smtClean="0"/>
              <a:t>・レガシーデータ</a:t>
            </a:r>
            <a:r>
              <a:rPr kumimoji="1" lang="en-US" altLang="ja-JP" dirty="0" smtClean="0"/>
              <a:t>conversion</a:t>
            </a:r>
            <a:r>
              <a:rPr kumimoji="1" lang="ja-JP" altLang="en-US" dirty="0" smtClean="0"/>
              <a:t>の大体の予算は</a:t>
            </a:r>
            <a:r>
              <a:rPr kumimoji="1" lang="ja-JP" altLang="en-US" dirty="0" smtClean="0"/>
              <a:t>？</a:t>
            </a:r>
            <a:r>
              <a:rPr kumimoji="1" lang="en-US" altLang="ja-JP" dirty="0" smtClean="0">
                <a:sym typeface="Wingdings" pitchFamily="2" charset="2"/>
              </a:rPr>
              <a:t></a:t>
            </a:r>
            <a:r>
              <a:rPr kumimoji="1" lang="en-US" altLang="ja-JP" dirty="0" smtClean="0"/>
              <a:t>$1M (</a:t>
            </a:r>
            <a:r>
              <a:rPr kumimoji="1" lang="ja-JP" altLang="en-US" dirty="0" smtClean="0"/>
              <a:t>翻訳、コーディング等も含む）</a:t>
            </a:r>
            <a:endParaRPr kumimoji="1" lang="en-US" altLang="ja-JP" dirty="0" smtClean="0"/>
          </a:p>
          <a:p>
            <a:r>
              <a:rPr kumimoji="1" lang="ja-JP" altLang="en-US" dirty="0" smtClean="0"/>
              <a:t>・</a:t>
            </a:r>
            <a:r>
              <a:rPr kumimoji="1" lang="en-US" altLang="ja-JP" dirty="0" smtClean="0"/>
              <a:t>Phase 2</a:t>
            </a:r>
            <a:r>
              <a:rPr kumimoji="1" lang="ja-JP" altLang="en-US" dirty="0" smtClean="0"/>
              <a:t>試験データのパイロット</a:t>
            </a:r>
            <a:r>
              <a:rPr kumimoji="1" lang="en-US" altLang="ja-JP" dirty="0" smtClean="0"/>
              <a:t>submission</a:t>
            </a:r>
            <a:r>
              <a:rPr kumimoji="1" lang="ja-JP" altLang="en-US" dirty="0" smtClean="0"/>
              <a:t>はいつごろでしたか</a:t>
            </a:r>
            <a:r>
              <a:rPr kumimoji="1" lang="ja-JP" altLang="en-US" dirty="0" smtClean="0"/>
              <a:t>？</a:t>
            </a:r>
            <a:r>
              <a:rPr kumimoji="1" lang="en-US" altLang="ja-JP" dirty="0" smtClean="0">
                <a:sym typeface="Wingdings" pitchFamily="2" charset="2"/>
              </a:rPr>
              <a:t></a:t>
            </a:r>
            <a:r>
              <a:rPr kumimoji="1" lang="en-US" altLang="ja-JP" dirty="0" smtClean="0">
                <a:solidFill>
                  <a:srgbClr val="FF0000"/>
                </a:solidFill>
              </a:rPr>
              <a:t>Aug 2009</a:t>
            </a:r>
            <a:endParaRPr kumimoji="1" lang="en-US" altLang="ja-JP" dirty="0" smtClean="0">
              <a:solidFill>
                <a:srgbClr val="FF0000"/>
              </a:solidFill>
            </a:endParaRPr>
          </a:p>
          <a:p>
            <a:r>
              <a:rPr kumimoji="1" lang="ja-JP" altLang="en-US" dirty="0" smtClean="0"/>
              <a:t>・そもそも、</a:t>
            </a:r>
            <a:r>
              <a:rPr kumimoji="1" lang="en-US" altLang="ja-JP" dirty="0" smtClean="0"/>
              <a:t>SDTM</a:t>
            </a:r>
            <a:r>
              <a:rPr kumimoji="1" lang="ja-JP" altLang="en-US" dirty="0" smtClean="0"/>
              <a:t>の</a:t>
            </a:r>
            <a:r>
              <a:rPr kumimoji="1" lang="en-US" altLang="ja-JP" dirty="0" smtClean="0"/>
              <a:t>conversion</a:t>
            </a:r>
            <a:r>
              <a:rPr kumimoji="1" lang="ja-JP" altLang="en-US" dirty="0" smtClean="0"/>
              <a:t>に決めた理由はなんでしたっ</a:t>
            </a:r>
            <a:r>
              <a:rPr kumimoji="1" lang="ja-JP" altLang="en-US" dirty="0" smtClean="0"/>
              <a:t>け？</a:t>
            </a:r>
            <a:endParaRPr kumimoji="1" lang="en-US" altLang="ja-JP" dirty="0" smtClean="0"/>
          </a:p>
          <a:p>
            <a:r>
              <a:rPr kumimoji="1" lang="en-US" altLang="ja-JP" dirty="0" smtClean="0">
                <a:sym typeface="Wingdings" pitchFamily="2" charset="2"/>
              </a:rPr>
              <a:t></a:t>
            </a:r>
            <a:r>
              <a:rPr kumimoji="1" lang="ja-JP" altLang="en-US" dirty="0" smtClean="0">
                <a:sym typeface="Wingdings" pitchFamily="2" charset="2"/>
              </a:rPr>
              <a:t>レガシーデータは全く標準化されていなかった。</a:t>
            </a:r>
            <a:endParaRPr kumimoji="1" lang="en-US" altLang="ja-JP" dirty="0" smtClean="0">
              <a:sym typeface="Wingdings" pitchFamily="2" charset="2"/>
            </a:endParaRPr>
          </a:p>
          <a:p>
            <a:r>
              <a:rPr kumimoji="1" lang="en-US" altLang="ja-JP" dirty="0" smtClean="0">
                <a:sym typeface="Wingdings" pitchFamily="2" charset="2"/>
              </a:rPr>
              <a:t></a:t>
            </a:r>
            <a:r>
              <a:rPr kumimoji="1" lang="en-US" altLang="ja-JP" dirty="0" smtClean="0"/>
              <a:t>ISS/ISE</a:t>
            </a:r>
            <a:r>
              <a:rPr kumimoji="1" lang="ja-JP" altLang="en-US" dirty="0" smtClean="0"/>
              <a:t>のデータセットを作成する際楽だから。</a:t>
            </a:r>
            <a:endParaRPr kumimoji="1" lang="en-US" altLang="ja-JP" dirty="0" smtClean="0"/>
          </a:p>
          <a:p>
            <a:r>
              <a:rPr kumimoji="1" lang="en-US" altLang="ja-JP" dirty="0" smtClean="0">
                <a:sym typeface="Wingdings" pitchFamily="2" charset="2"/>
              </a:rPr>
              <a:t></a:t>
            </a:r>
            <a:r>
              <a:rPr kumimoji="1" lang="en-US" altLang="ja-JP" dirty="0" smtClean="0"/>
              <a:t>FDA</a:t>
            </a:r>
            <a:r>
              <a:rPr kumimoji="1" lang="ja-JP" altLang="en-US" dirty="0" smtClean="0"/>
              <a:t>の質問等にもすばやく対応できるだろうと考えた。</a:t>
            </a:r>
            <a:endParaRPr kumimoji="1" lang="en-US" altLang="ja-JP" dirty="0" smtClean="0"/>
          </a:p>
          <a:p>
            <a:endParaRPr kumimoji="1" lang="en-US" altLang="ja-JP" dirty="0" smtClean="0"/>
          </a:p>
          <a:p>
            <a:r>
              <a:rPr kumimoji="1" lang="ja-JP" altLang="en-US" dirty="0" smtClean="0"/>
              <a:t>メモ：</a:t>
            </a:r>
            <a:r>
              <a:rPr kumimoji="1" lang="en-US" altLang="ja-JP" dirty="0" smtClean="0"/>
              <a:t>Pre-NDA meeting was held on 5/22/2009.</a:t>
            </a:r>
          </a:p>
          <a:p>
            <a:r>
              <a:rPr kumimoji="1" lang="en-US" altLang="ja-JP" dirty="0" smtClean="0"/>
              <a:t>In-house Resource: 4 SDTM programmers, 1 ISS, ISE programmer, 4-5 statisticians</a:t>
            </a:r>
          </a:p>
        </p:txBody>
      </p:sp>
      <p:sp>
        <p:nvSpPr>
          <p:cNvPr id="4" name="スライド番号プレースホルダー 3"/>
          <p:cNvSpPr>
            <a:spLocks noGrp="1"/>
          </p:cNvSpPr>
          <p:nvPr>
            <p:ph type="sldNum" sz="quarter" idx="10"/>
          </p:nvPr>
        </p:nvSpPr>
        <p:spPr/>
        <p:txBody>
          <a:bodyPr/>
          <a:lstStyle/>
          <a:p>
            <a:fld id="{AAE60A27-4C5F-4E36-A166-BCAF78FEC59A}" type="slidenum">
              <a:rPr lang="en-US" smtClean="0"/>
              <a:pPr/>
              <a:t>8</a:t>
            </a:fld>
            <a:endParaRPr lang="en-US" dirty="0"/>
          </a:p>
        </p:txBody>
      </p:sp>
    </p:spTree>
    <p:extLst>
      <p:ext uri="{BB962C8B-B14F-4D97-AF65-F5344CB8AC3E}">
        <p14:creationId xmlns:p14="http://schemas.microsoft.com/office/powerpoint/2010/main" val="1557299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Sam</a:t>
            </a:r>
            <a:r>
              <a:rPr kumimoji="1" lang="ja-JP" altLang="en-US" dirty="0" smtClean="0"/>
              <a:t>へ質問：</a:t>
            </a:r>
            <a:endParaRPr kumimoji="1" lang="en-US" altLang="ja-JP" dirty="0" smtClean="0"/>
          </a:p>
          <a:p>
            <a:pPr marL="175050" indent="-175050">
              <a:buFontTx/>
              <a:buChar char="-"/>
            </a:pPr>
            <a:r>
              <a:rPr kumimoji="1" lang="en-US" altLang="ja-JP" dirty="0" err="1" smtClean="0"/>
              <a:t>PopPK</a:t>
            </a:r>
            <a:r>
              <a:rPr kumimoji="1" lang="ja-JP" altLang="en-US" dirty="0" err="1" smtClean="0"/>
              <a:t>、</a:t>
            </a:r>
            <a:r>
              <a:rPr kumimoji="1" lang="en-US" altLang="ja-JP" dirty="0" smtClean="0"/>
              <a:t>Exposure-</a:t>
            </a:r>
            <a:r>
              <a:rPr kumimoji="1" lang="en-US" altLang="ja-JP" dirty="0" err="1" smtClean="0"/>
              <a:t>QTc</a:t>
            </a:r>
            <a:r>
              <a:rPr kumimoji="1" lang="ja-JP" altLang="en-US" dirty="0" err="1" smtClean="0"/>
              <a:t>って</a:t>
            </a:r>
            <a:r>
              <a:rPr kumimoji="1" lang="ja-JP" altLang="en-US" dirty="0" smtClean="0"/>
              <a:t>何を提出したのか覚えていますか？解析用データセット（</a:t>
            </a:r>
            <a:r>
              <a:rPr kumimoji="1" lang="en-US" altLang="ja-JP" dirty="0" smtClean="0"/>
              <a:t>SAS</a:t>
            </a:r>
            <a:r>
              <a:rPr kumimoji="1" lang="ja-JP" altLang="en-US" dirty="0" smtClean="0"/>
              <a:t>）と</a:t>
            </a:r>
            <a:r>
              <a:rPr kumimoji="1" lang="en-US" altLang="ja-JP" dirty="0" smtClean="0"/>
              <a:t>SAS</a:t>
            </a:r>
            <a:r>
              <a:rPr kumimoji="1" lang="ja-JP" altLang="en-US" dirty="0" smtClean="0"/>
              <a:t>プログラム</a:t>
            </a:r>
            <a:r>
              <a:rPr kumimoji="1" lang="ja-JP" altLang="en-US" dirty="0" smtClean="0"/>
              <a:t>？</a:t>
            </a:r>
            <a:endParaRPr kumimoji="1" lang="en-US" altLang="ja-JP" dirty="0" smtClean="0"/>
          </a:p>
          <a:p>
            <a:pPr marL="0" indent="0">
              <a:buFontTx/>
              <a:buNone/>
            </a:pPr>
            <a:r>
              <a:rPr kumimoji="1" lang="en-US" altLang="ja-JP" dirty="0" smtClean="0">
                <a:sym typeface="Wingdings" pitchFamily="2" charset="2"/>
              </a:rPr>
              <a:t></a:t>
            </a:r>
            <a:r>
              <a:rPr kumimoji="1" lang="ja-JP" altLang="en-US" dirty="0" smtClean="0"/>
              <a:t>解析用データセット（</a:t>
            </a:r>
            <a:r>
              <a:rPr kumimoji="1" lang="en-US" altLang="ja-JP" dirty="0" smtClean="0"/>
              <a:t>SAS</a:t>
            </a:r>
            <a:r>
              <a:rPr kumimoji="1" lang="ja-JP" altLang="en-US" dirty="0" smtClean="0"/>
              <a:t>）と</a:t>
            </a:r>
            <a:r>
              <a:rPr kumimoji="1" lang="en-US" altLang="ja-JP" dirty="0" smtClean="0"/>
              <a:t>SAS</a:t>
            </a:r>
            <a:r>
              <a:rPr kumimoji="1" lang="ja-JP" altLang="en-US" dirty="0" smtClean="0"/>
              <a:t>プログラム</a:t>
            </a:r>
            <a:r>
              <a:rPr kumimoji="1" lang="en-US" altLang="ja-JP" dirty="0" smtClean="0"/>
              <a:t>) </a:t>
            </a:r>
            <a:r>
              <a:rPr kumimoji="1" lang="ja-JP" altLang="en-US" dirty="0" smtClean="0"/>
              <a:t>　と　</a:t>
            </a:r>
            <a:r>
              <a:rPr kumimoji="1" lang="en-US" altLang="ja-JP" dirty="0" smtClean="0"/>
              <a:t>define.pdf</a:t>
            </a:r>
          </a:p>
          <a:p>
            <a:pPr marL="0" indent="0">
              <a:buFontTx/>
              <a:buNone/>
            </a:pPr>
            <a:endParaRPr kumimoji="1" lang="en-US" altLang="ja-JP" dirty="0" smtClean="0"/>
          </a:p>
          <a:p>
            <a:pPr marL="175050" indent="-175050">
              <a:buFontTx/>
              <a:buChar char="-"/>
            </a:pPr>
            <a:r>
              <a:rPr kumimoji="1" lang="en-US" altLang="ja-JP" dirty="0" smtClean="0"/>
              <a:t>PK</a:t>
            </a:r>
            <a:r>
              <a:rPr kumimoji="1" lang="ja-JP" altLang="en-US" dirty="0" smtClean="0"/>
              <a:t>データってどうやって提出したっけ</a:t>
            </a:r>
            <a:r>
              <a:rPr kumimoji="1" lang="ja-JP" altLang="en-US" dirty="0" smtClean="0"/>
              <a:t>？</a:t>
            </a:r>
            <a:endParaRPr kumimoji="1" lang="en-US" altLang="ja-JP" dirty="0" smtClean="0"/>
          </a:p>
          <a:p>
            <a:pPr marL="0" indent="0">
              <a:buFontTx/>
              <a:buNone/>
            </a:pPr>
            <a:r>
              <a:rPr kumimoji="1" lang="en-US" altLang="ja-JP" dirty="0" smtClean="0">
                <a:sym typeface="Wingdings" pitchFamily="2" charset="2"/>
              </a:rPr>
              <a:t>SDTM.PC </a:t>
            </a:r>
            <a:r>
              <a:rPr kumimoji="1" lang="ja-JP" altLang="en-US" dirty="0" smtClean="0">
                <a:sym typeface="Wingdings" pitchFamily="2" charset="2"/>
              </a:rPr>
              <a:t>を</a:t>
            </a:r>
            <a:r>
              <a:rPr kumimoji="1" lang="ja-JP" altLang="en-US" dirty="0" smtClean="0"/>
              <a:t>提出</a:t>
            </a:r>
            <a:r>
              <a:rPr kumimoji="1" lang="ja-JP" altLang="en-US" dirty="0" smtClean="0">
                <a:sym typeface="Wingdings" pitchFamily="2" charset="2"/>
              </a:rPr>
              <a:t>。</a:t>
            </a:r>
            <a:endParaRPr kumimoji="1" lang="en-US" altLang="ja-JP" dirty="0" smtClean="0">
              <a:sym typeface="Wingdings" pitchFamily="2" charset="2"/>
            </a:endParaRPr>
          </a:p>
          <a:p>
            <a:pPr marL="175050" indent="-175050">
              <a:buFontTx/>
              <a:buChar char="-"/>
            </a:pPr>
            <a:endParaRPr kumimoji="1" lang="en-US" altLang="ja-JP" dirty="0" smtClean="0"/>
          </a:p>
          <a:p>
            <a:pPr marL="175050" indent="-175050">
              <a:buFontTx/>
              <a:buChar char="-"/>
            </a:pPr>
            <a:r>
              <a:rPr kumimoji="1" lang="en-US" altLang="ja-JP" dirty="0" smtClean="0"/>
              <a:t>PK parameter</a:t>
            </a:r>
            <a:r>
              <a:rPr kumimoji="1" lang="ja-JP" altLang="en-US" dirty="0" smtClean="0"/>
              <a:t>（</a:t>
            </a:r>
            <a:r>
              <a:rPr kumimoji="1" lang="en-US" altLang="ja-JP" dirty="0" smtClean="0"/>
              <a:t>AUC</a:t>
            </a:r>
            <a:r>
              <a:rPr kumimoji="1" lang="ja-JP" altLang="en-US" dirty="0" smtClean="0"/>
              <a:t>とか</a:t>
            </a:r>
            <a:r>
              <a:rPr kumimoji="1" lang="en-US" altLang="ja-JP" dirty="0" err="1" smtClean="0"/>
              <a:t>Cmax</a:t>
            </a:r>
            <a:r>
              <a:rPr kumimoji="1" lang="ja-JP" altLang="en-US" dirty="0" smtClean="0"/>
              <a:t>）はどう</a:t>
            </a:r>
            <a:r>
              <a:rPr kumimoji="1" lang="ja-JP" altLang="en-US" dirty="0" err="1" smtClean="0"/>
              <a:t>したっけ</a:t>
            </a:r>
            <a:r>
              <a:rPr kumimoji="1" lang="ja-JP" altLang="en-US" dirty="0" smtClean="0"/>
              <a:t>？</a:t>
            </a:r>
            <a:r>
              <a:rPr kumimoji="1" lang="en-US" altLang="ja-JP" dirty="0" err="1" smtClean="0"/>
              <a:t>WinNonLin</a:t>
            </a:r>
            <a:r>
              <a:rPr kumimoji="1" lang="ja-JP" altLang="en-US" dirty="0" smtClean="0"/>
              <a:t>のファイル</a:t>
            </a:r>
            <a:r>
              <a:rPr kumimoji="1" lang="ja-JP" altLang="en-US" dirty="0" smtClean="0"/>
              <a:t>？</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sym typeface="Wingdings" pitchFamily="2" charset="2"/>
              </a:rPr>
              <a:t>SDTM.PP</a:t>
            </a:r>
            <a:r>
              <a:rPr kumimoji="1" lang="ja-JP" altLang="en-US" dirty="0" smtClean="0">
                <a:sym typeface="Wingdings" pitchFamily="2" charset="2"/>
              </a:rPr>
              <a:t>を</a:t>
            </a:r>
            <a:r>
              <a:rPr kumimoji="1" lang="ja-JP" altLang="en-US" dirty="0" smtClean="0"/>
              <a:t>提出</a:t>
            </a:r>
            <a:r>
              <a:rPr kumimoji="1" lang="ja-JP" altLang="en-US" dirty="0" smtClean="0">
                <a:sym typeface="Wingdings" pitchFamily="2" charset="2"/>
              </a:rPr>
              <a:t>。</a:t>
            </a:r>
            <a:endParaRPr kumimoji="1" lang="en-US" altLang="ja-JP" dirty="0" smtClean="0">
              <a:sym typeface="Wingdings" pitchFamily="2" charset="2"/>
            </a:endParaRPr>
          </a:p>
          <a:p>
            <a:pPr marL="175050" indent="-175050">
              <a:buFontTx/>
              <a:buChar char="-"/>
            </a:pPr>
            <a:endParaRPr kumimoji="1" lang="en-US" altLang="ja-JP" dirty="0" smtClean="0"/>
          </a:p>
        </p:txBody>
      </p:sp>
      <p:sp>
        <p:nvSpPr>
          <p:cNvPr id="4" name="スライド番号プレースホルダー 3"/>
          <p:cNvSpPr>
            <a:spLocks noGrp="1"/>
          </p:cNvSpPr>
          <p:nvPr>
            <p:ph type="sldNum" sz="quarter" idx="10"/>
          </p:nvPr>
        </p:nvSpPr>
        <p:spPr/>
        <p:txBody>
          <a:bodyPr/>
          <a:lstStyle/>
          <a:p>
            <a:fld id="{AAE60A27-4C5F-4E36-A166-BCAF78FEC59A}" type="slidenum">
              <a:rPr lang="en-US" smtClean="0"/>
              <a:pPr/>
              <a:t>11</a:t>
            </a:fld>
            <a:endParaRPr lang="en-US" dirty="0"/>
          </a:p>
        </p:txBody>
      </p:sp>
    </p:spTree>
    <p:extLst>
      <p:ext uri="{BB962C8B-B14F-4D97-AF65-F5344CB8AC3E}">
        <p14:creationId xmlns:p14="http://schemas.microsoft.com/office/powerpoint/2010/main" val="956627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Sam</a:t>
            </a:r>
            <a:r>
              <a:rPr kumimoji="1" lang="ja-JP" altLang="en-US" dirty="0" smtClean="0"/>
              <a:t>へ確認：</a:t>
            </a:r>
            <a:endParaRPr kumimoji="1" lang="en-US" altLang="ja-JP" dirty="0" smtClean="0"/>
          </a:p>
          <a:p>
            <a:r>
              <a:rPr kumimoji="1" lang="en-US" altLang="ja-JP" dirty="0" smtClean="0"/>
              <a:t>-</a:t>
            </a:r>
            <a:r>
              <a:rPr kumimoji="1" lang="en-US" altLang="ja-JP" dirty="0" err="1" smtClean="0"/>
              <a:t>deifne</a:t>
            </a:r>
            <a:r>
              <a:rPr kumimoji="1" lang="ja-JP" altLang="en-US" dirty="0" smtClean="0"/>
              <a:t>ファイルは、当時</a:t>
            </a:r>
            <a:r>
              <a:rPr kumimoji="1" lang="en-US" altLang="ja-JP" dirty="0" smtClean="0"/>
              <a:t>xml</a:t>
            </a:r>
            <a:r>
              <a:rPr kumimoji="1" lang="ja-JP" altLang="en-US" dirty="0" smtClean="0"/>
              <a:t>と</a:t>
            </a:r>
            <a:r>
              <a:rPr kumimoji="1" lang="en-US" altLang="ja-JP" dirty="0" err="1" smtClean="0"/>
              <a:t>pdf</a:t>
            </a:r>
            <a:r>
              <a:rPr kumimoji="1" lang="ja-JP" altLang="en-US" dirty="0" err="1" smtClean="0"/>
              <a:t>、</a:t>
            </a:r>
            <a:r>
              <a:rPr kumimoji="1" lang="ja-JP" altLang="en-US" dirty="0" smtClean="0"/>
              <a:t>当時はどっちでも良かったんだよね？</a:t>
            </a:r>
            <a:endParaRPr kumimoji="1" lang="en-US" altLang="ja-JP" dirty="0" smtClean="0"/>
          </a:p>
          <a:p>
            <a:pPr marL="175050" indent="-175050">
              <a:buFontTx/>
              <a:buChar char="-"/>
            </a:pPr>
            <a:r>
              <a:rPr kumimoji="1" lang="en-US" altLang="ja-JP" dirty="0" smtClean="0"/>
              <a:t>SDTM</a:t>
            </a:r>
            <a:r>
              <a:rPr kumimoji="1" lang="ja-JP" altLang="en-US" dirty="0" smtClean="0"/>
              <a:t>は</a:t>
            </a:r>
            <a:r>
              <a:rPr kumimoji="1" lang="en-US" altLang="ja-JP" dirty="0" smtClean="0"/>
              <a:t>XML</a:t>
            </a:r>
            <a:r>
              <a:rPr kumimoji="1" lang="ja-JP" altLang="en-US" dirty="0" smtClean="0"/>
              <a:t>にして、それを</a:t>
            </a:r>
            <a:r>
              <a:rPr kumimoji="1" lang="en-US" altLang="ja-JP" dirty="0" smtClean="0"/>
              <a:t>FDA</a:t>
            </a:r>
            <a:r>
              <a:rPr kumimoji="1" lang="ja-JP" altLang="en-US" dirty="0" smtClean="0"/>
              <a:t>と合意したのでしょうか？</a:t>
            </a:r>
            <a:endParaRPr kumimoji="1" lang="en-US" altLang="ja-JP" dirty="0" smtClean="0"/>
          </a:p>
          <a:p>
            <a:pPr marL="175050" indent="-175050">
              <a:buFontTx/>
              <a:buChar char="-"/>
            </a:pPr>
            <a:r>
              <a:rPr kumimoji="1" lang="ja-JP" altLang="en-US" dirty="0" smtClean="0"/>
              <a:t>今はまだ</a:t>
            </a:r>
            <a:r>
              <a:rPr kumimoji="1" lang="en-US" altLang="ja-JP" dirty="0" smtClean="0"/>
              <a:t>define.pdf</a:t>
            </a:r>
            <a:r>
              <a:rPr kumimoji="1" lang="ja-JP" altLang="en-US" dirty="0" smtClean="0"/>
              <a:t>で良いのでしょうか</a:t>
            </a:r>
            <a:r>
              <a:rPr kumimoji="1" lang="ja-JP" altLang="en-US" dirty="0" smtClean="0"/>
              <a:t>？</a:t>
            </a:r>
            <a:endParaRPr kumimoji="1" lang="en-US" altLang="ja-JP" dirty="0" smtClean="0"/>
          </a:p>
          <a:p>
            <a:pPr marL="175050" indent="-175050">
              <a:buFontTx/>
              <a:buChar char="-"/>
            </a:pPr>
            <a:endParaRPr kumimoji="1" lang="en-US" altLang="ja-JP" dirty="0" smtClean="0"/>
          </a:p>
          <a:p>
            <a:pPr marL="0" indent="0">
              <a:buFontTx/>
              <a:buNone/>
            </a:pPr>
            <a:r>
              <a:rPr kumimoji="1" lang="en-US" altLang="ja-JP" dirty="0" smtClean="0">
                <a:sym typeface="Wingdings" pitchFamily="2" charset="2"/>
              </a:rPr>
              <a:t></a:t>
            </a:r>
            <a:r>
              <a:rPr kumimoji="1" lang="ja-JP" altLang="en-US" dirty="0" smtClean="0"/>
              <a:t>当時から、</a:t>
            </a:r>
            <a:r>
              <a:rPr kumimoji="1" lang="en-US" altLang="ja-JP" dirty="0" smtClean="0"/>
              <a:t>CDISC</a:t>
            </a:r>
            <a:r>
              <a:rPr kumimoji="1" lang="ja-JP" altLang="en-US" dirty="0" smtClean="0"/>
              <a:t>で提出するときは、</a:t>
            </a:r>
            <a:r>
              <a:rPr kumimoji="1" lang="en-US" altLang="ja-JP" dirty="0" smtClean="0"/>
              <a:t>XML</a:t>
            </a:r>
            <a:r>
              <a:rPr kumimoji="1" lang="ja-JP" altLang="en-US" dirty="0" smtClean="0"/>
              <a:t>が要求された。</a:t>
            </a:r>
            <a:r>
              <a:rPr kumimoji="1" lang="en-US" altLang="ja-JP" dirty="0" smtClean="0"/>
              <a:t>Non-CDISC</a:t>
            </a:r>
            <a:r>
              <a:rPr kumimoji="1" lang="ja-JP" altLang="en-US" dirty="0" smtClean="0"/>
              <a:t>の場合は、</a:t>
            </a:r>
            <a:r>
              <a:rPr kumimoji="1" lang="en-US" altLang="ja-JP" dirty="0" smtClean="0"/>
              <a:t>PDF</a:t>
            </a:r>
          </a:p>
          <a:p>
            <a:pPr marL="0" indent="0">
              <a:buFontTx/>
              <a:buNone/>
            </a:pPr>
            <a:r>
              <a:rPr kumimoji="1" lang="ja-JP" altLang="en-US" dirty="0" smtClean="0"/>
              <a:t>で良かった。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AE60A27-4C5F-4E36-A166-BCAF78FEC59A}" type="slidenum">
              <a:rPr lang="en-US" smtClean="0"/>
              <a:pPr/>
              <a:t>12</a:t>
            </a:fld>
            <a:endParaRPr lang="en-US" dirty="0"/>
          </a:p>
        </p:txBody>
      </p:sp>
    </p:spTree>
    <p:extLst>
      <p:ext uri="{BB962C8B-B14F-4D97-AF65-F5344CB8AC3E}">
        <p14:creationId xmlns:p14="http://schemas.microsoft.com/office/powerpoint/2010/main" val="543906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AE60A27-4C5F-4E36-A166-BCAF78FEC59A}" type="slidenum">
              <a:rPr lang="en-US" smtClean="0"/>
              <a:pPr/>
              <a:t>14</a:t>
            </a:fld>
            <a:endParaRPr lang="en-US" dirty="0"/>
          </a:p>
        </p:txBody>
      </p:sp>
    </p:spTree>
    <p:extLst>
      <p:ext uri="{BB962C8B-B14F-4D97-AF65-F5344CB8AC3E}">
        <p14:creationId xmlns:p14="http://schemas.microsoft.com/office/powerpoint/2010/main" val="760813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Sam</a:t>
            </a:r>
            <a:r>
              <a:rPr kumimoji="1" lang="ja-JP" altLang="en-US" dirty="0" smtClean="0"/>
              <a:t>へ質問：</a:t>
            </a:r>
            <a:endParaRPr kumimoji="1" lang="en-US" altLang="ja-JP" dirty="0" smtClean="0"/>
          </a:p>
          <a:p>
            <a:r>
              <a:rPr kumimoji="1" lang="ja-JP" altLang="en-US" dirty="0" smtClean="0"/>
              <a:t>・どちらの</a:t>
            </a:r>
            <a:r>
              <a:rPr kumimoji="1" lang="en-US" altLang="ja-JP" dirty="0" smtClean="0"/>
              <a:t>SDTM</a:t>
            </a:r>
            <a:r>
              <a:rPr kumimoji="1" lang="ja-JP" altLang="en-US" dirty="0" smtClean="0"/>
              <a:t>を</a:t>
            </a:r>
            <a:r>
              <a:rPr kumimoji="1" lang="en-US" altLang="ja-JP" dirty="0" smtClean="0"/>
              <a:t>FDA</a:t>
            </a:r>
            <a:r>
              <a:rPr kumimoji="1" lang="ja-JP" altLang="en-US" dirty="0" err="1" smtClean="0"/>
              <a:t>に提</a:t>
            </a:r>
            <a:r>
              <a:rPr kumimoji="1" lang="ja-JP" altLang="en-US" dirty="0" smtClean="0"/>
              <a:t>出したのか。</a:t>
            </a:r>
            <a:r>
              <a:rPr kumimoji="1" lang="en-US" altLang="ja-JP" dirty="0" smtClean="0"/>
              <a:t>Stackable</a:t>
            </a:r>
            <a:r>
              <a:rPr kumimoji="1" lang="en-US" altLang="ja-JP"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sym typeface="Wingdings" pitchFamily="2" charset="2"/>
              </a:rPr>
              <a:t>NDA</a:t>
            </a:r>
            <a:r>
              <a:rPr kumimoji="1" lang="ja-JP" altLang="en-US" dirty="0" smtClean="0">
                <a:sym typeface="Wingdings" pitchFamily="2" charset="2"/>
              </a:rPr>
              <a:t>は</a:t>
            </a:r>
            <a:r>
              <a:rPr kumimoji="1" lang="en-US" altLang="ja-JP" dirty="0" smtClean="0"/>
              <a:t>Stackable(</a:t>
            </a:r>
            <a:r>
              <a:rPr kumimoji="1" lang="ja-JP" altLang="en-US" dirty="0" smtClean="0"/>
              <a:t>最新の</a:t>
            </a:r>
            <a:r>
              <a:rPr kumimoji="1" lang="en-US" altLang="ja-JP" dirty="0" smtClean="0"/>
              <a:t>coding</a:t>
            </a:r>
            <a:r>
              <a:rPr kumimoji="1" lang="ja-JP" altLang="en-US" dirty="0" smtClean="0"/>
              <a:t>も含む</a:t>
            </a:r>
            <a:r>
              <a:rPr kumimoji="1" lang="en-US" altLang="ja-JP" dirty="0" smtClean="0"/>
              <a:t>)</a:t>
            </a:r>
            <a:r>
              <a:rPr kumimoji="1" lang="ja-JP" altLang="en-US" dirty="0" smtClean="0"/>
              <a:t>を提出。</a:t>
            </a:r>
            <a:r>
              <a:rPr kumimoji="1" lang="en-US" altLang="ja-JP" dirty="0" err="1" smtClean="0"/>
              <a:t>Stackable</a:t>
            </a:r>
            <a:r>
              <a:rPr kumimoji="1" lang="en-US" altLang="ja-JP" dirty="0" err="1" smtClean="0">
                <a:sym typeface="Wingdings" pitchFamily="2" charset="2"/>
              </a:rPr>
              <a:t></a:t>
            </a:r>
            <a:r>
              <a:rPr kumimoji="1" lang="en-US" altLang="ja-JP" dirty="0" err="1" smtClean="0"/>
              <a:t>ISS</a:t>
            </a:r>
            <a:r>
              <a:rPr kumimoji="1" lang="en-US" altLang="ja-JP" dirty="0" smtClean="0"/>
              <a:t>/ISE data</a:t>
            </a:r>
          </a:p>
          <a:p>
            <a:r>
              <a:rPr kumimoji="1" lang="en-US" altLang="ja-JP" dirty="0" smtClean="0">
                <a:sym typeface="Wingdings" pitchFamily="2" charset="2"/>
              </a:rPr>
              <a:t></a:t>
            </a:r>
            <a:r>
              <a:rPr kumimoji="1" lang="en-US" altLang="ja-JP" dirty="0" smtClean="0"/>
              <a:t>Bipolar</a:t>
            </a:r>
            <a:r>
              <a:rPr kumimoji="1" lang="ja-JP" altLang="en-US" dirty="0" smtClean="0"/>
              <a:t>は</a:t>
            </a:r>
            <a:r>
              <a:rPr kumimoji="1" lang="en-US" altLang="ja-JP" dirty="0" smtClean="0"/>
              <a:t>non-stackable</a:t>
            </a:r>
            <a:r>
              <a:rPr kumimoji="1" lang="ja-JP" altLang="en-US" dirty="0" smtClean="0"/>
              <a:t>を提出。</a:t>
            </a:r>
            <a:r>
              <a:rPr kumimoji="1" lang="en-US" altLang="ja-JP" dirty="0" smtClean="0"/>
              <a:t>raw </a:t>
            </a:r>
            <a:r>
              <a:rPr kumimoji="1" lang="en-US" altLang="ja-JP" dirty="0" err="1" smtClean="0"/>
              <a:t>data</a:t>
            </a:r>
            <a:r>
              <a:rPr kumimoji="1" lang="en-US" altLang="ja-JP" dirty="0" err="1" smtClean="0">
                <a:sym typeface="Wingdings" pitchFamily="2" charset="2"/>
              </a:rPr>
              <a:t>analysis</a:t>
            </a:r>
            <a:r>
              <a:rPr kumimoji="1" lang="en-US" altLang="ja-JP" dirty="0" smtClean="0">
                <a:sym typeface="Wingdings" pitchFamily="2" charset="2"/>
              </a:rPr>
              <a:t> </a:t>
            </a:r>
            <a:r>
              <a:rPr kumimoji="1" lang="en-US" altLang="ja-JP" dirty="0" err="1" smtClean="0">
                <a:sym typeface="Wingdings" pitchFamily="2" charset="2"/>
              </a:rPr>
              <a:t>datapooled</a:t>
            </a:r>
            <a:r>
              <a:rPr kumimoji="1" lang="en-US" altLang="ja-JP" dirty="0" smtClean="0">
                <a:sym typeface="Wingdings" pitchFamily="2" charset="2"/>
              </a:rPr>
              <a:t> data,</a:t>
            </a:r>
            <a:r>
              <a:rPr kumimoji="1" lang="en-US" altLang="ja-JP" baseline="0" dirty="0" smtClean="0">
                <a:sym typeface="Wingdings" pitchFamily="2" charset="2"/>
              </a:rPr>
              <a:t> </a:t>
            </a:r>
            <a:r>
              <a:rPr kumimoji="1" lang="en-US" altLang="ja-JP" dirty="0" smtClean="0"/>
              <a:t>raw </a:t>
            </a:r>
            <a:r>
              <a:rPr kumimoji="1" lang="en-US" altLang="ja-JP" dirty="0" err="1" smtClean="0"/>
              <a:t>data</a:t>
            </a:r>
            <a:r>
              <a:rPr kumimoji="1" lang="en-US" altLang="ja-JP" dirty="0" err="1" smtClean="0">
                <a:sym typeface="Wingdings" pitchFamily="2" charset="2"/>
              </a:rPr>
              <a:t>non-stackable</a:t>
            </a:r>
            <a:r>
              <a:rPr kumimoji="1" lang="ja-JP" altLang="en-US" dirty="0" smtClean="0">
                <a:sym typeface="Wingdings" pitchFamily="2" charset="2"/>
              </a:rPr>
              <a:t> </a:t>
            </a:r>
            <a:r>
              <a:rPr kumimoji="1" lang="en-US" altLang="ja-JP" dirty="0" smtClean="0">
                <a:sym typeface="Wingdings" pitchFamily="2" charset="2"/>
              </a:rPr>
              <a:t>SDTM</a:t>
            </a:r>
            <a:endParaRPr kumimoji="1" lang="en-US" altLang="ja-JP" dirty="0" smtClean="0"/>
          </a:p>
          <a:p>
            <a:endParaRPr kumimoji="1" lang="en-US" altLang="ja-JP" dirty="0" smtClean="0"/>
          </a:p>
          <a:p>
            <a:r>
              <a:rPr kumimoji="1" lang="ja-JP" altLang="en-US" dirty="0" smtClean="0"/>
              <a:t>・具体的な</a:t>
            </a:r>
            <a:r>
              <a:rPr kumimoji="1" lang="en-US" altLang="ja-JP" dirty="0" smtClean="0"/>
              <a:t>translation</a:t>
            </a:r>
            <a:r>
              <a:rPr kumimoji="1" lang="ja-JP" altLang="en-US" dirty="0" smtClean="0"/>
              <a:t>の方法はどうだっけ</a:t>
            </a:r>
            <a:r>
              <a:rPr kumimoji="1" lang="ja-JP" altLang="en-US" dirty="0" smtClean="0"/>
              <a:t>？</a:t>
            </a:r>
            <a:endParaRPr kumimoji="1" lang="en-US" altLang="ja-JP" dirty="0" smtClean="0"/>
          </a:p>
          <a:p>
            <a:r>
              <a:rPr kumimoji="1" lang="en-US" altLang="ja-JP" dirty="0" smtClean="0">
                <a:sym typeface="Wingdings" pitchFamily="2" charset="2"/>
              </a:rPr>
              <a:t></a:t>
            </a:r>
            <a:r>
              <a:rPr kumimoji="1" lang="en-US" altLang="ja-JP" dirty="0" smtClean="0"/>
              <a:t>Raw data</a:t>
            </a:r>
            <a:r>
              <a:rPr kumimoji="1" lang="ja-JP" altLang="en-US" dirty="0" smtClean="0"/>
              <a:t>から</a:t>
            </a:r>
            <a:r>
              <a:rPr kumimoji="1" lang="en-US" altLang="ja-JP" dirty="0" smtClean="0"/>
              <a:t>2</a:t>
            </a:r>
            <a:r>
              <a:rPr kumimoji="1" lang="ja-JP" altLang="en-US" baseline="0" dirty="0" smtClean="0"/>
              <a:t>バイトの文字を含む変数から、ユニークな文字列を抽出、</a:t>
            </a:r>
            <a:r>
              <a:rPr kumimoji="1" lang="en-US" altLang="ja-JP" baseline="0" dirty="0" smtClean="0"/>
              <a:t>Excel</a:t>
            </a:r>
            <a:r>
              <a:rPr kumimoji="1" lang="ja-JP" altLang="en-US" baseline="0" dirty="0" smtClean="0"/>
              <a:t>に出力して、翻訳業者に翻訳を依頼した。</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sym typeface="Wingdings" pitchFamily="2" charset="2"/>
              </a:rPr>
              <a:t></a:t>
            </a:r>
            <a:r>
              <a:rPr kumimoji="1" lang="en-US" altLang="ja-JP" baseline="0" dirty="0" smtClean="0"/>
              <a:t>Raw data</a:t>
            </a:r>
            <a:r>
              <a:rPr kumimoji="1" lang="ja-JP" altLang="en-US" baseline="0" dirty="0" smtClean="0"/>
              <a:t>に対応する英語の文字列を格納する変数を追加し、翻訳された文字列をインポートした。</a:t>
            </a:r>
            <a:endParaRPr kumimoji="1" lang="en-US" altLang="ja-JP" dirty="0" smtClean="0"/>
          </a:p>
          <a:p>
            <a:endParaRPr kumimoji="1" lang="en-US" altLang="ja-JP" dirty="0" smtClean="0"/>
          </a:p>
          <a:p>
            <a:r>
              <a:rPr kumimoji="1" lang="ja-JP" altLang="en-US" dirty="0" smtClean="0"/>
              <a:t>・具体的な</a:t>
            </a:r>
            <a:r>
              <a:rPr kumimoji="1" lang="en-US" altLang="ja-JP" dirty="0" smtClean="0"/>
              <a:t>LB standardization</a:t>
            </a:r>
            <a:r>
              <a:rPr kumimoji="1" lang="ja-JP" altLang="en-US" dirty="0" smtClean="0"/>
              <a:t>の方法</a:t>
            </a:r>
            <a:r>
              <a:rPr kumimoji="1" lang="ja-JP" altLang="en-US" dirty="0" smtClean="0"/>
              <a:t>？</a:t>
            </a:r>
            <a:endParaRPr kumimoji="1" lang="en-US" altLang="ja-JP" dirty="0" smtClean="0"/>
          </a:p>
          <a:p>
            <a:r>
              <a:rPr kumimoji="1" lang="en-US" altLang="ja-JP" dirty="0" smtClean="0">
                <a:sym typeface="Wingdings" pitchFamily="2" charset="2"/>
              </a:rPr>
              <a:t></a:t>
            </a:r>
            <a:r>
              <a:rPr kumimoji="1" lang="en-US" altLang="ja-JP" dirty="0" smtClean="0"/>
              <a:t>Raw</a:t>
            </a:r>
            <a:r>
              <a:rPr kumimoji="1" lang="ja-JP" altLang="en-US" dirty="0" smtClean="0"/>
              <a:t>から</a:t>
            </a:r>
            <a:r>
              <a:rPr kumimoji="1" lang="en-US" altLang="ja-JP" dirty="0" smtClean="0"/>
              <a:t>test</a:t>
            </a:r>
            <a:r>
              <a:rPr kumimoji="1" lang="en-US" altLang="ja-JP" baseline="0" dirty="0" smtClean="0"/>
              <a:t> name, unit</a:t>
            </a:r>
            <a:r>
              <a:rPr kumimoji="1" lang="ja-JP" altLang="en-US" baseline="0" dirty="0" smtClean="0"/>
              <a:t>等を抽出して、標準化された</a:t>
            </a:r>
            <a:r>
              <a:rPr kumimoji="1" lang="en-US" altLang="ja-JP" baseline="0" dirty="0" smtClean="0"/>
              <a:t>test name, unit, conversion factor</a:t>
            </a:r>
            <a:r>
              <a:rPr kumimoji="1" lang="ja-JP" altLang="en-US" baseline="0" dirty="0" smtClean="0"/>
              <a:t>などにマップした</a:t>
            </a:r>
            <a:r>
              <a:rPr kumimoji="1" lang="ja-JP" altLang="en-US" dirty="0" smtClean="0"/>
              <a:t>メディカルレビュー用の</a:t>
            </a:r>
            <a:r>
              <a:rPr kumimoji="1" lang="ja-JP" altLang="en-US" baseline="0" dirty="0" smtClean="0"/>
              <a:t>マッピングファイルを作成。</a:t>
            </a:r>
            <a:endParaRPr kumimoji="1" lang="en-US" altLang="ja-JP" baseline="0" dirty="0" smtClean="0"/>
          </a:p>
          <a:p>
            <a:endParaRPr kumimoji="1" lang="en-US" altLang="ja-JP" dirty="0" smtClean="0"/>
          </a:p>
          <a:p>
            <a:pPr defTabSz="933602">
              <a:defRPr/>
            </a:pPr>
            <a:r>
              <a:rPr kumimoji="1" lang="ja-JP" altLang="en-US" dirty="0" smtClean="0"/>
              <a:t>・具体的な</a:t>
            </a:r>
            <a:r>
              <a:rPr kumimoji="1" lang="en-US" altLang="ja-JP" dirty="0" smtClean="0"/>
              <a:t>coding update</a:t>
            </a:r>
            <a:r>
              <a:rPr kumimoji="1" lang="ja-JP" altLang="en-US" dirty="0" smtClean="0"/>
              <a:t>の方法？</a:t>
            </a:r>
            <a:endParaRPr kumimoji="1" lang="en-US" altLang="ja-JP" dirty="0" smtClean="0"/>
          </a:p>
          <a:p>
            <a:pPr defTabSz="933602">
              <a:defRPr/>
            </a:pPr>
            <a:r>
              <a:rPr kumimoji="1" lang="en-US" altLang="ja-JP" dirty="0" smtClean="0">
                <a:sym typeface="Wingdings" pitchFamily="2" charset="2"/>
              </a:rPr>
              <a:t></a:t>
            </a:r>
            <a:r>
              <a:rPr kumimoji="1" lang="en-US" altLang="ja-JP" dirty="0" smtClean="0"/>
              <a:t>Raw</a:t>
            </a:r>
            <a:r>
              <a:rPr kumimoji="1" lang="ja-JP" altLang="en-US" dirty="0" smtClean="0"/>
              <a:t>からオリジナルのコーディングデータを抽出。最新の辞書を基に</a:t>
            </a:r>
            <a:r>
              <a:rPr kumimoji="1" lang="en-US" altLang="ja-JP" dirty="0" smtClean="0"/>
              <a:t>numeric code</a:t>
            </a:r>
            <a:r>
              <a:rPr kumimoji="1" lang="ja-JP" altLang="en-US" dirty="0" smtClean="0"/>
              <a:t>等をキーとして利用し、古い</a:t>
            </a:r>
            <a:r>
              <a:rPr kumimoji="1" lang="en-US" altLang="ja-JP" dirty="0" smtClean="0"/>
              <a:t>coded term</a:t>
            </a:r>
            <a:r>
              <a:rPr kumimoji="1" lang="ja-JP" altLang="en-US" dirty="0" smtClean="0"/>
              <a:t>と比較した。</a:t>
            </a:r>
            <a:r>
              <a:rPr kumimoji="1" lang="en-US" altLang="ja-JP" dirty="0" smtClean="0"/>
              <a:t>term</a:t>
            </a:r>
            <a:r>
              <a:rPr kumimoji="1" lang="ja-JP" altLang="en-US" dirty="0" smtClean="0"/>
              <a:t>がマッチしない場合は、新しい</a:t>
            </a:r>
            <a:r>
              <a:rPr kumimoji="1" lang="en-US" altLang="ja-JP" dirty="0" smtClean="0"/>
              <a:t>term</a:t>
            </a:r>
            <a:r>
              <a:rPr kumimoji="1" lang="ja-JP" altLang="en-US" dirty="0" smtClean="0"/>
              <a:t>の候補をメディカルレビュー用にマップした。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AE60A27-4C5F-4E36-A166-BCAF78FEC59A}" type="slidenum">
              <a:rPr lang="en-US" smtClean="0"/>
              <a:pPr/>
              <a:t>21</a:t>
            </a:fld>
            <a:endParaRPr lang="en-US" dirty="0"/>
          </a:p>
        </p:txBody>
      </p:sp>
    </p:spTree>
    <p:extLst>
      <p:ext uri="{BB962C8B-B14F-4D97-AF65-F5344CB8AC3E}">
        <p14:creationId xmlns:p14="http://schemas.microsoft.com/office/powerpoint/2010/main" val="2948769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Sam</a:t>
            </a:r>
            <a:r>
              <a:rPr kumimoji="1" lang="ja-JP" altLang="en-US" dirty="0" err="1" smtClean="0"/>
              <a:t>への</a:t>
            </a:r>
            <a:r>
              <a:rPr kumimoji="1" lang="ja-JP" altLang="en-US" dirty="0" smtClean="0"/>
              <a:t>質問：</a:t>
            </a:r>
            <a:endParaRPr kumimoji="1" lang="en-US" altLang="ja-JP" dirty="0" smtClean="0"/>
          </a:p>
          <a:p>
            <a:r>
              <a:rPr kumimoji="1" lang="en-US" altLang="ja-JP" dirty="0" smtClean="0"/>
              <a:t>-Sam</a:t>
            </a:r>
            <a:r>
              <a:rPr kumimoji="1" lang="ja-JP" altLang="en-US" dirty="0" smtClean="0"/>
              <a:t>の資料には、</a:t>
            </a:r>
            <a:r>
              <a:rPr kumimoji="1" lang="en-US" altLang="ja-JP" dirty="0" smtClean="0"/>
              <a:t>CDISC certified vendors</a:t>
            </a:r>
            <a:r>
              <a:rPr kumimoji="1" lang="ja-JP" altLang="en-US" dirty="0" smtClean="0"/>
              <a:t>と書いてあったのだけど、それって何か決まりがあるのでしょうか？　日本の</a:t>
            </a:r>
            <a:r>
              <a:rPr kumimoji="1" lang="en-US" altLang="ja-JP" dirty="0" smtClean="0"/>
              <a:t>vendor</a:t>
            </a:r>
            <a:r>
              <a:rPr kumimoji="1" lang="ja-JP" altLang="en-US" dirty="0" smtClean="0"/>
              <a:t>でそんな会社あるのかな</a:t>
            </a:r>
            <a:r>
              <a:rPr kumimoji="1" lang="ja-JP" altLang="en-US" dirty="0" smtClean="0"/>
              <a:t>？</a:t>
            </a:r>
            <a:endParaRPr kumimoji="1" lang="en-US" altLang="ja-JP" dirty="0" smtClean="0"/>
          </a:p>
          <a:p>
            <a:endParaRPr kumimoji="1" lang="en-US" altLang="ja-JP" dirty="0" smtClean="0"/>
          </a:p>
          <a:p>
            <a:r>
              <a:rPr lang="en-US" altLang="ja-JP" sz="1200" b="1" i="0" kern="1200" dirty="0" smtClean="0">
                <a:solidFill>
                  <a:schemeClr val="tx1"/>
                </a:solidFill>
                <a:effectLst/>
                <a:latin typeface="+mn-lt"/>
                <a:ea typeface="+mn-ea"/>
                <a:cs typeface="+mn-cs"/>
                <a:sym typeface="Wingdings" pitchFamily="2" charset="2"/>
              </a:rPr>
              <a:t></a:t>
            </a:r>
            <a:r>
              <a:rPr lang="ja-JP" altLang="en-US" sz="1200" b="1" i="0" kern="1200" dirty="0" smtClean="0">
                <a:solidFill>
                  <a:schemeClr val="tx1"/>
                </a:solidFill>
                <a:effectLst/>
                <a:latin typeface="+mn-lt"/>
                <a:ea typeface="+mn-ea"/>
                <a:cs typeface="+mn-cs"/>
              </a:rPr>
              <a:t>今現在は</a:t>
            </a:r>
            <a:r>
              <a:rPr lang="en-US" sz="1200" b="1" i="0" kern="1200" dirty="0" smtClean="0">
                <a:solidFill>
                  <a:schemeClr val="tx1"/>
                </a:solidFill>
                <a:effectLst/>
                <a:latin typeface="+mn-lt"/>
                <a:ea typeface="+mn-ea"/>
                <a:cs typeface="+mn-cs"/>
              </a:rPr>
              <a:t>CDISC Registered Solution Provider</a:t>
            </a:r>
            <a:r>
              <a:rPr lang="ja-JP" altLang="en-US" sz="1200" b="1" i="0" kern="1200" dirty="0" smtClean="0">
                <a:solidFill>
                  <a:schemeClr val="tx1"/>
                </a:solidFill>
                <a:effectLst/>
                <a:latin typeface="+mn-lt"/>
                <a:ea typeface="+mn-ea"/>
                <a:cs typeface="+mn-cs"/>
              </a:rPr>
              <a:t>と呼ばれているようです。</a:t>
            </a:r>
            <a:endParaRPr kumimoji="1" lang="en-US" altLang="ja-JP" dirty="0" smtClean="0"/>
          </a:p>
          <a:p>
            <a:r>
              <a:rPr lang="en-US" dirty="0" smtClean="0">
                <a:hlinkClick r:id="rId3"/>
              </a:rPr>
              <a:t>http://www.cdisc.org/rsp</a:t>
            </a:r>
            <a:endParaRPr kumimoji="1" lang="ja-JP" altLang="en-US" dirty="0"/>
          </a:p>
        </p:txBody>
      </p:sp>
      <p:sp>
        <p:nvSpPr>
          <p:cNvPr id="4" name="スライド番号プレースホルダー 3"/>
          <p:cNvSpPr>
            <a:spLocks noGrp="1"/>
          </p:cNvSpPr>
          <p:nvPr>
            <p:ph type="sldNum" sz="quarter" idx="10"/>
          </p:nvPr>
        </p:nvSpPr>
        <p:spPr/>
        <p:txBody>
          <a:bodyPr/>
          <a:lstStyle/>
          <a:p>
            <a:fld id="{AAE60A27-4C5F-4E36-A166-BCAF78FEC59A}" type="slidenum">
              <a:rPr lang="en-US" smtClean="0"/>
              <a:pPr/>
              <a:t>22</a:t>
            </a:fld>
            <a:endParaRPr lang="en-US" dirty="0"/>
          </a:p>
        </p:txBody>
      </p:sp>
    </p:spTree>
    <p:extLst>
      <p:ext uri="{BB962C8B-B14F-4D97-AF65-F5344CB8AC3E}">
        <p14:creationId xmlns:p14="http://schemas.microsoft.com/office/powerpoint/2010/main" val="2693756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ea typeface="ＭＳ Ｐゴシック" charset="-128"/>
              </a:rPr>
              <a:t>Sam</a:t>
            </a:r>
            <a:r>
              <a:rPr lang="ja-JP" altLang="en-US" dirty="0" smtClean="0">
                <a:ea typeface="ＭＳ Ｐゴシック" charset="-128"/>
              </a:rPr>
              <a:t>へ質問：</a:t>
            </a:r>
            <a:endParaRPr lang="en-US" altLang="ja-JP" dirty="0" smtClean="0">
              <a:ea typeface="ＭＳ Ｐゴシック" charset="-128"/>
            </a:endParaRPr>
          </a:p>
          <a:p>
            <a:r>
              <a:rPr lang="en-US" altLang="ja-JP" dirty="0" smtClean="0">
                <a:ea typeface="ＭＳ Ｐゴシック" charset="-128"/>
              </a:rPr>
              <a:t>-</a:t>
            </a:r>
            <a:r>
              <a:rPr lang="en-US" altLang="ja-JP" dirty="0" err="1" smtClean="0">
                <a:ea typeface="ＭＳ Ｐゴシック" charset="-128"/>
              </a:rPr>
              <a:t>WebSDM</a:t>
            </a:r>
            <a:r>
              <a:rPr lang="en-US" altLang="ja-JP" dirty="0" smtClean="0">
                <a:ea typeface="ＭＳ Ｐゴシック" charset="-128"/>
              </a:rPr>
              <a:t> check</a:t>
            </a:r>
            <a:r>
              <a:rPr lang="ja-JP" altLang="en-US" dirty="0" smtClean="0">
                <a:ea typeface="ＭＳ Ｐゴシック" charset="-128"/>
              </a:rPr>
              <a:t>は、うちの会社でやったんだっけ？あるいはオクタゴン？　</a:t>
            </a:r>
            <a:r>
              <a:rPr lang="en-US" altLang="ja-JP" dirty="0" smtClean="0">
                <a:ea typeface="ＭＳ Ｐゴシック" charset="-128"/>
              </a:rPr>
              <a:t>Take</a:t>
            </a:r>
            <a:r>
              <a:rPr lang="ja-JP" altLang="en-US" dirty="0" smtClean="0">
                <a:ea typeface="ＭＳ Ｐゴシック" charset="-128"/>
              </a:rPr>
              <a:t>とオクタゴン？</a:t>
            </a:r>
            <a:endParaRPr lang="en-US" altLang="ja-JP" dirty="0" smtClean="0">
              <a:ea typeface="ＭＳ Ｐゴシック" charset="-128"/>
            </a:endParaRPr>
          </a:p>
          <a:p>
            <a:endParaRPr kumimoji="1" lang="en-US" altLang="ja-JP" dirty="0" smtClean="0"/>
          </a:p>
          <a:p>
            <a:r>
              <a:rPr lang="en-US" altLang="ja-JP" dirty="0" smtClean="0">
                <a:ea typeface="ＭＳ Ｐゴシック" charset="-128"/>
                <a:sym typeface="Wingdings" pitchFamily="2" charset="2"/>
              </a:rPr>
              <a:t></a:t>
            </a:r>
            <a:r>
              <a:rPr lang="en-US" altLang="ja-JP" dirty="0" err="1" smtClean="0">
                <a:ea typeface="ＭＳ Ｐゴシック" charset="-128"/>
              </a:rPr>
              <a:t>WebSDM</a:t>
            </a:r>
            <a:r>
              <a:rPr lang="en-US" altLang="ja-JP" dirty="0" smtClean="0">
                <a:ea typeface="ＭＳ Ｐゴシック" charset="-128"/>
              </a:rPr>
              <a:t> check</a:t>
            </a:r>
            <a:r>
              <a:rPr lang="ja-JP" altLang="en-US" dirty="0" smtClean="0">
                <a:ea typeface="ＭＳ Ｐゴシック" charset="-128"/>
              </a:rPr>
              <a:t>はＴＡＫＥ</a:t>
            </a:r>
            <a:endParaRPr lang="en-US" altLang="ja-JP" dirty="0" smtClean="0">
              <a:ea typeface="ＭＳ Ｐゴシック" charset="-128"/>
            </a:endParaRPr>
          </a:p>
          <a:p>
            <a:r>
              <a:rPr lang="en-US" altLang="ja-JP" dirty="0" smtClean="0">
                <a:ea typeface="ＭＳ Ｐゴシック" charset="-128"/>
                <a:sym typeface="Wingdings" pitchFamily="2" charset="2"/>
              </a:rPr>
              <a:t></a:t>
            </a:r>
            <a:r>
              <a:rPr kumimoji="1" lang="en-US" altLang="ja-JP" dirty="0" smtClean="0">
                <a:ea typeface="ＭＳ Ｐゴシック" charset="-128"/>
              </a:rPr>
              <a:t>Bipolar</a:t>
            </a:r>
            <a:r>
              <a:rPr kumimoji="1" lang="en-US" altLang="ja-JP" baseline="0" dirty="0" smtClean="0">
                <a:ea typeface="ＭＳ Ｐゴシック" charset="-128"/>
              </a:rPr>
              <a:t> </a:t>
            </a:r>
            <a:r>
              <a:rPr kumimoji="1" lang="en-US" altLang="ja-JP" baseline="0" dirty="0" err="1" smtClean="0">
                <a:ea typeface="ＭＳ Ｐゴシック" charset="-128"/>
              </a:rPr>
              <a:t>sNDA</a:t>
            </a:r>
            <a:r>
              <a:rPr kumimoji="1" lang="ja-JP" altLang="en-US" baseline="0" dirty="0" smtClean="0">
                <a:ea typeface="ＭＳ Ｐゴシック" charset="-128"/>
              </a:rPr>
              <a:t>の時は</a:t>
            </a:r>
            <a:r>
              <a:rPr kumimoji="1" lang="en-US" altLang="ja-JP" baseline="0" dirty="0" err="1" smtClean="0">
                <a:ea typeface="ＭＳ Ｐゴシック" charset="-128"/>
              </a:rPr>
              <a:t>OpenCDISC</a:t>
            </a:r>
            <a:r>
              <a:rPr kumimoji="1" lang="ja-JP" altLang="en-US" baseline="0" dirty="0" smtClean="0">
                <a:ea typeface="ＭＳ Ｐゴシック" charset="-128"/>
              </a:rPr>
              <a:t>を利用。</a:t>
            </a:r>
            <a:endParaRPr kumimoji="1" lang="ja-JP" altLang="en-US" dirty="0"/>
          </a:p>
        </p:txBody>
      </p:sp>
      <p:sp>
        <p:nvSpPr>
          <p:cNvPr id="4" name="スライド番号プレースホルダー 3"/>
          <p:cNvSpPr>
            <a:spLocks noGrp="1"/>
          </p:cNvSpPr>
          <p:nvPr>
            <p:ph type="sldNum" sz="quarter" idx="10"/>
          </p:nvPr>
        </p:nvSpPr>
        <p:spPr/>
        <p:txBody>
          <a:bodyPr/>
          <a:lstStyle/>
          <a:p>
            <a:fld id="{AAE60A27-4C5F-4E36-A166-BCAF78FEC59A}" type="slidenum">
              <a:rPr lang="en-US" smtClean="0"/>
              <a:pPr/>
              <a:t>23</a:t>
            </a:fld>
            <a:endParaRPr lang="en-US" dirty="0"/>
          </a:p>
        </p:txBody>
      </p:sp>
    </p:spTree>
    <p:extLst>
      <p:ext uri="{BB962C8B-B14F-4D97-AF65-F5344CB8AC3E}">
        <p14:creationId xmlns:p14="http://schemas.microsoft.com/office/powerpoint/2010/main" val="3296419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Sam</a:t>
            </a:r>
            <a:r>
              <a:rPr kumimoji="1" lang="ja-JP" altLang="en-US" dirty="0" smtClean="0"/>
              <a:t>へ質問</a:t>
            </a:r>
            <a:endParaRPr kumimoji="1" lang="en-US" altLang="ja-JP" dirty="0" smtClean="0"/>
          </a:p>
          <a:p>
            <a:pPr marL="175050" indent="-175050">
              <a:buFontTx/>
              <a:buChar char="-"/>
            </a:pPr>
            <a:r>
              <a:rPr kumimoji="1" lang="ja-JP" altLang="en-US" dirty="0" smtClean="0"/>
              <a:t>どうやって、プログラムを用いて、</a:t>
            </a:r>
            <a:r>
              <a:rPr kumimoji="1" lang="en-US" altLang="ja-JP" dirty="0" smtClean="0"/>
              <a:t>IG</a:t>
            </a:r>
            <a:r>
              <a:rPr kumimoji="1" lang="ja-JP" altLang="en-US" dirty="0" smtClean="0"/>
              <a:t>とチェックしたのでしょうか</a:t>
            </a:r>
            <a:r>
              <a:rPr kumimoji="1" lang="ja-JP" altLang="en-US" dirty="0" smtClean="0"/>
              <a:t>？</a:t>
            </a:r>
            <a:endParaRPr kumimoji="1" lang="en-US" altLang="ja-JP" dirty="0" smtClean="0"/>
          </a:p>
          <a:p>
            <a:pPr marL="0" indent="0">
              <a:buFontTx/>
              <a:buNone/>
            </a:pPr>
            <a:r>
              <a:rPr kumimoji="1" lang="en-US" altLang="ja-JP" dirty="0" smtClean="0">
                <a:sym typeface="Wingdings" pitchFamily="2" charset="2"/>
              </a:rPr>
              <a:t></a:t>
            </a:r>
            <a:r>
              <a:rPr kumimoji="1" lang="ja-JP" altLang="en-US" dirty="0" smtClean="0"/>
              <a:t>データセットのメタデータの部分は</a:t>
            </a:r>
            <a:r>
              <a:rPr kumimoji="1" lang="en-US" altLang="ja-JP" dirty="0" smtClean="0"/>
              <a:t>define.xml</a:t>
            </a:r>
            <a:r>
              <a:rPr kumimoji="1" lang="ja-JP" altLang="en-US" dirty="0" smtClean="0"/>
              <a:t>からデータセットを作成し、</a:t>
            </a:r>
            <a:r>
              <a:rPr kumimoji="1" lang="en-US" altLang="ja-JP" dirty="0" err="1" smtClean="0"/>
              <a:t>proc</a:t>
            </a:r>
            <a:r>
              <a:rPr kumimoji="1" lang="en-US" altLang="ja-JP" dirty="0" smtClean="0"/>
              <a:t> contents</a:t>
            </a:r>
            <a:r>
              <a:rPr kumimoji="1" lang="ja-JP" altLang="en-US" dirty="0" smtClean="0"/>
              <a:t>から作成されるデータセットやデータセットにしたＩＧを比較した。</a:t>
            </a:r>
            <a:r>
              <a:rPr kumimoji="1" lang="en-US" altLang="ja-JP" dirty="0" smtClean="0"/>
              <a:t>IG</a:t>
            </a:r>
            <a:r>
              <a:rPr kumimoji="1" lang="ja-JP" altLang="en-US" dirty="0" smtClean="0"/>
              <a:t>は</a:t>
            </a:r>
            <a:r>
              <a:rPr kumimoji="1" lang="en-US" altLang="ja-JP" dirty="0" smtClean="0"/>
              <a:t>CDISC</a:t>
            </a:r>
            <a:r>
              <a:rPr kumimoji="1" lang="ja-JP" altLang="en-US" dirty="0" smtClean="0"/>
              <a:t>からエクセル版がリリースされている。</a:t>
            </a:r>
            <a:endParaRPr kumimoji="1" lang="en-US" altLang="ja-JP" dirty="0" smtClean="0"/>
          </a:p>
          <a:p>
            <a:pPr marL="0" indent="0">
              <a:buFontTx/>
              <a:buNone/>
            </a:pPr>
            <a:r>
              <a:rPr kumimoji="1" lang="en-US" altLang="ja-JP" dirty="0" smtClean="0">
                <a:sym typeface="Wingdings" pitchFamily="2" charset="2"/>
              </a:rPr>
              <a:t></a:t>
            </a:r>
            <a:r>
              <a:rPr kumimoji="1" lang="ja-JP" altLang="en-US" dirty="0" smtClean="0">
                <a:sym typeface="Wingdings" pitchFamily="2" charset="2"/>
              </a:rPr>
              <a:t>ＣＲＦのペーじ部分は、</a:t>
            </a:r>
            <a:r>
              <a:rPr kumimoji="1" lang="en-US" altLang="ja-JP" dirty="0" err="1" smtClean="0">
                <a:sym typeface="Wingdings" pitchFamily="2" charset="2"/>
              </a:rPr>
              <a:t>blankCRF</a:t>
            </a:r>
            <a:r>
              <a:rPr kumimoji="1" lang="ja-JP" altLang="en-US" dirty="0" smtClean="0">
                <a:sym typeface="Wingdings" pitchFamily="2" charset="2"/>
              </a:rPr>
              <a:t>と</a:t>
            </a:r>
            <a:r>
              <a:rPr kumimoji="1" lang="en-US" altLang="ja-JP" dirty="0" smtClean="0"/>
              <a:t>define.xml</a:t>
            </a:r>
            <a:r>
              <a:rPr kumimoji="1" lang="ja-JP" altLang="en-US" dirty="0" smtClean="0"/>
              <a:t>からデータセットを作成し比較した。</a:t>
            </a:r>
            <a:endParaRPr kumimoji="1" lang="en-US" altLang="ja-JP" dirty="0" smtClean="0"/>
          </a:p>
          <a:p>
            <a:pPr marL="0" indent="0">
              <a:buFontTx/>
              <a:buNone/>
            </a:pPr>
            <a:r>
              <a:rPr kumimoji="1" lang="en-US" altLang="ja-JP" dirty="0" smtClean="0">
                <a:sym typeface="Wingdings" pitchFamily="2" charset="2"/>
              </a:rPr>
              <a:t></a:t>
            </a:r>
            <a:r>
              <a:rPr kumimoji="1" lang="ja-JP" altLang="en-US" dirty="0" smtClean="0"/>
              <a:t>コメント部分はマニュアルチェック。</a:t>
            </a:r>
            <a:endParaRPr kumimoji="1" lang="en-US" altLang="ja-JP" dirty="0" smtClean="0"/>
          </a:p>
          <a:p>
            <a:pPr marL="0" indent="0">
              <a:buFontTx/>
              <a:buNone/>
            </a:pPr>
            <a:endParaRPr kumimoji="1" lang="en-US" altLang="ja-JP" dirty="0" smtClean="0"/>
          </a:p>
          <a:p>
            <a:pPr marL="175050" indent="-175050">
              <a:buFontTx/>
              <a:buChar char="-"/>
            </a:pPr>
            <a:r>
              <a:rPr kumimoji="1" lang="en-US" altLang="ja-JP" dirty="0" smtClean="0"/>
              <a:t>Comment </a:t>
            </a:r>
            <a:r>
              <a:rPr kumimoji="1" lang="en-US" altLang="ja-JP" dirty="0" err="1" smtClean="0"/>
              <a:t>fileld</a:t>
            </a:r>
            <a:r>
              <a:rPr kumimoji="1" lang="ja-JP" altLang="en-US" dirty="0" smtClean="0"/>
              <a:t>はマニュアルチェックしかないんだよね？</a:t>
            </a:r>
            <a:endParaRPr kumimoji="1" lang="ja-JP" altLang="en-US" dirty="0"/>
          </a:p>
        </p:txBody>
      </p:sp>
      <p:sp>
        <p:nvSpPr>
          <p:cNvPr id="4" name="スライド番号プレースホルダー 3"/>
          <p:cNvSpPr>
            <a:spLocks noGrp="1"/>
          </p:cNvSpPr>
          <p:nvPr>
            <p:ph type="sldNum" sz="quarter" idx="10"/>
          </p:nvPr>
        </p:nvSpPr>
        <p:spPr/>
        <p:txBody>
          <a:bodyPr/>
          <a:lstStyle/>
          <a:p>
            <a:fld id="{AAE60A27-4C5F-4E36-A166-BCAF78FEC59A}" type="slidenum">
              <a:rPr lang="en-US" smtClean="0"/>
              <a:pPr/>
              <a:t>24</a:t>
            </a:fld>
            <a:endParaRPr lang="en-US" dirty="0"/>
          </a:p>
        </p:txBody>
      </p:sp>
    </p:spTree>
    <p:extLst>
      <p:ext uri="{BB962C8B-B14F-4D97-AF65-F5344CB8AC3E}">
        <p14:creationId xmlns:p14="http://schemas.microsoft.com/office/powerpoint/2010/main" val="2693756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Sam</a:t>
            </a:r>
            <a:r>
              <a:rPr kumimoji="1" lang="ja-JP" altLang="en-US" dirty="0" err="1" smtClean="0"/>
              <a:t>への</a:t>
            </a:r>
            <a:r>
              <a:rPr kumimoji="1" lang="ja-JP" altLang="en-US" dirty="0" smtClean="0"/>
              <a:t>質問：</a:t>
            </a:r>
            <a:endParaRPr kumimoji="1" lang="en-US" altLang="ja-JP" dirty="0" smtClean="0"/>
          </a:p>
          <a:p>
            <a:r>
              <a:rPr kumimoji="1" lang="en-US" altLang="ja-JP" dirty="0" smtClean="0"/>
              <a:t>-translation</a:t>
            </a:r>
            <a:r>
              <a:rPr kumimoji="1" lang="ja-JP" altLang="en-US" dirty="0" smtClean="0"/>
              <a:t>で具体的に何をやったのかがスライドではよくわかりませんでした。今度教えてください。</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AE60A27-4C5F-4E36-A166-BCAF78FEC59A}" type="slidenum">
              <a:rPr lang="en-US" smtClean="0"/>
              <a:pPr/>
              <a:t>25</a:t>
            </a:fld>
            <a:endParaRPr lang="en-US" dirty="0"/>
          </a:p>
        </p:txBody>
      </p:sp>
    </p:spTree>
    <p:extLst>
      <p:ext uri="{BB962C8B-B14F-4D97-AF65-F5344CB8AC3E}">
        <p14:creationId xmlns:p14="http://schemas.microsoft.com/office/powerpoint/2010/main" val="26937568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8" name="Freeform 7"/>
          <p:cNvSpPr/>
          <p:nvPr userDrawn="1"/>
        </p:nvSpPr>
        <p:spPr>
          <a:xfrm>
            <a:off x="4516582" y="166255"/>
            <a:ext cx="4475018" cy="6539345"/>
          </a:xfrm>
          <a:custGeom>
            <a:avLst/>
            <a:gdLst>
              <a:gd name="connsiteX0" fmla="*/ 4447309 w 4475018"/>
              <a:gd name="connsiteY0" fmla="*/ 0 h 6539345"/>
              <a:gd name="connsiteX1" fmla="*/ 4475018 w 4475018"/>
              <a:gd name="connsiteY1" fmla="*/ 6525490 h 6539345"/>
              <a:gd name="connsiteX2" fmla="*/ 0 w 4475018"/>
              <a:gd name="connsiteY2" fmla="*/ 6539345 h 6539345"/>
              <a:gd name="connsiteX3" fmla="*/ 2784763 w 4475018"/>
              <a:gd name="connsiteY3" fmla="*/ 13854 h 6539345"/>
              <a:gd name="connsiteX4" fmla="*/ 4447309 w 4475018"/>
              <a:gd name="connsiteY4" fmla="*/ 0 h 6539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75018" h="6539345">
                <a:moveTo>
                  <a:pt x="4447309" y="0"/>
                </a:moveTo>
                <a:lnTo>
                  <a:pt x="4475018" y="6525490"/>
                </a:lnTo>
                <a:lnTo>
                  <a:pt x="0" y="6539345"/>
                </a:lnTo>
                <a:lnTo>
                  <a:pt x="2784763" y="13854"/>
                </a:lnTo>
                <a:lnTo>
                  <a:pt x="4447309" y="0"/>
                </a:lnTo>
                <a:close/>
              </a:path>
            </a:pathLst>
          </a:custGeom>
          <a:solidFill>
            <a:srgbClr val="5E61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userDrawn="1"/>
        </p:nvSpPr>
        <p:spPr>
          <a:xfrm>
            <a:off x="187037" y="152400"/>
            <a:ext cx="6899563" cy="6553200"/>
          </a:xfrm>
          <a:custGeom>
            <a:avLst/>
            <a:gdLst>
              <a:gd name="connsiteX0" fmla="*/ 0 w 6899563"/>
              <a:gd name="connsiteY0" fmla="*/ 0 h 6553200"/>
              <a:gd name="connsiteX1" fmla="*/ 6899563 w 6899563"/>
              <a:gd name="connsiteY1" fmla="*/ 13855 h 6553200"/>
              <a:gd name="connsiteX2" fmla="*/ 4073236 w 6899563"/>
              <a:gd name="connsiteY2" fmla="*/ 6553200 h 6553200"/>
              <a:gd name="connsiteX3" fmla="*/ 0 w 6899563"/>
              <a:gd name="connsiteY3" fmla="*/ 6525491 h 6553200"/>
              <a:gd name="connsiteX4" fmla="*/ 0 w 6899563"/>
              <a:gd name="connsiteY4" fmla="*/ 0 h 655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9563" h="6553200">
                <a:moveTo>
                  <a:pt x="0" y="0"/>
                </a:moveTo>
                <a:lnTo>
                  <a:pt x="6899563" y="13855"/>
                </a:lnTo>
                <a:lnTo>
                  <a:pt x="4073236" y="6553200"/>
                </a:lnTo>
                <a:lnTo>
                  <a:pt x="0" y="6525491"/>
                </a:lnTo>
                <a:lnTo>
                  <a:pt x="0" y="0"/>
                </a:lnTo>
                <a:close/>
              </a:path>
            </a:pathLst>
          </a:custGeom>
          <a:solidFill>
            <a:srgbClr val="003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5715000" cy="1143000"/>
          </a:xfrm>
        </p:spPr>
        <p:txBody>
          <a:bodyPr>
            <a:noAutofit/>
          </a:bodyPr>
          <a:lstStyle>
            <a:lvl1pPr algn="l">
              <a:defRPr sz="4000" b="0">
                <a:solidFill>
                  <a:schemeClr val="bg1"/>
                </a:solidFill>
              </a:defRPr>
            </a:lvl1pPr>
          </a:lstStyle>
          <a:p>
            <a:r>
              <a:rPr lang="en-US" dirty="0" smtClean="0"/>
              <a:t>Click to edit Master title style</a:t>
            </a:r>
            <a:endParaRPr lang="en-US" dirty="0"/>
          </a:p>
        </p:txBody>
      </p:sp>
      <p:pic>
        <p:nvPicPr>
          <p:cNvPr id="7" name="Picture 19" descr="DIALogo_website_white.gif"/>
          <p:cNvPicPr>
            <a:picLocks noChangeAspect="1"/>
          </p:cNvPicPr>
          <p:nvPr userDrawn="1"/>
        </p:nvPicPr>
        <p:blipFill>
          <a:blip r:embed="rId2" cstate="print"/>
          <a:srcRect/>
          <a:stretch>
            <a:fillRect/>
          </a:stretch>
        </p:blipFill>
        <p:spPr bwMode="auto">
          <a:xfrm>
            <a:off x="552450" y="5867400"/>
            <a:ext cx="1504950" cy="481012"/>
          </a:xfrm>
          <a:prstGeom prst="rect">
            <a:avLst/>
          </a:prstGeom>
          <a:noFill/>
          <a:ln w="9525">
            <a:noFill/>
            <a:miter lim="800000"/>
            <a:headEnd/>
            <a:tailEnd/>
          </a:ln>
        </p:spPr>
      </p:pic>
    </p:spTree>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9" name="Freeform 18"/>
          <p:cNvSpPr/>
          <p:nvPr userDrawn="1"/>
        </p:nvSpPr>
        <p:spPr>
          <a:xfrm flipH="1" flipV="1">
            <a:off x="7696200" y="6166104"/>
            <a:ext cx="1295400" cy="539496"/>
          </a:xfrm>
          <a:custGeom>
            <a:avLst/>
            <a:gdLst>
              <a:gd name="connsiteX0" fmla="*/ 0 w 512619"/>
              <a:gd name="connsiteY0" fmla="*/ 0 h 568037"/>
              <a:gd name="connsiteX1" fmla="*/ 512619 w 512619"/>
              <a:gd name="connsiteY1" fmla="*/ 0 h 568037"/>
              <a:gd name="connsiteX2" fmla="*/ 277091 w 512619"/>
              <a:gd name="connsiteY2" fmla="*/ 554182 h 568037"/>
              <a:gd name="connsiteX3" fmla="*/ 13855 w 512619"/>
              <a:gd name="connsiteY3" fmla="*/ 568037 h 568037"/>
              <a:gd name="connsiteX4" fmla="*/ 0 w 512619"/>
              <a:gd name="connsiteY4" fmla="*/ 0 h 568037"/>
              <a:gd name="connsiteX0" fmla="*/ 0 w 512619"/>
              <a:gd name="connsiteY0" fmla="*/ 0 h 554182"/>
              <a:gd name="connsiteX1" fmla="*/ 512619 w 512619"/>
              <a:gd name="connsiteY1" fmla="*/ 0 h 554182"/>
              <a:gd name="connsiteX2" fmla="*/ 277091 w 512619"/>
              <a:gd name="connsiteY2" fmla="*/ 554182 h 554182"/>
              <a:gd name="connsiteX3" fmla="*/ 13855 w 512619"/>
              <a:gd name="connsiteY3" fmla="*/ 450273 h 554182"/>
              <a:gd name="connsiteX4" fmla="*/ 0 w 512619"/>
              <a:gd name="connsiteY4" fmla="*/ 0 h 554182"/>
              <a:gd name="connsiteX0" fmla="*/ 0 w 512619"/>
              <a:gd name="connsiteY0" fmla="*/ 0 h 554182"/>
              <a:gd name="connsiteX1" fmla="*/ 512619 w 512619"/>
              <a:gd name="connsiteY1" fmla="*/ 0 h 554182"/>
              <a:gd name="connsiteX2" fmla="*/ 277091 w 512619"/>
              <a:gd name="connsiteY2" fmla="*/ 554182 h 554182"/>
              <a:gd name="connsiteX3" fmla="*/ 0 w 512619"/>
              <a:gd name="connsiteY3" fmla="*/ 533400 h 554182"/>
              <a:gd name="connsiteX4" fmla="*/ 0 w 512619"/>
              <a:gd name="connsiteY4" fmla="*/ 0 h 554182"/>
              <a:gd name="connsiteX0" fmla="*/ 0 w 512619"/>
              <a:gd name="connsiteY0" fmla="*/ 0 h 554182"/>
              <a:gd name="connsiteX1" fmla="*/ 512619 w 512619"/>
              <a:gd name="connsiteY1" fmla="*/ 0 h 554182"/>
              <a:gd name="connsiteX2" fmla="*/ 277091 w 512619"/>
              <a:gd name="connsiteY2" fmla="*/ 554182 h 554182"/>
              <a:gd name="connsiteX3" fmla="*/ 0 w 512619"/>
              <a:gd name="connsiteY3" fmla="*/ 554182 h 554182"/>
              <a:gd name="connsiteX4" fmla="*/ 0 w 512619"/>
              <a:gd name="connsiteY4" fmla="*/ 0 h 554182"/>
              <a:gd name="connsiteX0" fmla="*/ 0 w 512619"/>
              <a:gd name="connsiteY0" fmla="*/ 0 h 554182"/>
              <a:gd name="connsiteX1" fmla="*/ 512619 w 512619"/>
              <a:gd name="connsiteY1" fmla="*/ 0 h 554182"/>
              <a:gd name="connsiteX2" fmla="*/ 381000 w 512619"/>
              <a:gd name="connsiteY2" fmla="*/ 381000 h 554182"/>
              <a:gd name="connsiteX3" fmla="*/ 0 w 512619"/>
              <a:gd name="connsiteY3" fmla="*/ 554182 h 554182"/>
              <a:gd name="connsiteX4" fmla="*/ 0 w 512619"/>
              <a:gd name="connsiteY4" fmla="*/ 0 h 554182"/>
              <a:gd name="connsiteX0" fmla="*/ 0 w 512619"/>
              <a:gd name="connsiteY0" fmla="*/ 0 h 554182"/>
              <a:gd name="connsiteX1" fmla="*/ 512619 w 512619"/>
              <a:gd name="connsiteY1" fmla="*/ 0 h 554182"/>
              <a:gd name="connsiteX2" fmla="*/ 381000 w 512619"/>
              <a:gd name="connsiteY2" fmla="*/ 533400 h 554182"/>
              <a:gd name="connsiteX3" fmla="*/ 0 w 512619"/>
              <a:gd name="connsiteY3" fmla="*/ 554182 h 554182"/>
              <a:gd name="connsiteX4" fmla="*/ 0 w 512619"/>
              <a:gd name="connsiteY4" fmla="*/ 0 h 554182"/>
              <a:gd name="connsiteX0" fmla="*/ 0 w 512619"/>
              <a:gd name="connsiteY0" fmla="*/ 0 h 554182"/>
              <a:gd name="connsiteX1" fmla="*/ 512619 w 512619"/>
              <a:gd name="connsiteY1" fmla="*/ 0 h 554182"/>
              <a:gd name="connsiteX2" fmla="*/ 381000 w 512619"/>
              <a:gd name="connsiteY2" fmla="*/ 533400 h 554182"/>
              <a:gd name="connsiteX3" fmla="*/ 0 w 512619"/>
              <a:gd name="connsiteY3" fmla="*/ 554182 h 554182"/>
              <a:gd name="connsiteX4" fmla="*/ 0 w 512619"/>
              <a:gd name="connsiteY4" fmla="*/ 0 h 554182"/>
              <a:gd name="connsiteX0" fmla="*/ 0 w 512619"/>
              <a:gd name="connsiteY0" fmla="*/ 0 h 533400"/>
              <a:gd name="connsiteX1" fmla="*/ 512619 w 512619"/>
              <a:gd name="connsiteY1" fmla="*/ 0 h 533400"/>
              <a:gd name="connsiteX2" fmla="*/ 381000 w 512619"/>
              <a:gd name="connsiteY2" fmla="*/ 533400 h 533400"/>
              <a:gd name="connsiteX3" fmla="*/ 0 w 512619"/>
              <a:gd name="connsiteY3" fmla="*/ 381000 h 533400"/>
              <a:gd name="connsiteX4" fmla="*/ 0 w 512619"/>
              <a:gd name="connsiteY4" fmla="*/ 0 h 533400"/>
              <a:gd name="connsiteX0" fmla="*/ 0 w 512619"/>
              <a:gd name="connsiteY0" fmla="*/ 0 h 533400"/>
              <a:gd name="connsiteX1" fmla="*/ 512619 w 512619"/>
              <a:gd name="connsiteY1" fmla="*/ 0 h 533400"/>
              <a:gd name="connsiteX2" fmla="*/ 381000 w 512619"/>
              <a:gd name="connsiteY2" fmla="*/ 533400 h 533400"/>
              <a:gd name="connsiteX3" fmla="*/ 0 w 512619"/>
              <a:gd name="connsiteY3" fmla="*/ 533400 h 533400"/>
              <a:gd name="connsiteX4" fmla="*/ 0 w 512619"/>
              <a:gd name="connsiteY4" fmla="*/ 0 h 533400"/>
              <a:gd name="connsiteX0" fmla="*/ 0 w 609600"/>
              <a:gd name="connsiteY0" fmla="*/ 0 h 533400"/>
              <a:gd name="connsiteX1" fmla="*/ 609600 w 609600"/>
              <a:gd name="connsiteY1" fmla="*/ 0 h 533400"/>
              <a:gd name="connsiteX2" fmla="*/ 381000 w 609600"/>
              <a:gd name="connsiteY2" fmla="*/ 533400 h 533400"/>
              <a:gd name="connsiteX3" fmla="*/ 0 w 609600"/>
              <a:gd name="connsiteY3" fmla="*/ 533400 h 533400"/>
              <a:gd name="connsiteX4" fmla="*/ 0 w 609600"/>
              <a:gd name="connsiteY4" fmla="*/ 0 h 533400"/>
              <a:gd name="connsiteX0" fmla="*/ 0 w 609600"/>
              <a:gd name="connsiteY0" fmla="*/ 0 h 533400"/>
              <a:gd name="connsiteX1" fmla="*/ 609600 w 609600"/>
              <a:gd name="connsiteY1" fmla="*/ 0 h 533400"/>
              <a:gd name="connsiteX2" fmla="*/ 381000 w 609600"/>
              <a:gd name="connsiteY2" fmla="*/ 533400 h 533400"/>
              <a:gd name="connsiteX3" fmla="*/ 0 w 609600"/>
              <a:gd name="connsiteY3" fmla="*/ 533400 h 533400"/>
              <a:gd name="connsiteX4" fmla="*/ 0 w 609600"/>
              <a:gd name="connsiteY4" fmla="*/ 0 h 533400"/>
              <a:gd name="connsiteX0" fmla="*/ 0 w 609600"/>
              <a:gd name="connsiteY0" fmla="*/ 0 h 533400"/>
              <a:gd name="connsiteX1" fmla="*/ 609600 w 609600"/>
              <a:gd name="connsiteY1" fmla="*/ 0 h 533400"/>
              <a:gd name="connsiteX2" fmla="*/ 381000 w 609600"/>
              <a:gd name="connsiteY2" fmla="*/ 533400 h 533400"/>
              <a:gd name="connsiteX3" fmla="*/ 0 w 609600"/>
              <a:gd name="connsiteY3" fmla="*/ 533400 h 533400"/>
              <a:gd name="connsiteX4" fmla="*/ 0 w 609600"/>
              <a:gd name="connsiteY4" fmla="*/ 0 h 533400"/>
              <a:gd name="connsiteX0" fmla="*/ 0 w 609600"/>
              <a:gd name="connsiteY0" fmla="*/ 0 h 533400"/>
              <a:gd name="connsiteX1" fmla="*/ 609600 w 609600"/>
              <a:gd name="connsiteY1" fmla="*/ 0 h 533400"/>
              <a:gd name="connsiteX2" fmla="*/ 381000 w 609600"/>
              <a:gd name="connsiteY2" fmla="*/ 533400 h 533400"/>
              <a:gd name="connsiteX3" fmla="*/ 0 w 609600"/>
              <a:gd name="connsiteY3" fmla="*/ 533400 h 533400"/>
              <a:gd name="connsiteX4" fmla="*/ 0 w 609600"/>
              <a:gd name="connsiteY4" fmla="*/ 0 h 533400"/>
              <a:gd name="connsiteX0" fmla="*/ 0 w 609600"/>
              <a:gd name="connsiteY0" fmla="*/ 0 h 533400"/>
              <a:gd name="connsiteX1" fmla="*/ 609600 w 609600"/>
              <a:gd name="connsiteY1" fmla="*/ 0 h 533400"/>
              <a:gd name="connsiteX2" fmla="*/ 381000 w 609600"/>
              <a:gd name="connsiteY2" fmla="*/ 533400 h 533400"/>
              <a:gd name="connsiteX3" fmla="*/ 0 w 609600"/>
              <a:gd name="connsiteY3" fmla="*/ 533400 h 533400"/>
              <a:gd name="connsiteX4" fmla="*/ 0 w 609600"/>
              <a:gd name="connsiteY4" fmla="*/ 0 h 533400"/>
              <a:gd name="connsiteX0" fmla="*/ 719015 w 1328615"/>
              <a:gd name="connsiteY0" fmla="*/ 0 h 533400"/>
              <a:gd name="connsiteX1" fmla="*/ 1328615 w 1328615"/>
              <a:gd name="connsiteY1" fmla="*/ 0 h 533400"/>
              <a:gd name="connsiteX2" fmla="*/ 1100015 w 1328615"/>
              <a:gd name="connsiteY2" fmla="*/ 533400 h 533400"/>
              <a:gd name="connsiteX3" fmla="*/ 0 w 1328615"/>
              <a:gd name="connsiteY3" fmla="*/ 527373 h 533400"/>
              <a:gd name="connsiteX4" fmla="*/ 719015 w 1328615"/>
              <a:gd name="connsiteY4" fmla="*/ 0 h 533400"/>
              <a:gd name="connsiteX0" fmla="*/ 0 w 1328615"/>
              <a:gd name="connsiteY0" fmla="*/ 0 h 533400"/>
              <a:gd name="connsiteX1" fmla="*/ 1328615 w 1328615"/>
              <a:gd name="connsiteY1" fmla="*/ 0 h 533400"/>
              <a:gd name="connsiteX2" fmla="*/ 1100015 w 1328615"/>
              <a:gd name="connsiteY2" fmla="*/ 533400 h 533400"/>
              <a:gd name="connsiteX3" fmla="*/ 0 w 1328615"/>
              <a:gd name="connsiteY3" fmla="*/ 527373 h 533400"/>
              <a:gd name="connsiteX4" fmla="*/ 0 w 1328615"/>
              <a:gd name="connsiteY4" fmla="*/ 0 h 53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8615" h="533400">
                <a:moveTo>
                  <a:pt x="0" y="0"/>
                </a:moveTo>
                <a:lnTo>
                  <a:pt x="1328615" y="0"/>
                </a:lnTo>
                <a:lnTo>
                  <a:pt x="1100015" y="533400"/>
                </a:lnTo>
                <a:lnTo>
                  <a:pt x="0" y="527373"/>
                </a:lnTo>
                <a:lnTo>
                  <a:pt x="0" y="0"/>
                </a:lnTo>
                <a:close/>
              </a:path>
            </a:pathLst>
          </a:custGeom>
          <a:solidFill>
            <a:srgbClr val="003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userDrawn="1"/>
        </p:nvSpPr>
        <p:spPr>
          <a:xfrm>
            <a:off x="685800" y="6165273"/>
            <a:ext cx="7065818" cy="540327"/>
          </a:xfrm>
          <a:custGeom>
            <a:avLst/>
            <a:gdLst>
              <a:gd name="connsiteX0" fmla="*/ 7065818 w 7065818"/>
              <a:gd name="connsiteY0" fmla="*/ 0 h 540327"/>
              <a:gd name="connsiteX1" fmla="*/ 6844145 w 7065818"/>
              <a:gd name="connsiteY1" fmla="*/ 540327 h 540327"/>
              <a:gd name="connsiteX2" fmla="*/ 0 w 7065818"/>
              <a:gd name="connsiteY2" fmla="*/ 526472 h 540327"/>
              <a:gd name="connsiteX3" fmla="*/ 221672 w 7065818"/>
              <a:gd name="connsiteY3" fmla="*/ 27709 h 540327"/>
              <a:gd name="connsiteX4" fmla="*/ 7065818 w 7065818"/>
              <a:gd name="connsiteY4" fmla="*/ 0 h 540327"/>
              <a:gd name="connsiteX0" fmla="*/ 7065818 w 7065818"/>
              <a:gd name="connsiteY0" fmla="*/ 0 h 540327"/>
              <a:gd name="connsiteX1" fmla="*/ 6844145 w 7065818"/>
              <a:gd name="connsiteY1" fmla="*/ 540327 h 540327"/>
              <a:gd name="connsiteX2" fmla="*/ 0 w 7065818"/>
              <a:gd name="connsiteY2" fmla="*/ 526472 h 540327"/>
              <a:gd name="connsiteX3" fmla="*/ 228600 w 7065818"/>
              <a:gd name="connsiteY3" fmla="*/ 6927 h 540327"/>
              <a:gd name="connsiteX4" fmla="*/ 7065818 w 7065818"/>
              <a:gd name="connsiteY4" fmla="*/ 0 h 540327"/>
              <a:gd name="connsiteX0" fmla="*/ 7065818 w 7065818"/>
              <a:gd name="connsiteY0" fmla="*/ 0 h 540327"/>
              <a:gd name="connsiteX1" fmla="*/ 6844145 w 7065818"/>
              <a:gd name="connsiteY1" fmla="*/ 540327 h 540327"/>
              <a:gd name="connsiteX2" fmla="*/ 0 w 7065818"/>
              <a:gd name="connsiteY2" fmla="*/ 540327 h 540327"/>
              <a:gd name="connsiteX3" fmla="*/ 228600 w 7065818"/>
              <a:gd name="connsiteY3" fmla="*/ 6927 h 540327"/>
              <a:gd name="connsiteX4" fmla="*/ 7065818 w 7065818"/>
              <a:gd name="connsiteY4" fmla="*/ 0 h 5403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5818" h="540327">
                <a:moveTo>
                  <a:pt x="7065818" y="0"/>
                </a:moveTo>
                <a:lnTo>
                  <a:pt x="6844145" y="540327"/>
                </a:lnTo>
                <a:lnTo>
                  <a:pt x="0" y="540327"/>
                </a:lnTo>
                <a:lnTo>
                  <a:pt x="228600" y="6927"/>
                </a:lnTo>
                <a:lnTo>
                  <a:pt x="7065818" y="0"/>
                </a:lnTo>
                <a:close/>
              </a:path>
            </a:pathLst>
          </a:custGeom>
          <a:solidFill>
            <a:srgbClr val="003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userDrawn="1"/>
        </p:nvSpPr>
        <p:spPr>
          <a:xfrm>
            <a:off x="152400" y="6172200"/>
            <a:ext cx="609600" cy="533400"/>
          </a:xfrm>
          <a:custGeom>
            <a:avLst/>
            <a:gdLst>
              <a:gd name="connsiteX0" fmla="*/ 0 w 512619"/>
              <a:gd name="connsiteY0" fmla="*/ 0 h 568037"/>
              <a:gd name="connsiteX1" fmla="*/ 512619 w 512619"/>
              <a:gd name="connsiteY1" fmla="*/ 0 h 568037"/>
              <a:gd name="connsiteX2" fmla="*/ 277091 w 512619"/>
              <a:gd name="connsiteY2" fmla="*/ 554182 h 568037"/>
              <a:gd name="connsiteX3" fmla="*/ 13855 w 512619"/>
              <a:gd name="connsiteY3" fmla="*/ 568037 h 568037"/>
              <a:gd name="connsiteX4" fmla="*/ 0 w 512619"/>
              <a:gd name="connsiteY4" fmla="*/ 0 h 568037"/>
              <a:gd name="connsiteX0" fmla="*/ 0 w 512619"/>
              <a:gd name="connsiteY0" fmla="*/ 0 h 554182"/>
              <a:gd name="connsiteX1" fmla="*/ 512619 w 512619"/>
              <a:gd name="connsiteY1" fmla="*/ 0 h 554182"/>
              <a:gd name="connsiteX2" fmla="*/ 277091 w 512619"/>
              <a:gd name="connsiteY2" fmla="*/ 554182 h 554182"/>
              <a:gd name="connsiteX3" fmla="*/ 13855 w 512619"/>
              <a:gd name="connsiteY3" fmla="*/ 450273 h 554182"/>
              <a:gd name="connsiteX4" fmla="*/ 0 w 512619"/>
              <a:gd name="connsiteY4" fmla="*/ 0 h 554182"/>
              <a:gd name="connsiteX0" fmla="*/ 0 w 512619"/>
              <a:gd name="connsiteY0" fmla="*/ 0 h 554182"/>
              <a:gd name="connsiteX1" fmla="*/ 512619 w 512619"/>
              <a:gd name="connsiteY1" fmla="*/ 0 h 554182"/>
              <a:gd name="connsiteX2" fmla="*/ 277091 w 512619"/>
              <a:gd name="connsiteY2" fmla="*/ 554182 h 554182"/>
              <a:gd name="connsiteX3" fmla="*/ 0 w 512619"/>
              <a:gd name="connsiteY3" fmla="*/ 533400 h 554182"/>
              <a:gd name="connsiteX4" fmla="*/ 0 w 512619"/>
              <a:gd name="connsiteY4" fmla="*/ 0 h 554182"/>
              <a:gd name="connsiteX0" fmla="*/ 0 w 512619"/>
              <a:gd name="connsiteY0" fmla="*/ 0 h 554182"/>
              <a:gd name="connsiteX1" fmla="*/ 512619 w 512619"/>
              <a:gd name="connsiteY1" fmla="*/ 0 h 554182"/>
              <a:gd name="connsiteX2" fmla="*/ 277091 w 512619"/>
              <a:gd name="connsiteY2" fmla="*/ 554182 h 554182"/>
              <a:gd name="connsiteX3" fmla="*/ 0 w 512619"/>
              <a:gd name="connsiteY3" fmla="*/ 554182 h 554182"/>
              <a:gd name="connsiteX4" fmla="*/ 0 w 512619"/>
              <a:gd name="connsiteY4" fmla="*/ 0 h 554182"/>
              <a:gd name="connsiteX0" fmla="*/ 0 w 512619"/>
              <a:gd name="connsiteY0" fmla="*/ 0 h 554182"/>
              <a:gd name="connsiteX1" fmla="*/ 512619 w 512619"/>
              <a:gd name="connsiteY1" fmla="*/ 0 h 554182"/>
              <a:gd name="connsiteX2" fmla="*/ 381000 w 512619"/>
              <a:gd name="connsiteY2" fmla="*/ 381000 h 554182"/>
              <a:gd name="connsiteX3" fmla="*/ 0 w 512619"/>
              <a:gd name="connsiteY3" fmla="*/ 554182 h 554182"/>
              <a:gd name="connsiteX4" fmla="*/ 0 w 512619"/>
              <a:gd name="connsiteY4" fmla="*/ 0 h 554182"/>
              <a:gd name="connsiteX0" fmla="*/ 0 w 512619"/>
              <a:gd name="connsiteY0" fmla="*/ 0 h 554182"/>
              <a:gd name="connsiteX1" fmla="*/ 512619 w 512619"/>
              <a:gd name="connsiteY1" fmla="*/ 0 h 554182"/>
              <a:gd name="connsiteX2" fmla="*/ 381000 w 512619"/>
              <a:gd name="connsiteY2" fmla="*/ 533400 h 554182"/>
              <a:gd name="connsiteX3" fmla="*/ 0 w 512619"/>
              <a:gd name="connsiteY3" fmla="*/ 554182 h 554182"/>
              <a:gd name="connsiteX4" fmla="*/ 0 w 512619"/>
              <a:gd name="connsiteY4" fmla="*/ 0 h 554182"/>
              <a:gd name="connsiteX0" fmla="*/ 0 w 512619"/>
              <a:gd name="connsiteY0" fmla="*/ 0 h 554182"/>
              <a:gd name="connsiteX1" fmla="*/ 512619 w 512619"/>
              <a:gd name="connsiteY1" fmla="*/ 0 h 554182"/>
              <a:gd name="connsiteX2" fmla="*/ 381000 w 512619"/>
              <a:gd name="connsiteY2" fmla="*/ 533400 h 554182"/>
              <a:gd name="connsiteX3" fmla="*/ 0 w 512619"/>
              <a:gd name="connsiteY3" fmla="*/ 554182 h 554182"/>
              <a:gd name="connsiteX4" fmla="*/ 0 w 512619"/>
              <a:gd name="connsiteY4" fmla="*/ 0 h 554182"/>
              <a:gd name="connsiteX0" fmla="*/ 0 w 512619"/>
              <a:gd name="connsiteY0" fmla="*/ 0 h 533400"/>
              <a:gd name="connsiteX1" fmla="*/ 512619 w 512619"/>
              <a:gd name="connsiteY1" fmla="*/ 0 h 533400"/>
              <a:gd name="connsiteX2" fmla="*/ 381000 w 512619"/>
              <a:gd name="connsiteY2" fmla="*/ 533400 h 533400"/>
              <a:gd name="connsiteX3" fmla="*/ 0 w 512619"/>
              <a:gd name="connsiteY3" fmla="*/ 381000 h 533400"/>
              <a:gd name="connsiteX4" fmla="*/ 0 w 512619"/>
              <a:gd name="connsiteY4" fmla="*/ 0 h 533400"/>
              <a:gd name="connsiteX0" fmla="*/ 0 w 512619"/>
              <a:gd name="connsiteY0" fmla="*/ 0 h 533400"/>
              <a:gd name="connsiteX1" fmla="*/ 512619 w 512619"/>
              <a:gd name="connsiteY1" fmla="*/ 0 h 533400"/>
              <a:gd name="connsiteX2" fmla="*/ 381000 w 512619"/>
              <a:gd name="connsiteY2" fmla="*/ 533400 h 533400"/>
              <a:gd name="connsiteX3" fmla="*/ 0 w 512619"/>
              <a:gd name="connsiteY3" fmla="*/ 533400 h 533400"/>
              <a:gd name="connsiteX4" fmla="*/ 0 w 512619"/>
              <a:gd name="connsiteY4" fmla="*/ 0 h 533400"/>
              <a:gd name="connsiteX0" fmla="*/ 0 w 609600"/>
              <a:gd name="connsiteY0" fmla="*/ 0 h 533400"/>
              <a:gd name="connsiteX1" fmla="*/ 609600 w 609600"/>
              <a:gd name="connsiteY1" fmla="*/ 0 h 533400"/>
              <a:gd name="connsiteX2" fmla="*/ 381000 w 609600"/>
              <a:gd name="connsiteY2" fmla="*/ 533400 h 533400"/>
              <a:gd name="connsiteX3" fmla="*/ 0 w 609600"/>
              <a:gd name="connsiteY3" fmla="*/ 533400 h 533400"/>
              <a:gd name="connsiteX4" fmla="*/ 0 w 609600"/>
              <a:gd name="connsiteY4" fmla="*/ 0 h 533400"/>
              <a:gd name="connsiteX0" fmla="*/ 0 w 609600"/>
              <a:gd name="connsiteY0" fmla="*/ 0 h 533400"/>
              <a:gd name="connsiteX1" fmla="*/ 609600 w 609600"/>
              <a:gd name="connsiteY1" fmla="*/ 0 h 533400"/>
              <a:gd name="connsiteX2" fmla="*/ 381000 w 609600"/>
              <a:gd name="connsiteY2" fmla="*/ 533400 h 533400"/>
              <a:gd name="connsiteX3" fmla="*/ 0 w 609600"/>
              <a:gd name="connsiteY3" fmla="*/ 533400 h 533400"/>
              <a:gd name="connsiteX4" fmla="*/ 0 w 609600"/>
              <a:gd name="connsiteY4" fmla="*/ 0 h 533400"/>
              <a:gd name="connsiteX0" fmla="*/ 0 w 609600"/>
              <a:gd name="connsiteY0" fmla="*/ 0 h 533400"/>
              <a:gd name="connsiteX1" fmla="*/ 609600 w 609600"/>
              <a:gd name="connsiteY1" fmla="*/ 0 h 533400"/>
              <a:gd name="connsiteX2" fmla="*/ 381000 w 609600"/>
              <a:gd name="connsiteY2" fmla="*/ 533400 h 533400"/>
              <a:gd name="connsiteX3" fmla="*/ 0 w 609600"/>
              <a:gd name="connsiteY3" fmla="*/ 533400 h 533400"/>
              <a:gd name="connsiteX4" fmla="*/ 0 w 609600"/>
              <a:gd name="connsiteY4" fmla="*/ 0 h 533400"/>
              <a:gd name="connsiteX0" fmla="*/ 0 w 609600"/>
              <a:gd name="connsiteY0" fmla="*/ 0 h 533400"/>
              <a:gd name="connsiteX1" fmla="*/ 609600 w 609600"/>
              <a:gd name="connsiteY1" fmla="*/ 0 h 533400"/>
              <a:gd name="connsiteX2" fmla="*/ 381000 w 609600"/>
              <a:gd name="connsiteY2" fmla="*/ 533400 h 533400"/>
              <a:gd name="connsiteX3" fmla="*/ 0 w 609600"/>
              <a:gd name="connsiteY3" fmla="*/ 533400 h 533400"/>
              <a:gd name="connsiteX4" fmla="*/ 0 w 609600"/>
              <a:gd name="connsiteY4" fmla="*/ 0 h 533400"/>
              <a:gd name="connsiteX0" fmla="*/ 0 w 609600"/>
              <a:gd name="connsiteY0" fmla="*/ 0 h 533400"/>
              <a:gd name="connsiteX1" fmla="*/ 609600 w 609600"/>
              <a:gd name="connsiteY1" fmla="*/ 0 h 533400"/>
              <a:gd name="connsiteX2" fmla="*/ 381000 w 609600"/>
              <a:gd name="connsiteY2" fmla="*/ 533400 h 533400"/>
              <a:gd name="connsiteX3" fmla="*/ 0 w 609600"/>
              <a:gd name="connsiteY3" fmla="*/ 533400 h 533400"/>
              <a:gd name="connsiteX4" fmla="*/ 0 w 609600"/>
              <a:gd name="connsiteY4" fmla="*/ 0 h 53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 h="533400">
                <a:moveTo>
                  <a:pt x="0" y="0"/>
                </a:moveTo>
                <a:lnTo>
                  <a:pt x="609600" y="0"/>
                </a:lnTo>
                <a:lnTo>
                  <a:pt x="381000" y="533400"/>
                </a:lnTo>
                <a:lnTo>
                  <a:pt x="0" y="533400"/>
                </a:lnTo>
                <a:lnTo>
                  <a:pt x="0" y="0"/>
                </a:lnTo>
                <a:close/>
              </a:path>
            </a:pathLst>
          </a:custGeom>
          <a:blipFill>
            <a:blip r:embed="rId2"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600201"/>
            <a:ext cx="8229600" cy="441960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Date Placeholder 3"/>
          <p:cNvSpPr>
            <a:spLocks noGrp="1"/>
          </p:cNvSpPr>
          <p:nvPr>
            <p:ph type="dt" sz="half" idx="2"/>
          </p:nvPr>
        </p:nvSpPr>
        <p:spPr>
          <a:xfrm>
            <a:off x="457200" y="7010400"/>
            <a:ext cx="2133600" cy="365125"/>
          </a:xfrm>
          <a:prstGeom prst="rect">
            <a:avLst/>
          </a:prstGeom>
        </p:spPr>
        <p:txBody>
          <a:bodyPr vert="horz" lIns="91440" tIns="45720" rIns="91440" bIns="45720" rtlCol="0" anchor="ctr"/>
          <a:lstStyle>
            <a:lvl1pPr algn="l">
              <a:defRPr sz="1000">
                <a:solidFill>
                  <a:schemeClr val="tx1"/>
                </a:solidFill>
              </a:defRPr>
            </a:lvl1pPr>
          </a:lstStyle>
          <a:p>
            <a:endParaRPr lang="en-US" dirty="0" smtClean="0"/>
          </a:p>
        </p:txBody>
      </p:sp>
      <p:sp>
        <p:nvSpPr>
          <p:cNvPr id="15" name="Footer Placeholder 4"/>
          <p:cNvSpPr>
            <a:spLocks noGrp="1"/>
          </p:cNvSpPr>
          <p:nvPr>
            <p:ph type="ftr" sz="quarter" idx="3"/>
          </p:nvPr>
        </p:nvSpPr>
        <p:spPr>
          <a:xfrm>
            <a:off x="3124200" y="7010400"/>
            <a:ext cx="2895600" cy="365125"/>
          </a:xfrm>
          <a:prstGeom prst="rect">
            <a:avLst/>
          </a:prstGeom>
        </p:spPr>
        <p:txBody>
          <a:bodyPr vert="horz" lIns="91440" tIns="45720" rIns="91440" bIns="45720" rtlCol="0" anchor="ctr"/>
          <a:lstStyle>
            <a:lvl1pPr algn="ctr">
              <a:defRPr sz="1000">
                <a:solidFill>
                  <a:schemeClr val="tx1"/>
                </a:solidFill>
              </a:defRPr>
            </a:lvl1pPr>
          </a:lstStyle>
          <a:p>
            <a:endParaRPr lang="en-US" dirty="0"/>
          </a:p>
        </p:txBody>
      </p:sp>
      <p:sp>
        <p:nvSpPr>
          <p:cNvPr id="23" name="Title 22"/>
          <p:cNvSpPr>
            <a:spLocks noGrp="1"/>
          </p:cNvSpPr>
          <p:nvPr>
            <p:ph type="title"/>
          </p:nvPr>
        </p:nvSpPr>
        <p:spPr/>
        <p:txBody>
          <a:bodyPr/>
          <a:lstStyle/>
          <a:p>
            <a:r>
              <a:rPr lang="en-US" smtClean="0"/>
              <a:t>Click to edit Master title style</a:t>
            </a:r>
            <a:endParaRPr lang="en-US"/>
          </a:p>
        </p:txBody>
      </p:sp>
      <p:sp>
        <p:nvSpPr>
          <p:cNvPr id="16" name="Slide Number Placeholder 5"/>
          <p:cNvSpPr>
            <a:spLocks noGrp="1"/>
          </p:cNvSpPr>
          <p:nvPr>
            <p:ph type="sldNum" sz="quarter" idx="4"/>
          </p:nvPr>
        </p:nvSpPr>
        <p:spPr>
          <a:xfrm>
            <a:off x="8686800" y="5867400"/>
            <a:ext cx="457200" cy="365125"/>
          </a:xfrm>
          <a:prstGeom prst="rect">
            <a:avLst/>
          </a:prstGeom>
        </p:spPr>
        <p:txBody>
          <a:bodyPr vert="horz" lIns="91440" tIns="45720" rIns="91440" bIns="45720" rtlCol="0" anchor="ctr"/>
          <a:lstStyle>
            <a:lvl1pPr algn="ctr">
              <a:defRPr sz="1000">
                <a:solidFill>
                  <a:schemeClr val="tx1"/>
                </a:solidFill>
              </a:defRPr>
            </a:lvl1pPr>
          </a:lstStyle>
          <a:p>
            <a:fld id="{3C0F580F-0886-4BEC-82E3-E9319B71EE89}" type="slidenum">
              <a:rPr lang="en-US" smtClean="0"/>
              <a:pPr/>
              <a:t>‹#›</a:t>
            </a:fld>
            <a:endParaRPr lang="en-US" dirty="0"/>
          </a:p>
        </p:txBody>
      </p:sp>
      <p:pic>
        <p:nvPicPr>
          <p:cNvPr id="9" name="Picture 19" descr="DIALogo_website_white.gif"/>
          <p:cNvPicPr>
            <a:picLocks noChangeAspect="1"/>
          </p:cNvPicPr>
          <p:nvPr userDrawn="1"/>
        </p:nvPicPr>
        <p:blipFill>
          <a:blip r:embed="rId3" cstate="print"/>
          <a:srcRect/>
          <a:stretch>
            <a:fillRect/>
          </a:stretch>
        </p:blipFill>
        <p:spPr bwMode="auto">
          <a:xfrm>
            <a:off x="8001000" y="6324600"/>
            <a:ext cx="877433" cy="280445"/>
          </a:xfrm>
          <a:prstGeom prst="rect">
            <a:avLst/>
          </a:prstGeom>
          <a:noFill/>
          <a:ln w="9525">
            <a:noFill/>
            <a:miter lim="800000"/>
            <a:headEnd/>
            <a:tailEnd/>
          </a:ln>
        </p:spPr>
      </p:pic>
      <p:sp>
        <p:nvSpPr>
          <p:cNvPr id="21" name="TextBox 20"/>
          <p:cNvSpPr txBox="1"/>
          <p:nvPr userDrawn="1"/>
        </p:nvSpPr>
        <p:spPr>
          <a:xfrm>
            <a:off x="990600" y="6172200"/>
            <a:ext cx="6629400" cy="477054"/>
          </a:xfrm>
          <a:prstGeom prst="rect">
            <a:avLst/>
          </a:prstGeom>
          <a:noFill/>
        </p:spPr>
        <p:txBody>
          <a:bodyPr wrap="square" rtlCol="0">
            <a:spAutoFit/>
          </a:bodyPr>
          <a:lstStyle/>
          <a:p>
            <a:r>
              <a:rPr lang="en-US" sz="1400" kern="1200" dirty="0" smtClean="0">
                <a:solidFill>
                  <a:schemeClr val="bg1"/>
                </a:solidFill>
                <a:latin typeface="Arial" pitchFamily="34" charset="0"/>
                <a:ea typeface="+mn-ea"/>
                <a:cs typeface="Arial" pitchFamily="34" charset="0"/>
              </a:rPr>
              <a:t>10</a:t>
            </a:r>
            <a:r>
              <a:rPr lang="en-US" sz="1400" kern="1200" baseline="30000" dirty="0" smtClean="0">
                <a:solidFill>
                  <a:schemeClr val="bg1"/>
                </a:solidFill>
                <a:latin typeface="Arial" pitchFamily="34" charset="0"/>
                <a:ea typeface="+mn-ea"/>
                <a:cs typeface="Arial" pitchFamily="34" charset="0"/>
              </a:rPr>
              <a:t>th</a:t>
            </a:r>
            <a:r>
              <a:rPr lang="en-US" sz="1400" kern="1200" dirty="0" smtClean="0">
                <a:solidFill>
                  <a:schemeClr val="bg1"/>
                </a:solidFill>
                <a:latin typeface="Arial" pitchFamily="34" charset="0"/>
                <a:ea typeface="+mn-ea"/>
                <a:cs typeface="Arial" pitchFamily="34" charset="0"/>
              </a:rPr>
              <a:t> Annual Meeting DIA Japan 2013</a:t>
            </a:r>
          </a:p>
          <a:p>
            <a:r>
              <a:rPr lang="en-US" sz="1100" kern="1200" dirty="0" smtClean="0">
                <a:solidFill>
                  <a:schemeClr val="bg1"/>
                </a:solidFill>
                <a:latin typeface="Arial" pitchFamily="34" charset="0"/>
                <a:ea typeface="+mn-ea"/>
                <a:cs typeface="Arial" pitchFamily="34" charset="0"/>
              </a:rPr>
              <a:t>November 6-8 </a:t>
            </a:r>
            <a:r>
              <a:rPr lang="en-US" sz="1100" kern="1200" baseline="0" dirty="0" smtClean="0">
                <a:solidFill>
                  <a:schemeClr val="bg1"/>
                </a:solidFill>
                <a:latin typeface="Arial" pitchFamily="34" charset="0"/>
                <a:ea typeface="+mn-ea"/>
                <a:cs typeface="Arial" pitchFamily="34" charset="0"/>
              </a:rPr>
              <a:t>| Tokyo</a:t>
            </a:r>
            <a:endParaRPr kumimoji="0" lang="en-US" sz="11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Freeform 10"/>
          <p:cNvSpPr/>
          <p:nvPr userDrawn="1"/>
        </p:nvSpPr>
        <p:spPr>
          <a:xfrm flipH="1" flipV="1">
            <a:off x="7696200" y="153231"/>
            <a:ext cx="1295400" cy="539496"/>
          </a:xfrm>
          <a:custGeom>
            <a:avLst/>
            <a:gdLst>
              <a:gd name="connsiteX0" fmla="*/ 0 w 512619"/>
              <a:gd name="connsiteY0" fmla="*/ 0 h 568037"/>
              <a:gd name="connsiteX1" fmla="*/ 512619 w 512619"/>
              <a:gd name="connsiteY1" fmla="*/ 0 h 568037"/>
              <a:gd name="connsiteX2" fmla="*/ 277091 w 512619"/>
              <a:gd name="connsiteY2" fmla="*/ 554182 h 568037"/>
              <a:gd name="connsiteX3" fmla="*/ 13855 w 512619"/>
              <a:gd name="connsiteY3" fmla="*/ 568037 h 568037"/>
              <a:gd name="connsiteX4" fmla="*/ 0 w 512619"/>
              <a:gd name="connsiteY4" fmla="*/ 0 h 568037"/>
              <a:gd name="connsiteX0" fmla="*/ 0 w 512619"/>
              <a:gd name="connsiteY0" fmla="*/ 0 h 554182"/>
              <a:gd name="connsiteX1" fmla="*/ 512619 w 512619"/>
              <a:gd name="connsiteY1" fmla="*/ 0 h 554182"/>
              <a:gd name="connsiteX2" fmla="*/ 277091 w 512619"/>
              <a:gd name="connsiteY2" fmla="*/ 554182 h 554182"/>
              <a:gd name="connsiteX3" fmla="*/ 13855 w 512619"/>
              <a:gd name="connsiteY3" fmla="*/ 450273 h 554182"/>
              <a:gd name="connsiteX4" fmla="*/ 0 w 512619"/>
              <a:gd name="connsiteY4" fmla="*/ 0 h 554182"/>
              <a:gd name="connsiteX0" fmla="*/ 0 w 512619"/>
              <a:gd name="connsiteY0" fmla="*/ 0 h 554182"/>
              <a:gd name="connsiteX1" fmla="*/ 512619 w 512619"/>
              <a:gd name="connsiteY1" fmla="*/ 0 h 554182"/>
              <a:gd name="connsiteX2" fmla="*/ 277091 w 512619"/>
              <a:gd name="connsiteY2" fmla="*/ 554182 h 554182"/>
              <a:gd name="connsiteX3" fmla="*/ 0 w 512619"/>
              <a:gd name="connsiteY3" fmla="*/ 533400 h 554182"/>
              <a:gd name="connsiteX4" fmla="*/ 0 w 512619"/>
              <a:gd name="connsiteY4" fmla="*/ 0 h 554182"/>
              <a:gd name="connsiteX0" fmla="*/ 0 w 512619"/>
              <a:gd name="connsiteY0" fmla="*/ 0 h 554182"/>
              <a:gd name="connsiteX1" fmla="*/ 512619 w 512619"/>
              <a:gd name="connsiteY1" fmla="*/ 0 h 554182"/>
              <a:gd name="connsiteX2" fmla="*/ 277091 w 512619"/>
              <a:gd name="connsiteY2" fmla="*/ 554182 h 554182"/>
              <a:gd name="connsiteX3" fmla="*/ 0 w 512619"/>
              <a:gd name="connsiteY3" fmla="*/ 554182 h 554182"/>
              <a:gd name="connsiteX4" fmla="*/ 0 w 512619"/>
              <a:gd name="connsiteY4" fmla="*/ 0 h 554182"/>
              <a:gd name="connsiteX0" fmla="*/ 0 w 512619"/>
              <a:gd name="connsiteY0" fmla="*/ 0 h 554182"/>
              <a:gd name="connsiteX1" fmla="*/ 512619 w 512619"/>
              <a:gd name="connsiteY1" fmla="*/ 0 h 554182"/>
              <a:gd name="connsiteX2" fmla="*/ 381000 w 512619"/>
              <a:gd name="connsiteY2" fmla="*/ 381000 h 554182"/>
              <a:gd name="connsiteX3" fmla="*/ 0 w 512619"/>
              <a:gd name="connsiteY3" fmla="*/ 554182 h 554182"/>
              <a:gd name="connsiteX4" fmla="*/ 0 w 512619"/>
              <a:gd name="connsiteY4" fmla="*/ 0 h 554182"/>
              <a:gd name="connsiteX0" fmla="*/ 0 w 512619"/>
              <a:gd name="connsiteY0" fmla="*/ 0 h 554182"/>
              <a:gd name="connsiteX1" fmla="*/ 512619 w 512619"/>
              <a:gd name="connsiteY1" fmla="*/ 0 h 554182"/>
              <a:gd name="connsiteX2" fmla="*/ 381000 w 512619"/>
              <a:gd name="connsiteY2" fmla="*/ 533400 h 554182"/>
              <a:gd name="connsiteX3" fmla="*/ 0 w 512619"/>
              <a:gd name="connsiteY3" fmla="*/ 554182 h 554182"/>
              <a:gd name="connsiteX4" fmla="*/ 0 w 512619"/>
              <a:gd name="connsiteY4" fmla="*/ 0 h 554182"/>
              <a:gd name="connsiteX0" fmla="*/ 0 w 512619"/>
              <a:gd name="connsiteY0" fmla="*/ 0 h 554182"/>
              <a:gd name="connsiteX1" fmla="*/ 512619 w 512619"/>
              <a:gd name="connsiteY1" fmla="*/ 0 h 554182"/>
              <a:gd name="connsiteX2" fmla="*/ 381000 w 512619"/>
              <a:gd name="connsiteY2" fmla="*/ 533400 h 554182"/>
              <a:gd name="connsiteX3" fmla="*/ 0 w 512619"/>
              <a:gd name="connsiteY3" fmla="*/ 554182 h 554182"/>
              <a:gd name="connsiteX4" fmla="*/ 0 w 512619"/>
              <a:gd name="connsiteY4" fmla="*/ 0 h 554182"/>
              <a:gd name="connsiteX0" fmla="*/ 0 w 512619"/>
              <a:gd name="connsiteY0" fmla="*/ 0 h 533400"/>
              <a:gd name="connsiteX1" fmla="*/ 512619 w 512619"/>
              <a:gd name="connsiteY1" fmla="*/ 0 h 533400"/>
              <a:gd name="connsiteX2" fmla="*/ 381000 w 512619"/>
              <a:gd name="connsiteY2" fmla="*/ 533400 h 533400"/>
              <a:gd name="connsiteX3" fmla="*/ 0 w 512619"/>
              <a:gd name="connsiteY3" fmla="*/ 381000 h 533400"/>
              <a:gd name="connsiteX4" fmla="*/ 0 w 512619"/>
              <a:gd name="connsiteY4" fmla="*/ 0 h 533400"/>
              <a:gd name="connsiteX0" fmla="*/ 0 w 512619"/>
              <a:gd name="connsiteY0" fmla="*/ 0 h 533400"/>
              <a:gd name="connsiteX1" fmla="*/ 512619 w 512619"/>
              <a:gd name="connsiteY1" fmla="*/ 0 h 533400"/>
              <a:gd name="connsiteX2" fmla="*/ 381000 w 512619"/>
              <a:gd name="connsiteY2" fmla="*/ 533400 h 533400"/>
              <a:gd name="connsiteX3" fmla="*/ 0 w 512619"/>
              <a:gd name="connsiteY3" fmla="*/ 533400 h 533400"/>
              <a:gd name="connsiteX4" fmla="*/ 0 w 512619"/>
              <a:gd name="connsiteY4" fmla="*/ 0 h 533400"/>
              <a:gd name="connsiteX0" fmla="*/ 0 w 609600"/>
              <a:gd name="connsiteY0" fmla="*/ 0 h 533400"/>
              <a:gd name="connsiteX1" fmla="*/ 609600 w 609600"/>
              <a:gd name="connsiteY1" fmla="*/ 0 h 533400"/>
              <a:gd name="connsiteX2" fmla="*/ 381000 w 609600"/>
              <a:gd name="connsiteY2" fmla="*/ 533400 h 533400"/>
              <a:gd name="connsiteX3" fmla="*/ 0 w 609600"/>
              <a:gd name="connsiteY3" fmla="*/ 533400 h 533400"/>
              <a:gd name="connsiteX4" fmla="*/ 0 w 609600"/>
              <a:gd name="connsiteY4" fmla="*/ 0 h 533400"/>
              <a:gd name="connsiteX0" fmla="*/ 0 w 609600"/>
              <a:gd name="connsiteY0" fmla="*/ 0 h 533400"/>
              <a:gd name="connsiteX1" fmla="*/ 609600 w 609600"/>
              <a:gd name="connsiteY1" fmla="*/ 0 h 533400"/>
              <a:gd name="connsiteX2" fmla="*/ 381000 w 609600"/>
              <a:gd name="connsiteY2" fmla="*/ 533400 h 533400"/>
              <a:gd name="connsiteX3" fmla="*/ 0 w 609600"/>
              <a:gd name="connsiteY3" fmla="*/ 533400 h 533400"/>
              <a:gd name="connsiteX4" fmla="*/ 0 w 609600"/>
              <a:gd name="connsiteY4" fmla="*/ 0 h 533400"/>
              <a:gd name="connsiteX0" fmla="*/ 0 w 609600"/>
              <a:gd name="connsiteY0" fmla="*/ 0 h 533400"/>
              <a:gd name="connsiteX1" fmla="*/ 609600 w 609600"/>
              <a:gd name="connsiteY1" fmla="*/ 0 h 533400"/>
              <a:gd name="connsiteX2" fmla="*/ 381000 w 609600"/>
              <a:gd name="connsiteY2" fmla="*/ 533400 h 533400"/>
              <a:gd name="connsiteX3" fmla="*/ 0 w 609600"/>
              <a:gd name="connsiteY3" fmla="*/ 533400 h 533400"/>
              <a:gd name="connsiteX4" fmla="*/ 0 w 609600"/>
              <a:gd name="connsiteY4" fmla="*/ 0 h 533400"/>
              <a:gd name="connsiteX0" fmla="*/ 0 w 609600"/>
              <a:gd name="connsiteY0" fmla="*/ 0 h 533400"/>
              <a:gd name="connsiteX1" fmla="*/ 609600 w 609600"/>
              <a:gd name="connsiteY1" fmla="*/ 0 h 533400"/>
              <a:gd name="connsiteX2" fmla="*/ 381000 w 609600"/>
              <a:gd name="connsiteY2" fmla="*/ 533400 h 533400"/>
              <a:gd name="connsiteX3" fmla="*/ 0 w 609600"/>
              <a:gd name="connsiteY3" fmla="*/ 533400 h 533400"/>
              <a:gd name="connsiteX4" fmla="*/ 0 w 609600"/>
              <a:gd name="connsiteY4" fmla="*/ 0 h 533400"/>
              <a:gd name="connsiteX0" fmla="*/ 0 w 609600"/>
              <a:gd name="connsiteY0" fmla="*/ 0 h 533400"/>
              <a:gd name="connsiteX1" fmla="*/ 609600 w 609600"/>
              <a:gd name="connsiteY1" fmla="*/ 0 h 533400"/>
              <a:gd name="connsiteX2" fmla="*/ 381000 w 609600"/>
              <a:gd name="connsiteY2" fmla="*/ 533400 h 533400"/>
              <a:gd name="connsiteX3" fmla="*/ 0 w 609600"/>
              <a:gd name="connsiteY3" fmla="*/ 533400 h 533400"/>
              <a:gd name="connsiteX4" fmla="*/ 0 w 609600"/>
              <a:gd name="connsiteY4" fmla="*/ 0 h 533400"/>
              <a:gd name="connsiteX0" fmla="*/ 719015 w 1328615"/>
              <a:gd name="connsiteY0" fmla="*/ 0 h 533400"/>
              <a:gd name="connsiteX1" fmla="*/ 1328615 w 1328615"/>
              <a:gd name="connsiteY1" fmla="*/ 0 h 533400"/>
              <a:gd name="connsiteX2" fmla="*/ 1100015 w 1328615"/>
              <a:gd name="connsiteY2" fmla="*/ 533400 h 533400"/>
              <a:gd name="connsiteX3" fmla="*/ 0 w 1328615"/>
              <a:gd name="connsiteY3" fmla="*/ 527373 h 533400"/>
              <a:gd name="connsiteX4" fmla="*/ 719015 w 1328615"/>
              <a:gd name="connsiteY4" fmla="*/ 0 h 533400"/>
              <a:gd name="connsiteX0" fmla="*/ 0 w 1328615"/>
              <a:gd name="connsiteY0" fmla="*/ 0 h 533400"/>
              <a:gd name="connsiteX1" fmla="*/ 1328615 w 1328615"/>
              <a:gd name="connsiteY1" fmla="*/ 0 h 533400"/>
              <a:gd name="connsiteX2" fmla="*/ 1100015 w 1328615"/>
              <a:gd name="connsiteY2" fmla="*/ 533400 h 533400"/>
              <a:gd name="connsiteX3" fmla="*/ 0 w 1328615"/>
              <a:gd name="connsiteY3" fmla="*/ 527373 h 533400"/>
              <a:gd name="connsiteX4" fmla="*/ 0 w 1328615"/>
              <a:gd name="connsiteY4" fmla="*/ 0 h 53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8615" h="533400">
                <a:moveTo>
                  <a:pt x="0" y="0"/>
                </a:moveTo>
                <a:lnTo>
                  <a:pt x="1328615" y="0"/>
                </a:lnTo>
                <a:lnTo>
                  <a:pt x="1100015" y="533400"/>
                </a:lnTo>
                <a:lnTo>
                  <a:pt x="0" y="527373"/>
                </a:lnTo>
                <a:lnTo>
                  <a:pt x="0" y="0"/>
                </a:lnTo>
                <a:close/>
              </a:path>
            </a:pathLst>
          </a:custGeom>
          <a:solidFill>
            <a:srgbClr val="003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userDrawn="1"/>
        </p:nvSpPr>
        <p:spPr>
          <a:xfrm>
            <a:off x="685800" y="152400"/>
            <a:ext cx="7065818" cy="540327"/>
          </a:xfrm>
          <a:custGeom>
            <a:avLst/>
            <a:gdLst>
              <a:gd name="connsiteX0" fmla="*/ 7065818 w 7065818"/>
              <a:gd name="connsiteY0" fmla="*/ 0 h 540327"/>
              <a:gd name="connsiteX1" fmla="*/ 6844145 w 7065818"/>
              <a:gd name="connsiteY1" fmla="*/ 540327 h 540327"/>
              <a:gd name="connsiteX2" fmla="*/ 0 w 7065818"/>
              <a:gd name="connsiteY2" fmla="*/ 526472 h 540327"/>
              <a:gd name="connsiteX3" fmla="*/ 221672 w 7065818"/>
              <a:gd name="connsiteY3" fmla="*/ 27709 h 540327"/>
              <a:gd name="connsiteX4" fmla="*/ 7065818 w 7065818"/>
              <a:gd name="connsiteY4" fmla="*/ 0 h 540327"/>
              <a:gd name="connsiteX0" fmla="*/ 7065818 w 7065818"/>
              <a:gd name="connsiteY0" fmla="*/ 0 h 540327"/>
              <a:gd name="connsiteX1" fmla="*/ 6844145 w 7065818"/>
              <a:gd name="connsiteY1" fmla="*/ 540327 h 540327"/>
              <a:gd name="connsiteX2" fmla="*/ 0 w 7065818"/>
              <a:gd name="connsiteY2" fmla="*/ 526472 h 540327"/>
              <a:gd name="connsiteX3" fmla="*/ 228600 w 7065818"/>
              <a:gd name="connsiteY3" fmla="*/ 6927 h 540327"/>
              <a:gd name="connsiteX4" fmla="*/ 7065818 w 7065818"/>
              <a:gd name="connsiteY4" fmla="*/ 0 h 540327"/>
              <a:gd name="connsiteX0" fmla="*/ 7065818 w 7065818"/>
              <a:gd name="connsiteY0" fmla="*/ 0 h 540327"/>
              <a:gd name="connsiteX1" fmla="*/ 6844145 w 7065818"/>
              <a:gd name="connsiteY1" fmla="*/ 540327 h 540327"/>
              <a:gd name="connsiteX2" fmla="*/ 0 w 7065818"/>
              <a:gd name="connsiteY2" fmla="*/ 540327 h 540327"/>
              <a:gd name="connsiteX3" fmla="*/ 228600 w 7065818"/>
              <a:gd name="connsiteY3" fmla="*/ 6927 h 540327"/>
              <a:gd name="connsiteX4" fmla="*/ 7065818 w 7065818"/>
              <a:gd name="connsiteY4" fmla="*/ 0 h 5403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5818" h="540327">
                <a:moveTo>
                  <a:pt x="7065818" y="0"/>
                </a:moveTo>
                <a:lnTo>
                  <a:pt x="6844145" y="540327"/>
                </a:lnTo>
                <a:lnTo>
                  <a:pt x="0" y="540327"/>
                </a:lnTo>
                <a:lnTo>
                  <a:pt x="228600" y="6927"/>
                </a:lnTo>
                <a:lnTo>
                  <a:pt x="7065818" y="0"/>
                </a:lnTo>
                <a:close/>
              </a:path>
            </a:pathLst>
          </a:custGeom>
          <a:solidFill>
            <a:srgbClr val="003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userDrawn="1"/>
        </p:nvSpPr>
        <p:spPr>
          <a:xfrm>
            <a:off x="152400" y="159327"/>
            <a:ext cx="609600" cy="533400"/>
          </a:xfrm>
          <a:custGeom>
            <a:avLst/>
            <a:gdLst>
              <a:gd name="connsiteX0" fmla="*/ 0 w 512619"/>
              <a:gd name="connsiteY0" fmla="*/ 0 h 568037"/>
              <a:gd name="connsiteX1" fmla="*/ 512619 w 512619"/>
              <a:gd name="connsiteY1" fmla="*/ 0 h 568037"/>
              <a:gd name="connsiteX2" fmla="*/ 277091 w 512619"/>
              <a:gd name="connsiteY2" fmla="*/ 554182 h 568037"/>
              <a:gd name="connsiteX3" fmla="*/ 13855 w 512619"/>
              <a:gd name="connsiteY3" fmla="*/ 568037 h 568037"/>
              <a:gd name="connsiteX4" fmla="*/ 0 w 512619"/>
              <a:gd name="connsiteY4" fmla="*/ 0 h 568037"/>
              <a:gd name="connsiteX0" fmla="*/ 0 w 512619"/>
              <a:gd name="connsiteY0" fmla="*/ 0 h 554182"/>
              <a:gd name="connsiteX1" fmla="*/ 512619 w 512619"/>
              <a:gd name="connsiteY1" fmla="*/ 0 h 554182"/>
              <a:gd name="connsiteX2" fmla="*/ 277091 w 512619"/>
              <a:gd name="connsiteY2" fmla="*/ 554182 h 554182"/>
              <a:gd name="connsiteX3" fmla="*/ 13855 w 512619"/>
              <a:gd name="connsiteY3" fmla="*/ 450273 h 554182"/>
              <a:gd name="connsiteX4" fmla="*/ 0 w 512619"/>
              <a:gd name="connsiteY4" fmla="*/ 0 h 554182"/>
              <a:gd name="connsiteX0" fmla="*/ 0 w 512619"/>
              <a:gd name="connsiteY0" fmla="*/ 0 h 554182"/>
              <a:gd name="connsiteX1" fmla="*/ 512619 w 512619"/>
              <a:gd name="connsiteY1" fmla="*/ 0 h 554182"/>
              <a:gd name="connsiteX2" fmla="*/ 277091 w 512619"/>
              <a:gd name="connsiteY2" fmla="*/ 554182 h 554182"/>
              <a:gd name="connsiteX3" fmla="*/ 0 w 512619"/>
              <a:gd name="connsiteY3" fmla="*/ 533400 h 554182"/>
              <a:gd name="connsiteX4" fmla="*/ 0 w 512619"/>
              <a:gd name="connsiteY4" fmla="*/ 0 h 554182"/>
              <a:gd name="connsiteX0" fmla="*/ 0 w 512619"/>
              <a:gd name="connsiteY0" fmla="*/ 0 h 554182"/>
              <a:gd name="connsiteX1" fmla="*/ 512619 w 512619"/>
              <a:gd name="connsiteY1" fmla="*/ 0 h 554182"/>
              <a:gd name="connsiteX2" fmla="*/ 277091 w 512619"/>
              <a:gd name="connsiteY2" fmla="*/ 554182 h 554182"/>
              <a:gd name="connsiteX3" fmla="*/ 0 w 512619"/>
              <a:gd name="connsiteY3" fmla="*/ 554182 h 554182"/>
              <a:gd name="connsiteX4" fmla="*/ 0 w 512619"/>
              <a:gd name="connsiteY4" fmla="*/ 0 h 554182"/>
              <a:gd name="connsiteX0" fmla="*/ 0 w 512619"/>
              <a:gd name="connsiteY0" fmla="*/ 0 h 554182"/>
              <a:gd name="connsiteX1" fmla="*/ 512619 w 512619"/>
              <a:gd name="connsiteY1" fmla="*/ 0 h 554182"/>
              <a:gd name="connsiteX2" fmla="*/ 381000 w 512619"/>
              <a:gd name="connsiteY2" fmla="*/ 381000 h 554182"/>
              <a:gd name="connsiteX3" fmla="*/ 0 w 512619"/>
              <a:gd name="connsiteY3" fmla="*/ 554182 h 554182"/>
              <a:gd name="connsiteX4" fmla="*/ 0 w 512619"/>
              <a:gd name="connsiteY4" fmla="*/ 0 h 554182"/>
              <a:gd name="connsiteX0" fmla="*/ 0 w 512619"/>
              <a:gd name="connsiteY0" fmla="*/ 0 h 554182"/>
              <a:gd name="connsiteX1" fmla="*/ 512619 w 512619"/>
              <a:gd name="connsiteY1" fmla="*/ 0 h 554182"/>
              <a:gd name="connsiteX2" fmla="*/ 381000 w 512619"/>
              <a:gd name="connsiteY2" fmla="*/ 533400 h 554182"/>
              <a:gd name="connsiteX3" fmla="*/ 0 w 512619"/>
              <a:gd name="connsiteY3" fmla="*/ 554182 h 554182"/>
              <a:gd name="connsiteX4" fmla="*/ 0 w 512619"/>
              <a:gd name="connsiteY4" fmla="*/ 0 h 554182"/>
              <a:gd name="connsiteX0" fmla="*/ 0 w 512619"/>
              <a:gd name="connsiteY0" fmla="*/ 0 h 554182"/>
              <a:gd name="connsiteX1" fmla="*/ 512619 w 512619"/>
              <a:gd name="connsiteY1" fmla="*/ 0 h 554182"/>
              <a:gd name="connsiteX2" fmla="*/ 381000 w 512619"/>
              <a:gd name="connsiteY2" fmla="*/ 533400 h 554182"/>
              <a:gd name="connsiteX3" fmla="*/ 0 w 512619"/>
              <a:gd name="connsiteY3" fmla="*/ 554182 h 554182"/>
              <a:gd name="connsiteX4" fmla="*/ 0 w 512619"/>
              <a:gd name="connsiteY4" fmla="*/ 0 h 554182"/>
              <a:gd name="connsiteX0" fmla="*/ 0 w 512619"/>
              <a:gd name="connsiteY0" fmla="*/ 0 h 533400"/>
              <a:gd name="connsiteX1" fmla="*/ 512619 w 512619"/>
              <a:gd name="connsiteY1" fmla="*/ 0 h 533400"/>
              <a:gd name="connsiteX2" fmla="*/ 381000 w 512619"/>
              <a:gd name="connsiteY2" fmla="*/ 533400 h 533400"/>
              <a:gd name="connsiteX3" fmla="*/ 0 w 512619"/>
              <a:gd name="connsiteY3" fmla="*/ 381000 h 533400"/>
              <a:gd name="connsiteX4" fmla="*/ 0 w 512619"/>
              <a:gd name="connsiteY4" fmla="*/ 0 h 533400"/>
              <a:gd name="connsiteX0" fmla="*/ 0 w 512619"/>
              <a:gd name="connsiteY0" fmla="*/ 0 h 533400"/>
              <a:gd name="connsiteX1" fmla="*/ 512619 w 512619"/>
              <a:gd name="connsiteY1" fmla="*/ 0 h 533400"/>
              <a:gd name="connsiteX2" fmla="*/ 381000 w 512619"/>
              <a:gd name="connsiteY2" fmla="*/ 533400 h 533400"/>
              <a:gd name="connsiteX3" fmla="*/ 0 w 512619"/>
              <a:gd name="connsiteY3" fmla="*/ 533400 h 533400"/>
              <a:gd name="connsiteX4" fmla="*/ 0 w 512619"/>
              <a:gd name="connsiteY4" fmla="*/ 0 h 533400"/>
              <a:gd name="connsiteX0" fmla="*/ 0 w 609600"/>
              <a:gd name="connsiteY0" fmla="*/ 0 h 533400"/>
              <a:gd name="connsiteX1" fmla="*/ 609600 w 609600"/>
              <a:gd name="connsiteY1" fmla="*/ 0 h 533400"/>
              <a:gd name="connsiteX2" fmla="*/ 381000 w 609600"/>
              <a:gd name="connsiteY2" fmla="*/ 533400 h 533400"/>
              <a:gd name="connsiteX3" fmla="*/ 0 w 609600"/>
              <a:gd name="connsiteY3" fmla="*/ 533400 h 533400"/>
              <a:gd name="connsiteX4" fmla="*/ 0 w 609600"/>
              <a:gd name="connsiteY4" fmla="*/ 0 h 533400"/>
              <a:gd name="connsiteX0" fmla="*/ 0 w 609600"/>
              <a:gd name="connsiteY0" fmla="*/ 0 h 533400"/>
              <a:gd name="connsiteX1" fmla="*/ 609600 w 609600"/>
              <a:gd name="connsiteY1" fmla="*/ 0 h 533400"/>
              <a:gd name="connsiteX2" fmla="*/ 381000 w 609600"/>
              <a:gd name="connsiteY2" fmla="*/ 533400 h 533400"/>
              <a:gd name="connsiteX3" fmla="*/ 0 w 609600"/>
              <a:gd name="connsiteY3" fmla="*/ 533400 h 533400"/>
              <a:gd name="connsiteX4" fmla="*/ 0 w 609600"/>
              <a:gd name="connsiteY4" fmla="*/ 0 h 533400"/>
              <a:gd name="connsiteX0" fmla="*/ 0 w 609600"/>
              <a:gd name="connsiteY0" fmla="*/ 0 h 533400"/>
              <a:gd name="connsiteX1" fmla="*/ 609600 w 609600"/>
              <a:gd name="connsiteY1" fmla="*/ 0 h 533400"/>
              <a:gd name="connsiteX2" fmla="*/ 381000 w 609600"/>
              <a:gd name="connsiteY2" fmla="*/ 533400 h 533400"/>
              <a:gd name="connsiteX3" fmla="*/ 0 w 609600"/>
              <a:gd name="connsiteY3" fmla="*/ 533400 h 533400"/>
              <a:gd name="connsiteX4" fmla="*/ 0 w 609600"/>
              <a:gd name="connsiteY4" fmla="*/ 0 h 533400"/>
              <a:gd name="connsiteX0" fmla="*/ 0 w 609600"/>
              <a:gd name="connsiteY0" fmla="*/ 0 h 533400"/>
              <a:gd name="connsiteX1" fmla="*/ 609600 w 609600"/>
              <a:gd name="connsiteY1" fmla="*/ 0 h 533400"/>
              <a:gd name="connsiteX2" fmla="*/ 381000 w 609600"/>
              <a:gd name="connsiteY2" fmla="*/ 533400 h 533400"/>
              <a:gd name="connsiteX3" fmla="*/ 0 w 609600"/>
              <a:gd name="connsiteY3" fmla="*/ 533400 h 533400"/>
              <a:gd name="connsiteX4" fmla="*/ 0 w 609600"/>
              <a:gd name="connsiteY4" fmla="*/ 0 h 533400"/>
              <a:gd name="connsiteX0" fmla="*/ 0 w 609600"/>
              <a:gd name="connsiteY0" fmla="*/ 0 h 533400"/>
              <a:gd name="connsiteX1" fmla="*/ 609600 w 609600"/>
              <a:gd name="connsiteY1" fmla="*/ 0 h 533400"/>
              <a:gd name="connsiteX2" fmla="*/ 381000 w 609600"/>
              <a:gd name="connsiteY2" fmla="*/ 533400 h 533400"/>
              <a:gd name="connsiteX3" fmla="*/ 0 w 609600"/>
              <a:gd name="connsiteY3" fmla="*/ 533400 h 533400"/>
              <a:gd name="connsiteX4" fmla="*/ 0 w 609600"/>
              <a:gd name="connsiteY4" fmla="*/ 0 h 53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 h="533400">
                <a:moveTo>
                  <a:pt x="0" y="0"/>
                </a:moveTo>
                <a:lnTo>
                  <a:pt x="609600" y="0"/>
                </a:lnTo>
                <a:lnTo>
                  <a:pt x="381000" y="533400"/>
                </a:lnTo>
                <a:lnTo>
                  <a:pt x="0" y="533400"/>
                </a:lnTo>
                <a:lnTo>
                  <a:pt x="0" y="0"/>
                </a:lnTo>
                <a:close/>
              </a:path>
            </a:pathLst>
          </a:custGeom>
          <a:blipFill>
            <a:blip r:embed="rId2"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9" descr="DIALogo_website_white.gif"/>
          <p:cNvPicPr>
            <a:picLocks noChangeAspect="1"/>
          </p:cNvPicPr>
          <p:nvPr userDrawn="1"/>
        </p:nvPicPr>
        <p:blipFill>
          <a:blip r:embed="rId3" cstate="print"/>
          <a:srcRect/>
          <a:stretch>
            <a:fillRect/>
          </a:stretch>
        </p:blipFill>
        <p:spPr bwMode="auto">
          <a:xfrm>
            <a:off x="8001000" y="311727"/>
            <a:ext cx="877433" cy="280445"/>
          </a:xfrm>
          <a:prstGeom prst="rect">
            <a:avLst/>
          </a:prstGeom>
          <a:noFill/>
          <a:ln w="9525">
            <a:noFill/>
            <a:miter lim="800000"/>
            <a:headEnd/>
            <a:tailEnd/>
          </a:ln>
        </p:spPr>
      </p:pic>
      <p:sp>
        <p:nvSpPr>
          <p:cNvPr id="2" name="Title 1"/>
          <p:cNvSpPr>
            <a:spLocks noGrp="1"/>
          </p:cNvSpPr>
          <p:nvPr>
            <p:ph type="title"/>
          </p:nvPr>
        </p:nvSpPr>
        <p:spPr>
          <a:xfrm>
            <a:off x="722313" y="4406900"/>
            <a:ext cx="7772400" cy="1362075"/>
          </a:xfrm>
        </p:spPr>
        <p:txBody>
          <a:bodyPr anchor="t">
            <a:normAutofit/>
          </a:bodyPr>
          <a:lstStyle>
            <a:lvl1pPr algn="l">
              <a:defRPr sz="3200" b="1" cap="all">
                <a:latin typeface="Arial" pitchFamily="34" charset="0"/>
                <a:cs typeface="Arial"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27"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000">
                <a:solidFill>
                  <a:schemeClr val="tx1"/>
                </a:solidFill>
              </a:defRPr>
            </a:lvl1pPr>
          </a:lstStyle>
          <a:p>
            <a:fld id="{3C0F580F-0886-4BEC-82E3-E9319B71EE89}" type="slidenum">
              <a:rPr lang="en-US" smtClean="0"/>
              <a:pPr/>
              <a:t>‹#›</a:t>
            </a:fld>
            <a:endParaRPr lang="en-US" dirty="0"/>
          </a:p>
        </p:txBody>
      </p:sp>
      <p:sp>
        <p:nvSpPr>
          <p:cNvPr id="8" name="Rectangle 7"/>
          <p:cNvSpPr/>
          <p:nvPr userDrawn="1"/>
        </p:nvSpPr>
        <p:spPr>
          <a:xfrm>
            <a:off x="685800" y="1066800"/>
            <a:ext cx="4572000" cy="707886"/>
          </a:xfrm>
          <a:prstGeom prst="rect">
            <a:avLst/>
          </a:prstGeom>
        </p:spPr>
        <p:txBody>
          <a:bodyPr>
            <a:spAutoFit/>
          </a:bodyPr>
          <a:lstStyle/>
          <a:p>
            <a:r>
              <a:rPr lang="en-US" sz="2400" b="1" kern="1200" baseline="30000" dirty="0" smtClean="0">
                <a:solidFill>
                  <a:schemeClr val="bg1"/>
                </a:solidFill>
                <a:latin typeface="Arial" pitchFamily="34" charset="0"/>
                <a:ea typeface="+mn-ea"/>
                <a:cs typeface="Arial" pitchFamily="34" charset="0"/>
              </a:rPr>
              <a:t>3rd DIA Cardiac Safety Workshop in Japan</a:t>
            </a:r>
            <a:br>
              <a:rPr lang="en-US" sz="2400" b="1" kern="1200" baseline="30000" dirty="0" smtClean="0">
                <a:solidFill>
                  <a:schemeClr val="bg1"/>
                </a:solidFill>
                <a:latin typeface="Arial" pitchFamily="34" charset="0"/>
                <a:ea typeface="+mn-ea"/>
                <a:cs typeface="Arial" pitchFamily="34" charset="0"/>
              </a:rPr>
            </a:br>
            <a:r>
              <a:rPr lang="en-US" sz="1200" dirty="0" smtClean="0">
                <a:solidFill>
                  <a:schemeClr val="bg1"/>
                </a:solidFill>
                <a:latin typeface="Arial" pitchFamily="34" charset="0"/>
                <a:cs typeface="Arial" pitchFamily="34" charset="0"/>
              </a:rPr>
              <a:t>May 28-29, 2012 | Tokyo, Japan</a:t>
            </a:r>
          </a:p>
          <a:p>
            <a:endParaRPr lang="en-US" sz="1200" dirty="0" smtClean="0">
              <a:solidFill>
                <a:schemeClr val="bg1"/>
              </a:solidFill>
              <a:latin typeface="Arial" pitchFamily="34" charset="0"/>
              <a:cs typeface="Arial" pitchFamily="34" charset="0"/>
            </a:endParaRPr>
          </a:p>
        </p:txBody>
      </p:sp>
      <p:sp>
        <p:nvSpPr>
          <p:cNvPr id="10" name="TextBox 9"/>
          <p:cNvSpPr txBox="1"/>
          <p:nvPr userDrawn="1"/>
        </p:nvSpPr>
        <p:spPr>
          <a:xfrm>
            <a:off x="990600" y="208746"/>
            <a:ext cx="6629400" cy="477054"/>
          </a:xfrm>
          <a:prstGeom prst="rect">
            <a:avLst/>
          </a:prstGeom>
          <a:noFill/>
        </p:spPr>
        <p:txBody>
          <a:bodyPr wrap="square" rtlCol="0">
            <a:spAutoFit/>
          </a:bodyPr>
          <a:lstStyle/>
          <a:p>
            <a:r>
              <a:rPr lang="en-US" sz="1400" kern="1200" dirty="0" smtClean="0">
                <a:solidFill>
                  <a:schemeClr val="bg1"/>
                </a:solidFill>
                <a:latin typeface="Arial" pitchFamily="34" charset="0"/>
                <a:ea typeface="+mn-ea"/>
                <a:cs typeface="Arial" pitchFamily="34" charset="0"/>
              </a:rPr>
              <a:t>10</a:t>
            </a:r>
            <a:r>
              <a:rPr lang="en-US" sz="1400" kern="1200" baseline="30000" dirty="0" smtClean="0">
                <a:solidFill>
                  <a:schemeClr val="bg1"/>
                </a:solidFill>
                <a:latin typeface="Arial" pitchFamily="34" charset="0"/>
                <a:ea typeface="+mn-ea"/>
                <a:cs typeface="Arial" pitchFamily="34" charset="0"/>
              </a:rPr>
              <a:t>th</a:t>
            </a:r>
            <a:r>
              <a:rPr lang="en-US" sz="1400" kern="1200" dirty="0" smtClean="0">
                <a:solidFill>
                  <a:schemeClr val="bg1"/>
                </a:solidFill>
                <a:latin typeface="Arial" pitchFamily="34" charset="0"/>
                <a:ea typeface="+mn-ea"/>
                <a:cs typeface="Arial" pitchFamily="34" charset="0"/>
              </a:rPr>
              <a:t> Annual Meeting DIA Japan 2013 </a:t>
            </a:r>
          </a:p>
          <a:p>
            <a:r>
              <a:rPr lang="en-US" sz="1100" kern="1200" dirty="0" smtClean="0">
                <a:solidFill>
                  <a:schemeClr val="bg1"/>
                </a:solidFill>
                <a:latin typeface="Arial" pitchFamily="34" charset="0"/>
                <a:ea typeface="+mn-ea"/>
                <a:cs typeface="Arial" pitchFamily="34" charset="0"/>
              </a:rPr>
              <a:t>November 6-8 </a:t>
            </a:r>
            <a:r>
              <a:rPr lang="en-US" sz="1100" kern="1200" baseline="0" dirty="0" smtClean="0">
                <a:solidFill>
                  <a:schemeClr val="bg1"/>
                </a:solidFill>
                <a:latin typeface="Arial" pitchFamily="34" charset="0"/>
                <a:ea typeface="+mn-ea"/>
                <a:cs typeface="Arial" pitchFamily="34" charset="0"/>
              </a:rPr>
              <a:t>| Tokyo</a:t>
            </a:r>
            <a:endParaRPr kumimoji="0" lang="en-US" sz="11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smtClean="0"/>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dirty="0"/>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C0F580F-0886-4BEC-82E3-E9319B71EE8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52" r:id="rId1"/>
    <p:sldLayoutId id="2147483650" r:id="rId2"/>
    <p:sldLayoutId id="2147483651" r:id="rId3"/>
  </p:sldLayoutIdLst>
  <p:hf hdr="0"/>
  <p:txStyles>
    <p:titleStyle>
      <a:lvl1pPr algn="ctr" defTabSz="914400" rtl="0" eaLnBrk="1" latinLnBrk="0" hangingPunct="1">
        <a:spcBef>
          <a:spcPct val="0"/>
        </a:spcBef>
        <a:buNone/>
        <a:defRPr sz="4400"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www.fda.gov/BiologicsBloodVaccines/DevelopmentApprovalProcess/ucm209137.htm"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fda.gov/downloads/ForIndustry/DataStandards/StudyDataStandards/UCM312964.pdf" TargetMode="External"/><Relationship Id="rId2" Type="http://schemas.openxmlformats.org/officeDocument/2006/relationships/hyperlink" Target="http://www.fda.gov/forindustry/datastandards/studydatastandards/default.htm" TargetMode="External"/><Relationship Id="rId1" Type="http://schemas.openxmlformats.org/officeDocument/2006/relationships/slideLayout" Target="../slideLayouts/slideLayout2.xml"/><Relationship Id="rId5" Type="http://schemas.openxmlformats.org/officeDocument/2006/relationships/hyperlink" Target="http://www.accessdata.fda.gov/drugsatfda_docs/nda/2010/200603Orig1s000StatR.pdf" TargetMode="External"/><Relationship Id="rId4" Type="http://schemas.openxmlformats.org/officeDocument/2006/relationships/hyperlink" Target="http://www.fda.gov/downloads/AboutFDA/CentersOffices/CDER/ManualofPoliciesProcedures/UCM218757.pdf"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www.fda.gov/downloads/Drugs/DevelopmentApprovalProcess/FormsSubmissionRequirements/ElectronicSubmissions/UCM199759.pdf" TargetMode="External"/><Relationship Id="rId2" Type="http://schemas.openxmlformats.org/officeDocument/2006/relationships/hyperlink" Target="http://www.cdisc.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5715000" cy="5334000"/>
          </a:xfrm>
        </p:spPr>
        <p:txBody>
          <a:bodyPr/>
          <a:lstStyle/>
          <a:p>
            <a:r>
              <a:rPr lang="en-US" sz="3600" b="1" dirty="0">
                <a:latin typeface="+mn-lt"/>
              </a:rPr>
              <a:t>Experience in </a:t>
            </a:r>
            <a:r>
              <a:rPr lang="en-US" sz="3600" b="1" dirty="0" smtClean="0">
                <a:latin typeface="+mn-lt"/>
              </a:rPr>
              <a:t>Preparing Clinical Data Submission </a:t>
            </a:r>
            <a:r>
              <a:rPr lang="en-US" sz="3600" b="1" dirty="0">
                <a:latin typeface="+mn-lt"/>
              </a:rPr>
              <a:t>to the </a:t>
            </a:r>
            <a:r>
              <a:rPr lang="en-US" sz="3600" b="1" dirty="0" smtClean="0">
                <a:latin typeface="+mn-lt"/>
              </a:rPr>
              <a:t>FDA</a:t>
            </a:r>
            <a:r>
              <a:rPr lang="en-US" sz="3600" dirty="0" smtClean="0">
                <a:latin typeface="+mn-lt"/>
              </a:rPr>
              <a:t/>
            </a:r>
            <a:br>
              <a:rPr lang="en-US" sz="3600" dirty="0" smtClean="0">
                <a:latin typeface="+mn-lt"/>
              </a:rPr>
            </a:br>
            <a:r>
              <a:rPr lang="en-US" dirty="0">
                <a:latin typeface="+mn-lt"/>
              </a:rPr>
              <a:t/>
            </a:r>
            <a:br>
              <a:rPr lang="en-US" dirty="0">
                <a:latin typeface="+mn-lt"/>
              </a:rPr>
            </a:br>
            <a:r>
              <a:rPr lang="en-US" sz="3200" b="1" dirty="0">
                <a:latin typeface="+mn-lt"/>
              </a:rPr>
              <a:t>Satoru Tsuchiya</a:t>
            </a:r>
            <a:r>
              <a:rPr lang="en-US" sz="3600" b="1" dirty="0">
                <a:latin typeface="+mn-lt"/>
              </a:rPr>
              <a:t/>
            </a:r>
            <a:br>
              <a:rPr lang="en-US" sz="3600" b="1" dirty="0">
                <a:latin typeface="+mn-lt"/>
              </a:rPr>
            </a:br>
            <a:r>
              <a:rPr lang="en-US" sz="2400" dirty="0">
                <a:latin typeface="+mn-lt"/>
              </a:rPr>
              <a:t>Dainippon Sumitomo </a:t>
            </a:r>
            <a:r>
              <a:rPr lang="en-US" sz="2400" dirty="0" smtClean="0">
                <a:latin typeface="+mn-lt"/>
              </a:rPr>
              <a:t/>
            </a:r>
            <a:br>
              <a:rPr lang="en-US" sz="2400" dirty="0" smtClean="0">
                <a:latin typeface="+mn-lt"/>
              </a:rPr>
            </a:br>
            <a:r>
              <a:rPr lang="en-US" sz="2400" dirty="0" err="1" smtClean="0">
                <a:latin typeface="+mn-lt"/>
              </a:rPr>
              <a:t>Pharma</a:t>
            </a:r>
            <a:r>
              <a:rPr lang="en-US" sz="2400" dirty="0" smtClean="0">
                <a:latin typeface="+mn-lt"/>
              </a:rPr>
              <a:t> </a:t>
            </a:r>
            <a:r>
              <a:rPr lang="en-US" sz="2400" dirty="0">
                <a:latin typeface="+mn-lt"/>
              </a:rPr>
              <a:t>Co</a:t>
            </a:r>
            <a:r>
              <a:rPr lang="en-US" sz="2400" dirty="0" smtClean="0">
                <a:latin typeface="+mn-lt"/>
              </a:rPr>
              <a:t>. </a:t>
            </a:r>
            <a:r>
              <a:rPr lang="en-US" sz="2400" dirty="0">
                <a:latin typeface="+mn-lt"/>
              </a:rPr>
              <a:t>Ltd</a:t>
            </a:r>
            <a:r>
              <a:rPr lang="en-US" sz="2400" dirty="0" smtClean="0">
                <a:latin typeface="+mn-lt"/>
              </a:rPr>
              <a:t>.</a:t>
            </a:r>
            <a:br>
              <a:rPr lang="en-US" sz="2400" dirty="0" smtClean="0">
                <a:latin typeface="+mn-lt"/>
              </a:rPr>
            </a:br>
            <a:r>
              <a:rPr lang="en-US" sz="2000" dirty="0" smtClean="0">
                <a:latin typeface="+mn-lt"/>
              </a:rPr>
              <a:t/>
            </a:r>
            <a:br>
              <a:rPr lang="en-US" sz="2000" dirty="0" smtClean="0">
                <a:latin typeface="+mn-lt"/>
              </a:rPr>
            </a:br>
            <a:r>
              <a:rPr lang="en-US" altLang="ja-JP" sz="3200" b="1" dirty="0" smtClean="0">
                <a:latin typeface="+mn-lt"/>
              </a:rPr>
              <a:t>Sam Tomioka</a:t>
            </a:r>
            <a:br>
              <a:rPr lang="en-US" altLang="ja-JP" sz="3200" b="1" dirty="0" smtClean="0">
                <a:latin typeface="+mn-lt"/>
              </a:rPr>
            </a:br>
            <a:r>
              <a:rPr lang="en-US" altLang="ja-JP" sz="2400" dirty="0" smtClean="0">
                <a:latin typeface="+mn-lt"/>
              </a:rPr>
              <a:t>Sunovion Pharmaceuticals Inc.</a:t>
            </a:r>
            <a:endParaRPr lang="en-US" sz="2400" dirty="0">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 y="152400"/>
            <a:ext cx="8839200" cy="381000"/>
          </a:xfrm>
        </p:spPr>
        <p:txBody>
          <a:bodyPr>
            <a:noAutofit/>
          </a:bodyPr>
          <a:lstStyle/>
          <a:p>
            <a:r>
              <a:rPr lang="en-US" altLang="ja-JP" sz="2400" b="1" dirty="0" smtClean="0">
                <a:latin typeface="+mj-lt"/>
              </a:rPr>
              <a:t>CBER: CDISC </a:t>
            </a:r>
            <a:r>
              <a:rPr lang="en-US" altLang="ja-JP" sz="2400" b="1" dirty="0">
                <a:latin typeface="+mj-lt"/>
              </a:rPr>
              <a:t>SDTM and ADaM SUBMISSION PLANNING </a:t>
            </a:r>
            <a:r>
              <a:rPr lang="en-US" altLang="ja-JP" sz="2400" b="1" dirty="0" smtClean="0">
                <a:latin typeface="+mj-lt"/>
              </a:rPr>
              <a:t>CHECKLIST</a:t>
            </a:r>
            <a:endParaRPr lang="en-US" sz="2400" b="1" dirty="0">
              <a:latin typeface="+mj-lt"/>
            </a:endParaRPr>
          </a:p>
        </p:txBody>
      </p:sp>
      <p:sp>
        <p:nvSpPr>
          <p:cNvPr id="2" name="Slide Number Placeholder 1"/>
          <p:cNvSpPr>
            <a:spLocks noGrp="1"/>
          </p:cNvSpPr>
          <p:nvPr>
            <p:ph type="sldNum" sz="quarter" idx="4"/>
          </p:nvPr>
        </p:nvSpPr>
        <p:spPr/>
        <p:txBody>
          <a:bodyPr/>
          <a:lstStyle/>
          <a:p>
            <a:fld id="{3C0F580F-0886-4BEC-82E3-E9319B71EE89}" type="slidenum">
              <a:rPr lang="en-US" smtClean="0"/>
              <a:pPr/>
              <a:t>10</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012" y="694170"/>
            <a:ext cx="3554794" cy="4986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685800"/>
            <a:ext cx="3429000" cy="50025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正方形/長方形 7"/>
          <p:cNvSpPr/>
          <p:nvPr/>
        </p:nvSpPr>
        <p:spPr>
          <a:xfrm>
            <a:off x="1219200" y="5791200"/>
            <a:ext cx="6934200" cy="307777"/>
          </a:xfrm>
          <a:prstGeom prst="rect">
            <a:avLst/>
          </a:prstGeom>
        </p:spPr>
        <p:txBody>
          <a:bodyPr wrap="square">
            <a:spAutoFit/>
          </a:bodyPr>
          <a:lstStyle/>
          <a:p>
            <a:r>
              <a:rPr lang="en-US" altLang="ja-JP" sz="1400" dirty="0">
                <a:hlinkClick r:id="rId4"/>
              </a:rPr>
              <a:t>http://</a:t>
            </a:r>
            <a:r>
              <a:rPr lang="en-US" altLang="ja-JP" sz="1400" dirty="0" smtClean="0">
                <a:hlinkClick r:id="rId4"/>
              </a:rPr>
              <a:t>www.fda.gov/BiologicsBloodVaccines/DevelopmentApprovalProcess/ucm209137.htm</a:t>
            </a:r>
            <a:endParaRPr lang="ja-JP" altLang="en-US" sz="1400" dirty="0"/>
          </a:p>
        </p:txBody>
      </p:sp>
    </p:spTree>
    <p:extLst>
      <p:ext uri="{BB962C8B-B14F-4D97-AF65-F5344CB8AC3E}">
        <p14:creationId xmlns:p14="http://schemas.microsoft.com/office/powerpoint/2010/main" val="6408321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343400"/>
          </a:xfrm>
        </p:spPr>
        <p:txBody>
          <a:bodyPr>
            <a:noAutofit/>
          </a:bodyPr>
          <a:lstStyle/>
          <a:p>
            <a:pPr marL="0" indent="0">
              <a:buNone/>
            </a:pPr>
            <a:r>
              <a:rPr lang="en-US" altLang="ja-JP" sz="2800" b="1" u="sng" dirty="0" smtClean="0">
                <a:latin typeface="+mn-lt"/>
              </a:rPr>
              <a:t>1. Which </a:t>
            </a:r>
            <a:r>
              <a:rPr lang="en-US" altLang="ja-JP" sz="2800" b="1" u="sng" dirty="0">
                <a:latin typeface="+mn-lt"/>
              </a:rPr>
              <a:t>datasets should be </a:t>
            </a:r>
            <a:r>
              <a:rPr lang="en-US" altLang="ja-JP" sz="2800" b="1" u="sng" dirty="0" smtClean="0">
                <a:latin typeface="+mn-lt"/>
              </a:rPr>
              <a:t>submitted?</a:t>
            </a:r>
            <a:endParaRPr lang="en-US" altLang="ja-JP" sz="2800" u="sng" dirty="0" smtClean="0">
              <a:latin typeface="+mn-lt"/>
            </a:endParaRPr>
          </a:p>
          <a:p>
            <a:r>
              <a:rPr lang="en-US" altLang="ja-JP" sz="2800" dirty="0" smtClean="0">
                <a:latin typeface="+mn-lt"/>
              </a:rPr>
              <a:t>Raw dataset</a:t>
            </a:r>
          </a:p>
          <a:p>
            <a:pPr lvl="1"/>
            <a:r>
              <a:rPr lang="en-US" altLang="ja-JP" sz="2400" dirty="0" smtClean="0">
                <a:latin typeface="+mn-lt"/>
              </a:rPr>
              <a:t>SDTM 1.1 SDTMIG 3.1.1, for Phase 2/3</a:t>
            </a:r>
          </a:p>
          <a:p>
            <a:r>
              <a:rPr lang="en-US" altLang="ja-JP" sz="2800" dirty="0" smtClean="0">
                <a:latin typeface="+mn-lt"/>
              </a:rPr>
              <a:t>Analysis dataset </a:t>
            </a:r>
          </a:p>
          <a:p>
            <a:pPr lvl="1"/>
            <a:r>
              <a:rPr lang="en-US" altLang="ja-JP" sz="2400" dirty="0" smtClean="0">
                <a:latin typeface="+mn-lt"/>
              </a:rPr>
              <a:t>(Non-ADaM) efficacy datasets, for Phase 2/3 DB</a:t>
            </a:r>
          </a:p>
          <a:p>
            <a:r>
              <a:rPr lang="en-US" altLang="ja-JP" sz="2800" dirty="0" smtClean="0">
                <a:latin typeface="+mn-lt"/>
              </a:rPr>
              <a:t>Pooled analysis datasets</a:t>
            </a:r>
          </a:p>
          <a:p>
            <a:pPr lvl="1"/>
            <a:r>
              <a:rPr lang="en-US" altLang="ja-JP" sz="2400" dirty="0" smtClean="0">
                <a:latin typeface="+mn-lt"/>
              </a:rPr>
              <a:t>(Non-ADaM) ISE and ISS datasets</a:t>
            </a:r>
          </a:p>
          <a:p>
            <a:r>
              <a:rPr lang="en-US" altLang="ja-JP" sz="2800" dirty="0" smtClean="0">
                <a:latin typeface="+mn-lt"/>
              </a:rPr>
              <a:t>M&amp;S</a:t>
            </a:r>
          </a:p>
          <a:p>
            <a:pPr lvl="1"/>
            <a:r>
              <a:rPr lang="en-US" altLang="ja-JP" sz="2400" dirty="0" smtClean="0">
                <a:latin typeface="+mn-lt"/>
              </a:rPr>
              <a:t>Analysis dataset of </a:t>
            </a:r>
            <a:r>
              <a:rPr lang="en-US" altLang="ja-JP" sz="2400" dirty="0" err="1" smtClean="0">
                <a:latin typeface="+mn-lt"/>
              </a:rPr>
              <a:t>PopPK</a:t>
            </a:r>
            <a:r>
              <a:rPr lang="en-US" altLang="ja-JP" sz="2400" dirty="0" smtClean="0">
                <a:latin typeface="+mn-lt"/>
              </a:rPr>
              <a:t> and exposure-</a:t>
            </a:r>
            <a:r>
              <a:rPr lang="en-US" altLang="ja-JP" sz="2400" dirty="0" err="1" smtClean="0">
                <a:latin typeface="+mn-lt"/>
              </a:rPr>
              <a:t>QTc</a:t>
            </a:r>
            <a:r>
              <a:rPr lang="en-US" altLang="ja-JP" sz="2400" dirty="0" smtClean="0">
                <a:latin typeface="+mn-lt"/>
              </a:rPr>
              <a:t> analysis</a:t>
            </a:r>
          </a:p>
        </p:txBody>
      </p:sp>
      <p:sp>
        <p:nvSpPr>
          <p:cNvPr id="6" name="Title 5"/>
          <p:cNvSpPr>
            <a:spLocks noGrp="1"/>
          </p:cNvSpPr>
          <p:nvPr>
            <p:ph type="title"/>
          </p:nvPr>
        </p:nvSpPr>
        <p:spPr>
          <a:xfrm>
            <a:off x="457200" y="533400"/>
            <a:ext cx="8229600" cy="533400"/>
          </a:xfrm>
        </p:spPr>
        <p:txBody>
          <a:bodyPr>
            <a:noAutofit/>
          </a:bodyPr>
          <a:lstStyle/>
          <a:p>
            <a:r>
              <a:rPr lang="en-US" altLang="ja-JP" sz="3600" b="1" dirty="0">
                <a:latin typeface="+mj-lt"/>
              </a:rPr>
              <a:t>Points to </a:t>
            </a:r>
            <a:r>
              <a:rPr lang="en-US" altLang="ja-JP" sz="3600" b="1" dirty="0" smtClean="0">
                <a:latin typeface="+mj-lt"/>
              </a:rPr>
              <a:t>discuss/agree </a:t>
            </a:r>
            <a:r>
              <a:rPr lang="en-US" altLang="ja-JP" sz="3600" b="1" dirty="0">
                <a:latin typeface="+mj-lt"/>
              </a:rPr>
              <a:t>with </a:t>
            </a:r>
            <a:r>
              <a:rPr lang="en-US" altLang="ja-JP" sz="3600" b="1" dirty="0" smtClean="0">
                <a:latin typeface="+mj-lt"/>
              </a:rPr>
              <a:t>the FDA (1/2)</a:t>
            </a:r>
            <a:endParaRPr lang="en-US" sz="3600" b="1" dirty="0">
              <a:latin typeface="+mj-lt"/>
            </a:endParaRPr>
          </a:p>
        </p:txBody>
      </p:sp>
      <p:sp>
        <p:nvSpPr>
          <p:cNvPr id="2" name="Slide Number Placeholder 1"/>
          <p:cNvSpPr>
            <a:spLocks noGrp="1"/>
          </p:cNvSpPr>
          <p:nvPr>
            <p:ph type="sldNum" sz="quarter" idx="4"/>
          </p:nvPr>
        </p:nvSpPr>
        <p:spPr/>
        <p:txBody>
          <a:bodyPr/>
          <a:lstStyle/>
          <a:p>
            <a:fld id="{3C0F580F-0886-4BEC-82E3-E9319B71EE89}" type="slidenum">
              <a:rPr lang="en-US" smtClean="0"/>
              <a:pPr/>
              <a:t>11</a:t>
            </a:fld>
            <a:endParaRPr lang="en-US" dirty="0"/>
          </a:p>
        </p:txBody>
      </p:sp>
    </p:spTree>
    <p:extLst>
      <p:ext uri="{BB962C8B-B14F-4D97-AF65-F5344CB8AC3E}">
        <p14:creationId xmlns:p14="http://schemas.microsoft.com/office/powerpoint/2010/main" val="13300816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114800"/>
          </a:xfrm>
        </p:spPr>
        <p:txBody>
          <a:bodyPr>
            <a:noAutofit/>
          </a:bodyPr>
          <a:lstStyle/>
          <a:p>
            <a:pPr marL="0" indent="0">
              <a:buNone/>
            </a:pPr>
            <a:r>
              <a:rPr lang="en-US" altLang="ja-JP" b="1" u="sng" dirty="0" smtClean="0">
                <a:latin typeface="+mn-lt"/>
              </a:rPr>
              <a:t>2. Which SAS programs should be submitted?</a:t>
            </a:r>
          </a:p>
          <a:p>
            <a:pPr lvl="1"/>
            <a:r>
              <a:rPr lang="en-US" altLang="ja-JP" dirty="0" smtClean="0">
                <a:latin typeface="+mn-lt"/>
              </a:rPr>
              <a:t>Primary/key secondary efficacy, for Phase 2/3 DB</a:t>
            </a:r>
          </a:p>
          <a:p>
            <a:pPr lvl="1"/>
            <a:r>
              <a:rPr lang="en-US" altLang="ja-JP" dirty="0" smtClean="0">
                <a:latin typeface="+mn-lt"/>
              </a:rPr>
              <a:t>Important analyses on ISE/ISS</a:t>
            </a:r>
          </a:p>
          <a:p>
            <a:pPr lvl="1"/>
            <a:endParaRPr lang="en-US" altLang="ja-JP" sz="1100" dirty="0" smtClean="0">
              <a:latin typeface="+mn-lt"/>
            </a:endParaRPr>
          </a:p>
          <a:p>
            <a:pPr marL="0" indent="0">
              <a:buNone/>
            </a:pPr>
            <a:r>
              <a:rPr lang="en-US" altLang="ja-JP" b="1" u="sng" dirty="0" smtClean="0">
                <a:latin typeface="+mn-lt"/>
              </a:rPr>
              <a:t>3. Others</a:t>
            </a:r>
            <a:endParaRPr lang="en-US" altLang="ja-JP" b="1" u="sng" dirty="0">
              <a:latin typeface="+mn-lt"/>
            </a:endParaRPr>
          </a:p>
          <a:p>
            <a:pPr lvl="1"/>
            <a:r>
              <a:rPr lang="en-US" altLang="ja-JP" dirty="0" smtClean="0">
                <a:latin typeface="+mn-lt"/>
              </a:rPr>
              <a:t>Statistical analysis plan for ISE and ISS</a:t>
            </a:r>
          </a:p>
          <a:p>
            <a:pPr lvl="1"/>
            <a:r>
              <a:rPr lang="en-US" altLang="ja-JP" dirty="0" smtClean="0">
                <a:latin typeface="+mn-lt"/>
              </a:rPr>
              <a:t>Documentation type (define.xml or define.pdf)</a:t>
            </a:r>
          </a:p>
          <a:p>
            <a:pPr lvl="1"/>
            <a:r>
              <a:rPr lang="en-US" altLang="ja-JP" dirty="0" smtClean="0">
                <a:latin typeface="+mn-lt"/>
              </a:rPr>
              <a:t>Need of pilot submission</a:t>
            </a:r>
          </a:p>
        </p:txBody>
      </p:sp>
      <p:sp>
        <p:nvSpPr>
          <p:cNvPr id="6" name="Title 5"/>
          <p:cNvSpPr>
            <a:spLocks noGrp="1"/>
          </p:cNvSpPr>
          <p:nvPr>
            <p:ph type="title"/>
          </p:nvPr>
        </p:nvSpPr>
        <p:spPr>
          <a:xfrm>
            <a:off x="457200" y="533400"/>
            <a:ext cx="8229600" cy="609600"/>
          </a:xfrm>
        </p:spPr>
        <p:txBody>
          <a:bodyPr>
            <a:noAutofit/>
          </a:bodyPr>
          <a:lstStyle/>
          <a:p>
            <a:r>
              <a:rPr lang="en-US" altLang="ja-JP" sz="3600" b="1" dirty="0">
                <a:latin typeface="+mj-lt"/>
              </a:rPr>
              <a:t>Points to </a:t>
            </a:r>
            <a:r>
              <a:rPr lang="en-US" altLang="ja-JP" sz="3600" b="1" dirty="0" smtClean="0">
                <a:latin typeface="+mj-lt"/>
              </a:rPr>
              <a:t>discuss/agree </a:t>
            </a:r>
            <a:r>
              <a:rPr lang="en-US" altLang="ja-JP" sz="3600" b="1" dirty="0">
                <a:latin typeface="+mj-lt"/>
              </a:rPr>
              <a:t>with the FDA </a:t>
            </a:r>
            <a:r>
              <a:rPr lang="en-US" altLang="ja-JP" sz="3600" b="1" dirty="0" smtClean="0">
                <a:latin typeface="+mj-lt"/>
              </a:rPr>
              <a:t>(2/2</a:t>
            </a:r>
            <a:r>
              <a:rPr lang="en-US" altLang="ja-JP" sz="3600" b="1" dirty="0">
                <a:latin typeface="+mj-lt"/>
              </a:rPr>
              <a:t>)</a:t>
            </a:r>
            <a:endParaRPr lang="en-US" sz="3600" b="1" dirty="0">
              <a:latin typeface="+mj-lt"/>
            </a:endParaRPr>
          </a:p>
        </p:txBody>
      </p:sp>
      <p:sp>
        <p:nvSpPr>
          <p:cNvPr id="2" name="Slide Number Placeholder 1"/>
          <p:cNvSpPr>
            <a:spLocks noGrp="1"/>
          </p:cNvSpPr>
          <p:nvPr>
            <p:ph type="sldNum" sz="quarter" idx="4"/>
          </p:nvPr>
        </p:nvSpPr>
        <p:spPr/>
        <p:txBody>
          <a:bodyPr/>
          <a:lstStyle/>
          <a:p>
            <a:fld id="{3C0F580F-0886-4BEC-82E3-E9319B71EE89}" type="slidenum">
              <a:rPr lang="en-US" smtClean="0"/>
              <a:pPr/>
              <a:t>12</a:t>
            </a:fld>
            <a:endParaRPr lang="en-US" dirty="0"/>
          </a:p>
        </p:txBody>
      </p:sp>
    </p:spTree>
    <p:extLst>
      <p:ext uri="{BB962C8B-B14F-4D97-AF65-F5344CB8AC3E}">
        <p14:creationId xmlns:p14="http://schemas.microsoft.com/office/powerpoint/2010/main" val="3010731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792162"/>
          </a:xfrm>
        </p:spPr>
        <p:txBody>
          <a:bodyPr>
            <a:normAutofit/>
          </a:bodyPr>
          <a:lstStyle/>
          <a:p>
            <a:r>
              <a:rPr lang="en-US" sz="3600" b="1" dirty="0" smtClean="0">
                <a:latin typeface="+mj-lt"/>
              </a:rPr>
              <a:t>Example #1: Trial using CDISC standards</a:t>
            </a:r>
            <a:endParaRPr lang="en-US" sz="3600" b="1" dirty="0">
              <a:latin typeface="+mj-lt"/>
            </a:endParaRPr>
          </a:p>
        </p:txBody>
      </p:sp>
      <p:sp>
        <p:nvSpPr>
          <p:cNvPr id="2" name="Slide Number Placeholder 1"/>
          <p:cNvSpPr>
            <a:spLocks noGrp="1"/>
          </p:cNvSpPr>
          <p:nvPr>
            <p:ph type="sldNum" sz="quarter" idx="4"/>
          </p:nvPr>
        </p:nvSpPr>
        <p:spPr/>
        <p:txBody>
          <a:bodyPr/>
          <a:lstStyle/>
          <a:p>
            <a:fld id="{3C0F580F-0886-4BEC-82E3-E9319B71EE89}" type="slidenum">
              <a:rPr lang="en-US" smtClean="0"/>
              <a:pPr/>
              <a:t>13</a:t>
            </a:fld>
            <a:endParaRPr lang="en-US" dirty="0"/>
          </a:p>
        </p:txBody>
      </p:sp>
      <p:grpSp>
        <p:nvGrpSpPr>
          <p:cNvPr id="1028" name="グループ化 1027"/>
          <p:cNvGrpSpPr/>
          <p:nvPr/>
        </p:nvGrpSpPr>
        <p:grpSpPr>
          <a:xfrm>
            <a:off x="2776537" y="3401398"/>
            <a:ext cx="3875089" cy="1399202"/>
            <a:chOff x="2776537" y="3124200"/>
            <a:chExt cx="3875089" cy="1399202"/>
          </a:xfrm>
        </p:grpSpPr>
        <p:sp>
          <p:nvSpPr>
            <p:cNvPr id="21" name="AutoShape 6"/>
            <p:cNvSpPr>
              <a:spLocks noChangeArrowheads="1"/>
            </p:cNvSpPr>
            <p:nvPr/>
          </p:nvSpPr>
          <p:spPr bwMode="auto">
            <a:xfrm>
              <a:off x="2776537" y="3124200"/>
              <a:ext cx="1643063" cy="1399202"/>
            </a:xfrm>
            <a:prstGeom prst="roundRect">
              <a:avLst>
                <a:gd name="adj" fmla="val 16667"/>
              </a:avLst>
            </a:prstGeom>
            <a:solidFill>
              <a:schemeClr val="accent2"/>
            </a:solidFill>
            <a:ln w="9525">
              <a:solidFill>
                <a:schemeClr val="tx1"/>
              </a:solidFill>
              <a:round/>
              <a:headEnd/>
              <a:tailEnd/>
            </a:ln>
            <a:effectLst/>
          </p:spPr>
          <p:txBody>
            <a:bodyPr wrap="none" anchor="ctr"/>
            <a:lstStyle/>
            <a:p>
              <a:pPr algn="ctr"/>
              <a:endParaRPr lang="en-US" altLang="ja-JP" sz="1000" b="1" dirty="0" smtClean="0">
                <a:solidFill>
                  <a:schemeClr val="bg1"/>
                </a:solidFill>
              </a:endParaRPr>
            </a:p>
            <a:p>
              <a:pPr algn="ctr"/>
              <a:r>
                <a:rPr lang="en-US" altLang="ja-JP" sz="2400" b="1" dirty="0" smtClean="0">
                  <a:solidFill>
                    <a:schemeClr val="bg1"/>
                  </a:solidFill>
                </a:rPr>
                <a:t>Define.xml</a:t>
              </a:r>
            </a:p>
            <a:p>
              <a:pPr algn="ctr"/>
              <a:endParaRPr lang="en-US" altLang="ja-JP" sz="2400" b="1" dirty="0" smtClean="0">
                <a:solidFill>
                  <a:schemeClr val="bg1"/>
                </a:solidFill>
              </a:endParaRPr>
            </a:p>
            <a:p>
              <a:pPr algn="ctr"/>
              <a:endParaRPr lang="en-US" altLang="ja-JP" sz="2400" b="1" dirty="0">
                <a:solidFill>
                  <a:schemeClr val="bg1"/>
                </a:solidFill>
              </a:endParaRPr>
            </a:p>
            <a:p>
              <a:pPr algn="ctr"/>
              <a:endParaRPr lang="en-US" altLang="ja-JP" sz="2400" b="1" dirty="0" smtClean="0">
                <a:solidFill>
                  <a:schemeClr val="bg1"/>
                </a:solidFill>
              </a:endParaRPr>
            </a:p>
          </p:txBody>
        </p:sp>
        <p:sp>
          <p:nvSpPr>
            <p:cNvPr id="23" name="AutoShape 6"/>
            <p:cNvSpPr>
              <a:spLocks noChangeArrowheads="1"/>
            </p:cNvSpPr>
            <p:nvPr/>
          </p:nvSpPr>
          <p:spPr bwMode="auto">
            <a:xfrm>
              <a:off x="3048000" y="3532802"/>
              <a:ext cx="1081088" cy="863600"/>
            </a:xfrm>
            <a:prstGeom prst="roundRect">
              <a:avLst>
                <a:gd name="adj" fmla="val 1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400" dirty="0" smtClean="0"/>
                <a:t>SDTM</a:t>
              </a:r>
            </a:p>
            <a:p>
              <a:pPr algn="ctr"/>
              <a:r>
                <a:rPr lang="en-US" altLang="ja-JP" sz="2400" dirty="0" smtClean="0"/>
                <a:t>XPT</a:t>
              </a:r>
              <a:endParaRPr lang="en-US" altLang="ja-JP" sz="2400" dirty="0"/>
            </a:p>
          </p:txBody>
        </p:sp>
        <p:sp>
          <p:nvSpPr>
            <p:cNvPr id="24" name="AutoShape 6"/>
            <p:cNvSpPr>
              <a:spLocks noChangeArrowheads="1"/>
            </p:cNvSpPr>
            <p:nvPr/>
          </p:nvSpPr>
          <p:spPr bwMode="auto">
            <a:xfrm>
              <a:off x="5008563" y="3124200"/>
              <a:ext cx="1643063" cy="1399202"/>
            </a:xfrm>
            <a:prstGeom prst="roundRect">
              <a:avLst>
                <a:gd name="adj" fmla="val 16667"/>
              </a:avLst>
            </a:prstGeom>
            <a:solidFill>
              <a:schemeClr val="accent2"/>
            </a:solidFill>
            <a:ln w="9525">
              <a:solidFill>
                <a:schemeClr val="tx1"/>
              </a:solidFill>
              <a:round/>
              <a:headEnd/>
              <a:tailEnd/>
            </a:ln>
            <a:effectLst/>
          </p:spPr>
          <p:txBody>
            <a:bodyPr wrap="none" anchor="ctr"/>
            <a:lstStyle/>
            <a:p>
              <a:pPr algn="ctr"/>
              <a:endParaRPr lang="en-US" altLang="ja-JP" sz="1000" b="1" dirty="0" smtClean="0">
                <a:solidFill>
                  <a:schemeClr val="bg1"/>
                </a:solidFill>
              </a:endParaRPr>
            </a:p>
            <a:p>
              <a:pPr algn="ctr"/>
              <a:r>
                <a:rPr lang="en-US" altLang="ja-JP" sz="2400" b="1" dirty="0" smtClean="0">
                  <a:solidFill>
                    <a:schemeClr val="bg1"/>
                  </a:solidFill>
                </a:rPr>
                <a:t>Define.xml</a:t>
              </a:r>
            </a:p>
            <a:p>
              <a:pPr algn="ctr"/>
              <a:endParaRPr lang="en-US" altLang="ja-JP" sz="2400" b="1" dirty="0" smtClean="0">
                <a:solidFill>
                  <a:schemeClr val="bg1"/>
                </a:solidFill>
              </a:endParaRPr>
            </a:p>
            <a:p>
              <a:pPr algn="ctr"/>
              <a:endParaRPr lang="en-US" altLang="ja-JP" sz="2400" b="1" dirty="0">
                <a:solidFill>
                  <a:schemeClr val="bg1"/>
                </a:solidFill>
              </a:endParaRPr>
            </a:p>
            <a:p>
              <a:pPr algn="ctr"/>
              <a:endParaRPr lang="en-US" altLang="ja-JP" sz="2400" b="1" dirty="0" smtClean="0">
                <a:solidFill>
                  <a:schemeClr val="bg1"/>
                </a:solidFill>
              </a:endParaRPr>
            </a:p>
          </p:txBody>
        </p:sp>
        <p:sp>
          <p:nvSpPr>
            <p:cNvPr id="25" name="AutoShape 6"/>
            <p:cNvSpPr>
              <a:spLocks noChangeArrowheads="1"/>
            </p:cNvSpPr>
            <p:nvPr/>
          </p:nvSpPr>
          <p:spPr bwMode="auto">
            <a:xfrm>
              <a:off x="5280026" y="3532802"/>
              <a:ext cx="1081088" cy="863600"/>
            </a:xfrm>
            <a:prstGeom prst="roundRect">
              <a:avLst>
                <a:gd name="adj" fmla="val 1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400" dirty="0" smtClean="0"/>
                <a:t>ADaM</a:t>
              </a:r>
            </a:p>
            <a:p>
              <a:pPr algn="ctr"/>
              <a:r>
                <a:rPr lang="en-US" altLang="ja-JP" sz="2400" dirty="0" smtClean="0"/>
                <a:t>XPT</a:t>
              </a:r>
              <a:endParaRPr lang="en-US" altLang="ja-JP" sz="2400" dirty="0"/>
            </a:p>
          </p:txBody>
        </p:sp>
      </p:grpSp>
      <p:grpSp>
        <p:nvGrpSpPr>
          <p:cNvPr id="1025" name="グループ化 1024"/>
          <p:cNvGrpSpPr/>
          <p:nvPr/>
        </p:nvGrpSpPr>
        <p:grpSpPr>
          <a:xfrm>
            <a:off x="457200" y="1648798"/>
            <a:ext cx="8382000" cy="3095625"/>
            <a:chOff x="457200" y="1371600"/>
            <a:chExt cx="8382000" cy="3095625"/>
          </a:xfrm>
        </p:grpSpPr>
        <p:sp>
          <p:nvSpPr>
            <p:cNvPr id="8" name="AutoShape 6"/>
            <p:cNvSpPr>
              <a:spLocks noChangeArrowheads="1"/>
            </p:cNvSpPr>
            <p:nvPr/>
          </p:nvSpPr>
          <p:spPr bwMode="auto">
            <a:xfrm>
              <a:off x="3048000" y="2163763"/>
              <a:ext cx="1081088" cy="863600"/>
            </a:xfrm>
            <a:prstGeom prst="roundRect">
              <a:avLst>
                <a:gd name="adj" fmla="val 1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400"/>
                <a:t>SDTM</a:t>
              </a:r>
            </a:p>
          </p:txBody>
        </p:sp>
        <p:sp>
          <p:nvSpPr>
            <p:cNvPr id="9" name="AutoShape 7"/>
            <p:cNvSpPr>
              <a:spLocks noChangeArrowheads="1"/>
            </p:cNvSpPr>
            <p:nvPr/>
          </p:nvSpPr>
          <p:spPr bwMode="auto">
            <a:xfrm>
              <a:off x="5151438" y="2163763"/>
              <a:ext cx="1223963" cy="863600"/>
            </a:xfrm>
            <a:prstGeom prst="roundRect">
              <a:avLst>
                <a:gd name="adj" fmla="val 1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400"/>
                <a:t>ADaM</a:t>
              </a:r>
              <a:endParaRPr lang="en-US" sz="2400"/>
            </a:p>
          </p:txBody>
        </p:sp>
        <p:sp>
          <p:nvSpPr>
            <p:cNvPr id="10" name="Line 11"/>
            <p:cNvSpPr>
              <a:spLocks noChangeShapeType="1"/>
            </p:cNvSpPr>
            <p:nvPr/>
          </p:nvSpPr>
          <p:spPr bwMode="auto">
            <a:xfrm>
              <a:off x="4287838" y="2595563"/>
              <a:ext cx="720725"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400"/>
            </a:p>
          </p:txBody>
        </p:sp>
        <p:sp>
          <p:nvSpPr>
            <p:cNvPr id="12" name="AutoShape 26"/>
            <p:cNvSpPr>
              <a:spLocks noChangeArrowheads="1"/>
            </p:cNvSpPr>
            <p:nvPr/>
          </p:nvSpPr>
          <p:spPr bwMode="auto">
            <a:xfrm>
              <a:off x="457200" y="1371600"/>
              <a:ext cx="1296988" cy="863600"/>
            </a:xfrm>
            <a:prstGeom prst="roundRect">
              <a:avLst>
                <a:gd name="adj" fmla="val 1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400" dirty="0"/>
                <a:t>EDC</a:t>
              </a:r>
            </a:p>
            <a:p>
              <a:pPr algn="ctr"/>
              <a:r>
                <a:rPr lang="en-US" altLang="ja-JP" sz="2400" dirty="0"/>
                <a:t>(</a:t>
              </a:r>
              <a:r>
                <a:rPr lang="en-US" altLang="ja-JP" sz="2400" dirty="0" err="1"/>
                <a:t>eCRF</a:t>
              </a:r>
              <a:r>
                <a:rPr lang="en-US" altLang="ja-JP" sz="2400" dirty="0"/>
                <a:t>)</a:t>
              </a:r>
              <a:endParaRPr lang="en-US" sz="2400" dirty="0"/>
            </a:p>
          </p:txBody>
        </p:sp>
        <p:sp>
          <p:nvSpPr>
            <p:cNvPr id="13" name="AutoShape 28"/>
            <p:cNvSpPr>
              <a:spLocks noChangeArrowheads="1"/>
            </p:cNvSpPr>
            <p:nvPr/>
          </p:nvSpPr>
          <p:spPr bwMode="auto">
            <a:xfrm>
              <a:off x="457200" y="2668588"/>
              <a:ext cx="1296988" cy="863600"/>
            </a:xfrm>
            <a:prstGeom prst="roundRect">
              <a:avLst>
                <a:gd name="adj" fmla="val 1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400" dirty="0" smtClean="0"/>
                <a:t>Central </a:t>
              </a:r>
            </a:p>
            <a:p>
              <a:pPr algn="ctr"/>
              <a:r>
                <a:rPr lang="en-US" altLang="ja-JP" sz="2400" dirty="0" smtClean="0"/>
                <a:t>lab</a:t>
              </a:r>
              <a:endParaRPr lang="ja-JP" altLang="en-US" sz="2400" dirty="0"/>
            </a:p>
          </p:txBody>
        </p:sp>
        <p:sp>
          <p:nvSpPr>
            <p:cNvPr id="14" name="AutoShape 30"/>
            <p:cNvSpPr>
              <a:spLocks noChangeArrowheads="1"/>
            </p:cNvSpPr>
            <p:nvPr/>
          </p:nvSpPr>
          <p:spPr bwMode="auto">
            <a:xfrm>
              <a:off x="457200" y="3603625"/>
              <a:ext cx="1296988" cy="863600"/>
            </a:xfrm>
            <a:prstGeom prst="roundRect">
              <a:avLst>
                <a:gd name="adj" fmla="val 1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400" dirty="0" smtClean="0"/>
                <a:t>Central </a:t>
              </a:r>
            </a:p>
            <a:p>
              <a:pPr algn="ctr"/>
              <a:r>
                <a:rPr lang="en-US" altLang="ja-JP" sz="2400" dirty="0" smtClean="0"/>
                <a:t>ECG</a:t>
              </a:r>
              <a:endParaRPr lang="en-US" altLang="ja-JP" sz="2400" dirty="0"/>
            </a:p>
          </p:txBody>
        </p:sp>
        <p:sp>
          <p:nvSpPr>
            <p:cNvPr id="15" name="Line 31"/>
            <p:cNvSpPr>
              <a:spLocks noChangeShapeType="1"/>
            </p:cNvSpPr>
            <p:nvPr/>
          </p:nvSpPr>
          <p:spPr bwMode="auto">
            <a:xfrm>
              <a:off x="6670675" y="2595563"/>
              <a:ext cx="720725"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400"/>
            </a:p>
          </p:txBody>
        </p:sp>
        <p:sp>
          <p:nvSpPr>
            <p:cNvPr id="16" name="AutoShape 32"/>
            <p:cNvSpPr>
              <a:spLocks noChangeArrowheads="1"/>
            </p:cNvSpPr>
            <p:nvPr/>
          </p:nvSpPr>
          <p:spPr bwMode="auto">
            <a:xfrm>
              <a:off x="7615237" y="2163763"/>
              <a:ext cx="1223963" cy="863600"/>
            </a:xfrm>
            <a:prstGeom prst="roundRect">
              <a:avLst>
                <a:gd name="adj" fmla="val 1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400" dirty="0" smtClean="0"/>
                <a:t>TLFs </a:t>
              </a:r>
            </a:p>
            <a:p>
              <a:pPr algn="ctr"/>
              <a:r>
                <a:rPr lang="en-US" altLang="ja-JP" sz="2400" dirty="0" smtClean="0"/>
                <a:t>for CSR</a:t>
              </a:r>
              <a:endParaRPr lang="ja-JP" altLang="en-US" sz="2400" dirty="0"/>
            </a:p>
          </p:txBody>
        </p:sp>
        <p:sp>
          <p:nvSpPr>
            <p:cNvPr id="18" name="Line 34"/>
            <p:cNvSpPr>
              <a:spLocks noChangeShapeType="1"/>
            </p:cNvSpPr>
            <p:nvPr/>
          </p:nvSpPr>
          <p:spPr bwMode="auto">
            <a:xfrm>
              <a:off x="1905000" y="1856846"/>
              <a:ext cx="990599" cy="522817"/>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400"/>
            </a:p>
          </p:txBody>
        </p:sp>
        <p:sp>
          <p:nvSpPr>
            <p:cNvPr id="19" name="Line 35"/>
            <p:cNvSpPr>
              <a:spLocks noChangeShapeType="1"/>
            </p:cNvSpPr>
            <p:nvPr/>
          </p:nvSpPr>
          <p:spPr bwMode="auto">
            <a:xfrm flipV="1">
              <a:off x="1905000" y="2870200"/>
              <a:ext cx="990600" cy="1139825"/>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400"/>
            </a:p>
          </p:txBody>
        </p:sp>
        <p:sp>
          <p:nvSpPr>
            <p:cNvPr id="20" name="Line 36"/>
            <p:cNvSpPr>
              <a:spLocks noChangeShapeType="1"/>
            </p:cNvSpPr>
            <p:nvPr/>
          </p:nvSpPr>
          <p:spPr bwMode="auto">
            <a:xfrm flipV="1">
              <a:off x="1931986" y="2595562"/>
              <a:ext cx="963613" cy="504823"/>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400"/>
            </a:p>
          </p:txBody>
        </p:sp>
        <p:sp>
          <p:nvSpPr>
            <p:cNvPr id="11" name="Text Box 15"/>
            <p:cNvSpPr txBox="1">
              <a:spLocks noChangeArrowheads="1"/>
            </p:cNvSpPr>
            <p:nvPr/>
          </p:nvSpPr>
          <p:spPr bwMode="auto">
            <a:xfrm>
              <a:off x="4038600" y="1371600"/>
              <a:ext cx="12490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ja-JP" sz="2400" dirty="0"/>
                <a:t>SAS</a:t>
              </a:r>
            </a:p>
            <a:p>
              <a:pPr algn="ctr"/>
              <a:r>
                <a:rPr lang="en-US" altLang="ja-JP" sz="2400" dirty="0" smtClean="0"/>
                <a:t>program</a:t>
              </a:r>
              <a:endParaRPr lang="ja-JP" altLang="en-US" sz="2400" dirty="0"/>
            </a:p>
          </p:txBody>
        </p:sp>
        <p:sp>
          <p:nvSpPr>
            <p:cNvPr id="17" name="Text Box 33"/>
            <p:cNvSpPr txBox="1">
              <a:spLocks noChangeArrowheads="1"/>
            </p:cNvSpPr>
            <p:nvPr/>
          </p:nvSpPr>
          <p:spPr bwMode="auto">
            <a:xfrm>
              <a:off x="6447140" y="1371600"/>
              <a:ext cx="12490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ja-JP" sz="2400" dirty="0"/>
                <a:t>SAS</a:t>
              </a:r>
            </a:p>
            <a:p>
              <a:pPr algn="ctr"/>
              <a:r>
                <a:rPr lang="en-US" altLang="ja-JP" sz="2400" dirty="0" smtClean="0"/>
                <a:t>program</a:t>
              </a:r>
              <a:endParaRPr lang="ja-JP" altLang="en-US" sz="2400" dirty="0"/>
            </a:p>
          </p:txBody>
        </p:sp>
      </p:grpSp>
      <p:grpSp>
        <p:nvGrpSpPr>
          <p:cNvPr id="1027" name="グループ化 1026"/>
          <p:cNvGrpSpPr/>
          <p:nvPr/>
        </p:nvGrpSpPr>
        <p:grpSpPr>
          <a:xfrm>
            <a:off x="3886200" y="1648798"/>
            <a:ext cx="3906837" cy="815975"/>
            <a:chOff x="3886200" y="1371600"/>
            <a:chExt cx="3906837" cy="815975"/>
          </a:xfrm>
        </p:grpSpPr>
        <p:sp>
          <p:nvSpPr>
            <p:cNvPr id="28" name="角丸四角形 27"/>
            <p:cNvSpPr/>
            <p:nvPr/>
          </p:nvSpPr>
          <p:spPr>
            <a:xfrm>
              <a:off x="3886200" y="1371600"/>
              <a:ext cx="1524000" cy="815975"/>
            </a:xfrm>
            <a:prstGeom prst="round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角丸四角形 29"/>
            <p:cNvSpPr/>
            <p:nvPr/>
          </p:nvSpPr>
          <p:spPr>
            <a:xfrm>
              <a:off x="6269037" y="1371600"/>
              <a:ext cx="1524000" cy="815975"/>
            </a:xfrm>
            <a:prstGeom prst="round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63980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 y="274638"/>
            <a:ext cx="8839200" cy="792162"/>
          </a:xfrm>
        </p:spPr>
        <p:txBody>
          <a:bodyPr>
            <a:noAutofit/>
          </a:bodyPr>
          <a:lstStyle/>
          <a:p>
            <a:r>
              <a:rPr lang="en-US" sz="3200" b="1" dirty="0" smtClean="0">
                <a:latin typeface="+mj-lt"/>
              </a:rPr>
              <a:t>Example #2: Trial using non-CDISC standards</a:t>
            </a:r>
            <a:endParaRPr lang="en-US" sz="3200" b="1" dirty="0">
              <a:latin typeface="+mj-lt"/>
            </a:endParaRPr>
          </a:p>
        </p:txBody>
      </p:sp>
      <p:sp>
        <p:nvSpPr>
          <p:cNvPr id="2" name="Slide Number Placeholder 1"/>
          <p:cNvSpPr>
            <a:spLocks noGrp="1"/>
          </p:cNvSpPr>
          <p:nvPr>
            <p:ph type="sldNum" sz="quarter" idx="4"/>
          </p:nvPr>
        </p:nvSpPr>
        <p:spPr/>
        <p:txBody>
          <a:bodyPr/>
          <a:lstStyle/>
          <a:p>
            <a:fld id="{3C0F580F-0886-4BEC-82E3-E9319B71EE89}" type="slidenum">
              <a:rPr lang="en-US" smtClean="0"/>
              <a:pPr/>
              <a:t>14</a:t>
            </a:fld>
            <a:endParaRPr lang="en-US" dirty="0"/>
          </a:p>
        </p:txBody>
      </p:sp>
      <p:grpSp>
        <p:nvGrpSpPr>
          <p:cNvPr id="33" name="グループ化 32"/>
          <p:cNvGrpSpPr/>
          <p:nvPr/>
        </p:nvGrpSpPr>
        <p:grpSpPr>
          <a:xfrm>
            <a:off x="762000" y="1143000"/>
            <a:ext cx="8077200" cy="2501902"/>
            <a:chOff x="762000" y="990600"/>
            <a:chExt cx="8077200" cy="2501902"/>
          </a:xfrm>
        </p:grpSpPr>
        <p:sp>
          <p:nvSpPr>
            <p:cNvPr id="3" name="角丸四角形 2"/>
            <p:cNvSpPr/>
            <p:nvPr/>
          </p:nvSpPr>
          <p:spPr>
            <a:xfrm>
              <a:off x="762000" y="990600"/>
              <a:ext cx="2971800" cy="2501902"/>
            </a:xfrm>
            <a:prstGeom prst="roundRect">
              <a:avLst/>
            </a:prstGeom>
            <a:gradFill>
              <a:gsLst>
                <a:gs pos="0">
                  <a:schemeClr val="accent1">
                    <a:tint val="66000"/>
                    <a:satMod val="160000"/>
                  </a:schemeClr>
                </a:gs>
                <a:gs pos="0">
                  <a:schemeClr val="accent1">
                    <a:tint val="44500"/>
                    <a:satMod val="160000"/>
                    <a:alpha val="10000"/>
                    <a:lumMod val="61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Source datasets</a:t>
              </a:r>
            </a:p>
            <a:p>
              <a:pPr algn="ctr"/>
              <a:endParaRPr kumimoji="1" lang="en-US" altLang="ja-JP" sz="2400" b="1" dirty="0" smtClean="0"/>
            </a:p>
            <a:p>
              <a:pPr algn="ctr"/>
              <a:endParaRPr kumimoji="1" lang="en-US" altLang="ja-JP" sz="2400" b="1" dirty="0"/>
            </a:p>
            <a:p>
              <a:pPr algn="ctr"/>
              <a:endParaRPr kumimoji="1" lang="en-US" altLang="ja-JP" sz="2400" b="1" dirty="0" smtClean="0"/>
            </a:p>
            <a:p>
              <a:pPr algn="ctr"/>
              <a:endParaRPr kumimoji="1" lang="en-US" altLang="ja-JP" sz="2400" b="1" dirty="0"/>
            </a:p>
            <a:p>
              <a:pPr algn="ctr"/>
              <a:endParaRPr kumimoji="1" lang="ja-JP" altLang="en-US" sz="2400" b="1" dirty="0"/>
            </a:p>
          </p:txBody>
        </p:sp>
        <p:sp>
          <p:nvSpPr>
            <p:cNvPr id="9" name="AutoShape 7"/>
            <p:cNvSpPr>
              <a:spLocks noChangeArrowheads="1"/>
            </p:cNvSpPr>
            <p:nvPr/>
          </p:nvSpPr>
          <p:spPr bwMode="auto">
            <a:xfrm>
              <a:off x="5151438" y="2163763"/>
              <a:ext cx="1223963" cy="863600"/>
            </a:xfrm>
            <a:prstGeom prst="roundRect">
              <a:avLst>
                <a:gd name="adj" fmla="val 1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400" dirty="0" smtClean="0"/>
                <a:t>Analysis </a:t>
              </a:r>
            </a:p>
            <a:p>
              <a:pPr algn="ctr"/>
              <a:r>
                <a:rPr lang="en-US" altLang="ja-JP" sz="2400" dirty="0" smtClean="0"/>
                <a:t>datasets</a:t>
              </a:r>
              <a:endParaRPr lang="en-US" sz="2400" dirty="0"/>
            </a:p>
          </p:txBody>
        </p:sp>
        <p:sp>
          <p:nvSpPr>
            <p:cNvPr id="10" name="Line 11"/>
            <p:cNvSpPr>
              <a:spLocks noChangeShapeType="1"/>
            </p:cNvSpPr>
            <p:nvPr/>
          </p:nvSpPr>
          <p:spPr bwMode="auto">
            <a:xfrm>
              <a:off x="4135438" y="2595563"/>
              <a:ext cx="720725"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400"/>
            </a:p>
          </p:txBody>
        </p:sp>
        <p:sp>
          <p:nvSpPr>
            <p:cNvPr id="11" name="Text Box 15"/>
            <p:cNvSpPr txBox="1">
              <a:spLocks noChangeArrowheads="1"/>
            </p:cNvSpPr>
            <p:nvPr/>
          </p:nvSpPr>
          <p:spPr bwMode="auto">
            <a:xfrm>
              <a:off x="3886200" y="1419225"/>
              <a:ext cx="12490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ja-JP" sz="2400" dirty="0"/>
                <a:t>SAS</a:t>
              </a:r>
            </a:p>
            <a:p>
              <a:pPr algn="ctr"/>
              <a:r>
                <a:rPr lang="en-US" altLang="ja-JP" sz="2400" dirty="0" smtClean="0"/>
                <a:t>program</a:t>
              </a:r>
              <a:endParaRPr lang="ja-JP" altLang="en-US" sz="2400" dirty="0"/>
            </a:p>
          </p:txBody>
        </p:sp>
        <p:sp>
          <p:nvSpPr>
            <p:cNvPr id="12" name="AutoShape 26"/>
            <p:cNvSpPr>
              <a:spLocks noChangeArrowheads="1"/>
            </p:cNvSpPr>
            <p:nvPr/>
          </p:nvSpPr>
          <p:spPr bwMode="auto">
            <a:xfrm>
              <a:off x="1600200" y="1524000"/>
              <a:ext cx="1296988" cy="863600"/>
            </a:xfrm>
            <a:prstGeom prst="roundRect">
              <a:avLst>
                <a:gd name="adj" fmla="val 1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400" dirty="0" smtClean="0"/>
                <a:t>EDC,</a:t>
              </a:r>
            </a:p>
            <a:p>
              <a:pPr algn="ctr"/>
              <a:r>
                <a:rPr lang="en-US" altLang="ja-JP" sz="2400" dirty="0" smtClean="0"/>
                <a:t>Paper CRF</a:t>
              </a:r>
              <a:endParaRPr lang="en-US" sz="2400" dirty="0"/>
            </a:p>
          </p:txBody>
        </p:sp>
        <p:sp>
          <p:nvSpPr>
            <p:cNvPr id="13" name="AutoShape 28"/>
            <p:cNvSpPr>
              <a:spLocks noChangeArrowheads="1"/>
            </p:cNvSpPr>
            <p:nvPr/>
          </p:nvSpPr>
          <p:spPr bwMode="auto">
            <a:xfrm>
              <a:off x="912812" y="2438400"/>
              <a:ext cx="1296988" cy="863600"/>
            </a:xfrm>
            <a:prstGeom prst="roundRect">
              <a:avLst>
                <a:gd name="adj" fmla="val 1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400" dirty="0" smtClean="0"/>
                <a:t>Central </a:t>
              </a:r>
            </a:p>
            <a:p>
              <a:pPr algn="ctr"/>
              <a:r>
                <a:rPr lang="en-US" altLang="ja-JP" sz="2400" dirty="0" smtClean="0"/>
                <a:t>lab</a:t>
              </a:r>
              <a:endParaRPr lang="ja-JP" altLang="en-US" sz="2400" dirty="0"/>
            </a:p>
          </p:txBody>
        </p:sp>
        <p:sp>
          <p:nvSpPr>
            <p:cNvPr id="14" name="AutoShape 30"/>
            <p:cNvSpPr>
              <a:spLocks noChangeArrowheads="1"/>
            </p:cNvSpPr>
            <p:nvPr/>
          </p:nvSpPr>
          <p:spPr bwMode="auto">
            <a:xfrm>
              <a:off x="2284412" y="2438400"/>
              <a:ext cx="1296988" cy="863600"/>
            </a:xfrm>
            <a:prstGeom prst="roundRect">
              <a:avLst>
                <a:gd name="adj" fmla="val 1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400" dirty="0" smtClean="0"/>
                <a:t>Central </a:t>
              </a:r>
            </a:p>
            <a:p>
              <a:pPr algn="ctr"/>
              <a:r>
                <a:rPr lang="en-US" altLang="ja-JP" sz="2400" dirty="0" smtClean="0"/>
                <a:t>ECG</a:t>
              </a:r>
              <a:endParaRPr lang="en-US" altLang="ja-JP" sz="2400" dirty="0"/>
            </a:p>
          </p:txBody>
        </p:sp>
        <p:sp>
          <p:nvSpPr>
            <p:cNvPr id="15" name="Line 31"/>
            <p:cNvSpPr>
              <a:spLocks noChangeShapeType="1"/>
            </p:cNvSpPr>
            <p:nvPr/>
          </p:nvSpPr>
          <p:spPr bwMode="auto">
            <a:xfrm>
              <a:off x="6670675" y="2595563"/>
              <a:ext cx="720725"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400"/>
            </a:p>
          </p:txBody>
        </p:sp>
        <p:sp>
          <p:nvSpPr>
            <p:cNvPr id="16" name="AutoShape 32"/>
            <p:cNvSpPr>
              <a:spLocks noChangeArrowheads="1"/>
            </p:cNvSpPr>
            <p:nvPr/>
          </p:nvSpPr>
          <p:spPr bwMode="auto">
            <a:xfrm>
              <a:off x="7615237" y="2163763"/>
              <a:ext cx="1223963" cy="863600"/>
            </a:xfrm>
            <a:prstGeom prst="roundRect">
              <a:avLst>
                <a:gd name="adj" fmla="val 1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400" dirty="0" smtClean="0"/>
                <a:t>TLFs </a:t>
              </a:r>
            </a:p>
            <a:p>
              <a:pPr algn="ctr"/>
              <a:r>
                <a:rPr lang="en-US" altLang="ja-JP" sz="2400" dirty="0" smtClean="0"/>
                <a:t>for CSR</a:t>
              </a:r>
              <a:endParaRPr lang="ja-JP" altLang="en-US" sz="2400" dirty="0"/>
            </a:p>
          </p:txBody>
        </p:sp>
        <p:sp>
          <p:nvSpPr>
            <p:cNvPr id="17" name="Text Box 33"/>
            <p:cNvSpPr txBox="1">
              <a:spLocks noChangeArrowheads="1"/>
            </p:cNvSpPr>
            <p:nvPr/>
          </p:nvSpPr>
          <p:spPr bwMode="auto">
            <a:xfrm>
              <a:off x="6447140" y="1419225"/>
              <a:ext cx="12490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ja-JP" sz="2400" dirty="0"/>
                <a:t>SAS</a:t>
              </a:r>
            </a:p>
            <a:p>
              <a:pPr algn="ctr"/>
              <a:r>
                <a:rPr lang="en-US" altLang="ja-JP" sz="2400" dirty="0" smtClean="0"/>
                <a:t>program</a:t>
              </a:r>
              <a:endParaRPr lang="ja-JP" altLang="en-US" sz="2400" dirty="0"/>
            </a:p>
          </p:txBody>
        </p:sp>
      </p:grpSp>
      <p:grpSp>
        <p:nvGrpSpPr>
          <p:cNvPr id="34" name="グループ化 33"/>
          <p:cNvGrpSpPr/>
          <p:nvPr/>
        </p:nvGrpSpPr>
        <p:grpSpPr>
          <a:xfrm>
            <a:off x="1066800" y="3721100"/>
            <a:ext cx="2819400" cy="1765300"/>
            <a:chOff x="1066800" y="3568700"/>
            <a:chExt cx="2819400" cy="1765300"/>
          </a:xfrm>
        </p:grpSpPr>
        <p:sp>
          <p:nvSpPr>
            <p:cNvPr id="21" name="AutoShape 6"/>
            <p:cNvSpPr>
              <a:spLocks noChangeArrowheads="1"/>
            </p:cNvSpPr>
            <p:nvPr/>
          </p:nvSpPr>
          <p:spPr bwMode="auto">
            <a:xfrm>
              <a:off x="2243137" y="3934798"/>
              <a:ext cx="1643063" cy="1399202"/>
            </a:xfrm>
            <a:prstGeom prst="roundRect">
              <a:avLst>
                <a:gd name="adj" fmla="val 16667"/>
              </a:avLst>
            </a:prstGeom>
            <a:solidFill>
              <a:schemeClr val="accent2"/>
            </a:solidFill>
            <a:ln w="9525">
              <a:solidFill>
                <a:schemeClr val="tx1"/>
              </a:solidFill>
              <a:round/>
              <a:headEnd/>
              <a:tailEnd/>
            </a:ln>
            <a:effectLst/>
          </p:spPr>
          <p:txBody>
            <a:bodyPr wrap="none" anchor="ctr"/>
            <a:lstStyle/>
            <a:p>
              <a:pPr algn="ctr"/>
              <a:endParaRPr lang="en-US" altLang="ja-JP" sz="1000" b="1" dirty="0" smtClean="0">
                <a:solidFill>
                  <a:schemeClr val="bg1"/>
                </a:solidFill>
              </a:endParaRPr>
            </a:p>
            <a:p>
              <a:pPr algn="ctr"/>
              <a:r>
                <a:rPr lang="en-US" altLang="ja-JP" sz="2400" b="1" dirty="0" smtClean="0">
                  <a:solidFill>
                    <a:schemeClr val="bg1"/>
                  </a:solidFill>
                </a:rPr>
                <a:t>Define.xml</a:t>
              </a:r>
            </a:p>
            <a:p>
              <a:pPr algn="ctr"/>
              <a:endParaRPr lang="en-US" altLang="ja-JP" sz="2400" b="1" dirty="0" smtClean="0">
                <a:solidFill>
                  <a:schemeClr val="bg1"/>
                </a:solidFill>
              </a:endParaRPr>
            </a:p>
            <a:p>
              <a:pPr algn="ctr"/>
              <a:endParaRPr lang="en-US" altLang="ja-JP" sz="2400" b="1" dirty="0">
                <a:solidFill>
                  <a:schemeClr val="bg1"/>
                </a:solidFill>
              </a:endParaRPr>
            </a:p>
            <a:p>
              <a:pPr algn="ctr"/>
              <a:endParaRPr lang="en-US" altLang="ja-JP" sz="2400" b="1" dirty="0" smtClean="0">
                <a:solidFill>
                  <a:schemeClr val="bg1"/>
                </a:solidFill>
              </a:endParaRPr>
            </a:p>
          </p:txBody>
        </p:sp>
        <p:sp>
          <p:nvSpPr>
            <p:cNvPr id="22" name="AutoShape 6"/>
            <p:cNvSpPr>
              <a:spLocks noChangeArrowheads="1"/>
            </p:cNvSpPr>
            <p:nvPr/>
          </p:nvSpPr>
          <p:spPr bwMode="auto">
            <a:xfrm>
              <a:off x="2514600" y="4343400"/>
              <a:ext cx="1081088" cy="863600"/>
            </a:xfrm>
            <a:prstGeom prst="roundRect">
              <a:avLst>
                <a:gd name="adj" fmla="val 1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400" dirty="0" smtClean="0"/>
                <a:t>SDTM</a:t>
              </a:r>
            </a:p>
            <a:p>
              <a:pPr algn="ctr"/>
              <a:r>
                <a:rPr lang="en-US" altLang="ja-JP" sz="2400" dirty="0" smtClean="0"/>
                <a:t>XPT</a:t>
              </a:r>
              <a:endParaRPr lang="en-US" altLang="ja-JP" sz="2400" dirty="0"/>
            </a:p>
          </p:txBody>
        </p:sp>
        <p:sp>
          <p:nvSpPr>
            <p:cNvPr id="25" name="Line 11"/>
            <p:cNvSpPr>
              <a:spLocks noChangeShapeType="1"/>
            </p:cNvSpPr>
            <p:nvPr/>
          </p:nvSpPr>
          <p:spPr bwMode="auto">
            <a:xfrm>
              <a:off x="1600200" y="3568700"/>
              <a:ext cx="0" cy="60484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400"/>
            </a:p>
          </p:txBody>
        </p:sp>
        <p:sp>
          <p:nvSpPr>
            <p:cNvPr id="27" name="AutoShape 6"/>
            <p:cNvSpPr>
              <a:spLocks noChangeArrowheads="1"/>
            </p:cNvSpPr>
            <p:nvPr/>
          </p:nvSpPr>
          <p:spPr bwMode="auto">
            <a:xfrm>
              <a:off x="1066800" y="4218602"/>
              <a:ext cx="1081088" cy="863600"/>
            </a:xfrm>
            <a:prstGeom prst="roundRect">
              <a:avLst>
                <a:gd name="adj" fmla="val 1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400" dirty="0" smtClean="0"/>
                <a:t>SDTM</a:t>
              </a:r>
              <a:endParaRPr lang="en-US" altLang="ja-JP" sz="2400" dirty="0"/>
            </a:p>
          </p:txBody>
        </p:sp>
      </p:grpSp>
      <p:grpSp>
        <p:nvGrpSpPr>
          <p:cNvPr id="36" name="グループ化 35"/>
          <p:cNvGrpSpPr/>
          <p:nvPr/>
        </p:nvGrpSpPr>
        <p:grpSpPr>
          <a:xfrm>
            <a:off x="3733800" y="1600200"/>
            <a:ext cx="4059237" cy="815975"/>
            <a:chOff x="3733800" y="1447800"/>
            <a:chExt cx="4059237" cy="815975"/>
          </a:xfrm>
        </p:grpSpPr>
        <p:sp>
          <p:nvSpPr>
            <p:cNvPr id="30" name="角丸四角形 29"/>
            <p:cNvSpPr/>
            <p:nvPr/>
          </p:nvSpPr>
          <p:spPr>
            <a:xfrm>
              <a:off x="3733800" y="1447800"/>
              <a:ext cx="1524000" cy="815975"/>
            </a:xfrm>
            <a:prstGeom prst="round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角丸四角形 30"/>
            <p:cNvSpPr/>
            <p:nvPr/>
          </p:nvSpPr>
          <p:spPr>
            <a:xfrm>
              <a:off x="6269037" y="1447800"/>
              <a:ext cx="1524000" cy="815975"/>
            </a:xfrm>
            <a:prstGeom prst="round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5" name="グループ化 34"/>
          <p:cNvGrpSpPr/>
          <p:nvPr/>
        </p:nvGrpSpPr>
        <p:grpSpPr>
          <a:xfrm>
            <a:off x="4910137" y="3352800"/>
            <a:ext cx="3196923" cy="2438400"/>
            <a:chOff x="4910137" y="3200400"/>
            <a:chExt cx="3196923" cy="2438400"/>
          </a:xfrm>
        </p:grpSpPr>
        <p:sp>
          <p:nvSpPr>
            <p:cNvPr id="23" name="AutoShape 6"/>
            <p:cNvSpPr>
              <a:spLocks noChangeArrowheads="1"/>
            </p:cNvSpPr>
            <p:nvPr/>
          </p:nvSpPr>
          <p:spPr bwMode="auto">
            <a:xfrm>
              <a:off x="4910137" y="4239598"/>
              <a:ext cx="1643063" cy="1399202"/>
            </a:xfrm>
            <a:prstGeom prst="roundRect">
              <a:avLst>
                <a:gd name="adj" fmla="val 16667"/>
              </a:avLst>
            </a:prstGeom>
            <a:solidFill>
              <a:schemeClr val="accent2"/>
            </a:solidFill>
            <a:ln w="9525">
              <a:solidFill>
                <a:schemeClr val="tx1"/>
              </a:solidFill>
              <a:round/>
              <a:headEnd/>
              <a:tailEnd/>
            </a:ln>
            <a:effectLst/>
          </p:spPr>
          <p:txBody>
            <a:bodyPr wrap="none" anchor="ctr"/>
            <a:lstStyle/>
            <a:p>
              <a:pPr algn="ctr"/>
              <a:endParaRPr lang="en-US" altLang="ja-JP" sz="1000" b="1" dirty="0" smtClean="0">
                <a:solidFill>
                  <a:schemeClr val="bg1"/>
                </a:solidFill>
              </a:endParaRPr>
            </a:p>
            <a:p>
              <a:pPr algn="ctr"/>
              <a:r>
                <a:rPr lang="en-US" altLang="ja-JP" sz="2400" b="1" dirty="0" smtClean="0">
                  <a:solidFill>
                    <a:schemeClr val="bg1"/>
                  </a:solidFill>
                </a:rPr>
                <a:t>Define.pdf</a:t>
              </a:r>
            </a:p>
            <a:p>
              <a:pPr algn="ctr"/>
              <a:endParaRPr lang="en-US" altLang="ja-JP" sz="2400" b="1" dirty="0" smtClean="0">
                <a:solidFill>
                  <a:schemeClr val="bg1"/>
                </a:solidFill>
              </a:endParaRPr>
            </a:p>
            <a:p>
              <a:pPr algn="ctr"/>
              <a:endParaRPr lang="en-US" altLang="ja-JP" sz="2400" b="1" dirty="0">
                <a:solidFill>
                  <a:schemeClr val="bg1"/>
                </a:solidFill>
              </a:endParaRPr>
            </a:p>
            <a:p>
              <a:pPr algn="ctr"/>
              <a:endParaRPr lang="en-US" altLang="ja-JP" sz="2400" b="1" dirty="0" smtClean="0">
                <a:solidFill>
                  <a:schemeClr val="bg1"/>
                </a:solidFill>
              </a:endParaRPr>
            </a:p>
          </p:txBody>
        </p:sp>
        <p:sp>
          <p:nvSpPr>
            <p:cNvPr id="24" name="AutoShape 6"/>
            <p:cNvSpPr>
              <a:spLocks noChangeArrowheads="1"/>
            </p:cNvSpPr>
            <p:nvPr/>
          </p:nvSpPr>
          <p:spPr bwMode="auto">
            <a:xfrm>
              <a:off x="5031765" y="4635502"/>
              <a:ext cx="1380759" cy="914400"/>
            </a:xfrm>
            <a:prstGeom prst="roundRect">
              <a:avLst>
                <a:gd name="adj" fmla="val 1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fontScale="85000" lnSpcReduction="20000"/>
            </a:bodyPr>
            <a:lstStyle/>
            <a:p>
              <a:pPr algn="ctr"/>
              <a:r>
                <a:rPr lang="en-US" altLang="ja-JP" sz="2400" dirty="0" smtClean="0"/>
                <a:t>Analysis </a:t>
              </a:r>
            </a:p>
            <a:p>
              <a:pPr algn="ctr"/>
              <a:r>
                <a:rPr lang="en-US" altLang="ja-JP" sz="2400" dirty="0" smtClean="0"/>
                <a:t>dataset</a:t>
              </a:r>
            </a:p>
            <a:p>
              <a:pPr algn="ctr"/>
              <a:r>
                <a:rPr lang="en-US" altLang="ja-JP" sz="2400" dirty="0" smtClean="0"/>
                <a:t>XPT</a:t>
              </a:r>
              <a:endParaRPr lang="en-US" altLang="ja-JP" sz="2400" dirty="0"/>
            </a:p>
          </p:txBody>
        </p:sp>
        <p:sp>
          <p:nvSpPr>
            <p:cNvPr id="26" name="Line 11"/>
            <p:cNvSpPr>
              <a:spLocks noChangeShapeType="1"/>
            </p:cNvSpPr>
            <p:nvPr/>
          </p:nvSpPr>
          <p:spPr bwMode="auto">
            <a:xfrm>
              <a:off x="5698331" y="3200400"/>
              <a:ext cx="0" cy="91440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400"/>
            </a:p>
          </p:txBody>
        </p:sp>
        <p:sp>
          <p:nvSpPr>
            <p:cNvPr id="28" name="Text Box 33"/>
            <p:cNvSpPr txBox="1">
              <a:spLocks noChangeArrowheads="1"/>
            </p:cNvSpPr>
            <p:nvPr/>
          </p:nvSpPr>
          <p:spPr bwMode="auto">
            <a:xfrm>
              <a:off x="5715000" y="3348335"/>
              <a:ext cx="23920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ja-JP" sz="2400" dirty="0" smtClean="0"/>
                <a:t>Add variables</a:t>
              </a:r>
              <a:endParaRPr lang="ja-JP" altLang="en-US" sz="2400" dirty="0"/>
            </a:p>
          </p:txBody>
        </p:sp>
      </p:grpSp>
    </p:spTree>
    <p:extLst>
      <p:ext uri="{BB962C8B-B14F-4D97-AF65-F5344CB8AC3E}">
        <p14:creationId xmlns:p14="http://schemas.microsoft.com/office/powerpoint/2010/main" val="4209149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 y="198438"/>
            <a:ext cx="8839200" cy="792162"/>
          </a:xfrm>
        </p:spPr>
        <p:txBody>
          <a:bodyPr>
            <a:noAutofit/>
          </a:bodyPr>
          <a:lstStyle/>
          <a:p>
            <a:r>
              <a:rPr lang="en-US" sz="3200" b="1" dirty="0" smtClean="0">
                <a:latin typeface="+mj-lt"/>
              </a:rPr>
              <a:t>Example #3: Trial using non-CDISC standards with Japanese language</a:t>
            </a:r>
            <a:endParaRPr lang="en-US" sz="3200" b="1" dirty="0">
              <a:latin typeface="+mj-lt"/>
            </a:endParaRPr>
          </a:p>
        </p:txBody>
      </p:sp>
      <p:sp>
        <p:nvSpPr>
          <p:cNvPr id="2" name="Slide Number Placeholder 1"/>
          <p:cNvSpPr>
            <a:spLocks noGrp="1"/>
          </p:cNvSpPr>
          <p:nvPr>
            <p:ph type="sldNum" sz="quarter" idx="4"/>
          </p:nvPr>
        </p:nvSpPr>
        <p:spPr/>
        <p:txBody>
          <a:bodyPr/>
          <a:lstStyle/>
          <a:p>
            <a:fld id="{3C0F580F-0886-4BEC-82E3-E9319B71EE89}" type="slidenum">
              <a:rPr lang="en-US" smtClean="0"/>
              <a:pPr/>
              <a:t>15</a:t>
            </a:fld>
            <a:endParaRPr lang="en-US" dirty="0"/>
          </a:p>
        </p:txBody>
      </p:sp>
      <p:grpSp>
        <p:nvGrpSpPr>
          <p:cNvPr id="33" name="グループ化 32"/>
          <p:cNvGrpSpPr/>
          <p:nvPr/>
        </p:nvGrpSpPr>
        <p:grpSpPr>
          <a:xfrm>
            <a:off x="762000" y="1371600"/>
            <a:ext cx="8077200" cy="2501902"/>
            <a:chOff x="762000" y="990600"/>
            <a:chExt cx="8077200" cy="2501902"/>
          </a:xfrm>
        </p:grpSpPr>
        <p:sp>
          <p:nvSpPr>
            <p:cNvPr id="3" name="角丸四角形 2"/>
            <p:cNvSpPr/>
            <p:nvPr/>
          </p:nvSpPr>
          <p:spPr>
            <a:xfrm>
              <a:off x="762000" y="990600"/>
              <a:ext cx="2971800" cy="2501902"/>
            </a:xfrm>
            <a:prstGeom prst="roundRect">
              <a:avLst/>
            </a:prstGeom>
            <a:gradFill>
              <a:gsLst>
                <a:gs pos="0">
                  <a:schemeClr val="accent1">
                    <a:tint val="66000"/>
                    <a:satMod val="160000"/>
                  </a:schemeClr>
                </a:gs>
                <a:gs pos="0">
                  <a:schemeClr val="accent1">
                    <a:tint val="44500"/>
                    <a:satMod val="160000"/>
                    <a:alpha val="10000"/>
                    <a:lumMod val="61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Source datasets</a:t>
              </a:r>
            </a:p>
            <a:p>
              <a:pPr algn="ctr"/>
              <a:endParaRPr kumimoji="1" lang="en-US" altLang="ja-JP" sz="2400" b="1" dirty="0" smtClean="0"/>
            </a:p>
            <a:p>
              <a:pPr algn="ctr"/>
              <a:endParaRPr kumimoji="1" lang="en-US" altLang="ja-JP" sz="2400" b="1" dirty="0"/>
            </a:p>
            <a:p>
              <a:pPr algn="ctr"/>
              <a:endParaRPr kumimoji="1" lang="en-US" altLang="ja-JP" sz="2400" b="1" dirty="0" smtClean="0"/>
            </a:p>
            <a:p>
              <a:pPr algn="ctr"/>
              <a:endParaRPr kumimoji="1" lang="en-US" altLang="ja-JP" sz="2400" b="1" dirty="0"/>
            </a:p>
            <a:p>
              <a:pPr algn="ctr"/>
              <a:endParaRPr kumimoji="1" lang="ja-JP" altLang="en-US" sz="2400" b="1" dirty="0"/>
            </a:p>
          </p:txBody>
        </p:sp>
        <p:sp>
          <p:nvSpPr>
            <p:cNvPr id="9" name="AutoShape 7"/>
            <p:cNvSpPr>
              <a:spLocks noChangeArrowheads="1"/>
            </p:cNvSpPr>
            <p:nvPr/>
          </p:nvSpPr>
          <p:spPr bwMode="auto">
            <a:xfrm>
              <a:off x="5151438" y="2163763"/>
              <a:ext cx="1223963" cy="863600"/>
            </a:xfrm>
            <a:prstGeom prst="roundRect">
              <a:avLst>
                <a:gd name="adj" fmla="val 1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400" dirty="0" smtClean="0"/>
                <a:t>Analysis </a:t>
              </a:r>
            </a:p>
            <a:p>
              <a:pPr algn="ctr"/>
              <a:r>
                <a:rPr lang="en-US" altLang="ja-JP" sz="2400" dirty="0" smtClean="0"/>
                <a:t>datasets</a:t>
              </a:r>
              <a:endParaRPr lang="en-US" sz="2400" dirty="0"/>
            </a:p>
          </p:txBody>
        </p:sp>
        <p:sp>
          <p:nvSpPr>
            <p:cNvPr id="10" name="Line 11"/>
            <p:cNvSpPr>
              <a:spLocks noChangeShapeType="1"/>
            </p:cNvSpPr>
            <p:nvPr/>
          </p:nvSpPr>
          <p:spPr bwMode="auto">
            <a:xfrm>
              <a:off x="4135438" y="2595563"/>
              <a:ext cx="720725"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400"/>
            </a:p>
          </p:txBody>
        </p:sp>
        <p:sp>
          <p:nvSpPr>
            <p:cNvPr id="11" name="Text Box 15"/>
            <p:cNvSpPr txBox="1">
              <a:spLocks noChangeArrowheads="1"/>
            </p:cNvSpPr>
            <p:nvPr/>
          </p:nvSpPr>
          <p:spPr bwMode="auto">
            <a:xfrm>
              <a:off x="3886200" y="1419225"/>
              <a:ext cx="12490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ja-JP" sz="2400" dirty="0"/>
                <a:t>SAS</a:t>
              </a:r>
            </a:p>
            <a:p>
              <a:pPr algn="ctr"/>
              <a:r>
                <a:rPr lang="en-US" altLang="ja-JP" sz="2400" dirty="0" smtClean="0"/>
                <a:t>program</a:t>
              </a:r>
              <a:endParaRPr lang="ja-JP" altLang="en-US" sz="2400" dirty="0"/>
            </a:p>
          </p:txBody>
        </p:sp>
        <p:sp>
          <p:nvSpPr>
            <p:cNvPr id="12" name="AutoShape 26"/>
            <p:cNvSpPr>
              <a:spLocks noChangeArrowheads="1"/>
            </p:cNvSpPr>
            <p:nvPr/>
          </p:nvSpPr>
          <p:spPr bwMode="auto">
            <a:xfrm>
              <a:off x="1600200" y="1524000"/>
              <a:ext cx="1296988" cy="863600"/>
            </a:xfrm>
            <a:prstGeom prst="roundRect">
              <a:avLst>
                <a:gd name="adj" fmla="val 1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400" dirty="0" smtClean="0"/>
                <a:t>EDC,</a:t>
              </a:r>
            </a:p>
            <a:p>
              <a:pPr algn="ctr"/>
              <a:r>
                <a:rPr lang="en-US" altLang="ja-JP" sz="2400" dirty="0" smtClean="0"/>
                <a:t>Paper CRF</a:t>
              </a:r>
              <a:endParaRPr lang="en-US" sz="2400" dirty="0"/>
            </a:p>
          </p:txBody>
        </p:sp>
        <p:sp>
          <p:nvSpPr>
            <p:cNvPr id="13" name="AutoShape 28"/>
            <p:cNvSpPr>
              <a:spLocks noChangeArrowheads="1"/>
            </p:cNvSpPr>
            <p:nvPr/>
          </p:nvSpPr>
          <p:spPr bwMode="auto">
            <a:xfrm>
              <a:off x="912812" y="2438400"/>
              <a:ext cx="1296988" cy="863600"/>
            </a:xfrm>
            <a:prstGeom prst="roundRect">
              <a:avLst>
                <a:gd name="adj" fmla="val 1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400" dirty="0" smtClean="0"/>
                <a:t>Central </a:t>
              </a:r>
            </a:p>
            <a:p>
              <a:pPr algn="ctr"/>
              <a:r>
                <a:rPr lang="en-US" altLang="ja-JP" sz="2400" dirty="0" smtClean="0"/>
                <a:t>lab</a:t>
              </a:r>
              <a:endParaRPr lang="ja-JP" altLang="en-US" sz="2400" dirty="0"/>
            </a:p>
          </p:txBody>
        </p:sp>
        <p:sp>
          <p:nvSpPr>
            <p:cNvPr id="14" name="AutoShape 30"/>
            <p:cNvSpPr>
              <a:spLocks noChangeArrowheads="1"/>
            </p:cNvSpPr>
            <p:nvPr/>
          </p:nvSpPr>
          <p:spPr bwMode="auto">
            <a:xfrm>
              <a:off x="2284412" y="2438400"/>
              <a:ext cx="1296988" cy="863600"/>
            </a:xfrm>
            <a:prstGeom prst="roundRect">
              <a:avLst>
                <a:gd name="adj" fmla="val 1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400" dirty="0" smtClean="0"/>
                <a:t>Central </a:t>
              </a:r>
            </a:p>
            <a:p>
              <a:pPr algn="ctr"/>
              <a:r>
                <a:rPr lang="en-US" altLang="ja-JP" sz="2400" dirty="0" smtClean="0"/>
                <a:t>ECG</a:t>
              </a:r>
              <a:endParaRPr lang="en-US" altLang="ja-JP" sz="2400" dirty="0"/>
            </a:p>
          </p:txBody>
        </p:sp>
        <p:sp>
          <p:nvSpPr>
            <p:cNvPr id="15" name="Line 31"/>
            <p:cNvSpPr>
              <a:spLocks noChangeShapeType="1"/>
            </p:cNvSpPr>
            <p:nvPr/>
          </p:nvSpPr>
          <p:spPr bwMode="auto">
            <a:xfrm>
              <a:off x="6670675" y="2595563"/>
              <a:ext cx="720725"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400"/>
            </a:p>
          </p:txBody>
        </p:sp>
        <p:sp>
          <p:nvSpPr>
            <p:cNvPr id="16" name="AutoShape 32"/>
            <p:cNvSpPr>
              <a:spLocks noChangeArrowheads="1"/>
            </p:cNvSpPr>
            <p:nvPr/>
          </p:nvSpPr>
          <p:spPr bwMode="auto">
            <a:xfrm>
              <a:off x="7615237" y="2163763"/>
              <a:ext cx="1223963" cy="863600"/>
            </a:xfrm>
            <a:prstGeom prst="roundRect">
              <a:avLst>
                <a:gd name="adj" fmla="val 1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400" dirty="0" smtClean="0"/>
                <a:t>TLFs </a:t>
              </a:r>
            </a:p>
            <a:p>
              <a:pPr algn="ctr"/>
              <a:r>
                <a:rPr lang="en-US" altLang="ja-JP" sz="2400" dirty="0" smtClean="0"/>
                <a:t>for CSR</a:t>
              </a:r>
              <a:endParaRPr lang="ja-JP" altLang="en-US" sz="2400" dirty="0"/>
            </a:p>
          </p:txBody>
        </p:sp>
        <p:sp>
          <p:nvSpPr>
            <p:cNvPr id="17" name="Text Box 33"/>
            <p:cNvSpPr txBox="1">
              <a:spLocks noChangeArrowheads="1"/>
            </p:cNvSpPr>
            <p:nvPr/>
          </p:nvSpPr>
          <p:spPr bwMode="auto">
            <a:xfrm>
              <a:off x="6447140" y="1419225"/>
              <a:ext cx="12490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ja-JP" sz="2400" dirty="0"/>
                <a:t>SAS</a:t>
              </a:r>
            </a:p>
            <a:p>
              <a:pPr algn="ctr"/>
              <a:r>
                <a:rPr lang="en-US" altLang="ja-JP" sz="2400" dirty="0" smtClean="0"/>
                <a:t>program</a:t>
              </a:r>
              <a:endParaRPr lang="ja-JP" altLang="en-US" sz="2400" dirty="0"/>
            </a:p>
          </p:txBody>
        </p:sp>
      </p:grpSp>
      <p:grpSp>
        <p:nvGrpSpPr>
          <p:cNvPr id="34" name="グループ化 33"/>
          <p:cNvGrpSpPr/>
          <p:nvPr/>
        </p:nvGrpSpPr>
        <p:grpSpPr>
          <a:xfrm>
            <a:off x="1066800" y="3949700"/>
            <a:ext cx="2819400" cy="1765300"/>
            <a:chOff x="1066800" y="3568700"/>
            <a:chExt cx="2819400" cy="1765300"/>
          </a:xfrm>
        </p:grpSpPr>
        <p:sp>
          <p:nvSpPr>
            <p:cNvPr id="21" name="AutoShape 6"/>
            <p:cNvSpPr>
              <a:spLocks noChangeArrowheads="1"/>
            </p:cNvSpPr>
            <p:nvPr/>
          </p:nvSpPr>
          <p:spPr bwMode="auto">
            <a:xfrm>
              <a:off x="2243137" y="3934798"/>
              <a:ext cx="1643063" cy="1399202"/>
            </a:xfrm>
            <a:prstGeom prst="roundRect">
              <a:avLst>
                <a:gd name="adj" fmla="val 16667"/>
              </a:avLst>
            </a:prstGeom>
            <a:solidFill>
              <a:schemeClr val="accent2"/>
            </a:solidFill>
            <a:ln w="9525">
              <a:solidFill>
                <a:schemeClr val="tx1"/>
              </a:solidFill>
              <a:round/>
              <a:headEnd/>
              <a:tailEnd/>
            </a:ln>
            <a:effectLst/>
          </p:spPr>
          <p:txBody>
            <a:bodyPr wrap="none" anchor="ctr"/>
            <a:lstStyle/>
            <a:p>
              <a:pPr algn="ctr"/>
              <a:endParaRPr lang="en-US" altLang="ja-JP" sz="1000" b="1" dirty="0" smtClean="0">
                <a:solidFill>
                  <a:schemeClr val="bg1"/>
                </a:solidFill>
              </a:endParaRPr>
            </a:p>
            <a:p>
              <a:pPr algn="ctr"/>
              <a:r>
                <a:rPr lang="en-US" altLang="ja-JP" sz="2400" b="1" dirty="0" smtClean="0">
                  <a:solidFill>
                    <a:schemeClr val="bg1"/>
                  </a:solidFill>
                </a:rPr>
                <a:t>Define.xml</a:t>
              </a:r>
            </a:p>
            <a:p>
              <a:pPr algn="ctr"/>
              <a:endParaRPr lang="en-US" altLang="ja-JP" sz="2400" b="1" dirty="0" smtClean="0">
                <a:solidFill>
                  <a:schemeClr val="bg1"/>
                </a:solidFill>
              </a:endParaRPr>
            </a:p>
            <a:p>
              <a:pPr algn="ctr"/>
              <a:endParaRPr lang="en-US" altLang="ja-JP" sz="2400" b="1" dirty="0">
                <a:solidFill>
                  <a:schemeClr val="bg1"/>
                </a:solidFill>
              </a:endParaRPr>
            </a:p>
            <a:p>
              <a:pPr algn="ctr"/>
              <a:endParaRPr lang="en-US" altLang="ja-JP" sz="2400" b="1" dirty="0" smtClean="0">
                <a:solidFill>
                  <a:schemeClr val="bg1"/>
                </a:solidFill>
              </a:endParaRPr>
            </a:p>
          </p:txBody>
        </p:sp>
        <p:sp>
          <p:nvSpPr>
            <p:cNvPr id="22" name="AutoShape 6"/>
            <p:cNvSpPr>
              <a:spLocks noChangeArrowheads="1"/>
            </p:cNvSpPr>
            <p:nvPr/>
          </p:nvSpPr>
          <p:spPr bwMode="auto">
            <a:xfrm>
              <a:off x="2514600" y="4343400"/>
              <a:ext cx="1081088" cy="863600"/>
            </a:xfrm>
            <a:prstGeom prst="roundRect">
              <a:avLst>
                <a:gd name="adj" fmla="val 1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400" dirty="0" smtClean="0"/>
                <a:t>SDTM</a:t>
              </a:r>
            </a:p>
            <a:p>
              <a:pPr algn="ctr"/>
              <a:r>
                <a:rPr lang="en-US" altLang="ja-JP" sz="2400" dirty="0" smtClean="0"/>
                <a:t>XPT</a:t>
              </a:r>
              <a:endParaRPr lang="en-US" altLang="ja-JP" sz="2400" dirty="0"/>
            </a:p>
          </p:txBody>
        </p:sp>
        <p:sp>
          <p:nvSpPr>
            <p:cNvPr id="25" name="Line 11"/>
            <p:cNvSpPr>
              <a:spLocks noChangeShapeType="1"/>
            </p:cNvSpPr>
            <p:nvPr/>
          </p:nvSpPr>
          <p:spPr bwMode="auto">
            <a:xfrm>
              <a:off x="1600200" y="3568700"/>
              <a:ext cx="0" cy="60484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400"/>
            </a:p>
          </p:txBody>
        </p:sp>
        <p:sp>
          <p:nvSpPr>
            <p:cNvPr id="27" name="AutoShape 6"/>
            <p:cNvSpPr>
              <a:spLocks noChangeArrowheads="1"/>
            </p:cNvSpPr>
            <p:nvPr/>
          </p:nvSpPr>
          <p:spPr bwMode="auto">
            <a:xfrm>
              <a:off x="1066800" y="4218602"/>
              <a:ext cx="1081088" cy="863600"/>
            </a:xfrm>
            <a:prstGeom prst="roundRect">
              <a:avLst>
                <a:gd name="adj" fmla="val 1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400" dirty="0" smtClean="0"/>
                <a:t>SDTM</a:t>
              </a:r>
              <a:endParaRPr lang="en-US" altLang="ja-JP" sz="2400" dirty="0"/>
            </a:p>
          </p:txBody>
        </p:sp>
      </p:grpSp>
      <p:grpSp>
        <p:nvGrpSpPr>
          <p:cNvPr id="36" name="グループ化 35"/>
          <p:cNvGrpSpPr/>
          <p:nvPr/>
        </p:nvGrpSpPr>
        <p:grpSpPr>
          <a:xfrm>
            <a:off x="3733800" y="1828800"/>
            <a:ext cx="4059237" cy="815975"/>
            <a:chOff x="3733800" y="1447800"/>
            <a:chExt cx="4059237" cy="815975"/>
          </a:xfrm>
        </p:grpSpPr>
        <p:sp>
          <p:nvSpPr>
            <p:cNvPr id="30" name="角丸四角形 29"/>
            <p:cNvSpPr/>
            <p:nvPr/>
          </p:nvSpPr>
          <p:spPr>
            <a:xfrm>
              <a:off x="3733800" y="1447800"/>
              <a:ext cx="1524000" cy="815975"/>
            </a:xfrm>
            <a:prstGeom prst="round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角丸四角形 30"/>
            <p:cNvSpPr/>
            <p:nvPr/>
          </p:nvSpPr>
          <p:spPr>
            <a:xfrm>
              <a:off x="6269037" y="1447800"/>
              <a:ext cx="1524000" cy="815975"/>
            </a:xfrm>
            <a:prstGeom prst="round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5" name="グループ化 34"/>
          <p:cNvGrpSpPr/>
          <p:nvPr/>
        </p:nvGrpSpPr>
        <p:grpSpPr>
          <a:xfrm>
            <a:off x="4910137" y="3581400"/>
            <a:ext cx="3196923" cy="2438400"/>
            <a:chOff x="4910137" y="3200400"/>
            <a:chExt cx="3196923" cy="2438400"/>
          </a:xfrm>
        </p:grpSpPr>
        <p:sp>
          <p:nvSpPr>
            <p:cNvPr id="23" name="AutoShape 6"/>
            <p:cNvSpPr>
              <a:spLocks noChangeArrowheads="1"/>
            </p:cNvSpPr>
            <p:nvPr/>
          </p:nvSpPr>
          <p:spPr bwMode="auto">
            <a:xfrm>
              <a:off x="4910137" y="4239598"/>
              <a:ext cx="1643063" cy="1399202"/>
            </a:xfrm>
            <a:prstGeom prst="roundRect">
              <a:avLst>
                <a:gd name="adj" fmla="val 16667"/>
              </a:avLst>
            </a:prstGeom>
            <a:solidFill>
              <a:schemeClr val="accent2"/>
            </a:solidFill>
            <a:ln w="9525">
              <a:solidFill>
                <a:schemeClr val="tx1"/>
              </a:solidFill>
              <a:round/>
              <a:headEnd/>
              <a:tailEnd/>
            </a:ln>
            <a:effectLst/>
          </p:spPr>
          <p:txBody>
            <a:bodyPr wrap="none" anchor="ctr"/>
            <a:lstStyle/>
            <a:p>
              <a:pPr algn="ctr"/>
              <a:endParaRPr lang="en-US" altLang="ja-JP" sz="1000" b="1" dirty="0" smtClean="0">
                <a:solidFill>
                  <a:schemeClr val="bg1"/>
                </a:solidFill>
              </a:endParaRPr>
            </a:p>
            <a:p>
              <a:pPr algn="ctr"/>
              <a:r>
                <a:rPr lang="en-US" altLang="ja-JP" sz="2400" b="1" dirty="0" smtClean="0">
                  <a:solidFill>
                    <a:schemeClr val="bg1"/>
                  </a:solidFill>
                </a:rPr>
                <a:t>Define.pdf</a:t>
              </a:r>
            </a:p>
            <a:p>
              <a:pPr algn="ctr"/>
              <a:endParaRPr lang="en-US" altLang="ja-JP" sz="2400" b="1" dirty="0" smtClean="0">
                <a:solidFill>
                  <a:schemeClr val="bg1"/>
                </a:solidFill>
              </a:endParaRPr>
            </a:p>
            <a:p>
              <a:pPr algn="ctr"/>
              <a:endParaRPr lang="en-US" altLang="ja-JP" sz="2400" b="1" dirty="0">
                <a:solidFill>
                  <a:schemeClr val="bg1"/>
                </a:solidFill>
              </a:endParaRPr>
            </a:p>
            <a:p>
              <a:pPr algn="ctr"/>
              <a:endParaRPr lang="en-US" altLang="ja-JP" sz="2400" b="1" dirty="0" smtClean="0">
                <a:solidFill>
                  <a:schemeClr val="bg1"/>
                </a:solidFill>
              </a:endParaRPr>
            </a:p>
          </p:txBody>
        </p:sp>
        <p:sp>
          <p:nvSpPr>
            <p:cNvPr id="24" name="AutoShape 6"/>
            <p:cNvSpPr>
              <a:spLocks noChangeArrowheads="1"/>
            </p:cNvSpPr>
            <p:nvPr/>
          </p:nvSpPr>
          <p:spPr bwMode="auto">
            <a:xfrm>
              <a:off x="5031765" y="4635502"/>
              <a:ext cx="1380759" cy="914400"/>
            </a:xfrm>
            <a:prstGeom prst="roundRect">
              <a:avLst>
                <a:gd name="adj" fmla="val 1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fontScale="85000" lnSpcReduction="20000"/>
            </a:bodyPr>
            <a:lstStyle/>
            <a:p>
              <a:pPr algn="ctr"/>
              <a:r>
                <a:rPr lang="en-US" altLang="ja-JP" sz="2400" dirty="0" smtClean="0"/>
                <a:t>Analysis </a:t>
              </a:r>
            </a:p>
            <a:p>
              <a:pPr algn="ctr"/>
              <a:r>
                <a:rPr lang="en-US" altLang="ja-JP" sz="2400" dirty="0" smtClean="0"/>
                <a:t>dataset</a:t>
              </a:r>
            </a:p>
            <a:p>
              <a:pPr algn="ctr"/>
              <a:r>
                <a:rPr lang="en-US" altLang="ja-JP" sz="2400" dirty="0" smtClean="0"/>
                <a:t>XPT</a:t>
              </a:r>
              <a:endParaRPr lang="en-US" altLang="ja-JP" sz="2400" dirty="0"/>
            </a:p>
          </p:txBody>
        </p:sp>
        <p:sp>
          <p:nvSpPr>
            <p:cNvPr id="26" name="Line 11"/>
            <p:cNvSpPr>
              <a:spLocks noChangeShapeType="1"/>
            </p:cNvSpPr>
            <p:nvPr/>
          </p:nvSpPr>
          <p:spPr bwMode="auto">
            <a:xfrm>
              <a:off x="5698331" y="3200400"/>
              <a:ext cx="0" cy="91440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400"/>
            </a:p>
          </p:txBody>
        </p:sp>
        <p:sp>
          <p:nvSpPr>
            <p:cNvPr id="28" name="Text Box 33"/>
            <p:cNvSpPr txBox="1">
              <a:spLocks noChangeArrowheads="1"/>
            </p:cNvSpPr>
            <p:nvPr/>
          </p:nvSpPr>
          <p:spPr bwMode="auto">
            <a:xfrm>
              <a:off x="5715000" y="3348335"/>
              <a:ext cx="23920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ja-JP" sz="2400" dirty="0" smtClean="0"/>
                <a:t>Add variables</a:t>
              </a:r>
              <a:endParaRPr lang="ja-JP" altLang="en-US" sz="2400" dirty="0"/>
            </a:p>
          </p:txBody>
        </p:sp>
      </p:grpSp>
      <p:grpSp>
        <p:nvGrpSpPr>
          <p:cNvPr id="32" name="グループ化 31"/>
          <p:cNvGrpSpPr/>
          <p:nvPr/>
        </p:nvGrpSpPr>
        <p:grpSpPr>
          <a:xfrm>
            <a:off x="150623" y="762000"/>
            <a:ext cx="1601977" cy="990600"/>
            <a:chOff x="150623" y="757535"/>
            <a:chExt cx="1601977" cy="990600"/>
          </a:xfrm>
        </p:grpSpPr>
        <p:sp>
          <p:nvSpPr>
            <p:cNvPr id="7" name="テキスト ボックス 6"/>
            <p:cNvSpPr txBox="1"/>
            <p:nvPr/>
          </p:nvSpPr>
          <p:spPr>
            <a:xfrm>
              <a:off x="150623" y="757535"/>
              <a:ext cx="1601977" cy="461665"/>
            </a:xfrm>
            <a:prstGeom prst="rect">
              <a:avLst/>
            </a:prstGeom>
            <a:solidFill>
              <a:schemeClr val="accent3">
                <a:lumMod val="75000"/>
              </a:schemeClr>
            </a:solidFill>
            <a:ln>
              <a:solidFill>
                <a:schemeClr val="tx1"/>
              </a:solidFill>
            </a:ln>
          </p:spPr>
          <p:txBody>
            <a:bodyPr wrap="none" rtlCol="0">
              <a:spAutoFit/>
            </a:bodyPr>
            <a:lstStyle/>
            <a:p>
              <a:r>
                <a:rPr kumimoji="1" lang="en-US" altLang="ja-JP" sz="2400" b="1" dirty="0" smtClean="0">
                  <a:solidFill>
                    <a:schemeClr val="bg1"/>
                  </a:solidFill>
                </a:rPr>
                <a:t>Translation</a:t>
              </a:r>
              <a:endParaRPr kumimoji="1" lang="ja-JP" altLang="en-US" sz="2400" b="1" dirty="0">
                <a:solidFill>
                  <a:schemeClr val="bg1"/>
                </a:solidFill>
              </a:endParaRPr>
            </a:p>
          </p:txBody>
        </p:sp>
        <p:sp>
          <p:nvSpPr>
            <p:cNvPr id="37" name="Line 11"/>
            <p:cNvSpPr>
              <a:spLocks noChangeShapeType="1"/>
            </p:cNvSpPr>
            <p:nvPr/>
          </p:nvSpPr>
          <p:spPr bwMode="auto">
            <a:xfrm>
              <a:off x="609600" y="1295400"/>
              <a:ext cx="533400" cy="452735"/>
            </a:xfrm>
            <a:prstGeom prst="line">
              <a:avLst/>
            </a:prstGeom>
            <a:noFill/>
            <a:ln w="25400">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400"/>
            </a:p>
          </p:txBody>
        </p:sp>
      </p:grpSp>
    </p:spTree>
    <p:extLst>
      <p:ext uri="{BB962C8B-B14F-4D97-AF65-F5344CB8AC3E}">
        <p14:creationId xmlns:p14="http://schemas.microsoft.com/office/powerpoint/2010/main" val="238511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2"/>
          </p:nvPr>
        </p:nvSpPr>
        <p:spPr/>
        <p:txBody>
          <a:bodyPr/>
          <a:lstStyle/>
          <a:p>
            <a:endParaRPr lang="en-US" dirty="0" smtClean="0"/>
          </a:p>
        </p:txBody>
      </p:sp>
      <p:sp>
        <p:nvSpPr>
          <p:cNvPr id="5" name="Footer Placeholder 4"/>
          <p:cNvSpPr>
            <a:spLocks noGrp="1"/>
          </p:cNvSpPr>
          <p:nvPr>
            <p:ph type="ftr" sz="quarter" idx="3"/>
          </p:nvPr>
        </p:nvSpPr>
        <p:spPr/>
        <p:txBody>
          <a:bodyPr/>
          <a:lstStyle/>
          <a:p>
            <a:endParaRPr lang="en-US" dirty="0"/>
          </a:p>
        </p:txBody>
      </p:sp>
      <p:sp>
        <p:nvSpPr>
          <p:cNvPr id="6" name="Title 5"/>
          <p:cNvSpPr>
            <a:spLocks noGrp="1"/>
          </p:cNvSpPr>
          <p:nvPr>
            <p:ph type="title"/>
          </p:nvPr>
        </p:nvSpPr>
        <p:spPr>
          <a:xfrm>
            <a:off x="457200" y="274638"/>
            <a:ext cx="8229600" cy="792162"/>
          </a:xfrm>
        </p:spPr>
        <p:txBody>
          <a:bodyPr>
            <a:normAutofit/>
          </a:bodyPr>
          <a:lstStyle/>
          <a:p>
            <a:r>
              <a:rPr lang="en-US" b="1" dirty="0" smtClean="0">
                <a:latin typeface="+mj-lt"/>
              </a:rPr>
              <a:t>Example of FDA’s rule (1/3)</a:t>
            </a:r>
            <a:endParaRPr lang="en-US" b="1" dirty="0">
              <a:latin typeface="+mj-lt"/>
            </a:endParaRPr>
          </a:p>
        </p:txBody>
      </p:sp>
      <p:sp>
        <p:nvSpPr>
          <p:cNvPr id="2" name="Slide Number Placeholder 1"/>
          <p:cNvSpPr>
            <a:spLocks noGrp="1"/>
          </p:cNvSpPr>
          <p:nvPr>
            <p:ph type="sldNum" sz="quarter" idx="4"/>
          </p:nvPr>
        </p:nvSpPr>
        <p:spPr/>
        <p:txBody>
          <a:bodyPr/>
          <a:lstStyle/>
          <a:p>
            <a:fld id="{3C0F580F-0886-4BEC-82E3-E9319B71EE89}" type="slidenum">
              <a:rPr lang="en-US" smtClean="0"/>
              <a:pPr/>
              <a:t>16</a:t>
            </a:fld>
            <a:endParaRPr lang="en-US" dirty="0"/>
          </a:p>
        </p:txBody>
      </p:sp>
      <p:graphicFrame>
        <p:nvGraphicFramePr>
          <p:cNvPr id="8" name="コンテンツ プレースホルダー 7"/>
          <p:cNvGraphicFramePr>
            <a:graphicFrameLocks noGrp="1"/>
          </p:cNvGraphicFramePr>
          <p:nvPr>
            <p:ph idx="1"/>
            <p:extLst>
              <p:ext uri="{D42A27DB-BD31-4B8C-83A1-F6EECF244321}">
                <p14:modId xmlns:p14="http://schemas.microsoft.com/office/powerpoint/2010/main" val="3191319634"/>
              </p:ext>
            </p:extLst>
          </p:nvPr>
        </p:nvGraphicFramePr>
        <p:xfrm>
          <a:off x="228600" y="1295401"/>
          <a:ext cx="8584230" cy="3108960"/>
        </p:xfrm>
        <a:graphic>
          <a:graphicData uri="http://schemas.openxmlformats.org/drawingml/2006/table">
            <a:tbl>
              <a:tblPr firstRow="1" bandRow="1">
                <a:tableStyleId>{5C22544A-7EE6-4342-B048-85BDC9FD1C3A}</a:tableStyleId>
              </a:tblPr>
              <a:tblGrid>
                <a:gridCol w="4572000"/>
                <a:gridCol w="4012230"/>
              </a:tblGrid>
              <a:tr h="266747">
                <a:tc>
                  <a:txBody>
                    <a:bodyPr/>
                    <a:lstStyle/>
                    <a:p>
                      <a:pPr algn="ctr"/>
                      <a:r>
                        <a:rPr kumimoji="1" lang="en-US" altLang="ja-JP" sz="2800" b="1" dirty="0" smtClean="0"/>
                        <a:t>Item</a:t>
                      </a:r>
                      <a:endParaRPr kumimoji="1" lang="ja-JP" altLang="en-US" sz="2800" b="1" dirty="0"/>
                    </a:p>
                  </a:txBody>
                  <a:tcPr/>
                </a:tc>
                <a:tc>
                  <a:txBody>
                    <a:bodyPr/>
                    <a:lstStyle/>
                    <a:p>
                      <a:pPr algn="ctr"/>
                      <a:r>
                        <a:rPr kumimoji="1" lang="en-US" altLang="ja-JP" sz="2800" b="1" dirty="0" smtClean="0"/>
                        <a:t>Rule</a:t>
                      </a:r>
                      <a:endParaRPr kumimoji="1" lang="ja-JP" altLang="en-US" sz="2800" b="1" dirty="0"/>
                    </a:p>
                  </a:txBody>
                  <a:tcPr/>
                </a:tc>
              </a:tr>
              <a:tr h="266747">
                <a:tc>
                  <a:txBody>
                    <a:bodyPr/>
                    <a:lstStyle/>
                    <a:p>
                      <a:r>
                        <a:rPr kumimoji="1" lang="en-US" altLang="ja-JP" sz="2800" b="0" dirty="0" smtClean="0"/>
                        <a:t>File Size</a:t>
                      </a:r>
                      <a:endParaRPr kumimoji="1" lang="ja-JP" altLang="en-US" sz="2800" b="0" dirty="0"/>
                    </a:p>
                  </a:txBody>
                  <a:tcPr/>
                </a:tc>
                <a:tc>
                  <a:txBody>
                    <a:bodyPr/>
                    <a:lstStyle/>
                    <a:p>
                      <a:pPr algn="ctr"/>
                      <a:r>
                        <a:rPr kumimoji="1" lang="en-US" altLang="ja-JP" sz="2800" b="0" dirty="0" smtClean="0"/>
                        <a:t>&lt;1GB</a:t>
                      </a:r>
                      <a:endParaRPr kumimoji="1" lang="ja-JP" altLang="en-US" sz="2800" b="0" dirty="0"/>
                    </a:p>
                  </a:txBody>
                  <a:tcPr/>
                </a:tc>
              </a:tr>
              <a:tr h="342664">
                <a:tc>
                  <a:txBody>
                    <a:bodyPr/>
                    <a:lstStyle/>
                    <a:p>
                      <a:r>
                        <a:rPr kumimoji="1" lang="en-US" altLang="ja-JP" sz="2800" b="0" dirty="0" smtClean="0"/>
                        <a:t>File Format</a:t>
                      </a:r>
                      <a:endParaRPr kumimoji="1" lang="ja-JP" altLang="en-US" sz="2800" b="0" dirty="0"/>
                    </a:p>
                  </a:txBody>
                  <a:tcPr/>
                </a:tc>
                <a:tc>
                  <a:txBody>
                    <a:bodyPr/>
                    <a:lstStyle/>
                    <a:p>
                      <a:pPr algn="ctr"/>
                      <a:r>
                        <a:rPr kumimoji="1" lang="en-US" altLang="ja-JP" sz="2800" b="0" dirty="0" smtClean="0"/>
                        <a:t>SAS transport file (ver.5)</a:t>
                      </a:r>
                      <a:endParaRPr kumimoji="1" lang="ja-JP" altLang="en-US" sz="2800" b="0" dirty="0"/>
                    </a:p>
                  </a:txBody>
                  <a:tcPr/>
                </a:tc>
              </a:tr>
              <a:tr h="266747">
                <a:tc>
                  <a:txBody>
                    <a:bodyPr/>
                    <a:lstStyle/>
                    <a:p>
                      <a:r>
                        <a:rPr kumimoji="1" lang="en-US" altLang="ja-JP" sz="2800" b="0" dirty="0" smtClean="0"/>
                        <a:t>Max. Length of Dataset Label</a:t>
                      </a:r>
                      <a:endParaRPr kumimoji="1" lang="ja-JP" altLang="en-US" sz="2800" b="0" dirty="0"/>
                    </a:p>
                  </a:txBody>
                  <a:tcPr/>
                </a:tc>
                <a:tc>
                  <a:txBody>
                    <a:bodyPr/>
                    <a:lstStyle/>
                    <a:p>
                      <a:pPr algn="ctr"/>
                      <a:r>
                        <a:rPr kumimoji="1" lang="en-US" altLang="ja-JP" sz="2800" b="0" dirty="0" smtClean="0"/>
                        <a:t>40</a:t>
                      </a:r>
                      <a:endParaRPr kumimoji="1" lang="ja-JP" altLang="en-US" sz="2800" b="0" dirty="0"/>
                    </a:p>
                  </a:txBody>
                  <a:tcPr/>
                </a:tc>
              </a:tr>
              <a:tr h="266747">
                <a:tc>
                  <a:txBody>
                    <a:bodyPr/>
                    <a:lstStyle/>
                    <a:p>
                      <a:r>
                        <a:rPr kumimoji="1" lang="en-US" altLang="ja-JP" sz="2800" b="0" dirty="0" smtClean="0"/>
                        <a:t>Max. Length of Variable</a:t>
                      </a:r>
                      <a:endParaRPr kumimoji="1" lang="ja-JP" altLang="en-US" sz="2800" b="0" dirty="0"/>
                    </a:p>
                  </a:txBody>
                  <a:tcPr/>
                </a:tc>
                <a:tc>
                  <a:txBody>
                    <a:bodyPr/>
                    <a:lstStyle/>
                    <a:p>
                      <a:pPr algn="ctr"/>
                      <a:r>
                        <a:rPr kumimoji="1" lang="en-US" altLang="ja-JP" sz="2800" b="0" dirty="0" smtClean="0"/>
                        <a:t>8</a:t>
                      </a:r>
                      <a:endParaRPr kumimoji="1" lang="ja-JP" altLang="en-US" sz="2800" b="0" dirty="0"/>
                    </a:p>
                  </a:txBody>
                  <a:tcPr/>
                </a:tc>
              </a:tr>
              <a:tr h="266747">
                <a:tc>
                  <a:txBody>
                    <a:bodyPr/>
                    <a:lstStyle/>
                    <a:p>
                      <a:r>
                        <a:rPr kumimoji="1" lang="en-US" altLang="ja-JP" sz="2800" b="0" dirty="0" smtClean="0"/>
                        <a:t>Max. Length</a:t>
                      </a:r>
                      <a:r>
                        <a:rPr kumimoji="1" lang="en-US" altLang="ja-JP" sz="2800" b="0" baseline="0" dirty="0" smtClean="0"/>
                        <a:t> of Variable Label</a:t>
                      </a:r>
                      <a:endParaRPr kumimoji="1" lang="ja-JP" altLang="en-US" sz="2800" b="0" dirty="0"/>
                    </a:p>
                  </a:txBody>
                  <a:tcPr/>
                </a:tc>
                <a:tc>
                  <a:txBody>
                    <a:bodyPr/>
                    <a:lstStyle/>
                    <a:p>
                      <a:pPr algn="ctr"/>
                      <a:r>
                        <a:rPr kumimoji="1" lang="en-US" altLang="ja-JP" sz="2800" b="0" dirty="0" smtClean="0"/>
                        <a:t>40</a:t>
                      </a:r>
                      <a:endParaRPr kumimoji="1" lang="ja-JP" altLang="en-US" sz="2800" b="0" dirty="0"/>
                    </a:p>
                  </a:txBody>
                  <a:tcPr/>
                </a:tc>
              </a:tr>
            </a:tbl>
          </a:graphicData>
        </a:graphic>
      </p:graphicFrame>
      <p:sp>
        <p:nvSpPr>
          <p:cNvPr id="9" name="正方形/長方形 8"/>
          <p:cNvSpPr/>
          <p:nvPr/>
        </p:nvSpPr>
        <p:spPr>
          <a:xfrm>
            <a:off x="3962400" y="4724400"/>
            <a:ext cx="4850430" cy="461665"/>
          </a:xfrm>
          <a:prstGeom prst="rect">
            <a:avLst/>
          </a:prstGeom>
        </p:spPr>
        <p:txBody>
          <a:bodyPr wrap="none">
            <a:spAutoFit/>
          </a:bodyPr>
          <a:lstStyle/>
          <a:p>
            <a:r>
              <a:rPr lang="en-US" altLang="ja-JP" sz="2400" dirty="0" smtClean="0"/>
              <a:t>[FDA </a:t>
            </a:r>
            <a:r>
              <a:rPr lang="en-US" altLang="ja-JP" sz="2400" dirty="0"/>
              <a:t>Study Data </a:t>
            </a:r>
            <a:r>
              <a:rPr lang="en-US" altLang="ja-JP" sz="2400" dirty="0" smtClean="0"/>
              <a:t>Specifications, 2012]</a:t>
            </a:r>
            <a:endParaRPr lang="en-US" altLang="ja-JP" sz="2400" dirty="0"/>
          </a:p>
        </p:txBody>
      </p:sp>
    </p:spTree>
    <p:extLst>
      <p:ext uri="{BB962C8B-B14F-4D97-AF65-F5344CB8AC3E}">
        <p14:creationId xmlns:p14="http://schemas.microsoft.com/office/powerpoint/2010/main" val="26079336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4294967295"/>
          </p:nvPr>
        </p:nvSpPr>
        <p:spPr>
          <a:xfrm>
            <a:off x="-38100" y="6351588"/>
            <a:ext cx="506413" cy="4587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333333"/>
                </a:solidFill>
                <a:latin typeface="Arial" pitchFamily="34" charset="0"/>
                <a:cs typeface="Arial" pitchFamily="34" charset="0"/>
              </a:defRPr>
            </a:lvl1pPr>
            <a:lvl2pPr marL="742950" indent="-285750" eaLnBrk="0" hangingPunct="0">
              <a:defRPr sz="2200">
                <a:solidFill>
                  <a:srgbClr val="333333"/>
                </a:solidFill>
                <a:latin typeface="Arial" pitchFamily="34" charset="0"/>
                <a:cs typeface="Arial" pitchFamily="34" charset="0"/>
              </a:defRPr>
            </a:lvl2pPr>
            <a:lvl3pPr marL="1143000" indent="-228600" eaLnBrk="0" hangingPunct="0">
              <a:defRPr sz="2200">
                <a:solidFill>
                  <a:srgbClr val="333333"/>
                </a:solidFill>
                <a:latin typeface="Arial" pitchFamily="34" charset="0"/>
                <a:cs typeface="Arial" pitchFamily="34" charset="0"/>
              </a:defRPr>
            </a:lvl3pPr>
            <a:lvl4pPr marL="1600200" indent="-228600" eaLnBrk="0" hangingPunct="0">
              <a:defRPr sz="2200">
                <a:solidFill>
                  <a:srgbClr val="333333"/>
                </a:solidFill>
                <a:latin typeface="Arial" pitchFamily="34" charset="0"/>
                <a:cs typeface="Arial" pitchFamily="34" charset="0"/>
              </a:defRPr>
            </a:lvl4pPr>
            <a:lvl5pPr marL="2057400" indent="-228600" eaLnBrk="0" hangingPunct="0">
              <a:defRPr sz="2200">
                <a:solidFill>
                  <a:srgbClr val="333333"/>
                </a:solidFill>
                <a:latin typeface="Arial" pitchFamily="34" charset="0"/>
                <a:cs typeface="Arial" pitchFamily="34" charset="0"/>
              </a:defRPr>
            </a:lvl5pPr>
            <a:lvl6pPr marL="2514600" indent="-228600" eaLnBrk="0" fontAlgn="base" hangingPunct="0">
              <a:spcBef>
                <a:spcPct val="0"/>
              </a:spcBef>
              <a:spcAft>
                <a:spcPct val="0"/>
              </a:spcAft>
              <a:defRPr sz="2200">
                <a:solidFill>
                  <a:srgbClr val="333333"/>
                </a:solidFill>
                <a:latin typeface="Arial" pitchFamily="34" charset="0"/>
                <a:cs typeface="Arial" pitchFamily="34" charset="0"/>
              </a:defRPr>
            </a:lvl6pPr>
            <a:lvl7pPr marL="2971800" indent="-228600" eaLnBrk="0" fontAlgn="base" hangingPunct="0">
              <a:spcBef>
                <a:spcPct val="0"/>
              </a:spcBef>
              <a:spcAft>
                <a:spcPct val="0"/>
              </a:spcAft>
              <a:defRPr sz="2200">
                <a:solidFill>
                  <a:srgbClr val="333333"/>
                </a:solidFill>
                <a:latin typeface="Arial" pitchFamily="34" charset="0"/>
                <a:cs typeface="Arial" pitchFamily="34" charset="0"/>
              </a:defRPr>
            </a:lvl7pPr>
            <a:lvl8pPr marL="3429000" indent="-228600" eaLnBrk="0" fontAlgn="base" hangingPunct="0">
              <a:spcBef>
                <a:spcPct val="0"/>
              </a:spcBef>
              <a:spcAft>
                <a:spcPct val="0"/>
              </a:spcAft>
              <a:defRPr sz="2200">
                <a:solidFill>
                  <a:srgbClr val="333333"/>
                </a:solidFill>
                <a:latin typeface="Arial" pitchFamily="34" charset="0"/>
                <a:cs typeface="Arial" pitchFamily="34" charset="0"/>
              </a:defRPr>
            </a:lvl8pPr>
            <a:lvl9pPr marL="3886200" indent="-228600" eaLnBrk="0" fontAlgn="base" hangingPunct="0">
              <a:spcBef>
                <a:spcPct val="0"/>
              </a:spcBef>
              <a:spcAft>
                <a:spcPct val="0"/>
              </a:spcAft>
              <a:defRPr sz="2200">
                <a:solidFill>
                  <a:srgbClr val="333333"/>
                </a:solidFill>
                <a:latin typeface="Arial" pitchFamily="34" charset="0"/>
                <a:cs typeface="Arial" pitchFamily="34" charset="0"/>
              </a:defRPr>
            </a:lvl9pPr>
          </a:lstStyle>
          <a:p>
            <a:pPr eaLnBrk="1" hangingPunct="1"/>
            <a:fld id="{6F117028-783E-4493-A2D2-2096F567A221}" type="slidenum">
              <a:rPr lang="ja-JP" altLang="en-US" sz="1200">
                <a:solidFill>
                  <a:srgbClr val="008059"/>
                </a:solidFill>
              </a:rPr>
              <a:pPr eaLnBrk="1" hangingPunct="1"/>
              <a:t>17</a:t>
            </a:fld>
            <a:endParaRPr lang="en-US" altLang="ja-JP" sz="1200">
              <a:solidFill>
                <a:srgbClr val="008059"/>
              </a:solidFill>
            </a:endParaRPr>
          </a:p>
        </p:txBody>
      </p:sp>
      <p:sp>
        <p:nvSpPr>
          <p:cNvPr id="27651" name="Rectangle 2"/>
          <p:cNvSpPr>
            <a:spLocks noGrp="1" noChangeArrowheads="1"/>
          </p:cNvSpPr>
          <p:nvPr>
            <p:ph type="title"/>
          </p:nvPr>
        </p:nvSpPr>
        <p:spPr>
          <a:xfrm>
            <a:off x="457200" y="152400"/>
            <a:ext cx="8229600" cy="533400"/>
          </a:xfrm>
        </p:spPr>
        <p:txBody>
          <a:bodyPr>
            <a:normAutofit fontScale="90000"/>
          </a:bodyPr>
          <a:lstStyle/>
          <a:p>
            <a:r>
              <a:rPr lang="en-US" altLang="ja-JP" b="1" dirty="0">
                <a:latin typeface="+mj-lt"/>
              </a:rPr>
              <a:t>Example of FDA’s rule </a:t>
            </a:r>
            <a:r>
              <a:rPr lang="en-US" altLang="ja-JP" b="1" dirty="0" smtClean="0">
                <a:latin typeface="+mj-lt"/>
              </a:rPr>
              <a:t>(2/3)</a:t>
            </a:r>
            <a:endParaRPr lang="en-US" altLang="ja-JP" dirty="0" smtClean="0">
              <a:latin typeface="+mj-lt"/>
              <a:ea typeface="ＭＳ Ｐゴシック" pitchFamily="50" charset="-128"/>
            </a:endParaRPr>
          </a:p>
        </p:txBody>
      </p:sp>
      <p:sp>
        <p:nvSpPr>
          <p:cNvPr id="29700" name="Rectangle 3"/>
          <p:cNvSpPr>
            <a:spLocks noGrp="1" noChangeArrowheads="1"/>
          </p:cNvSpPr>
          <p:nvPr>
            <p:ph type="body" idx="1"/>
          </p:nvPr>
        </p:nvSpPr>
        <p:spPr>
          <a:xfrm>
            <a:off x="228600" y="762000"/>
            <a:ext cx="8610600" cy="5257800"/>
          </a:xfrm>
        </p:spPr>
        <p:txBody>
          <a:bodyPr>
            <a:normAutofit/>
          </a:bodyPr>
          <a:lstStyle/>
          <a:p>
            <a:pPr marL="0" indent="0">
              <a:buNone/>
            </a:pPr>
            <a:r>
              <a:rPr lang="en-US" altLang="ja-JP" sz="2000" b="1" dirty="0" smtClean="0">
                <a:latin typeface="+mn-lt"/>
                <a:ea typeface="ＭＳ Ｐゴシック" pitchFamily="50" charset="-128"/>
              </a:rPr>
              <a:t>General Considerations for Analysis Datasets</a:t>
            </a:r>
          </a:p>
          <a:p>
            <a:r>
              <a:rPr lang="en-US" altLang="ja-JP" sz="1800" dirty="0" smtClean="0">
                <a:latin typeface="+mn-lt"/>
                <a:ea typeface="ＭＳ Ｐゴシック" pitchFamily="50" charset="-128"/>
              </a:rPr>
              <a:t>At least </a:t>
            </a:r>
            <a:r>
              <a:rPr lang="en-US" altLang="ja-JP" sz="1800" dirty="0">
                <a:latin typeface="+mn-lt"/>
                <a:ea typeface="ＭＳ Ｐゴシック" pitchFamily="50" charset="-128"/>
              </a:rPr>
              <a:t>one analysis dataset should be labeled in the data definition file as containing the primary efficacy data</a:t>
            </a:r>
            <a:r>
              <a:rPr lang="en-US" altLang="ja-JP" sz="1800" dirty="0" smtClean="0">
                <a:latin typeface="+mn-lt"/>
                <a:ea typeface="ＭＳ Ｐゴシック" pitchFamily="50" charset="-128"/>
              </a:rPr>
              <a:t>.</a:t>
            </a:r>
          </a:p>
          <a:p>
            <a:r>
              <a:rPr lang="en-US" altLang="ja-JP" sz="1800" dirty="0" smtClean="0">
                <a:latin typeface="+mn-lt"/>
                <a:ea typeface="ＭＳ Ｐゴシック" pitchFamily="50" charset="-128"/>
              </a:rPr>
              <a:t>When a </a:t>
            </a:r>
            <a:r>
              <a:rPr lang="en-US" altLang="ja-JP" sz="1800" dirty="0">
                <a:latin typeface="+mn-lt"/>
                <a:ea typeface="ＭＳ Ｐゴシック" pitchFamily="50" charset="-128"/>
              </a:rPr>
              <a:t>dataset contains multiple records per subject, a variable for relative day of measurement or event and variables for visit should be included. In addition to a protocol-scheduled visit variable, include at least two timing variables; a character variable describing the visit (e.g. WEEK 8) and a corresponding numeric variable (e.g. 8). These two variables are measures of time from randomization.</a:t>
            </a:r>
          </a:p>
          <a:p>
            <a:r>
              <a:rPr lang="en-US" altLang="ja-JP" sz="1800" dirty="0" smtClean="0">
                <a:latin typeface="+mn-lt"/>
                <a:ea typeface="ＭＳ Ｐゴシック" pitchFamily="50" charset="-128"/>
              </a:rPr>
              <a:t>Core </a:t>
            </a:r>
            <a:r>
              <a:rPr lang="en-US" altLang="ja-JP" sz="1800" dirty="0">
                <a:latin typeface="+mn-lt"/>
                <a:ea typeface="ＭＳ Ｐゴシック" pitchFamily="50" charset="-128"/>
              </a:rPr>
              <a:t>variables should be listed after the key variables (USUBJID and visit) and included on each analysis dataset. Core variables include study/protocol, center/site, country, treatment assignment, sex, age, race, analysis population flags (e.g. ITT, safety) and other important baseline demographic variables.</a:t>
            </a:r>
            <a:endParaRPr lang="en-US" altLang="ja-JP" sz="1800" dirty="0" smtClean="0">
              <a:latin typeface="+mn-lt"/>
              <a:ea typeface="ＭＳ Ｐゴシック" pitchFamily="50" charset="-128"/>
            </a:endParaRPr>
          </a:p>
          <a:p>
            <a:r>
              <a:rPr lang="en-US" altLang="ja-JP" sz="1800" dirty="0">
                <a:latin typeface="+mn-lt"/>
                <a:ea typeface="ＭＳ Ｐゴシック" pitchFamily="50" charset="-128"/>
              </a:rPr>
              <a:t>For textual data that have been mapped to numeric codes, provide two variables, one with text and one with numeric codes</a:t>
            </a:r>
            <a:r>
              <a:rPr lang="en-US" altLang="ja-JP" sz="1800" dirty="0" smtClean="0">
                <a:latin typeface="+mn-lt"/>
                <a:ea typeface="ＭＳ Ｐゴシック" pitchFamily="50" charset="-128"/>
              </a:rPr>
              <a:t>.</a:t>
            </a:r>
          </a:p>
          <a:p>
            <a:r>
              <a:rPr lang="en-US" altLang="ja-JP" sz="1800" dirty="0">
                <a:latin typeface="+mn-lt"/>
                <a:ea typeface="ＭＳ Ｐゴシック" pitchFamily="50" charset="-128"/>
              </a:rPr>
              <a:t>Dates should be formatted as numeric in the analysis datasets even if dates are in ISO8601 or another character format in the raw data. This formatting will facilitate calculations, such as duration</a:t>
            </a:r>
            <a:r>
              <a:rPr lang="en-US" altLang="ja-JP" sz="1800" dirty="0" smtClean="0">
                <a:latin typeface="+mn-lt"/>
                <a:ea typeface="ＭＳ Ｐゴシック" pitchFamily="50" charset="-128"/>
              </a:rPr>
              <a:t>.</a:t>
            </a:r>
            <a:endParaRPr lang="en-US" altLang="ja-JP" sz="1800" dirty="0">
              <a:latin typeface="+mn-lt"/>
              <a:ea typeface="ＭＳ Ｐゴシック" pitchFamily="50" charset="-128"/>
            </a:endParaRPr>
          </a:p>
        </p:txBody>
      </p:sp>
      <p:sp>
        <p:nvSpPr>
          <p:cNvPr id="5" name="Slide Number Placeholder 1"/>
          <p:cNvSpPr>
            <a:spLocks noGrp="1"/>
          </p:cNvSpPr>
          <p:nvPr>
            <p:ph type="sldNum" sz="quarter" idx="4"/>
          </p:nvPr>
        </p:nvSpPr>
        <p:spPr>
          <a:xfrm>
            <a:off x="8686800" y="5867400"/>
            <a:ext cx="457200" cy="365125"/>
          </a:xfrm>
        </p:spPr>
        <p:txBody>
          <a:bodyPr/>
          <a:lstStyle/>
          <a:p>
            <a:fld id="{3C0F580F-0886-4BEC-82E3-E9319B71EE89}" type="slidenum">
              <a:rPr lang="en-US" smtClean="0"/>
              <a:pPr/>
              <a:t>17</a:t>
            </a:fld>
            <a:endParaRPr lang="en-US" dirty="0"/>
          </a:p>
        </p:txBody>
      </p:sp>
      <p:sp>
        <p:nvSpPr>
          <p:cNvPr id="6" name="正方形/長方形 5"/>
          <p:cNvSpPr/>
          <p:nvPr/>
        </p:nvSpPr>
        <p:spPr>
          <a:xfrm>
            <a:off x="3962400" y="5634335"/>
            <a:ext cx="4850430" cy="461665"/>
          </a:xfrm>
          <a:prstGeom prst="rect">
            <a:avLst/>
          </a:prstGeom>
        </p:spPr>
        <p:txBody>
          <a:bodyPr wrap="none">
            <a:spAutoFit/>
          </a:bodyPr>
          <a:lstStyle/>
          <a:p>
            <a:r>
              <a:rPr lang="en-US" altLang="ja-JP" sz="2400" dirty="0" smtClean="0"/>
              <a:t>[FDA </a:t>
            </a:r>
            <a:r>
              <a:rPr lang="en-US" altLang="ja-JP" sz="2400" dirty="0"/>
              <a:t>Study Data </a:t>
            </a:r>
            <a:r>
              <a:rPr lang="en-US" altLang="ja-JP" sz="2400" dirty="0" smtClean="0"/>
              <a:t>Specifications, 2012]</a:t>
            </a:r>
            <a:endParaRPr lang="en-US" altLang="ja-JP" sz="2400" dirty="0"/>
          </a:p>
        </p:txBody>
      </p:sp>
    </p:spTree>
    <p:extLst>
      <p:ext uri="{BB962C8B-B14F-4D97-AF65-F5344CB8AC3E}">
        <p14:creationId xmlns:p14="http://schemas.microsoft.com/office/powerpoint/2010/main" val="31603818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C0F580F-0886-4BEC-82E3-E9319B71EE89}" type="slidenum">
              <a:rPr lang="en-US" smtClean="0"/>
              <a:pPr/>
              <a:t>18</a:t>
            </a:fld>
            <a:endParaRPr lang="en-US" dirty="0"/>
          </a:p>
        </p:txBody>
      </p:sp>
      <p:pic>
        <p:nvPicPr>
          <p:cNvPr id="2051" name="図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14400"/>
            <a:ext cx="3505200" cy="4833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正方形/長方形 8"/>
          <p:cNvSpPr/>
          <p:nvPr/>
        </p:nvSpPr>
        <p:spPr>
          <a:xfrm>
            <a:off x="3962400" y="5634335"/>
            <a:ext cx="4850430" cy="461665"/>
          </a:xfrm>
          <a:prstGeom prst="rect">
            <a:avLst/>
          </a:prstGeom>
        </p:spPr>
        <p:txBody>
          <a:bodyPr wrap="none">
            <a:spAutoFit/>
          </a:bodyPr>
          <a:lstStyle/>
          <a:p>
            <a:r>
              <a:rPr lang="en-US" altLang="ja-JP" sz="2400" dirty="0" smtClean="0"/>
              <a:t>[FDA </a:t>
            </a:r>
            <a:r>
              <a:rPr lang="en-US" altLang="ja-JP" sz="2400" dirty="0"/>
              <a:t>Study Data </a:t>
            </a:r>
            <a:r>
              <a:rPr lang="en-US" altLang="ja-JP" sz="2400" dirty="0" smtClean="0"/>
              <a:t>Specifications, 2012]</a:t>
            </a:r>
            <a:endParaRPr lang="en-US" altLang="ja-JP" sz="2400" dirty="0"/>
          </a:p>
        </p:txBody>
      </p:sp>
      <p:sp>
        <p:nvSpPr>
          <p:cNvPr id="7" name="角丸四角形 6"/>
          <p:cNvSpPr/>
          <p:nvPr/>
        </p:nvSpPr>
        <p:spPr>
          <a:xfrm>
            <a:off x="1676400" y="1897839"/>
            <a:ext cx="2133600" cy="1981200"/>
          </a:xfrm>
          <a:prstGeom prst="round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1676400" y="4336239"/>
            <a:ext cx="2133600" cy="1295400"/>
          </a:xfrm>
          <a:prstGeom prst="round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3581400" y="990600"/>
            <a:ext cx="4872103" cy="646331"/>
          </a:xfrm>
          <a:prstGeom prst="rect">
            <a:avLst/>
          </a:prstGeom>
        </p:spPr>
        <p:txBody>
          <a:bodyPr wrap="none">
            <a:spAutoFit/>
          </a:bodyPr>
          <a:lstStyle/>
          <a:p>
            <a:r>
              <a:rPr lang="en-US" altLang="ja-JP" sz="3600" b="1" dirty="0" err="1" smtClean="0"/>
              <a:t>eCTD</a:t>
            </a:r>
            <a:r>
              <a:rPr lang="en-US" altLang="ja-JP" sz="3600" b="1" dirty="0" smtClean="0"/>
              <a:t> directory structure</a:t>
            </a:r>
            <a:endParaRPr lang="en-US" altLang="ja-JP" sz="3600" b="1" dirty="0"/>
          </a:p>
        </p:txBody>
      </p:sp>
      <p:sp>
        <p:nvSpPr>
          <p:cNvPr id="13" name="正方形/長方形 12"/>
          <p:cNvSpPr/>
          <p:nvPr/>
        </p:nvSpPr>
        <p:spPr>
          <a:xfrm>
            <a:off x="3810000" y="2362200"/>
            <a:ext cx="4037630" cy="707886"/>
          </a:xfrm>
          <a:prstGeom prst="rect">
            <a:avLst/>
          </a:prstGeom>
        </p:spPr>
        <p:txBody>
          <a:bodyPr wrap="square">
            <a:spAutoFit/>
          </a:bodyPr>
          <a:lstStyle/>
          <a:p>
            <a:r>
              <a:rPr lang="en-US" altLang="ja-JP" sz="2000" dirty="0" smtClean="0"/>
              <a:t>Contains ADaM analysis datasets</a:t>
            </a:r>
          </a:p>
          <a:p>
            <a:r>
              <a:rPr lang="en-US" altLang="ja-JP" sz="2000" dirty="0" smtClean="0"/>
              <a:t>Contains respective programs</a:t>
            </a:r>
            <a:endParaRPr lang="en-US" altLang="ja-JP" sz="2000" dirty="0"/>
          </a:p>
        </p:txBody>
      </p:sp>
      <p:sp>
        <p:nvSpPr>
          <p:cNvPr id="14" name="正方形/長方形 13"/>
          <p:cNvSpPr/>
          <p:nvPr/>
        </p:nvSpPr>
        <p:spPr>
          <a:xfrm>
            <a:off x="3810000" y="3178314"/>
            <a:ext cx="4266230" cy="707886"/>
          </a:xfrm>
          <a:prstGeom prst="rect">
            <a:avLst/>
          </a:prstGeom>
        </p:spPr>
        <p:txBody>
          <a:bodyPr wrap="square">
            <a:spAutoFit/>
          </a:bodyPr>
          <a:lstStyle/>
          <a:p>
            <a:r>
              <a:rPr lang="en-US" altLang="ja-JP" sz="2000" dirty="0" smtClean="0"/>
              <a:t>Contains non-ADaM analysis datasets</a:t>
            </a:r>
          </a:p>
          <a:p>
            <a:r>
              <a:rPr lang="en-US" altLang="ja-JP" sz="2000" dirty="0" smtClean="0"/>
              <a:t>Contains respective programs</a:t>
            </a:r>
            <a:endParaRPr lang="en-US" altLang="ja-JP" sz="2000" dirty="0"/>
          </a:p>
        </p:txBody>
      </p:sp>
      <p:sp>
        <p:nvSpPr>
          <p:cNvPr id="15" name="正方形/長方形 14"/>
          <p:cNvSpPr/>
          <p:nvPr/>
        </p:nvSpPr>
        <p:spPr>
          <a:xfrm>
            <a:off x="3810000" y="4546937"/>
            <a:ext cx="4648200" cy="1015663"/>
          </a:xfrm>
          <a:prstGeom prst="rect">
            <a:avLst/>
          </a:prstGeom>
        </p:spPr>
        <p:txBody>
          <a:bodyPr wrap="square">
            <a:spAutoFit/>
          </a:bodyPr>
          <a:lstStyle/>
          <a:p>
            <a:r>
              <a:rPr lang="en-US" altLang="ja-JP" sz="2000" dirty="0" smtClean="0"/>
              <a:t>Contains non-SDTM tabulation datasets</a:t>
            </a:r>
          </a:p>
          <a:p>
            <a:r>
              <a:rPr lang="en-US" altLang="ja-JP" sz="2000" dirty="0" smtClean="0"/>
              <a:t>Contains SDTM datasets</a:t>
            </a:r>
          </a:p>
          <a:p>
            <a:r>
              <a:rPr lang="en-US" altLang="ja-JP" sz="2000" dirty="0" smtClean="0"/>
              <a:t>Contains SEND datasets (Animal </a:t>
            </a:r>
            <a:r>
              <a:rPr lang="en-US" altLang="ja-JP" sz="2000" dirty="0" err="1" smtClean="0"/>
              <a:t>tox</a:t>
            </a:r>
            <a:r>
              <a:rPr lang="en-US" altLang="ja-JP" sz="2000" dirty="0" smtClean="0"/>
              <a:t>. data)</a:t>
            </a:r>
            <a:endParaRPr lang="en-US" altLang="ja-JP" sz="2000" dirty="0"/>
          </a:p>
        </p:txBody>
      </p:sp>
      <p:sp>
        <p:nvSpPr>
          <p:cNvPr id="16" name="Rectangle 2"/>
          <p:cNvSpPr>
            <a:spLocks noGrp="1" noChangeArrowheads="1"/>
          </p:cNvSpPr>
          <p:nvPr>
            <p:ph type="title"/>
          </p:nvPr>
        </p:nvSpPr>
        <p:spPr>
          <a:xfrm>
            <a:off x="457200" y="152400"/>
            <a:ext cx="8229600" cy="639762"/>
          </a:xfrm>
        </p:spPr>
        <p:txBody>
          <a:bodyPr>
            <a:normAutofit fontScale="90000"/>
          </a:bodyPr>
          <a:lstStyle/>
          <a:p>
            <a:r>
              <a:rPr lang="en-US" altLang="ja-JP" b="1" dirty="0">
                <a:latin typeface="+mj-lt"/>
              </a:rPr>
              <a:t>Example of FDA’s rule </a:t>
            </a:r>
            <a:r>
              <a:rPr lang="en-US" altLang="ja-JP" b="1" dirty="0" smtClean="0">
                <a:latin typeface="+mj-lt"/>
              </a:rPr>
              <a:t>(3/3)</a:t>
            </a:r>
            <a:endParaRPr lang="en-US" altLang="ja-JP" dirty="0" smtClean="0">
              <a:latin typeface="+mj-lt"/>
              <a:ea typeface="ＭＳ Ｐゴシック" pitchFamily="50" charset="-128"/>
            </a:endParaRPr>
          </a:p>
        </p:txBody>
      </p:sp>
    </p:spTree>
    <p:extLst>
      <p:ext uri="{BB962C8B-B14F-4D97-AF65-F5344CB8AC3E}">
        <p14:creationId xmlns:p14="http://schemas.microsoft.com/office/powerpoint/2010/main" val="22165367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724401"/>
          </a:xfrm>
        </p:spPr>
        <p:txBody>
          <a:bodyPr>
            <a:normAutofit/>
          </a:bodyPr>
          <a:lstStyle/>
          <a:p>
            <a:r>
              <a:rPr lang="en-US" dirty="0">
                <a:latin typeface="+mn-lt"/>
              </a:rPr>
              <a:t>Conversion of legacy datasets to SDTM </a:t>
            </a:r>
            <a:r>
              <a:rPr lang="en-US" dirty="0" smtClean="0">
                <a:latin typeface="+mn-lt"/>
              </a:rPr>
              <a:t>1.1/ SDTMIG 3.1.1</a:t>
            </a:r>
          </a:p>
          <a:p>
            <a:r>
              <a:rPr lang="en-US" dirty="0" smtClean="0">
                <a:latin typeface="+mn-lt"/>
              </a:rPr>
              <a:t>Translation was necessary for some studies</a:t>
            </a:r>
            <a:endParaRPr lang="en-US" dirty="0">
              <a:latin typeface="+mn-lt"/>
            </a:endParaRPr>
          </a:p>
          <a:p>
            <a:r>
              <a:rPr lang="en-US" dirty="0">
                <a:latin typeface="+mn-lt"/>
              </a:rPr>
              <a:t>Generation of ISS/ISE from SDTM datasets</a:t>
            </a:r>
          </a:p>
          <a:p>
            <a:r>
              <a:rPr lang="en-US" dirty="0">
                <a:latin typeface="+mn-lt"/>
              </a:rPr>
              <a:t>Preparation of efficacy analysis datasets with FDA’s requirements for selected Phase2/3 studies (NOT ADaM) </a:t>
            </a:r>
          </a:p>
          <a:p>
            <a:r>
              <a:rPr lang="en-US" dirty="0">
                <a:latin typeface="+mn-lt"/>
              </a:rPr>
              <a:t>Generation of Define files</a:t>
            </a:r>
          </a:p>
        </p:txBody>
      </p:sp>
      <p:sp>
        <p:nvSpPr>
          <p:cNvPr id="6" name="Title 5"/>
          <p:cNvSpPr>
            <a:spLocks noGrp="1"/>
          </p:cNvSpPr>
          <p:nvPr>
            <p:ph type="title"/>
          </p:nvPr>
        </p:nvSpPr>
        <p:spPr>
          <a:xfrm>
            <a:off x="457200" y="228600"/>
            <a:ext cx="8229600" cy="792162"/>
          </a:xfrm>
        </p:spPr>
        <p:txBody>
          <a:bodyPr>
            <a:normAutofit/>
          </a:bodyPr>
          <a:lstStyle/>
          <a:p>
            <a:r>
              <a:rPr lang="en-US" b="1" dirty="0" smtClean="0">
                <a:latin typeface="+mj-lt"/>
              </a:rPr>
              <a:t>Summary of our activities</a:t>
            </a:r>
            <a:endParaRPr lang="en-US" b="1" dirty="0">
              <a:latin typeface="+mj-lt"/>
            </a:endParaRPr>
          </a:p>
        </p:txBody>
      </p:sp>
      <p:sp>
        <p:nvSpPr>
          <p:cNvPr id="2" name="Slide Number Placeholder 1"/>
          <p:cNvSpPr>
            <a:spLocks noGrp="1"/>
          </p:cNvSpPr>
          <p:nvPr>
            <p:ph type="sldNum" sz="quarter" idx="4"/>
          </p:nvPr>
        </p:nvSpPr>
        <p:spPr/>
        <p:txBody>
          <a:bodyPr/>
          <a:lstStyle/>
          <a:p>
            <a:fld id="{3C0F580F-0886-4BEC-82E3-E9319B71EE89}" type="slidenum">
              <a:rPr lang="en-US" smtClean="0"/>
              <a:pPr/>
              <a:t>19</a:t>
            </a:fld>
            <a:endParaRPr lang="en-US" dirty="0"/>
          </a:p>
        </p:txBody>
      </p:sp>
    </p:spTree>
    <p:extLst>
      <p:ext uri="{BB962C8B-B14F-4D97-AF65-F5344CB8AC3E}">
        <p14:creationId xmlns:p14="http://schemas.microsoft.com/office/powerpoint/2010/main" val="4250691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C0F580F-0886-4BEC-82E3-E9319B71EE89}" type="slidenum">
              <a:rPr lang="en-US" smtClean="0"/>
              <a:pPr/>
              <a:t>2</a:t>
            </a:fld>
            <a:endParaRPr lang="en-US" dirty="0"/>
          </a:p>
        </p:txBody>
      </p:sp>
      <p:sp>
        <p:nvSpPr>
          <p:cNvPr id="7" name="Title 2"/>
          <p:cNvSpPr>
            <a:spLocks noGrp="1"/>
          </p:cNvSpPr>
          <p:nvPr>
            <p:ph type="title"/>
          </p:nvPr>
        </p:nvSpPr>
        <p:spPr>
          <a:xfrm>
            <a:off x="457200" y="274638"/>
            <a:ext cx="8229600" cy="868362"/>
          </a:xfrm>
        </p:spPr>
        <p:txBody>
          <a:bodyPr>
            <a:noAutofit/>
          </a:bodyPr>
          <a:lstStyle/>
          <a:p>
            <a:pPr algn="l"/>
            <a:r>
              <a:rPr lang="en-US" sz="3200" dirty="0" smtClean="0"/>
              <a:t>Disclaimer</a:t>
            </a:r>
            <a:endParaRPr lang="en-US" sz="3200" dirty="0"/>
          </a:p>
        </p:txBody>
      </p:sp>
      <p:sp>
        <p:nvSpPr>
          <p:cNvPr id="8" name="Content Placeholder 1"/>
          <p:cNvSpPr>
            <a:spLocks noGrp="1"/>
          </p:cNvSpPr>
          <p:nvPr>
            <p:ph idx="1"/>
          </p:nvPr>
        </p:nvSpPr>
        <p:spPr>
          <a:xfrm>
            <a:off x="457200" y="1143000"/>
            <a:ext cx="8229600" cy="4876801"/>
          </a:xfrm>
        </p:spPr>
        <p:txBody>
          <a:bodyPr>
            <a:normAutofit fontScale="92500"/>
          </a:bodyPr>
          <a:lstStyle/>
          <a:p>
            <a:r>
              <a:rPr lang="en-US" sz="2400" dirty="0" smtClean="0"/>
              <a:t>The views and opinions expressed in the following PowerPoint slides are those of the individual presenter and should not be attributed to Drug Information Association, Inc. (“DIA”), its directors, officers, employees, volunteers, members, chapters, councils, Special Interest Area Communities or affiliates, or any organization with which the presenter is employed or affiliated.</a:t>
            </a:r>
          </a:p>
          <a:p>
            <a:r>
              <a:rPr lang="en-US" sz="2400" dirty="0" smtClean="0"/>
              <a:t>These PowerPoint slides are the intellectual property of the individual presenter and are protected under the copyright laws of the United States of America and other countries.  Used by permission.  All rights reserved.  Drug Information Association, Drug Information Association Inc., DIA and DIA logo are registered trademarks.  All other trademarks are the property of their respective owners.</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153400" cy="4724401"/>
          </a:xfrm>
        </p:spPr>
        <p:txBody>
          <a:bodyPr>
            <a:normAutofit/>
          </a:bodyPr>
          <a:lstStyle/>
          <a:p>
            <a:r>
              <a:rPr lang="en-US" sz="3600" dirty="0" smtClean="0">
                <a:latin typeface="+mn-lt"/>
              </a:rPr>
              <a:t>Working with the multiple vendors</a:t>
            </a:r>
          </a:p>
          <a:p>
            <a:r>
              <a:rPr lang="en-US" sz="3600" dirty="0" smtClean="0">
                <a:latin typeface="+mn-lt"/>
              </a:rPr>
              <a:t>QC process</a:t>
            </a:r>
          </a:p>
          <a:p>
            <a:r>
              <a:rPr lang="en-US" sz="3600" dirty="0" smtClean="0">
                <a:latin typeface="+mn-lt"/>
              </a:rPr>
              <a:t>Translation</a:t>
            </a:r>
          </a:p>
        </p:txBody>
      </p:sp>
      <p:sp>
        <p:nvSpPr>
          <p:cNvPr id="4" name="Date Placeholder 3"/>
          <p:cNvSpPr>
            <a:spLocks noGrp="1"/>
          </p:cNvSpPr>
          <p:nvPr>
            <p:ph type="dt" sz="half" idx="2"/>
          </p:nvPr>
        </p:nvSpPr>
        <p:spPr/>
        <p:txBody>
          <a:bodyPr/>
          <a:lstStyle/>
          <a:p>
            <a:endParaRPr lang="en-US" dirty="0" smtClean="0"/>
          </a:p>
        </p:txBody>
      </p:sp>
      <p:sp>
        <p:nvSpPr>
          <p:cNvPr id="5" name="Footer Placeholder 4"/>
          <p:cNvSpPr>
            <a:spLocks noGrp="1"/>
          </p:cNvSpPr>
          <p:nvPr>
            <p:ph type="ftr" sz="quarter" idx="3"/>
          </p:nvPr>
        </p:nvSpPr>
        <p:spPr/>
        <p:txBody>
          <a:bodyPr/>
          <a:lstStyle/>
          <a:p>
            <a:endParaRPr lang="en-US" dirty="0"/>
          </a:p>
        </p:txBody>
      </p:sp>
      <p:sp>
        <p:nvSpPr>
          <p:cNvPr id="6" name="Title 5"/>
          <p:cNvSpPr>
            <a:spLocks noGrp="1"/>
          </p:cNvSpPr>
          <p:nvPr>
            <p:ph type="title"/>
          </p:nvPr>
        </p:nvSpPr>
        <p:spPr>
          <a:xfrm>
            <a:off x="457200" y="228600"/>
            <a:ext cx="8229600" cy="792162"/>
          </a:xfrm>
        </p:spPr>
        <p:txBody>
          <a:bodyPr>
            <a:normAutofit/>
          </a:bodyPr>
          <a:lstStyle/>
          <a:p>
            <a:r>
              <a:rPr lang="en-US" altLang="ja-JP" b="1" dirty="0" smtClean="0">
                <a:latin typeface="+mj-lt"/>
              </a:rPr>
              <a:t>I</a:t>
            </a:r>
            <a:r>
              <a:rPr lang="en-US" b="1" dirty="0" smtClean="0">
                <a:latin typeface="+mj-lt"/>
              </a:rPr>
              <a:t>mplementation</a:t>
            </a:r>
            <a:endParaRPr lang="en-US" b="1" dirty="0">
              <a:latin typeface="+mj-lt"/>
            </a:endParaRPr>
          </a:p>
        </p:txBody>
      </p:sp>
      <p:sp>
        <p:nvSpPr>
          <p:cNvPr id="2" name="Slide Number Placeholder 1"/>
          <p:cNvSpPr>
            <a:spLocks noGrp="1"/>
          </p:cNvSpPr>
          <p:nvPr>
            <p:ph type="sldNum" sz="quarter" idx="4"/>
          </p:nvPr>
        </p:nvSpPr>
        <p:spPr/>
        <p:txBody>
          <a:bodyPr/>
          <a:lstStyle/>
          <a:p>
            <a:fld id="{3C0F580F-0886-4BEC-82E3-E9319B71EE89}" type="slidenum">
              <a:rPr lang="en-US" smtClean="0"/>
              <a:pPr/>
              <a:t>20</a:t>
            </a:fld>
            <a:endParaRPr lang="en-US" dirty="0"/>
          </a:p>
        </p:txBody>
      </p:sp>
    </p:spTree>
    <p:extLst>
      <p:ext uri="{BB962C8B-B14F-4D97-AF65-F5344CB8AC3E}">
        <p14:creationId xmlns:p14="http://schemas.microsoft.com/office/powerpoint/2010/main" val="6819557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角丸四角形 104"/>
          <p:cNvSpPr/>
          <p:nvPr/>
        </p:nvSpPr>
        <p:spPr>
          <a:xfrm>
            <a:off x="1754377" y="3810001"/>
            <a:ext cx="2244071" cy="2286000"/>
          </a:xfrm>
          <a:prstGeom prst="roundRect">
            <a:avLst/>
          </a:prstGeom>
          <a:noFill/>
          <a:ln w="508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2400" b="1" dirty="0" smtClean="0">
              <a:solidFill>
                <a:schemeClr val="accent6">
                  <a:lumMod val="75000"/>
                </a:schemeClr>
              </a:solidFill>
            </a:endParaRPr>
          </a:p>
          <a:p>
            <a:pPr algn="ctr"/>
            <a:endParaRPr kumimoji="1" lang="en-US" altLang="ja-JP" sz="2400" b="1" dirty="0">
              <a:solidFill>
                <a:schemeClr val="accent6">
                  <a:lumMod val="75000"/>
                </a:schemeClr>
              </a:solidFill>
            </a:endParaRPr>
          </a:p>
          <a:p>
            <a:pPr algn="ctr"/>
            <a:endParaRPr kumimoji="1" lang="en-US" altLang="ja-JP" sz="2400" b="1" dirty="0" smtClean="0">
              <a:solidFill>
                <a:schemeClr val="accent6">
                  <a:lumMod val="75000"/>
                </a:schemeClr>
              </a:solidFill>
            </a:endParaRPr>
          </a:p>
          <a:p>
            <a:pPr algn="ctr"/>
            <a:endParaRPr kumimoji="1" lang="en-US" altLang="ja-JP" sz="2400" b="1" dirty="0" smtClean="0">
              <a:solidFill>
                <a:schemeClr val="accent6">
                  <a:lumMod val="75000"/>
                </a:schemeClr>
              </a:solidFill>
            </a:endParaRPr>
          </a:p>
          <a:p>
            <a:pPr algn="ctr"/>
            <a:endParaRPr kumimoji="1" lang="en-US" altLang="ja-JP" sz="2400" b="1" dirty="0">
              <a:solidFill>
                <a:schemeClr val="accent6">
                  <a:lumMod val="75000"/>
                </a:schemeClr>
              </a:solidFill>
            </a:endParaRPr>
          </a:p>
          <a:p>
            <a:pPr algn="ctr"/>
            <a:r>
              <a:rPr kumimoji="1" lang="en-US" altLang="ja-JP" sz="2400" b="1" dirty="0" smtClean="0">
                <a:solidFill>
                  <a:schemeClr val="accent4">
                    <a:lumMod val="75000"/>
                  </a:schemeClr>
                </a:solidFill>
              </a:rPr>
              <a:t>Vendor D</a:t>
            </a:r>
            <a:endParaRPr kumimoji="1" lang="ja-JP" altLang="en-US" sz="2400" b="1" dirty="0">
              <a:solidFill>
                <a:schemeClr val="accent4">
                  <a:lumMod val="75000"/>
                </a:schemeClr>
              </a:solidFill>
            </a:endParaRPr>
          </a:p>
        </p:txBody>
      </p:sp>
      <p:sp>
        <p:nvSpPr>
          <p:cNvPr id="4" name="Date Placeholder 3"/>
          <p:cNvSpPr>
            <a:spLocks noGrp="1"/>
          </p:cNvSpPr>
          <p:nvPr>
            <p:ph type="dt" sz="half" idx="2"/>
          </p:nvPr>
        </p:nvSpPr>
        <p:spPr/>
        <p:txBody>
          <a:bodyPr/>
          <a:lstStyle/>
          <a:p>
            <a:endParaRPr lang="en-US" dirty="0" smtClean="0"/>
          </a:p>
        </p:txBody>
      </p:sp>
      <p:sp>
        <p:nvSpPr>
          <p:cNvPr id="5" name="Footer Placeholder 4"/>
          <p:cNvSpPr>
            <a:spLocks noGrp="1"/>
          </p:cNvSpPr>
          <p:nvPr>
            <p:ph type="ftr" sz="quarter" idx="3"/>
          </p:nvPr>
        </p:nvSpPr>
        <p:spPr/>
        <p:txBody>
          <a:bodyPr/>
          <a:lstStyle/>
          <a:p>
            <a:endParaRPr lang="en-US" dirty="0"/>
          </a:p>
        </p:txBody>
      </p:sp>
      <p:sp>
        <p:nvSpPr>
          <p:cNvPr id="6" name="Title 5"/>
          <p:cNvSpPr>
            <a:spLocks noGrp="1"/>
          </p:cNvSpPr>
          <p:nvPr>
            <p:ph type="title"/>
          </p:nvPr>
        </p:nvSpPr>
        <p:spPr>
          <a:xfrm>
            <a:off x="457200" y="228600"/>
            <a:ext cx="8229600" cy="411162"/>
          </a:xfrm>
        </p:spPr>
        <p:txBody>
          <a:bodyPr>
            <a:normAutofit fontScale="90000"/>
          </a:bodyPr>
          <a:lstStyle/>
          <a:p>
            <a:r>
              <a:rPr lang="en-US" b="1" dirty="0" smtClean="0">
                <a:latin typeface="+mj-lt"/>
              </a:rPr>
              <a:t>Working with multiple vendors</a:t>
            </a:r>
            <a:endParaRPr lang="en-US" b="1" dirty="0">
              <a:latin typeface="+mj-lt"/>
            </a:endParaRPr>
          </a:p>
        </p:txBody>
      </p:sp>
      <p:sp>
        <p:nvSpPr>
          <p:cNvPr id="2" name="Slide Number Placeholder 1"/>
          <p:cNvSpPr>
            <a:spLocks noGrp="1"/>
          </p:cNvSpPr>
          <p:nvPr>
            <p:ph type="sldNum" sz="quarter" idx="4"/>
          </p:nvPr>
        </p:nvSpPr>
        <p:spPr/>
        <p:txBody>
          <a:bodyPr/>
          <a:lstStyle/>
          <a:p>
            <a:fld id="{3C0F580F-0886-4BEC-82E3-E9319B71EE89}" type="slidenum">
              <a:rPr lang="en-US" smtClean="0"/>
              <a:pPr/>
              <a:t>21</a:t>
            </a:fld>
            <a:endParaRPr lang="en-US" dirty="0"/>
          </a:p>
        </p:txBody>
      </p:sp>
      <p:grpSp>
        <p:nvGrpSpPr>
          <p:cNvPr id="10" name="グループ化 9"/>
          <p:cNvGrpSpPr/>
          <p:nvPr/>
        </p:nvGrpSpPr>
        <p:grpSpPr>
          <a:xfrm>
            <a:off x="5405437" y="2540615"/>
            <a:ext cx="3586163" cy="863600"/>
            <a:chOff x="5329237" y="2540615"/>
            <a:chExt cx="3586163" cy="863600"/>
          </a:xfrm>
        </p:grpSpPr>
        <p:sp>
          <p:nvSpPr>
            <p:cNvPr id="57" name="AutoShape 7"/>
            <p:cNvSpPr>
              <a:spLocks noChangeArrowheads="1"/>
            </p:cNvSpPr>
            <p:nvPr/>
          </p:nvSpPr>
          <p:spPr bwMode="auto">
            <a:xfrm>
              <a:off x="5862637" y="2540615"/>
              <a:ext cx="1223963" cy="863600"/>
            </a:xfrm>
            <a:prstGeom prst="roundRect">
              <a:avLst>
                <a:gd name="adj" fmla="val 1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400" dirty="0" smtClean="0"/>
                <a:t>ISE/ISS</a:t>
              </a:r>
            </a:p>
            <a:p>
              <a:pPr algn="ctr"/>
              <a:r>
                <a:rPr lang="en-US" altLang="ja-JP" sz="2400" dirty="0" smtClean="0"/>
                <a:t>datasets</a:t>
              </a:r>
              <a:endParaRPr lang="en-US" sz="2400" dirty="0"/>
            </a:p>
          </p:txBody>
        </p:sp>
        <p:sp>
          <p:nvSpPr>
            <p:cNvPr id="72" name="Line 31"/>
            <p:cNvSpPr>
              <a:spLocks noChangeShapeType="1"/>
            </p:cNvSpPr>
            <p:nvPr/>
          </p:nvSpPr>
          <p:spPr bwMode="auto">
            <a:xfrm>
              <a:off x="7158037" y="3002578"/>
              <a:ext cx="4572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400"/>
            </a:p>
          </p:txBody>
        </p:sp>
        <p:sp>
          <p:nvSpPr>
            <p:cNvPr id="73" name="AutoShape 32"/>
            <p:cNvSpPr>
              <a:spLocks noChangeArrowheads="1"/>
            </p:cNvSpPr>
            <p:nvPr/>
          </p:nvSpPr>
          <p:spPr bwMode="auto">
            <a:xfrm>
              <a:off x="7691437" y="2540615"/>
              <a:ext cx="1223963" cy="863600"/>
            </a:xfrm>
            <a:prstGeom prst="roundRect">
              <a:avLst>
                <a:gd name="adj" fmla="val 1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400" dirty="0" smtClean="0"/>
                <a:t>TLFs </a:t>
              </a:r>
            </a:p>
            <a:p>
              <a:pPr algn="ctr"/>
              <a:r>
                <a:rPr lang="en-US" altLang="ja-JP" sz="2400" dirty="0" smtClean="0"/>
                <a:t>for CTD</a:t>
              </a:r>
              <a:endParaRPr lang="ja-JP" altLang="en-US" sz="2400" dirty="0"/>
            </a:p>
          </p:txBody>
        </p:sp>
        <p:sp>
          <p:nvSpPr>
            <p:cNvPr id="78" name="Line 31"/>
            <p:cNvSpPr>
              <a:spLocks noChangeShapeType="1"/>
            </p:cNvSpPr>
            <p:nvPr/>
          </p:nvSpPr>
          <p:spPr bwMode="auto">
            <a:xfrm>
              <a:off x="5329237" y="3002578"/>
              <a:ext cx="4572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400"/>
            </a:p>
          </p:txBody>
        </p:sp>
      </p:grpSp>
      <p:grpSp>
        <p:nvGrpSpPr>
          <p:cNvPr id="7" name="グループ化 6"/>
          <p:cNvGrpSpPr/>
          <p:nvPr/>
        </p:nvGrpSpPr>
        <p:grpSpPr>
          <a:xfrm>
            <a:off x="298449" y="2540615"/>
            <a:ext cx="1298576" cy="2285385"/>
            <a:chOff x="222249" y="2540615"/>
            <a:chExt cx="1298576" cy="2285385"/>
          </a:xfrm>
        </p:grpSpPr>
        <p:sp>
          <p:nvSpPr>
            <p:cNvPr id="69" name="AutoShape 26"/>
            <p:cNvSpPr>
              <a:spLocks noChangeArrowheads="1"/>
            </p:cNvSpPr>
            <p:nvPr/>
          </p:nvSpPr>
          <p:spPr bwMode="auto">
            <a:xfrm>
              <a:off x="222249" y="2540615"/>
              <a:ext cx="1296988" cy="863600"/>
            </a:xfrm>
            <a:prstGeom prst="roundRect">
              <a:avLst>
                <a:gd name="adj" fmla="val 1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dirty="0" smtClean="0"/>
                <a:t>Raw</a:t>
              </a:r>
            </a:p>
            <a:p>
              <a:pPr algn="ctr"/>
              <a:r>
                <a:rPr lang="en-US" sz="2400" dirty="0" smtClean="0"/>
                <a:t>datasets</a:t>
              </a:r>
              <a:endParaRPr lang="en-US" sz="2400" dirty="0"/>
            </a:p>
          </p:txBody>
        </p:sp>
        <p:sp>
          <p:nvSpPr>
            <p:cNvPr id="76" name="AutoShape 26"/>
            <p:cNvSpPr>
              <a:spLocks noChangeArrowheads="1"/>
            </p:cNvSpPr>
            <p:nvPr/>
          </p:nvSpPr>
          <p:spPr bwMode="auto">
            <a:xfrm>
              <a:off x="223837" y="3962400"/>
              <a:ext cx="1296988" cy="863600"/>
            </a:xfrm>
            <a:prstGeom prst="roundRect">
              <a:avLst>
                <a:gd name="adj" fmla="val 1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dirty="0" smtClean="0"/>
                <a:t>Analysis</a:t>
              </a:r>
            </a:p>
            <a:p>
              <a:pPr algn="ctr"/>
              <a:r>
                <a:rPr lang="en-US" sz="2400" dirty="0" smtClean="0"/>
                <a:t>datasets</a:t>
              </a:r>
            </a:p>
          </p:txBody>
        </p:sp>
        <p:sp>
          <p:nvSpPr>
            <p:cNvPr id="82" name="Line 31"/>
            <p:cNvSpPr>
              <a:spLocks noChangeShapeType="1"/>
            </p:cNvSpPr>
            <p:nvPr/>
          </p:nvSpPr>
          <p:spPr bwMode="auto">
            <a:xfrm>
              <a:off x="870743" y="3454400"/>
              <a:ext cx="1588" cy="43180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400"/>
            </a:p>
          </p:txBody>
        </p:sp>
      </p:grpSp>
      <p:grpSp>
        <p:nvGrpSpPr>
          <p:cNvPr id="83" name="グループ化 82"/>
          <p:cNvGrpSpPr/>
          <p:nvPr/>
        </p:nvGrpSpPr>
        <p:grpSpPr>
          <a:xfrm>
            <a:off x="152400" y="1600200"/>
            <a:ext cx="1601977" cy="914400"/>
            <a:chOff x="152400" y="833735"/>
            <a:chExt cx="1601977" cy="914400"/>
          </a:xfrm>
        </p:grpSpPr>
        <p:sp>
          <p:nvSpPr>
            <p:cNvPr id="84" name="テキスト ボックス 83"/>
            <p:cNvSpPr txBox="1"/>
            <p:nvPr/>
          </p:nvSpPr>
          <p:spPr>
            <a:xfrm>
              <a:off x="152400" y="833735"/>
              <a:ext cx="1601977" cy="461665"/>
            </a:xfrm>
            <a:prstGeom prst="rect">
              <a:avLst/>
            </a:prstGeom>
            <a:solidFill>
              <a:schemeClr val="accent3">
                <a:lumMod val="75000"/>
              </a:schemeClr>
            </a:solidFill>
            <a:ln>
              <a:solidFill>
                <a:schemeClr val="tx1"/>
              </a:solidFill>
            </a:ln>
          </p:spPr>
          <p:txBody>
            <a:bodyPr wrap="none" rtlCol="0">
              <a:spAutoFit/>
            </a:bodyPr>
            <a:lstStyle/>
            <a:p>
              <a:r>
                <a:rPr kumimoji="1" lang="en-US" altLang="ja-JP" sz="2400" b="1" dirty="0" smtClean="0">
                  <a:solidFill>
                    <a:schemeClr val="bg1"/>
                  </a:solidFill>
                </a:rPr>
                <a:t>Translation</a:t>
              </a:r>
              <a:endParaRPr kumimoji="1" lang="ja-JP" altLang="en-US" sz="2400" b="1" dirty="0">
                <a:solidFill>
                  <a:schemeClr val="bg1"/>
                </a:solidFill>
              </a:endParaRPr>
            </a:p>
          </p:txBody>
        </p:sp>
        <p:sp>
          <p:nvSpPr>
            <p:cNvPr id="85" name="Line 11"/>
            <p:cNvSpPr>
              <a:spLocks noChangeShapeType="1"/>
            </p:cNvSpPr>
            <p:nvPr/>
          </p:nvSpPr>
          <p:spPr bwMode="auto">
            <a:xfrm>
              <a:off x="951611" y="1290935"/>
              <a:ext cx="0" cy="457200"/>
            </a:xfrm>
            <a:prstGeom prst="line">
              <a:avLst/>
            </a:prstGeom>
            <a:noFill/>
            <a:ln w="25400">
              <a:solidFill>
                <a:schemeClr val="tx1"/>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400"/>
            </a:p>
          </p:txBody>
        </p:sp>
      </p:grpSp>
      <p:grpSp>
        <p:nvGrpSpPr>
          <p:cNvPr id="9" name="グループ化 8"/>
          <p:cNvGrpSpPr/>
          <p:nvPr/>
        </p:nvGrpSpPr>
        <p:grpSpPr>
          <a:xfrm>
            <a:off x="1671637" y="1349514"/>
            <a:ext cx="3657600" cy="2054701"/>
            <a:chOff x="1595437" y="1349514"/>
            <a:chExt cx="3657600" cy="2054701"/>
          </a:xfrm>
        </p:grpSpPr>
        <p:sp>
          <p:nvSpPr>
            <p:cNvPr id="75" name="AutoShape 26"/>
            <p:cNvSpPr>
              <a:spLocks noChangeArrowheads="1"/>
            </p:cNvSpPr>
            <p:nvPr/>
          </p:nvSpPr>
          <p:spPr bwMode="auto">
            <a:xfrm>
              <a:off x="2127249" y="2540615"/>
              <a:ext cx="1296988" cy="863600"/>
            </a:xfrm>
            <a:prstGeom prst="roundRect">
              <a:avLst>
                <a:gd name="adj" fmla="val 1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dirty="0" smtClean="0"/>
                <a:t>SDTM</a:t>
              </a:r>
              <a:endParaRPr lang="en-US" sz="2400" dirty="0"/>
            </a:p>
          </p:txBody>
        </p:sp>
        <p:sp>
          <p:nvSpPr>
            <p:cNvPr id="77" name="AutoShape 26"/>
            <p:cNvSpPr>
              <a:spLocks noChangeArrowheads="1"/>
            </p:cNvSpPr>
            <p:nvPr/>
          </p:nvSpPr>
          <p:spPr bwMode="auto">
            <a:xfrm>
              <a:off x="3956049" y="2540615"/>
              <a:ext cx="1296988" cy="863600"/>
            </a:xfrm>
            <a:prstGeom prst="roundRect">
              <a:avLst>
                <a:gd name="adj" fmla="val 1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dirty="0" smtClean="0"/>
                <a:t>SDTM</a:t>
              </a:r>
              <a:endParaRPr lang="en-US" sz="2400" dirty="0"/>
            </a:p>
          </p:txBody>
        </p:sp>
        <p:sp>
          <p:nvSpPr>
            <p:cNvPr id="79" name="Line 31"/>
            <p:cNvSpPr>
              <a:spLocks noChangeShapeType="1"/>
            </p:cNvSpPr>
            <p:nvPr/>
          </p:nvSpPr>
          <p:spPr bwMode="auto">
            <a:xfrm>
              <a:off x="3500437" y="3002578"/>
              <a:ext cx="4572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400"/>
            </a:p>
          </p:txBody>
        </p:sp>
        <p:sp>
          <p:nvSpPr>
            <p:cNvPr id="80" name="Line 31"/>
            <p:cNvSpPr>
              <a:spLocks noChangeShapeType="1"/>
            </p:cNvSpPr>
            <p:nvPr/>
          </p:nvSpPr>
          <p:spPr bwMode="auto">
            <a:xfrm>
              <a:off x="1595437" y="3002578"/>
              <a:ext cx="4572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400"/>
            </a:p>
          </p:txBody>
        </p:sp>
        <p:grpSp>
          <p:nvGrpSpPr>
            <p:cNvPr id="86" name="グループ化 85"/>
            <p:cNvGrpSpPr/>
            <p:nvPr/>
          </p:nvGrpSpPr>
          <p:grpSpPr>
            <a:xfrm>
              <a:off x="1905006" y="1371600"/>
              <a:ext cx="1837619" cy="1143000"/>
              <a:chOff x="88095" y="605135"/>
              <a:chExt cx="1837619" cy="1143000"/>
            </a:xfrm>
          </p:grpSpPr>
          <p:sp>
            <p:nvSpPr>
              <p:cNvPr id="87" name="テキスト ボックス 86"/>
              <p:cNvSpPr txBox="1"/>
              <p:nvPr/>
            </p:nvSpPr>
            <p:spPr>
              <a:xfrm>
                <a:off x="88095" y="605135"/>
                <a:ext cx="1837619" cy="707886"/>
              </a:xfrm>
              <a:prstGeom prst="rect">
                <a:avLst/>
              </a:prstGeom>
              <a:solidFill>
                <a:schemeClr val="accent3">
                  <a:lumMod val="75000"/>
                </a:schemeClr>
              </a:solidFill>
              <a:ln>
                <a:solidFill>
                  <a:schemeClr val="tx1"/>
                </a:solidFill>
              </a:ln>
            </p:spPr>
            <p:txBody>
              <a:bodyPr wrap="none" rtlCol="0">
                <a:spAutoFit/>
              </a:bodyPr>
              <a:lstStyle/>
              <a:p>
                <a:pPr algn="ctr"/>
                <a:r>
                  <a:rPr kumimoji="1" lang="en-US" altLang="ja-JP" sz="2000" b="1" dirty="0" smtClean="0">
                    <a:solidFill>
                      <a:schemeClr val="bg1"/>
                    </a:solidFill>
                  </a:rPr>
                  <a:t>LB </a:t>
                </a:r>
              </a:p>
              <a:p>
                <a:pPr algn="ctr"/>
                <a:r>
                  <a:rPr kumimoji="1" lang="en-US" altLang="ja-JP" sz="2000" b="1" dirty="0" smtClean="0">
                    <a:solidFill>
                      <a:schemeClr val="bg1"/>
                    </a:solidFill>
                  </a:rPr>
                  <a:t>standardization</a:t>
                </a:r>
                <a:endParaRPr kumimoji="1" lang="ja-JP" altLang="en-US" sz="2000" b="1" dirty="0">
                  <a:solidFill>
                    <a:schemeClr val="bg1"/>
                  </a:solidFill>
                </a:endParaRPr>
              </a:p>
            </p:txBody>
          </p:sp>
          <p:sp>
            <p:nvSpPr>
              <p:cNvPr id="88" name="Line 11"/>
              <p:cNvSpPr>
                <a:spLocks noChangeShapeType="1"/>
              </p:cNvSpPr>
              <p:nvPr/>
            </p:nvSpPr>
            <p:spPr bwMode="auto">
              <a:xfrm>
                <a:off x="1002489" y="1290935"/>
                <a:ext cx="0" cy="457200"/>
              </a:xfrm>
              <a:prstGeom prst="line">
                <a:avLst/>
              </a:prstGeom>
              <a:noFill/>
              <a:ln w="25400">
                <a:solidFill>
                  <a:schemeClr val="tx1"/>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ja-JP" altLang="en-US"/>
              </a:p>
            </p:txBody>
          </p:sp>
        </p:grpSp>
        <p:grpSp>
          <p:nvGrpSpPr>
            <p:cNvPr id="89" name="グループ化 88"/>
            <p:cNvGrpSpPr/>
            <p:nvPr/>
          </p:nvGrpSpPr>
          <p:grpSpPr>
            <a:xfrm>
              <a:off x="3922248" y="1349514"/>
              <a:ext cx="1259352" cy="1165086"/>
              <a:chOff x="373586" y="583049"/>
              <a:chExt cx="1259352" cy="1165086"/>
            </a:xfrm>
          </p:grpSpPr>
          <p:sp>
            <p:nvSpPr>
              <p:cNvPr id="90" name="テキスト ボックス 89"/>
              <p:cNvSpPr txBox="1"/>
              <p:nvPr/>
            </p:nvSpPr>
            <p:spPr>
              <a:xfrm>
                <a:off x="373586" y="583049"/>
                <a:ext cx="1259352" cy="707886"/>
              </a:xfrm>
              <a:prstGeom prst="rect">
                <a:avLst/>
              </a:prstGeom>
              <a:solidFill>
                <a:schemeClr val="accent3">
                  <a:lumMod val="75000"/>
                </a:schemeClr>
              </a:solidFill>
              <a:ln>
                <a:solidFill>
                  <a:schemeClr val="tx1"/>
                </a:solidFill>
              </a:ln>
            </p:spPr>
            <p:txBody>
              <a:bodyPr wrap="square" rtlCol="0">
                <a:spAutoFit/>
              </a:bodyPr>
              <a:lstStyle/>
              <a:p>
                <a:pPr algn="ctr"/>
                <a:r>
                  <a:rPr kumimoji="1" lang="en-US" altLang="ja-JP" sz="2000" b="1" dirty="0" smtClean="0">
                    <a:solidFill>
                      <a:schemeClr val="bg1"/>
                    </a:solidFill>
                  </a:rPr>
                  <a:t>Coding Update</a:t>
                </a:r>
                <a:endParaRPr kumimoji="1" lang="ja-JP" altLang="en-US" sz="2000" b="1" dirty="0">
                  <a:solidFill>
                    <a:schemeClr val="bg1"/>
                  </a:solidFill>
                </a:endParaRPr>
              </a:p>
            </p:txBody>
          </p:sp>
          <p:sp>
            <p:nvSpPr>
              <p:cNvPr id="91" name="Line 11"/>
              <p:cNvSpPr>
                <a:spLocks noChangeShapeType="1"/>
              </p:cNvSpPr>
              <p:nvPr/>
            </p:nvSpPr>
            <p:spPr bwMode="auto">
              <a:xfrm>
                <a:off x="1002489" y="1290935"/>
                <a:ext cx="0" cy="457200"/>
              </a:xfrm>
              <a:prstGeom prst="line">
                <a:avLst/>
              </a:prstGeom>
              <a:noFill/>
              <a:ln w="25400">
                <a:solidFill>
                  <a:schemeClr val="tx1"/>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ja-JP" altLang="en-US"/>
              </a:p>
            </p:txBody>
          </p:sp>
        </p:grpSp>
      </p:grpSp>
      <p:grpSp>
        <p:nvGrpSpPr>
          <p:cNvPr id="11" name="グループ化 10"/>
          <p:cNvGrpSpPr/>
          <p:nvPr/>
        </p:nvGrpSpPr>
        <p:grpSpPr>
          <a:xfrm>
            <a:off x="3576637" y="3480415"/>
            <a:ext cx="4706938" cy="1929785"/>
            <a:chOff x="3500437" y="3480415"/>
            <a:chExt cx="4706938" cy="1929785"/>
          </a:xfrm>
        </p:grpSpPr>
        <p:sp>
          <p:nvSpPr>
            <p:cNvPr id="81" name="AutoShape 49"/>
            <p:cNvSpPr>
              <a:spLocks noChangeArrowheads="1"/>
            </p:cNvSpPr>
            <p:nvPr/>
          </p:nvSpPr>
          <p:spPr bwMode="auto">
            <a:xfrm>
              <a:off x="6934200" y="4293215"/>
              <a:ext cx="1273175" cy="1116985"/>
            </a:xfrm>
            <a:prstGeom prst="flowChartMultidocumen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5875">
              <a:solidFill>
                <a:schemeClr val="accent1"/>
              </a:solidFill>
              <a:miter lim="800000"/>
              <a:headEnd/>
              <a:tailEnd/>
            </a:ln>
          </p:spPr>
          <p:txBody>
            <a:bodyPr wrap="square" anchor="ctr">
              <a:spAutoFit/>
            </a:bodyPr>
            <a:lstStyle/>
            <a:p>
              <a:pPr algn="ctr"/>
              <a:r>
                <a:rPr lang="en-US" altLang="ja-JP" sz="2800" dirty="0" err="1">
                  <a:ea typeface="ＭＳ Ｐゴシック" pitchFamily="50" charset="-128"/>
                </a:rPr>
                <a:t>eCTD</a:t>
              </a:r>
              <a:endParaRPr lang="en-US" altLang="ja-JP" sz="2800" dirty="0">
                <a:ea typeface="ＭＳ Ｐゴシック" pitchFamily="50" charset="-128"/>
              </a:endParaRPr>
            </a:p>
            <a:p>
              <a:pPr algn="ctr"/>
              <a:endParaRPr lang="en-US" altLang="ja-JP" sz="2400" dirty="0">
                <a:ea typeface="ＭＳ Ｐゴシック" pitchFamily="50" charset="-128"/>
              </a:endParaRPr>
            </a:p>
          </p:txBody>
        </p:sp>
        <p:sp>
          <p:nvSpPr>
            <p:cNvPr id="93" name="Line 31"/>
            <p:cNvSpPr>
              <a:spLocks noChangeShapeType="1"/>
            </p:cNvSpPr>
            <p:nvPr/>
          </p:nvSpPr>
          <p:spPr bwMode="auto">
            <a:xfrm flipH="1">
              <a:off x="7615237" y="3581399"/>
              <a:ext cx="438150" cy="608093"/>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400"/>
            </a:p>
          </p:txBody>
        </p:sp>
        <p:sp>
          <p:nvSpPr>
            <p:cNvPr id="94" name="Line 31"/>
            <p:cNvSpPr>
              <a:spLocks noChangeShapeType="1"/>
            </p:cNvSpPr>
            <p:nvPr/>
          </p:nvSpPr>
          <p:spPr bwMode="auto">
            <a:xfrm>
              <a:off x="6857999" y="3581400"/>
              <a:ext cx="534193" cy="608093"/>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400"/>
            </a:p>
          </p:txBody>
        </p:sp>
        <p:sp>
          <p:nvSpPr>
            <p:cNvPr id="95" name="Line 31"/>
            <p:cNvSpPr>
              <a:spLocks noChangeShapeType="1"/>
            </p:cNvSpPr>
            <p:nvPr/>
          </p:nvSpPr>
          <p:spPr bwMode="auto">
            <a:xfrm>
              <a:off x="3690937" y="3480415"/>
              <a:ext cx="3167062" cy="990601"/>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400"/>
            </a:p>
          </p:txBody>
        </p:sp>
        <p:sp>
          <p:nvSpPr>
            <p:cNvPr id="96" name="Line 31"/>
            <p:cNvSpPr>
              <a:spLocks noChangeShapeType="1"/>
            </p:cNvSpPr>
            <p:nvPr/>
          </p:nvSpPr>
          <p:spPr bwMode="auto">
            <a:xfrm>
              <a:off x="3500437" y="4394200"/>
              <a:ext cx="3284090" cy="453295"/>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400"/>
            </a:p>
          </p:txBody>
        </p:sp>
      </p:grpSp>
      <p:sp>
        <p:nvSpPr>
          <p:cNvPr id="13" name="角丸四角形 12"/>
          <p:cNvSpPr/>
          <p:nvPr/>
        </p:nvSpPr>
        <p:spPr>
          <a:xfrm>
            <a:off x="76200" y="1219201"/>
            <a:ext cx="1747837" cy="1066800"/>
          </a:xfrm>
          <a:prstGeom prst="round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accent2"/>
                </a:solidFill>
              </a:rPr>
              <a:t>Vendor A</a:t>
            </a:r>
          </a:p>
          <a:p>
            <a:pPr algn="ctr"/>
            <a:endParaRPr kumimoji="1" lang="en-US" altLang="ja-JP" sz="2400" b="1" dirty="0" smtClean="0">
              <a:solidFill>
                <a:schemeClr val="tx1"/>
              </a:solidFill>
            </a:endParaRPr>
          </a:p>
          <a:p>
            <a:pPr algn="ctr"/>
            <a:endParaRPr kumimoji="1" lang="ja-JP" altLang="en-US" sz="2400" b="1" dirty="0">
              <a:solidFill>
                <a:schemeClr val="tx1"/>
              </a:solidFill>
            </a:endParaRPr>
          </a:p>
        </p:txBody>
      </p:sp>
      <p:sp>
        <p:nvSpPr>
          <p:cNvPr id="97" name="角丸四角形 96"/>
          <p:cNvSpPr/>
          <p:nvPr/>
        </p:nvSpPr>
        <p:spPr>
          <a:xfrm>
            <a:off x="1900237" y="990600"/>
            <a:ext cx="3733800" cy="2590797"/>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accent5">
                    <a:lumMod val="50000"/>
                  </a:schemeClr>
                </a:solidFill>
              </a:rPr>
              <a:t>Vendor </a:t>
            </a:r>
            <a:r>
              <a:rPr kumimoji="1" lang="en-US" altLang="ja-JP" sz="2400" b="1" dirty="0" smtClean="0">
                <a:solidFill>
                  <a:schemeClr val="accent5">
                    <a:lumMod val="50000"/>
                  </a:schemeClr>
                </a:solidFill>
              </a:rPr>
              <a:t>B, </a:t>
            </a:r>
            <a:r>
              <a:rPr kumimoji="1" lang="en-US" altLang="ja-JP" sz="2400" b="1" dirty="0" smtClean="0">
                <a:solidFill>
                  <a:schemeClr val="accent6">
                    <a:lumMod val="75000"/>
                  </a:schemeClr>
                </a:solidFill>
              </a:rPr>
              <a:t>Vendor C</a:t>
            </a:r>
          </a:p>
          <a:p>
            <a:pPr algn="ctr"/>
            <a:endParaRPr kumimoji="1" lang="en-US" altLang="ja-JP" sz="2400" b="1" dirty="0">
              <a:solidFill>
                <a:schemeClr val="accent6">
                  <a:lumMod val="75000"/>
                </a:schemeClr>
              </a:solidFill>
            </a:endParaRPr>
          </a:p>
          <a:p>
            <a:pPr algn="ctr"/>
            <a:endParaRPr kumimoji="1" lang="en-US" altLang="ja-JP" sz="2400" b="1" dirty="0" smtClean="0">
              <a:solidFill>
                <a:schemeClr val="accent6">
                  <a:lumMod val="75000"/>
                </a:schemeClr>
              </a:solidFill>
            </a:endParaRPr>
          </a:p>
          <a:p>
            <a:pPr algn="ctr"/>
            <a:endParaRPr kumimoji="1" lang="en-US" altLang="ja-JP" sz="2400" b="1" dirty="0">
              <a:solidFill>
                <a:schemeClr val="accent6">
                  <a:lumMod val="75000"/>
                </a:schemeClr>
              </a:solidFill>
            </a:endParaRPr>
          </a:p>
          <a:p>
            <a:pPr algn="ctr"/>
            <a:endParaRPr kumimoji="1" lang="en-US" altLang="ja-JP" sz="2400" b="1" dirty="0" smtClean="0">
              <a:solidFill>
                <a:schemeClr val="accent6">
                  <a:lumMod val="75000"/>
                </a:schemeClr>
              </a:solidFill>
            </a:endParaRPr>
          </a:p>
          <a:p>
            <a:pPr algn="ctr"/>
            <a:endParaRPr kumimoji="1" lang="en-US" altLang="ja-JP" sz="2400" b="1" dirty="0" smtClean="0">
              <a:solidFill>
                <a:schemeClr val="tx1"/>
              </a:solidFill>
            </a:endParaRPr>
          </a:p>
          <a:p>
            <a:pPr algn="ctr"/>
            <a:endParaRPr kumimoji="1" lang="ja-JP" altLang="en-US" sz="2400" b="1" dirty="0">
              <a:solidFill>
                <a:schemeClr val="tx1"/>
              </a:solidFill>
            </a:endParaRPr>
          </a:p>
        </p:txBody>
      </p:sp>
      <p:sp>
        <p:nvSpPr>
          <p:cNvPr id="98" name="角丸四角形 97"/>
          <p:cNvSpPr/>
          <p:nvPr/>
        </p:nvSpPr>
        <p:spPr>
          <a:xfrm>
            <a:off x="5862637" y="2079486"/>
            <a:ext cx="3238500" cy="1501911"/>
          </a:xfrm>
          <a:prstGeom prst="roundRect">
            <a:avLst/>
          </a:prstGeom>
          <a:noFill/>
          <a:ln w="508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accent5">
                    <a:lumMod val="50000"/>
                  </a:schemeClr>
                </a:solidFill>
              </a:rPr>
              <a:t>Vendor B</a:t>
            </a:r>
          </a:p>
          <a:p>
            <a:pPr algn="ctr"/>
            <a:endParaRPr kumimoji="1" lang="en-US" altLang="ja-JP" sz="2400" b="1" dirty="0">
              <a:solidFill>
                <a:schemeClr val="accent6">
                  <a:lumMod val="75000"/>
                </a:schemeClr>
              </a:solidFill>
            </a:endParaRPr>
          </a:p>
          <a:p>
            <a:pPr algn="ctr"/>
            <a:endParaRPr kumimoji="1" lang="en-US" altLang="ja-JP" sz="2400" b="1" dirty="0" smtClean="0">
              <a:solidFill>
                <a:schemeClr val="tx1"/>
              </a:solidFill>
            </a:endParaRPr>
          </a:p>
          <a:p>
            <a:pPr algn="ctr"/>
            <a:endParaRPr kumimoji="1" lang="ja-JP" altLang="en-US" sz="2400" b="1" dirty="0">
              <a:solidFill>
                <a:schemeClr val="tx1"/>
              </a:solidFill>
            </a:endParaRPr>
          </a:p>
        </p:txBody>
      </p:sp>
      <p:sp>
        <p:nvSpPr>
          <p:cNvPr id="99" name="角丸四角形 98"/>
          <p:cNvSpPr/>
          <p:nvPr/>
        </p:nvSpPr>
        <p:spPr>
          <a:xfrm>
            <a:off x="5862637" y="4026206"/>
            <a:ext cx="3238500" cy="1841194"/>
          </a:xfrm>
          <a:prstGeom prst="roundRect">
            <a:avLst/>
          </a:prstGeom>
          <a:noFill/>
          <a:ln w="508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2400" b="1" dirty="0" smtClean="0">
              <a:solidFill>
                <a:schemeClr val="accent6">
                  <a:lumMod val="75000"/>
                </a:schemeClr>
              </a:solidFill>
            </a:endParaRPr>
          </a:p>
          <a:p>
            <a:pPr algn="ctr"/>
            <a:endParaRPr kumimoji="1" lang="en-US" altLang="ja-JP" sz="2400" b="1" dirty="0">
              <a:solidFill>
                <a:schemeClr val="accent6">
                  <a:lumMod val="75000"/>
                </a:schemeClr>
              </a:solidFill>
            </a:endParaRPr>
          </a:p>
          <a:p>
            <a:pPr algn="ctr"/>
            <a:endParaRPr kumimoji="1" lang="en-US" altLang="ja-JP" sz="2400" b="1" dirty="0" smtClean="0">
              <a:solidFill>
                <a:schemeClr val="accent6">
                  <a:lumMod val="75000"/>
                </a:schemeClr>
              </a:solidFill>
            </a:endParaRPr>
          </a:p>
          <a:p>
            <a:pPr algn="ctr"/>
            <a:endParaRPr kumimoji="1" lang="en-US" altLang="ja-JP" sz="2400" b="1" dirty="0">
              <a:solidFill>
                <a:schemeClr val="accent6">
                  <a:lumMod val="75000"/>
                </a:schemeClr>
              </a:solidFill>
            </a:endParaRPr>
          </a:p>
          <a:p>
            <a:pPr algn="ctr"/>
            <a:r>
              <a:rPr kumimoji="1" lang="en-US" altLang="ja-JP" sz="2400" b="1" dirty="0" smtClean="0">
                <a:solidFill>
                  <a:schemeClr val="accent4">
                    <a:lumMod val="75000"/>
                  </a:schemeClr>
                </a:solidFill>
              </a:rPr>
              <a:t>Vendor D</a:t>
            </a:r>
            <a:endParaRPr kumimoji="1" lang="ja-JP" altLang="en-US" sz="2400" b="1" dirty="0">
              <a:solidFill>
                <a:schemeClr val="accent4">
                  <a:lumMod val="75000"/>
                </a:schemeClr>
              </a:solidFill>
            </a:endParaRPr>
          </a:p>
        </p:txBody>
      </p:sp>
      <p:sp>
        <p:nvSpPr>
          <p:cNvPr id="100" name="AutoShape 26"/>
          <p:cNvSpPr>
            <a:spLocks noChangeArrowheads="1"/>
          </p:cNvSpPr>
          <p:nvPr/>
        </p:nvSpPr>
        <p:spPr bwMode="auto">
          <a:xfrm>
            <a:off x="2209800" y="3962400"/>
            <a:ext cx="1296988" cy="863600"/>
          </a:xfrm>
          <a:prstGeom prst="roundRect">
            <a:avLst>
              <a:gd name="adj" fmla="val 1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dirty="0" smtClean="0"/>
              <a:t>Analysis</a:t>
            </a:r>
          </a:p>
          <a:p>
            <a:pPr algn="ctr"/>
            <a:r>
              <a:rPr lang="en-US" sz="2400" dirty="0" smtClean="0"/>
              <a:t>datasets</a:t>
            </a:r>
          </a:p>
        </p:txBody>
      </p:sp>
      <p:sp>
        <p:nvSpPr>
          <p:cNvPr id="101" name="Line 31"/>
          <p:cNvSpPr>
            <a:spLocks noChangeShapeType="1"/>
          </p:cNvSpPr>
          <p:nvPr/>
        </p:nvSpPr>
        <p:spPr bwMode="auto">
          <a:xfrm>
            <a:off x="1671637" y="4368800"/>
            <a:ext cx="4572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400"/>
          </a:p>
        </p:txBody>
      </p:sp>
      <p:grpSp>
        <p:nvGrpSpPr>
          <p:cNvPr id="102" name="グループ化 101"/>
          <p:cNvGrpSpPr/>
          <p:nvPr/>
        </p:nvGrpSpPr>
        <p:grpSpPr>
          <a:xfrm>
            <a:off x="1905000" y="4876800"/>
            <a:ext cx="1919436" cy="795771"/>
            <a:chOff x="63541" y="423429"/>
            <a:chExt cx="1919436" cy="795771"/>
          </a:xfrm>
        </p:grpSpPr>
        <p:sp>
          <p:nvSpPr>
            <p:cNvPr id="103" name="テキスト ボックス 102"/>
            <p:cNvSpPr txBox="1"/>
            <p:nvPr/>
          </p:nvSpPr>
          <p:spPr>
            <a:xfrm>
              <a:off x="63541" y="757535"/>
              <a:ext cx="1919436" cy="461665"/>
            </a:xfrm>
            <a:prstGeom prst="rect">
              <a:avLst/>
            </a:prstGeom>
            <a:solidFill>
              <a:schemeClr val="accent3">
                <a:lumMod val="75000"/>
              </a:schemeClr>
            </a:solidFill>
            <a:ln>
              <a:solidFill>
                <a:schemeClr val="tx1"/>
              </a:solidFill>
            </a:ln>
          </p:spPr>
          <p:txBody>
            <a:bodyPr wrap="none" rtlCol="0">
              <a:spAutoFit/>
            </a:bodyPr>
            <a:lstStyle/>
            <a:p>
              <a:r>
                <a:rPr kumimoji="1" lang="en-US" altLang="ja-JP" sz="2400" b="1" dirty="0" smtClean="0">
                  <a:solidFill>
                    <a:schemeClr val="bg1"/>
                  </a:solidFill>
                </a:rPr>
                <a:t>Add variables</a:t>
              </a:r>
              <a:endParaRPr kumimoji="1" lang="ja-JP" altLang="en-US" sz="2400" b="1" dirty="0">
                <a:solidFill>
                  <a:schemeClr val="bg1"/>
                </a:solidFill>
              </a:endParaRPr>
            </a:p>
          </p:txBody>
        </p:sp>
        <p:sp>
          <p:nvSpPr>
            <p:cNvPr id="104" name="Line 11"/>
            <p:cNvSpPr>
              <a:spLocks noChangeShapeType="1"/>
            </p:cNvSpPr>
            <p:nvPr/>
          </p:nvSpPr>
          <p:spPr bwMode="auto">
            <a:xfrm flipV="1">
              <a:off x="977941" y="423429"/>
              <a:ext cx="0" cy="334105"/>
            </a:xfrm>
            <a:prstGeom prst="line">
              <a:avLst/>
            </a:prstGeom>
            <a:noFill/>
            <a:ln w="25400">
              <a:solidFill>
                <a:schemeClr val="tx1"/>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400"/>
            </a:p>
          </p:txBody>
        </p:sp>
      </p:grpSp>
    </p:spTree>
    <p:extLst>
      <p:ext uri="{BB962C8B-B14F-4D97-AF65-F5344CB8AC3E}">
        <p14:creationId xmlns:p14="http://schemas.microsoft.com/office/powerpoint/2010/main" val="36650508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4294967295"/>
          </p:nvPr>
        </p:nvSpPr>
        <p:spPr>
          <a:xfrm>
            <a:off x="-38100" y="6351588"/>
            <a:ext cx="506413" cy="4587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333333"/>
                </a:solidFill>
                <a:latin typeface="Arial" pitchFamily="34" charset="0"/>
                <a:cs typeface="Arial" pitchFamily="34" charset="0"/>
              </a:defRPr>
            </a:lvl1pPr>
            <a:lvl2pPr marL="742950" indent="-285750" eaLnBrk="0" hangingPunct="0">
              <a:defRPr sz="2200">
                <a:solidFill>
                  <a:srgbClr val="333333"/>
                </a:solidFill>
                <a:latin typeface="Arial" pitchFamily="34" charset="0"/>
                <a:cs typeface="Arial" pitchFamily="34" charset="0"/>
              </a:defRPr>
            </a:lvl2pPr>
            <a:lvl3pPr marL="1143000" indent="-228600" eaLnBrk="0" hangingPunct="0">
              <a:defRPr sz="2200">
                <a:solidFill>
                  <a:srgbClr val="333333"/>
                </a:solidFill>
                <a:latin typeface="Arial" pitchFamily="34" charset="0"/>
                <a:cs typeface="Arial" pitchFamily="34" charset="0"/>
              </a:defRPr>
            </a:lvl3pPr>
            <a:lvl4pPr marL="1600200" indent="-228600" eaLnBrk="0" hangingPunct="0">
              <a:defRPr sz="2200">
                <a:solidFill>
                  <a:srgbClr val="333333"/>
                </a:solidFill>
                <a:latin typeface="Arial" pitchFamily="34" charset="0"/>
                <a:cs typeface="Arial" pitchFamily="34" charset="0"/>
              </a:defRPr>
            </a:lvl4pPr>
            <a:lvl5pPr marL="2057400" indent="-228600" eaLnBrk="0" hangingPunct="0">
              <a:defRPr sz="2200">
                <a:solidFill>
                  <a:srgbClr val="333333"/>
                </a:solidFill>
                <a:latin typeface="Arial" pitchFamily="34" charset="0"/>
                <a:cs typeface="Arial" pitchFamily="34" charset="0"/>
              </a:defRPr>
            </a:lvl5pPr>
            <a:lvl6pPr marL="2514600" indent="-228600" eaLnBrk="0" fontAlgn="base" hangingPunct="0">
              <a:spcBef>
                <a:spcPct val="0"/>
              </a:spcBef>
              <a:spcAft>
                <a:spcPct val="0"/>
              </a:spcAft>
              <a:defRPr sz="2200">
                <a:solidFill>
                  <a:srgbClr val="333333"/>
                </a:solidFill>
                <a:latin typeface="Arial" pitchFamily="34" charset="0"/>
                <a:cs typeface="Arial" pitchFamily="34" charset="0"/>
              </a:defRPr>
            </a:lvl6pPr>
            <a:lvl7pPr marL="2971800" indent="-228600" eaLnBrk="0" fontAlgn="base" hangingPunct="0">
              <a:spcBef>
                <a:spcPct val="0"/>
              </a:spcBef>
              <a:spcAft>
                <a:spcPct val="0"/>
              </a:spcAft>
              <a:defRPr sz="2200">
                <a:solidFill>
                  <a:srgbClr val="333333"/>
                </a:solidFill>
                <a:latin typeface="Arial" pitchFamily="34" charset="0"/>
                <a:cs typeface="Arial" pitchFamily="34" charset="0"/>
              </a:defRPr>
            </a:lvl7pPr>
            <a:lvl8pPr marL="3429000" indent="-228600" eaLnBrk="0" fontAlgn="base" hangingPunct="0">
              <a:spcBef>
                <a:spcPct val="0"/>
              </a:spcBef>
              <a:spcAft>
                <a:spcPct val="0"/>
              </a:spcAft>
              <a:defRPr sz="2200">
                <a:solidFill>
                  <a:srgbClr val="333333"/>
                </a:solidFill>
                <a:latin typeface="Arial" pitchFamily="34" charset="0"/>
                <a:cs typeface="Arial" pitchFamily="34" charset="0"/>
              </a:defRPr>
            </a:lvl8pPr>
            <a:lvl9pPr marL="3886200" indent="-228600" eaLnBrk="0" fontAlgn="base" hangingPunct="0">
              <a:spcBef>
                <a:spcPct val="0"/>
              </a:spcBef>
              <a:spcAft>
                <a:spcPct val="0"/>
              </a:spcAft>
              <a:defRPr sz="2200">
                <a:solidFill>
                  <a:srgbClr val="333333"/>
                </a:solidFill>
                <a:latin typeface="Arial" pitchFamily="34" charset="0"/>
                <a:cs typeface="Arial" pitchFamily="34" charset="0"/>
              </a:defRPr>
            </a:lvl9pPr>
          </a:lstStyle>
          <a:p>
            <a:pPr eaLnBrk="1" hangingPunct="1"/>
            <a:fld id="{748B4E88-AAFA-4E0C-A5DB-F84BD1C332F5}" type="slidenum">
              <a:rPr lang="ja-JP" altLang="en-US" sz="1200">
                <a:solidFill>
                  <a:srgbClr val="008059"/>
                </a:solidFill>
              </a:rPr>
              <a:pPr eaLnBrk="1" hangingPunct="1"/>
              <a:t>22</a:t>
            </a:fld>
            <a:endParaRPr lang="en-US" altLang="ja-JP" sz="1200" dirty="0">
              <a:solidFill>
                <a:srgbClr val="008059"/>
              </a:solidFill>
            </a:endParaRPr>
          </a:p>
        </p:txBody>
      </p:sp>
      <p:sp>
        <p:nvSpPr>
          <p:cNvPr id="10243" name="Rectangle 2"/>
          <p:cNvSpPr>
            <a:spLocks noGrp="1" noChangeArrowheads="1"/>
          </p:cNvSpPr>
          <p:nvPr>
            <p:ph type="title"/>
          </p:nvPr>
        </p:nvSpPr>
        <p:spPr>
          <a:xfrm>
            <a:off x="457200" y="122238"/>
            <a:ext cx="8229600" cy="487362"/>
          </a:xfrm>
        </p:spPr>
        <p:txBody>
          <a:bodyPr>
            <a:noAutofit/>
          </a:bodyPr>
          <a:lstStyle/>
          <a:p>
            <a:pPr eaLnBrk="1" hangingPunct="1"/>
            <a:r>
              <a:rPr lang="en-US" altLang="ja-JP" sz="3600" b="1" dirty="0" smtClean="0">
                <a:latin typeface="+mj-lt"/>
                <a:ea typeface="ＭＳ Ｐゴシック" pitchFamily="50" charset="-128"/>
              </a:rPr>
              <a:t>Working with multiple vendors</a:t>
            </a:r>
          </a:p>
        </p:txBody>
      </p:sp>
      <p:sp>
        <p:nvSpPr>
          <p:cNvPr id="10244" name="Rectangle 3"/>
          <p:cNvSpPr>
            <a:spLocks noGrp="1" noChangeArrowheads="1"/>
          </p:cNvSpPr>
          <p:nvPr>
            <p:ph type="body" idx="1"/>
          </p:nvPr>
        </p:nvSpPr>
        <p:spPr>
          <a:xfrm>
            <a:off x="457200" y="685800"/>
            <a:ext cx="8229600" cy="5410201"/>
          </a:xfrm>
        </p:spPr>
        <p:txBody>
          <a:bodyPr>
            <a:noAutofit/>
          </a:bodyPr>
          <a:lstStyle/>
          <a:p>
            <a:r>
              <a:rPr lang="en-US" altLang="ja-JP" sz="2800" dirty="0" smtClean="0">
                <a:latin typeface="+mn-lt"/>
                <a:ea typeface="ＭＳ Ｐゴシック" pitchFamily="50" charset="-128"/>
              </a:rPr>
              <a:t>Planning</a:t>
            </a:r>
          </a:p>
          <a:p>
            <a:pPr lvl="1"/>
            <a:r>
              <a:rPr lang="en-US" altLang="ja-JP" sz="2400" dirty="0" smtClean="0">
                <a:latin typeface="+mn-lt"/>
                <a:ea typeface="ＭＳ Ｐゴシック" pitchFamily="50" charset="-128"/>
              </a:rPr>
              <a:t>With </a:t>
            </a:r>
            <a:r>
              <a:rPr lang="en-US" altLang="ja-JP" sz="2400" dirty="0">
                <a:latin typeface="+mn-lt"/>
                <a:ea typeface="ＭＳ Ｐゴシック" pitchFamily="50" charset="-128"/>
              </a:rPr>
              <a:t>timeline of all activities up to submission </a:t>
            </a:r>
            <a:endParaRPr lang="en-US" altLang="ja-JP" sz="2400" dirty="0" smtClean="0">
              <a:latin typeface="+mn-lt"/>
              <a:ea typeface="ＭＳ Ｐゴシック" pitchFamily="50" charset="-128"/>
            </a:endParaRPr>
          </a:p>
          <a:p>
            <a:pPr lvl="1"/>
            <a:r>
              <a:rPr lang="en-US" altLang="ja-JP" sz="2400" dirty="0" smtClean="0">
                <a:latin typeface="+mn-lt"/>
                <a:ea typeface="ＭＳ Ｐゴシック" pitchFamily="50" charset="-128"/>
              </a:rPr>
              <a:t>To help all members to understand the process</a:t>
            </a:r>
          </a:p>
          <a:p>
            <a:pPr lvl="2"/>
            <a:r>
              <a:rPr lang="en-US" altLang="ja-JP" sz="2000" dirty="0" smtClean="0">
                <a:latin typeface="+mn-lt"/>
                <a:ea typeface="ＭＳ Ｐゴシック" pitchFamily="50" charset="-128"/>
              </a:rPr>
              <a:t>Project </a:t>
            </a:r>
            <a:r>
              <a:rPr lang="en-US" altLang="ja-JP" sz="2000" dirty="0">
                <a:latin typeface="+mn-lt"/>
                <a:ea typeface="ＭＳ Ｐゴシック" pitchFamily="50" charset="-128"/>
              </a:rPr>
              <a:t>management, </a:t>
            </a:r>
            <a:r>
              <a:rPr lang="en-US" altLang="ja-JP" sz="2000" dirty="0" smtClean="0">
                <a:latin typeface="+mn-lt"/>
                <a:ea typeface="ＭＳ Ｐゴシック" pitchFamily="50" charset="-128"/>
              </a:rPr>
              <a:t>DM, </a:t>
            </a:r>
            <a:r>
              <a:rPr lang="en-US" altLang="ja-JP" sz="2000" dirty="0" err="1">
                <a:latin typeface="+mn-lt"/>
                <a:ea typeface="ＭＳ Ｐゴシック" pitchFamily="50" charset="-128"/>
              </a:rPr>
              <a:t>Biostat</a:t>
            </a:r>
            <a:r>
              <a:rPr lang="en-US" altLang="ja-JP" sz="2000" dirty="0">
                <a:latin typeface="+mn-lt"/>
                <a:ea typeface="ＭＳ Ｐゴシック" pitchFamily="50" charset="-128"/>
              </a:rPr>
              <a:t>, </a:t>
            </a:r>
            <a:r>
              <a:rPr lang="en-US" altLang="ja-JP" sz="2000" dirty="0" smtClean="0">
                <a:latin typeface="+mn-lt"/>
                <a:ea typeface="ＭＳ Ｐゴシック" pitchFamily="50" charset="-128"/>
              </a:rPr>
              <a:t>RA, etc.</a:t>
            </a:r>
          </a:p>
          <a:p>
            <a:pPr lvl="1"/>
            <a:r>
              <a:rPr lang="en-US" altLang="ja-JP" sz="2400" dirty="0" smtClean="0">
                <a:latin typeface="+mn-lt"/>
                <a:ea typeface="ＭＳ Ｐゴシック" pitchFamily="50" charset="-128"/>
              </a:rPr>
              <a:t>To secure appropriate resources</a:t>
            </a:r>
          </a:p>
          <a:p>
            <a:r>
              <a:rPr lang="en-US" altLang="ja-JP" sz="2800" dirty="0" smtClean="0">
                <a:latin typeface="+mn-lt"/>
                <a:ea typeface="ＭＳ Ｐゴシック" pitchFamily="50" charset="-128"/>
              </a:rPr>
              <a:t>Vendor selection</a:t>
            </a:r>
          </a:p>
          <a:p>
            <a:pPr lvl="1"/>
            <a:r>
              <a:rPr lang="en-US" altLang="ja-JP" sz="2400" dirty="0" smtClean="0">
                <a:latin typeface="+mn-lt"/>
                <a:ea typeface="ＭＳ Ｐゴシック" pitchFamily="50" charset="-128"/>
              </a:rPr>
              <a:t>Experiences of SDTM conversion and/or NDA submission</a:t>
            </a:r>
          </a:p>
          <a:p>
            <a:r>
              <a:rPr lang="en-US" altLang="ja-JP" sz="2800" dirty="0" smtClean="0">
                <a:latin typeface="+mn-lt"/>
                <a:ea typeface="ＭＳ Ｐゴシック" pitchFamily="50" charset="-128"/>
              </a:rPr>
              <a:t>Communication</a:t>
            </a:r>
            <a:endParaRPr lang="en-US" altLang="ja-JP" sz="2800" dirty="0">
              <a:latin typeface="+mn-lt"/>
              <a:ea typeface="ＭＳ Ｐゴシック" pitchFamily="50" charset="-128"/>
            </a:endParaRPr>
          </a:p>
          <a:p>
            <a:pPr lvl="1"/>
            <a:r>
              <a:rPr lang="en-US" altLang="ja-JP" sz="2400" dirty="0" smtClean="0">
                <a:latin typeface="+mn-lt"/>
                <a:ea typeface="ＭＳ Ｐゴシック" pitchFamily="50" charset="-128"/>
              </a:rPr>
              <a:t>Regular meetings with vendors</a:t>
            </a:r>
          </a:p>
          <a:p>
            <a:pPr lvl="2"/>
            <a:r>
              <a:rPr lang="en-US" altLang="ja-JP" sz="2000" dirty="0" smtClean="0">
                <a:latin typeface="+mn-lt"/>
                <a:ea typeface="ＭＳ Ｐゴシック" pitchFamily="50" charset="-128"/>
              </a:rPr>
              <a:t>To </a:t>
            </a:r>
            <a:r>
              <a:rPr lang="en-US" altLang="ja-JP" sz="2000" dirty="0">
                <a:latin typeface="+mn-lt"/>
                <a:ea typeface="ＭＳ Ｐゴシック" pitchFamily="50" charset="-128"/>
              </a:rPr>
              <a:t>share information and </a:t>
            </a:r>
            <a:r>
              <a:rPr lang="en-US" altLang="ja-JP" sz="2000" dirty="0" smtClean="0">
                <a:latin typeface="+mn-lt"/>
                <a:ea typeface="ＭＳ Ｐゴシック" pitchFamily="50" charset="-128"/>
              </a:rPr>
              <a:t>timelines</a:t>
            </a:r>
          </a:p>
          <a:p>
            <a:pPr lvl="2"/>
            <a:r>
              <a:rPr lang="en-US" altLang="ja-JP" sz="2000" dirty="0" smtClean="0">
                <a:latin typeface="+mn-lt"/>
                <a:ea typeface="ＭＳ Ｐゴシック" pitchFamily="50" charset="-128"/>
              </a:rPr>
              <a:t>The </a:t>
            </a:r>
            <a:r>
              <a:rPr lang="en-US" altLang="ja-JP" sz="2000" dirty="0">
                <a:latin typeface="+mn-lt"/>
                <a:ea typeface="ＭＳ Ｐゴシック" pitchFamily="50" charset="-128"/>
              </a:rPr>
              <a:t>information was subject to constant shifts as further details were obtained</a:t>
            </a:r>
            <a:r>
              <a:rPr lang="en-US" altLang="ja-JP" sz="2000" dirty="0" smtClean="0">
                <a:latin typeface="+mn-lt"/>
                <a:ea typeface="ＭＳ Ｐゴシック" pitchFamily="50" charset="-128"/>
              </a:rPr>
              <a:t>.</a:t>
            </a:r>
          </a:p>
        </p:txBody>
      </p:sp>
    </p:spTree>
    <p:extLst>
      <p:ext uri="{BB962C8B-B14F-4D97-AF65-F5344CB8AC3E}">
        <p14:creationId xmlns:p14="http://schemas.microsoft.com/office/powerpoint/2010/main" val="1583600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4294967295"/>
          </p:nvPr>
        </p:nvSpPr>
        <p:spPr>
          <a:xfrm>
            <a:off x="-38100" y="6351588"/>
            <a:ext cx="506413" cy="4587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333333"/>
                </a:solidFill>
                <a:latin typeface="Arial" pitchFamily="34" charset="0"/>
                <a:cs typeface="Arial" pitchFamily="34" charset="0"/>
              </a:defRPr>
            </a:lvl1pPr>
            <a:lvl2pPr marL="742950" indent="-285750" eaLnBrk="0" hangingPunct="0">
              <a:defRPr sz="2200">
                <a:solidFill>
                  <a:srgbClr val="333333"/>
                </a:solidFill>
                <a:latin typeface="Arial" pitchFamily="34" charset="0"/>
                <a:cs typeface="Arial" pitchFamily="34" charset="0"/>
              </a:defRPr>
            </a:lvl2pPr>
            <a:lvl3pPr marL="1143000" indent="-228600" eaLnBrk="0" hangingPunct="0">
              <a:defRPr sz="2200">
                <a:solidFill>
                  <a:srgbClr val="333333"/>
                </a:solidFill>
                <a:latin typeface="Arial" pitchFamily="34" charset="0"/>
                <a:cs typeface="Arial" pitchFamily="34" charset="0"/>
              </a:defRPr>
            </a:lvl3pPr>
            <a:lvl4pPr marL="1600200" indent="-228600" eaLnBrk="0" hangingPunct="0">
              <a:defRPr sz="2200">
                <a:solidFill>
                  <a:srgbClr val="333333"/>
                </a:solidFill>
                <a:latin typeface="Arial" pitchFamily="34" charset="0"/>
                <a:cs typeface="Arial" pitchFamily="34" charset="0"/>
              </a:defRPr>
            </a:lvl4pPr>
            <a:lvl5pPr marL="2057400" indent="-228600" eaLnBrk="0" hangingPunct="0">
              <a:defRPr sz="2200">
                <a:solidFill>
                  <a:srgbClr val="333333"/>
                </a:solidFill>
                <a:latin typeface="Arial" pitchFamily="34" charset="0"/>
                <a:cs typeface="Arial" pitchFamily="34" charset="0"/>
              </a:defRPr>
            </a:lvl5pPr>
            <a:lvl6pPr marL="2514600" indent="-228600" eaLnBrk="0" fontAlgn="base" hangingPunct="0">
              <a:spcBef>
                <a:spcPct val="0"/>
              </a:spcBef>
              <a:spcAft>
                <a:spcPct val="0"/>
              </a:spcAft>
              <a:defRPr sz="2200">
                <a:solidFill>
                  <a:srgbClr val="333333"/>
                </a:solidFill>
                <a:latin typeface="Arial" pitchFamily="34" charset="0"/>
                <a:cs typeface="Arial" pitchFamily="34" charset="0"/>
              </a:defRPr>
            </a:lvl6pPr>
            <a:lvl7pPr marL="2971800" indent="-228600" eaLnBrk="0" fontAlgn="base" hangingPunct="0">
              <a:spcBef>
                <a:spcPct val="0"/>
              </a:spcBef>
              <a:spcAft>
                <a:spcPct val="0"/>
              </a:spcAft>
              <a:defRPr sz="2200">
                <a:solidFill>
                  <a:srgbClr val="333333"/>
                </a:solidFill>
                <a:latin typeface="Arial" pitchFamily="34" charset="0"/>
                <a:cs typeface="Arial" pitchFamily="34" charset="0"/>
              </a:defRPr>
            </a:lvl7pPr>
            <a:lvl8pPr marL="3429000" indent="-228600" eaLnBrk="0" fontAlgn="base" hangingPunct="0">
              <a:spcBef>
                <a:spcPct val="0"/>
              </a:spcBef>
              <a:spcAft>
                <a:spcPct val="0"/>
              </a:spcAft>
              <a:defRPr sz="2200">
                <a:solidFill>
                  <a:srgbClr val="333333"/>
                </a:solidFill>
                <a:latin typeface="Arial" pitchFamily="34" charset="0"/>
                <a:cs typeface="Arial" pitchFamily="34" charset="0"/>
              </a:defRPr>
            </a:lvl8pPr>
            <a:lvl9pPr marL="3886200" indent="-228600" eaLnBrk="0" fontAlgn="base" hangingPunct="0">
              <a:spcBef>
                <a:spcPct val="0"/>
              </a:spcBef>
              <a:spcAft>
                <a:spcPct val="0"/>
              </a:spcAft>
              <a:defRPr sz="2200">
                <a:solidFill>
                  <a:srgbClr val="333333"/>
                </a:solidFill>
                <a:latin typeface="Arial" pitchFamily="34" charset="0"/>
                <a:cs typeface="Arial" pitchFamily="34" charset="0"/>
              </a:defRPr>
            </a:lvl9pPr>
          </a:lstStyle>
          <a:p>
            <a:pPr eaLnBrk="1" hangingPunct="1"/>
            <a:fld id="{D5678165-EC1A-4FE3-8E67-239A5088FCFE}" type="slidenum">
              <a:rPr lang="ja-JP" altLang="en-US" sz="1200">
                <a:solidFill>
                  <a:srgbClr val="008059"/>
                </a:solidFill>
              </a:rPr>
              <a:pPr eaLnBrk="1" hangingPunct="1"/>
              <a:t>23</a:t>
            </a:fld>
            <a:endParaRPr lang="en-US" altLang="ja-JP" sz="1200">
              <a:solidFill>
                <a:srgbClr val="008059"/>
              </a:solidFill>
            </a:endParaRPr>
          </a:p>
        </p:txBody>
      </p:sp>
      <p:sp>
        <p:nvSpPr>
          <p:cNvPr id="14339" name="Rectangle 2"/>
          <p:cNvSpPr>
            <a:spLocks noGrp="1" noChangeArrowheads="1"/>
          </p:cNvSpPr>
          <p:nvPr>
            <p:ph type="title"/>
          </p:nvPr>
        </p:nvSpPr>
        <p:spPr>
          <a:xfrm>
            <a:off x="457200" y="228600"/>
            <a:ext cx="8229600" cy="563562"/>
          </a:xfrm>
        </p:spPr>
        <p:txBody>
          <a:bodyPr>
            <a:noAutofit/>
          </a:bodyPr>
          <a:lstStyle/>
          <a:p>
            <a:pPr eaLnBrk="1" hangingPunct="1"/>
            <a:r>
              <a:rPr lang="en-US" altLang="ja-JP" sz="3200" b="1" dirty="0" smtClean="0">
                <a:latin typeface="+mj-lt"/>
                <a:ea typeface="ＭＳ Ｐゴシック" pitchFamily="50" charset="-128"/>
              </a:rPr>
              <a:t>Example of QC process for SDTM conversion</a:t>
            </a:r>
          </a:p>
        </p:txBody>
      </p:sp>
      <p:sp>
        <p:nvSpPr>
          <p:cNvPr id="17412" name="Rectangle 3"/>
          <p:cNvSpPr>
            <a:spLocks noGrp="1" noChangeArrowheads="1"/>
          </p:cNvSpPr>
          <p:nvPr>
            <p:ph type="body" idx="1"/>
          </p:nvPr>
        </p:nvSpPr>
        <p:spPr>
          <a:xfrm>
            <a:off x="381000" y="914400"/>
            <a:ext cx="8458200" cy="4876800"/>
          </a:xfrm>
        </p:spPr>
        <p:txBody>
          <a:bodyPr>
            <a:noAutofit/>
          </a:bodyPr>
          <a:lstStyle/>
          <a:p>
            <a:pPr eaLnBrk="1" hangingPunct="1">
              <a:buFontTx/>
              <a:buNone/>
            </a:pPr>
            <a:r>
              <a:rPr lang="en-US" altLang="ja-JP" sz="2800" b="1" u="sng" dirty="0" smtClean="0">
                <a:latin typeface="+mn-lt"/>
                <a:ea typeface="ＭＳ Ｐゴシック" pitchFamily="50" charset="-128"/>
              </a:rPr>
              <a:t>Vendors</a:t>
            </a:r>
          </a:p>
          <a:p>
            <a:pPr lvl="1"/>
            <a:r>
              <a:rPr lang="en-US" altLang="ja-JP" sz="2400" dirty="0" smtClean="0">
                <a:latin typeface="+mn-lt"/>
                <a:ea typeface="ＭＳ Ｐゴシック" pitchFamily="50" charset="-128"/>
              </a:rPr>
              <a:t>Performed parallel programming for all datasets.</a:t>
            </a:r>
          </a:p>
          <a:p>
            <a:pPr lvl="1"/>
            <a:r>
              <a:rPr lang="en-US" altLang="ja-JP" sz="2400" dirty="0" smtClean="0">
                <a:latin typeface="+mn-lt"/>
                <a:ea typeface="ＭＳ Ｐゴシック" pitchFamily="50" charset="-128"/>
              </a:rPr>
              <a:t>Performed SDTM conformance checks for all SDTM datasets.</a:t>
            </a:r>
          </a:p>
          <a:p>
            <a:pPr lvl="1"/>
            <a:r>
              <a:rPr lang="en-US" altLang="ja-JP" sz="2400" dirty="0" smtClean="0">
                <a:latin typeface="+mn-lt"/>
                <a:ea typeface="ＭＳ Ｐゴシック" pitchFamily="50" charset="-128"/>
              </a:rPr>
              <a:t>Comparison of  SDTM against the legacy CSR Tables (traceability check).</a:t>
            </a:r>
          </a:p>
          <a:p>
            <a:pPr lvl="1"/>
            <a:endParaRPr lang="en-US" altLang="ja-JP" sz="1200" dirty="0" smtClean="0">
              <a:latin typeface="+mn-lt"/>
              <a:ea typeface="ＭＳ Ｐゴシック" pitchFamily="50" charset="-128"/>
            </a:endParaRPr>
          </a:p>
          <a:p>
            <a:pPr marL="0" indent="0">
              <a:lnSpc>
                <a:spcPct val="80000"/>
              </a:lnSpc>
              <a:buNone/>
            </a:pPr>
            <a:r>
              <a:rPr lang="en-US" altLang="ja-JP" sz="2800" b="1" u="sng" dirty="0" smtClean="0">
                <a:latin typeface="+mn-lt"/>
                <a:ea typeface="ＭＳ Ｐゴシック" pitchFamily="50" charset="-128"/>
              </a:rPr>
              <a:t>Sponsor</a:t>
            </a:r>
          </a:p>
          <a:p>
            <a:pPr lvl="1">
              <a:lnSpc>
                <a:spcPct val="80000"/>
              </a:lnSpc>
            </a:pPr>
            <a:r>
              <a:rPr lang="en-US" altLang="ja-JP" sz="2400" dirty="0" smtClean="0">
                <a:latin typeface="+mn-lt"/>
                <a:ea typeface="ＭＳ Ｐゴシック" pitchFamily="50" charset="-128"/>
              </a:rPr>
              <a:t>Acceptance </a:t>
            </a:r>
            <a:r>
              <a:rPr lang="en-US" altLang="ja-JP" sz="2400" dirty="0">
                <a:latin typeface="+mn-lt"/>
                <a:ea typeface="ＭＳ Ｐゴシック" pitchFamily="50" charset="-128"/>
              </a:rPr>
              <a:t>check / Validation</a:t>
            </a:r>
          </a:p>
          <a:p>
            <a:pPr lvl="2">
              <a:lnSpc>
                <a:spcPct val="80000"/>
              </a:lnSpc>
            </a:pPr>
            <a:r>
              <a:rPr lang="en-US" altLang="ja-JP" dirty="0" smtClean="0">
                <a:latin typeface="+mn-lt"/>
                <a:ea typeface="ＭＳ Ｐゴシック" pitchFamily="50" charset="-128"/>
              </a:rPr>
              <a:t>Review SDTM specification/annotated CRF </a:t>
            </a:r>
            <a:endParaRPr lang="en-US" altLang="ja-JP" dirty="0">
              <a:latin typeface="+mn-lt"/>
              <a:ea typeface="ＭＳ Ｐゴシック" pitchFamily="50" charset="-128"/>
            </a:endParaRPr>
          </a:p>
          <a:p>
            <a:pPr lvl="2">
              <a:lnSpc>
                <a:spcPct val="80000"/>
              </a:lnSpc>
            </a:pPr>
            <a:r>
              <a:rPr lang="en-US" altLang="ja-JP" dirty="0">
                <a:latin typeface="+mn-lt"/>
                <a:ea typeface="ＭＳ Ｐゴシック" pitchFamily="50" charset="-128"/>
              </a:rPr>
              <a:t>Parallel programming of the key datasets</a:t>
            </a:r>
            <a:r>
              <a:rPr lang="en-US" altLang="ja-JP" dirty="0" smtClean="0">
                <a:latin typeface="+mn-lt"/>
                <a:ea typeface="ＭＳ Ｐゴシック" pitchFamily="50" charset="-128"/>
              </a:rPr>
              <a:t>.</a:t>
            </a:r>
          </a:p>
          <a:p>
            <a:pPr lvl="1">
              <a:lnSpc>
                <a:spcPct val="80000"/>
              </a:lnSpc>
            </a:pPr>
            <a:r>
              <a:rPr lang="en-US" altLang="ja-JP" sz="2400" dirty="0" smtClean="0">
                <a:latin typeface="+mn-lt"/>
                <a:ea typeface="ＭＳ Ｐゴシック" pitchFamily="50" charset="-128"/>
              </a:rPr>
              <a:t>Compliance checks</a:t>
            </a:r>
          </a:p>
          <a:p>
            <a:pPr lvl="2">
              <a:lnSpc>
                <a:spcPct val="80000"/>
              </a:lnSpc>
            </a:pPr>
            <a:r>
              <a:rPr lang="en-US" altLang="ja-JP" dirty="0" smtClean="0">
                <a:latin typeface="+mn-lt"/>
                <a:ea typeface="ＭＳ Ｐゴシック" pitchFamily="50" charset="-128"/>
              </a:rPr>
              <a:t>Checks </a:t>
            </a:r>
            <a:r>
              <a:rPr lang="en-US" altLang="ja-JP" dirty="0">
                <a:latin typeface="+mn-lt"/>
                <a:ea typeface="ＭＳ Ｐゴシック" pitchFamily="50" charset="-128"/>
              </a:rPr>
              <a:t>were ran to ensure that the datasets meets the </a:t>
            </a:r>
            <a:r>
              <a:rPr lang="en-US" altLang="ja-JP" dirty="0" err="1">
                <a:latin typeface="+mn-lt"/>
                <a:ea typeface="ＭＳ Ｐゴシック" pitchFamily="50" charset="-128"/>
              </a:rPr>
              <a:t>eCTD</a:t>
            </a:r>
            <a:r>
              <a:rPr lang="en-US" altLang="ja-JP" dirty="0">
                <a:latin typeface="+mn-lt"/>
                <a:ea typeface="ＭＳ Ｐゴシック" pitchFamily="50" charset="-128"/>
              </a:rPr>
              <a:t>/SDTM requirements</a:t>
            </a:r>
            <a:r>
              <a:rPr lang="en-US" altLang="ja-JP" dirty="0" smtClean="0">
                <a:latin typeface="+mn-lt"/>
                <a:ea typeface="ＭＳ Ｐゴシック" pitchFamily="50" charset="-128"/>
              </a:rPr>
              <a:t>.</a:t>
            </a:r>
          </a:p>
        </p:txBody>
      </p:sp>
    </p:spTree>
    <p:extLst>
      <p:ext uri="{BB962C8B-B14F-4D97-AF65-F5344CB8AC3E}">
        <p14:creationId xmlns:p14="http://schemas.microsoft.com/office/powerpoint/2010/main" val="1274812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4294967295"/>
          </p:nvPr>
        </p:nvSpPr>
        <p:spPr>
          <a:xfrm>
            <a:off x="-38100" y="6351588"/>
            <a:ext cx="506413" cy="4587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333333"/>
                </a:solidFill>
                <a:latin typeface="Arial" pitchFamily="34" charset="0"/>
                <a:cs typeface="Arial" pitchFamily="34" charset="0"/>
              </a:defRPr>
            </a:lvl1pPr>
            <a:lvl2pPr marL="742950" indent="-285750" eaLnBrk="0" hangingPunct="0">
              <a:defRPr sz="2200">
                <a:solidFill>
                  <a:srgbClr val="333333"/>
                </a:solidFill>
                <a:latin typeface="Arial" pitchFamily="34" charset="0"/>
                <a:cs typeface="Arial" pitchFamily="34" charset="0"/>
              </a:defRPr>
            </a:lvl2pPr>
            <a:lvl3pPr marL="1143000" indent="-228600" eaLnBrk="0" hangingPunct="0">
              <a:defRPr sz="2200">
                <a:solidFill>
                  <a:srgbClr val="333333"/>
                </a:solidFill>
                <a:latin typeface="Arial" pitchFamily="34" charset="0"/>
                <a:cs typeface="Arial" pitchFamily="34" charset="0"/>
              </a:defRPr>
            </a:lvl3pPr>
            <a:lvl4pPr marL="1600200" indent="-228600" eaLnBrk="0" hangingPunct="0">
              <a:defRPr sz="2200">
                <a:solidFill>
                  <a:srgbClr val="333333"/>
                </a:solidFill>
                <a:latin typeface="Arial" pitchFamily="34" charset="0"/>
                <a:cs typeface="Arial" pitchFamily="34" charset="0"/>
              </a:defRPr>
            </a:lvl4pPr>
            <a:lvl5pPr marL="2057400" indent="-228600" eaLnBrk="0" hangingPunct="0">
              <a:defRPr sz="2200">
                <a:solidFill>
                  <a:srgbClr val="333333"/>
                </a:solidFill>
                <a:latin typeface="Arial" pitchFamily="34" charset="0"/>
                <a:cs typeface="Arial" pitchFamily="34" charset="0"/>
              </a:defRPr>
            </a:lvl5pPr>
            <a:lvl6pPr marL="2514600" indent="-228600" eaLnBrk="0" fontAlgn="base" hangingPunct="0">
              <a:spcBef>
                <a:spcPct val="0"/>
              </a:spcBef>
              <a:spcAft>
                <a:spcPct val="0"/>
              </a:spcAft>
              <a:defRPr sz="2200">
                <a:solidFill>
                  <a:srgbClr val="333333"/>
                </a:solidFill>
                <a:latin typeface="Arial" pitchFamily="34" charset="0"/>
                <a:cs typeface="Arial" pitchFamily="34" charset="0"/>
              </a:defRPr>
            </a:lvl6pPr>
            <a:lvl7pPr marL="2971800" indent="-228600" eaLnBrk="0" fontAlgn="base" hangingPunct="0">
              <a:spcBef>
                <a:spcPct val="0"/>
              </a:spcBef>
              <a:spcAft>
                <a:spcPct val="0"/>
              </a:spcAft>
              <a:defRPr sz="2200">
                <a:solidFill>
                  <a:srgbClr val="333333"/>
                </a:solidFill>
                <a:latin typeface="Arial" pitchFamily="34" charset="0"/>
                <a:cs typeface="Arial" pitchFamily="34" charset="0"/>
              </a:defRPr>
            </a:lvl7pPr>
            <a:lvl8pPr marL="3429000" indent="-228600" eaLnBrk="0" fontAlgn="base" hangingPunct="0">
              <a:spcBef>
                <a:spcPct val="0"/>
              </a:spcBef>
              <a:spcAft>
                <a:spcPct val="0"/>
              </a:spcAft>
              <a:defRPr sz="2200">
                <a:solidFill>
                  <a:srgbClr val="333333"/>
                </a:solidFill>
                <a:latin typeface="Arial" pitchFamily="34" charset="0"/>
                <a:cs typeface="Arial" pitchFamily="34" charset="0"/>
              </a:defRPr>
            </a:lvl8pPr>
            <a:lvl9pPr marL="3886200" indent="-228600" eaLnBrk="0" fontAlgn="base" hangingPunct="0">
              <a:spcBef>
                <a:spcPct val="0"/>
              </a:spcBef>
              <a:spcAft>
                <a:spcPct val="0"/>
              </a:spcAft>
              <a:defRPr sz="2200">
                <a:solidFill>
                  <a:srgbClr val="333333"/>
                </a:solidFill>
                <a:latin typeface="Arial" pitchFamily="34" charset="0"/>
                <a:cs typeface="Arial" pitchFamily="34" charset="0"/>
              </a:defRPr>
            </a:lvl9pPr>
          </a:lstStyle>
          <a:p>
            <a:pPr eaLnBrk="1" hangingPunct="1"/>
            <a:fld id="{748B4E88-AAFA-4E0C-A5DB-F84BD1C332F5}" type="slidenum">
              <a:rPr lang="ja-JP" altLang="en-US" sz="1200">
                <a:solidFill>
                  <a:srgbClr val="008059"/>
                </a:solidFill>
              </a:rPr>
              <a:pPr eaLnBrk="1" hangingPunct="1"/>
              <a:t>24</a:t>
            </a:fld>
            <a:endParaRPr lang="en-US" altLang="ja-JP" sz="1200" dirty="0">
              <a:solidFill>
                <a:srgbClr val="008059"/>
              </a:solidFill>
            </a:endParaRPr>
          </a:p>
        </p:txBody>
      </p:sp>
      <p:sp>
        <p:nvSpPr>
          <p:cNvPr id="10243" name="Rectangle 2"/>
          <p:cNvSpPr>
            <a:spLocks noGrp="1" noChangeArrowheads="1"/>
          </p:cNvSpPr>
          <p:nvPr>
            <p:ph type="title"/>
          </p:nvPr>
        </p:nvSpPr>
        <p:spPr>
          <a:xfrm>
            <a:off x="457200" y="274638"/>
            <a:ext cx="8229600" cy="792162"/>
          </a:xfrm>
        </p:spPr>
        <p:txBody>
          <a:bodyPr>
            <a:normAutofit fontScale="90000"/>
          </a:bodyPr>
          <a:lstStyle/>
          <a:p>
            <a:r>
              <a:rPr lang="en-US" altLang="ja-JP" b="1" dirty="0" smtClean="0">
                <a:latin typeface="+mj-lt"/>
                <a:ea typeface="ＭＳ Ｐゴシック" pitchFamily="50" charset="-128"/>
              </a:rPr>
              <a:t>Example of QC process of define.xml</a:t>
            </a:r>
          </a:p>
        </p:txBody>
      </p:sp>
      <p:sp>
        <p:nvSpPr>
          <p:cNvPr id="10244" name="Rectangle 3"/>
          <p:cNvSpPr>
            <a:spLocks noGrp="1" noChangeArrowheads="1"/>
          </p:cNvSpPr>
          <p:nvPr>
            <p:ph type="body" idx="1"/>
          </p:nvPr>
        </p:nvSpPr>
        <p:spPr>
          <a:xfrm>
            <a:off x="457200" y="1143000"/>
            <a:ext cx="8229600" cy="4876801"/>
          </a:xfrm>
        </p:spPr>
        <p:txBody>
          <a:bodyPr>
            <a:noAutofit/>
          </a:bodyPr>
          <a:lstStyle/>
          <a:p>
            <a:pPr marL="0" indent="0">
              <a:buNone/>
            </a:pPr>
            <a:r>
              <a:rPr lang="en-US" altLang="ja-JP" sz="2400" b="1" u="sng" dirty="0" smtClean="0">
                <a:ea typeface="ＭＳ Ｐゴシック" pitchFamily="50" charset="-128"/>
              </a:rPr>
              <a:t>Sponsor</a:t>
            </a:r>
            <a:endParaRPr lang="en-US" altLang="ja-JP" sz="2400" dirty="0" smtClean="0">
              <a:latin typeface="+mn-lt"/>
              <a:ea typeface="ＭＳ Ｐゴシック" pitchFamily="50" charset="-128"/>
            </a:endParaRPr>
          </a:p>
          <a:p>
            <a:r>
              <a:rPr lang="en-US" altLang="ja-JP" sz="2400" dirty="0" smtClean="0">
                <a:latin typeface="+mn-lt"/>
                <a:ea typeface="ＭＳ Ｐゴシック" pitchFamily="50" charset="-128"/>
              </a:rPr>
              <a:t>Programmatically </a:t>
            </a:r>
            <a:r>
              <a:rPr lang="en-US" altLang="ja-JP" sz="2400" dirty="0">
                <a:latin typeface="+mn-lt"/>
                <a:ea typeface="ＭＳ Ｐゴシック" pitchFamily="50" charset="-128"/>
              </a:rPr>
              <a:t>compared against the SDTM datasets and </a:t>
            </a:r>
            <a:r>
              <a:rPr lang="en-US" altLang="ja-JP" sz="2400" dirty="0" smtClean="0">
                <a:latin typeface="+mn-lt"/>
                <a:ea typeface="ＭＳ Ｐゴシック" pitchFamily="50" charset="-128"/>
              </a:rPr>
              <a:t>IG.</a:t>
            </a:r>
          </a:p>
          <a:p>
            <a:r>
              <a:rPr lang="en-US" altLang="ja-JP" sz="2400" dirty="0" smtClean="0">
                <a:latin typeface="+mn-lt"/>
                <a:ea typeface="ＭＳ Ｐゴシック" pitchFamily="50" charset="-128"/>
              </a:rPr>
              <a:t>Comment fields were manually checked.</a:t>
            </a:r>
            <a:endParaRPr lang="en-US" altLang="ja-JP" sz="2400" dirty="0">
              <a:latin typeface="+mn-lt"/>
              <a:ea typeface="ＭＳ Ｐゴシック" pitchFamily="50" charset="-128"/>
            </a:endParaRPr>
          </a:p>
          <a:p>
            <a:endParaRPr lang="en-US" altLang="ja-JP" sz="2400" dirty="0" smtClean="0">
              <a:latin typeface="+mn-lt"/>
              <a:ea typeface="ＭＳ Ｐゴシック" pitchFamily="50" charset="-128"/>
            </a:endParaRP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695575"/>
            <a:ext cx="8524875"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8145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4294967295"/>
          </p:nvPr>
        </p:nvSpPr>
        <p:spPr>
          <a:xfrm>
            <a:off x="-38100" y="6351588"/>
            <a:ext cx="506413" cy="4587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333333"/>
                </a:solidFill>
                <a:latin typeface="Arial" pitchFamily="34" charset="0"/>
                <a:cs typeface="Arial" pitchFamily="34" charset="0"/>
              </a:defRPr>
            </a:lvl1pPr>
            <a:lvl2pPr marL="742950" indent="-285750" eaLnBrk="0" hangingPunct="0">
              <a:defRPr sz="2200">
                <a:solidFill>
                  <a:srgbClr val="333333"/>
                </a:solidFill>
                <a:latin typeface="Arial" pitchFamily="34" charset="0"/>
                <a:cs typeface="Arial" pitchFamily="34" charset="0"/>
              </a:defRPr>
            </a:lvl2pPr>
            <a:lvl3pPr marL="1143000" indent="-228600" eaLnBrk="0" hangingPunct="0">
              <a:defRPr sz="2200">
                <a:solidFill>
                  <a:srgbClr val="333333"/>
                </a:solidFill>
                <a:latin typeface="Arial" pitchFamily="34" charset="0"/>
                <a:cs typeface="Arial" pitchFamily="34" charset="0"/>
              </a:defRPr>
            </a:lvl3pPr>
            <a:lvl4pPr marL="1600200" indent="-228600" eaLnBrk="0" hangingPunct="0">
              <a:defRPr sz="2200">
                <a:solidFill>
                  <a:srgbClr val="333333"/>
                </a:solidFill>
                <a:latin typeface="Arial" pitchFamily="34" charset="0"/>
                <a:cs typeface="Arial" pitchFamily="34" charset="0"/>
              </a:defRPr>
            </a:lvl4pPr>
            <a:lvl5pPr marL="2057400" indent="-228600" eaLnBrk="0" hangingPunct="0">
              <a:defRPr sz="2200">
                <a:solidFill>
                  <a:srgbClr val="333333"/>
                </a:solidFill>
                <a:latin typeface="Arial" pitchFamily="34" charset="0"/>
                <a:cs typeface="Arial" pitchFamily="34" charset="0"/>
              </a:defRPr>
            </a:lvl5pPr>
            <a:lvl6pPr marL="2514600" indent="-228600" eaLnBrk="0" fontAlgn="base" hangingPunct="0">
              <a:spcBef>
                <a:spcPct val="0"/>
              </a:spcBef>
              <a:spcAft>
                <a:spcPct val="0"/>
              </a:spcAft>
              <a:defRPr sz="2200">
                <a:solidFill>
                  <a:srgbClr val="333333"/>
                </a:solidFill>
                <a:latin typeface="Arial" pitchFamily="34" charset="0"/>
                <a:cs typeface="Arial" pitchFamily="34" charset="0"/>
              </a:defRPr>
            </a:lvl6pPr>
            <a:lvl7pPr marL="2971800" indent="-228600" eaLnBrk="0" fontAlgn="base" hangingPunct="0">
              <a:spcBef>
                <a:spcPct val="0"/>
              </a:spcBef>
              <a:spcAft>
                <a:spcPct val="0"/>
              </a:spcAft>
              <a:defRPr sz="2200">
                <a:solidFill>
                  <a:srgbClr val="333333"/>
                </a:solidFill>
                <a:latin typeface="Arial" pitchFamily="34" charset="0"/>
                <a:cs typeface="Arial" pitchFamily="34" charset="0"/>
              </a:defRPr>
            </a:lvl7pPr>
            <a:lvl8pPr marL="3429000" indent="-228600" eaLnBrk="0" fontAlgn="base" hangingPunct="0">
              <a:spcBef>
                <a:spcPct val="0"/>
              </a:spcBef>
              <a:spcAft>
                <a:spcPct val="0"/>
              </a:spcAft>
              <a:defRPr sz="2200">
                <a:solidFill>
                  <a:srgbClr val="333333"/>
                </a:solidFill>
                <a:latin typeface="Arial" pitchFamily="34" charset="0"/>
                <a:cs typeface="Arial" pitchFamily="34" charset="0"/>
              </a:defRPr>
            </a:lvl8pPr>
            <a:lvl9pPr marL="3886200" indent="-228600" eaLnBrk="0" fontAlgn="base" hangingPunct="0">
              <a:spcBef>
                <a:spcPct val="0"/>
              </a:spcBef>
              <a:spcAft>
                <a:spcPct val="0"/>
              </a:spcAft>
              <a:defRPr sz="2200">
                <a:solidFill>
                  <a:srgbClr val="333333"/>
                </a:solidFill>
                <a:latin typeface="Arial" pitchFamily="34" charset="0"/>
                <a:cs typeface="Arial" pitchFamily="34" charset="0"/>
              </a:defRPr>
            </a:lvl9pPr>
          </a:lstStyle>
          <a:p>
            <a:pPr eaLnBrk="1" hangingPunct="1"/>
            <a:fld id="{748B4E88-AAFA-4E0C-A5DB-F84BD1C332F5}" type="slidenum">
              <a:rPr lang="ja-JP" altLang="en-US" sz="1200">
                <a:solidFill>
                  <a:srgbClr val="008059"/>
                </a:solidFill>
              </a:rPr>
              <a:pPr eaLnBrk="1" hangingPunct="1"/>
              <a:t>25</a:t>
            </a:fld>
            <a:endParaRPr lang="en-US" altLang="ja-JP" sz="1200" dirty="0">
              <a:solidFill>
                <a:srgbClr val="008059"/>
              </a:solidFill>
            </a:endParaRPr>
          </a:p>
        </p:txBody>
      </p:sp>
      <p:sp>
        <p:nvSpPr>
          <p:cNvPr id="10243" name="Rectangle 2"/>
          <p:cNvSpPr>
            <a:spLocks noGrp="1" noChangeArrowheads="1"/>
          </p:cNvSpPr>
          <p:nvPr>
            <p:ph type="title"/>
          </p:nvPr>
        </p:nvSpPr>
        <p:spPr>
          <a:xfrm>
            <a:off x="457200" y="152400"/>
            <a:ext cx="8229600" cy="487362"/>
          </a:xfrm>
        </p:spPr>
        <p:txBody>
          <a:bodyPr>
            <a:normAutofit fontScale="90000"/>
          </a:bodyPr>
          <a:lstStyle/>
          <a:p>
            <a:pPr eaLnBrk="1" hangingPunct="1"/>
            <a:r>
              <a:rPr lang="en-US" altLang="ja-JP" b="1" dirty="0" smtClean="0">
                <a:latin typeface="+mj-lt"/>
                <a:ea typeface="ＭＳ Ｐゴシック" pitchFamily="50" charset="-128"/>
              </a:rPr>
              <a:t>Translation</a:t>
            </a:r>
          </a:p>
        </p:txBody>
      </p:sp>
      <p:sp>
        <p:nvSpPr>
          <p:cNvPr id="10244" name="Rectangle 3"/>
          <p:cNvSpPr>
            <a:spLocks noGrp="1" noChangeArrowheads="1"/>
          </p:cNvSpPr>
          <p:nvPr>
            <p:ph type="body" idx="1"/>
          </p:nvPr>
        </p:nvSpPr>
        <p:spPr>
          <a:xfrm>
            <a:off x="457200" y="685800"/>
            <a:ext cx="8229600" cy="990600"/>
          </a:xfrm>
        </p:spPr>
        <p:txBody>
          <a:bodyPr>
            <a:noAutofit/>
          </a:bodyPr>
          <a:lstStyle/>
          <a:p>
            <a:r>
              <a:rPr lang="en-US" altLang="ja-JP" sz="2400" dirty="0" smtClean="0">
                <a:latin typeface="+mn-lt"/>
                <a:ea typeface="ＭＳ Ｐゴシック" pitchFamily="50" charset="-128"/>
              </a:rPr>
              <a:t>One vendor performed </a:t>
            </a:r>
            <a:r>
              <a:rPr lang="en-US" altLang="ja-JP" sz="2400" dirty="0">
                <a:latin typeface="+mn-lt"/>
                <a:ea typeface="ＭＳ Ｐゴシック" pitchFamily="50" charset="-128"/>
              </a:rPr>
              <a:t>translation </a:t>
            </a:r>
            <a:r>
              <a:rPr lang="en-US" altLang="ja-JP" sz="2400" dirty="0" smtClean="0">
                <a:latin typeface="+mn-lt"/>
                <a:ea typeface="ＭＳ Ｐゴシック" pitchFamily="50" charset="-128"/>
              </a:rPr>
              <a:t>after </a:t>
            </a:r>
            <a:r>
              <a:rPr lang="en-US" altLang="ja-JP" sz="2400" dirty="0">
                <a:latin typeface="+mn-lt"/>
                <a:ea typeface="ＭＳ Ｐゴシック" pitchFamily="50" charset="-128"/>
              </a:rPr>
              <a:t>unique strings are extracted from SAS datasets. </a:t>
            </a:r>
            <a:endParaRPr lang="en-US" altLang="ja-JP" sz="2400" dirty="0" smtClean="0">
              <a:latin typeface="+mn-lt"/>
              <a:ea typeface="ＭＳ Ｐゴシック" pitchFamily="50" charset="-128"/>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24000"/>
            <a:ext cx="5953125"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009900"/>
            <a:ext cx="595312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4495800"/>
            <a:ext cx="6029325"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AutoShape 8"/>
          <p:cNvSpPr>
            <a:spLocks/>
          </p:cNvSpPr>
          <p:nvPr/>
        </p:nvSpPr>
        <p:spPr bwMode="auto">
          <a:xfrm>
            <a:off x="6858000" y="1676400"/>
            <a:ext cx="1447800" cy="723900"/>
          </a:xfrm>
          <a:prstGeom prst="borderCallout1">
            <a:avLst>
              <a:gd name="adj1" fmla="val 15792"/>
              <a:gd name="adj2" fmla="val -5264"/>
              <a:gd name="adj3" fmla="val 52630"/>
              <a:gd name="adj4" fmla="val -31579"/>
            </a:avLst>
          </a:prstGeom>
          <a:solidFill>
            <a:srgbClr val="FF00FF"/>
          </a:solidFill>
          <a:ln w="15875" algn="ctr">
            <a:solidFill>
              <a:srgbClr val="FF00FF"/>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lang="en-US" altLang="ja-JP" dirty="0">
                <a:ea typeface="ＭＳ Ｐゴシック" charset="-128"/>
              </a:rPr>
              <a:t>Variable metadata</a:t>
            </a:r>
          </a:p>
        </p:txBody>
      </p:sp>
      <p:sp>
        <p:nvSpPr>
          <p:cNvPr id="10" name="AutoShape 9"/>
          <p:cNvSpPr>
            <a:spLocks/>
          </p:cNvSpPr>
          <p:nvPr/>
        </p:nvSpPr>
        <p:spPr bwMode="auto">
          <a:xfrm>
            <a:off x="7772400" y="3276600"/>
            <a:ext cx="1143000" cy="685800"/>
          </a:xfrm>
          <a:prstGeom prst="borderCallout1">
            <a:avLst>
              <a:gd name="adj1" fmla="val 16667"/>
              <a:gd name="adj2" fmla="val -6667"/>
              <a:gd name="adj3" fmla="val 81481"/>
              <a:gd name="adj4" fmla="val -30000"/>
            </a:avLst>
          </a:prstGeom>
          <a:solidFill>
            <a:srgbClr val="FF00FF"/>
          </a:solidFill>
          <a:ln w="15875" algn="ctr">
            <a:solidFill>
              <a:srgbClr val="FF00FF"/>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lang="en-US" altLang="ja-JP" dirty="0">
                <a:ea typeface="ＭＳ Ｐゴシック" charset="-128"/>
              </a:rPr>
              <a:t>Distinct Values</a:t>
            </a:r>
          </a:p>
        </p:txBody>
      </p:sp>
      <p:sp>
        <p:nvSpPr>
          <p:cNvPr id="11" name="AutoShape 10"/>
          <p:cNvSpPr>
            <a:spLocks/>
          </p:cNvSpPr>
          <p:nvPr/>
        </p:nvSpPr>
        <p:spPr bwMode="auto">
          <a:xfrm>
            <a:off x="457200" y="5181600"/>
            <a:ext cx="1295400" cy="723900"/>
          </a:xfrm>
          <a:prstGeom prst="borderCallout1">
            <a:avLst>
              <a:gd name="adj1" fmla="val 15792"/>
              <a:gd name="adj2" fmla="val 105884"/>
              <a:gd name="adj3" fmla="val -7458"/>
              <a:gd name="adj4" fmla="val 137866"/>
            </a:avLst>
          </a:prstGeom>
          <a:solidFill>
            <a:srgbClr val="FF00FF"/>
          </a:solidFill>
          <a:ln w="15875" algn="ctr">
            <a:solidFill>
              <a:srgbClr val="FF00FF"/>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lang="en-US" altLang="ja-JP" dirty="0">
                <a:ea typeface="ＭＳ Ｐゴシック" charset="-128"/>
              </a:rPr>
              <a:t>SAS format</a:t>
            </a:r>
          </a:p>
        </p:txBody>
      </p:sp>
    </p:spTree>
    <p:extLst>
      <p:ext uri="{BB962C8B-B14F-4D97-AF65-F5344CB8AC3E}">
        <p14:creationId xmlns:p14="http://schemas.microsoft.com/office/powerpoint/2010/main" val="2048467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ox(in)">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8" presetClass="entr" presetSubtype="16"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amond(in)">
                                      <p:cBhvr>
                                        <p:cTn id="16" dur="500"/>
                                        <p:tgtEl>
                                          <p:spTgt spid="7"/>
                                        </p:tgtEl>
                                      </p:cBhvr>
                                    </p:animEffect>
                                  </p:childTnLst>
                                </p:cTn>
                              </p:par>
                            </p:childTnLst>
                          </p:cTn>
                        </p:par>
                        <p:par>
                          <p:cTn id="17" fill="hold">
                            <p:stCondLst>
                              <p:cond delay="500"/>
                            </p:stCondLst>
                            <p:childTnLst>
                              <p:par>
                                <p:cTn id="18" presetID="5" presetClass="entr" presetSubtype="1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checkerboard(across)">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checkerboard(across)">
                                      <p:cBhvr>
                                        <p:cTn id="25" dur="500"/>
                                        <p:tgtEl>
                                          <p:spTgt spid="8"/>
                                        </p:tgtEl>
                                      </p:cBhvr>
                                    </p:animEffect>
                                  </p:childTnLst>
                                </p:cTn>
                              </p:par>
                            </p:childTnLst>
                          </p:cTn>
                        </p:par>
                        <p:par>
                          <p:cTn id="26" fill="hold">
                            <p:stCondLst>
                              <p:cond delay="500"/>
                            </p:stCondLst>
                            <p:childTnLst>
                              <p:par>
                                <p:cTn id="27" presetID="8" presetClass="entr" presetSubtype="16"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diamond(in)">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28600"/>
            <a:ext cx="8229600" cy="411162"/>
          </a:xfrm>
        </p:spPr>
        <p:txBody>
          <a:bodyPr>
            <a:normAutofit fontScale="90000"/>
          </a:bodyPr>
          <a:lstStyle/>
          <a:p>
            <a:r>
              <a:rPr lang="en-US" b="1" dirty="0" smtClean="0">
                <a:latin typeface="+mj-lt"/>
              </a:rPr>
              <a:t>FDA statistical review report (1/3)</a:t>
            </a:r>
            <a:endParaRPr lang="en-US" b="1" dirty="0">
              <a:latin typeface="+mj-lt"/>
            </a:endParaRPr>
          </a:p>
        </p:txBody>
      </p:sp>
      <p:sp>
        <p:nvSpPr>
          <p:cNvPr id="2" name="Slide Number Placeholder 1"/>
          <p:cNvSpPr>
            <a:spLocks noGrp="1"/>
          </p:cNvSpPr>
          <p:nvPr>
            <p:ph type="sldNum" sz="quarter" idx="4"/>
          </p:nvPr>
        </p:nvSpPr>
        <p:spPr/>
        <p:txBody>
          <a:bodyPr/>
          <a:lstStyle/>
          <a:p>
            <a:fld id="{3C0F580F-0886-4BEC-82E3-E9319B71EE89}" type="slidenum">
              <a:rPr lang="en-US" smtClean="0"/>
              <a:pPr/>
              <a:t>26</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838200"/>
            <a:ext cx="7439025" cy="5182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16276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563562"/>
          </a:xfrm>
        </p:spPr>
        <p:txBody>
          <a:bodyPr>
            <a:normAutofit fontScale="90000"/>
          </a:bodyPr>
          <a:lstStyle/>
          <a:p>
            <a:r>
              <a:rPr lang="en-US" b="1" dirty="0" smtClean="0">
                <a:latin typeface="+mj-lt"/>
              </a:rPr>
              <a:t>FDA statistical review report (2/3)</a:t>
            </a:r>
            <a:endParaRPr lang="en-US" b="1" dirty="0">
              <a:latin typeface="+mj-lt"/>
            </a:endParaRPr>
          </a:p>
        </p:txBody>
      </p:sp>
      <p:sp>
        <p:nvSpPr>
          <p:cNvPr id="2" name="Slide Number Placeholder 1"/>
          <p:cNvSpPr>
            <a:spLocks noGrp="1"/>
          </p:cNvSpPr>
          <p:nvPr>
            <p:ph type="sldNum" sz="quarter" idx="4"/>
          </p:nvPr>
        </p:nvSpPr>
        <p:spPr/>
        <p:txBody>
          <a:bodyPr/>
          <a:lstStyle/>
          <a:p>
            <a:fld id="{3C0F580F-0886-4BEC-82E3-E9319B71EE89}" type="slidenum">
              <a:rPr lang="en-US" smtClean="0"/>
              <a:pPr/>
              <a:t>27</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85850"/>
            <a:ext cx="8618844" cy="478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72249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350838"/>
            <a:ext cx="8229600" cy="411162"/>
          </a:xfrm>
        </p:spPr>
        <p:txBody>
          <a:bodyPr>
            <a:normAutofit fontScale="90000"/>
          </a:bodyPr>
          <a:lstStyle/>
          <a:p>
            <a:r>
              <a:rPr lang="en-US" b="1" dirty="0" smtClean="0">
                <a:latin typeface="+mj-lt"/>
              </a:rPr>
              <a:t>FDA statistical review report (3/3)</a:t>
            </a:r>
            <a:endParaRPr lang="en-US" b="1" dirty="0">
              <a:latin typeface="+mj-lt"/>
            </a:endParaRPr>
          </a:p>
        </p:txBody>
      </p:sp>
      <p:sp>
        <p:nvSpPr>
          <p:cNvPr id="2" name="Slide Number Placeholder 1"/>
          <p:cNvSpPr>
            <a:spLocks noGrp="1"/>
          </p:cNvSpPr>
          <p:nvPr>
            <p:ph type="sldNum" sz="quarter" idx="4"/>
          </p:nvPr>
        </p:nvSpPr>
        <p:spPr/>
        <p:txBody>
          <a:bodyPr/>
          <a:lstStyle/>
          <a:p>
            <a:fld id="{3C0F580F-0886-4BEC-82E3-E9319B71EE89}" type="slidenum">
              <a:rPr lang="en-US" smtClean="0"/>
              <a:pPr/>
              <a:t>28</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19213"/>
            <a:ext cx="8839200"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47241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76799"/>
          </a:xfrm>
        </p:spPr>
        <p:txBody>
          <a:bodyPr>
            <a:noAutofit/>
          </a:bodyPr>
          <a:lstStyle/>
          <a:p>
            <a:r>
              <a:rPr lang="en-US" sz="2800" dirty="0" smtClean="0">
                <a:latin typeface="+mn-lt"/>
              </a:rPr>
              <a:t>Planning is crucial.</a:t>
            </a:r>
          </a:p>
          <a:p>
            <a:pPr lvl="1"/>
            <a:r>
              <a:rPr lang="en-US" altLang="ja-JP" sz="2400" dirty="0" smtClean="0">
                <a:latin typeface="+mn-lt"/>
              </a:rPr>
              <a:t>To organize many complicated activities</a:t>
            </a:r>
          </a:p>
          <a:p>
            <a:pPr lvl="1"/>
            <a:r>
              <a:rPr lang="en-US" altLang="ja-JP" sz="2400" dirty="0" smtClean="0">
                <a:latin typeface="+mn-lt"/>
              </a:rPr>
              <a:t>To secure appropriate resources</a:t>
            </a:r>
          </a:p>
          <a:p>
            <a:r>
              <a:rPr lang="en-US" altLang="ja-JP" sz="2800" dirty="0" smtClean="0">
                <a:latin typeface="+mn-lt"/>
              </a:rPr>
              <a:t>Good </a:t>
            </a:r>
            <a:r>
              <a:rPr lang="en-US" altLang="ja-JP" sz="2800" dirty="0">
                <a:latin typeface="+mn-lt"/>
              </a:rPr>
              <a:t>communication is the key to success.</a:t>
            </a:r>
          </a:p>
          <a:p>
            <a:pPr lvl="1"/>
            <a:r>
              <a:rPr lang="en-US" altLang="ja-JP" sz="2400" dirty="0" smtClean="0">
                <a:latin typeface="+mn-lt"/>
              </a:rPr>
              <a:t>Project </a:t>
            </a:r>
            <a:r>
              <a:rPr lang="en-US" altLang="ja-JP" sz="2400" dirty="0">
                <a:latin typeface="+mn-lt"/>
              </a:rPr>
              <a:t>management, </a:t>
            </a:r>
            <a:r>
              <a:rPr lang="en-US" altLang="ja-JP" sz="2400" dirty="0" smtClean="0">
                <a:latin typeface="+mn-lt"/>
              </a:rPr>
              <a:t>DM, </a:t>
            </a:r>
            <a:r>
              <a:rPr lang="en-US" altLang="ja-JP" sz="2400" dirty="0" err="1">
                <a:latin typeface="+mn-lt"/>
              </a:rPr>
              <a:t>Biostat</a:t>
            </a:r>
            <a:r>
              <a:rPr lang="en-US" altLang="ja-JP" sz="2400" dirty="0">
                <a:latin typeface="+mn-lt"/>
              </a:rPr>
              <a:t>, </a:t>
            </a:r>
            <a:r>
              <a:rPr lang="en-US" altLang="ja-JP" sz="2400" dirty="0" smtClean="0">
                <a:latin typeface="+mn-lt"/>
              </a:rPr>
              <a:t>RA, </a:t>
            </a:r>
            <a:r>
              <a:rPr lang="en-US" altLang="ja-JP" sz="2400" dirty="0">
                <a:latin typeface="+mn-lt"/>
              </a:rPr>
              <a:t>etc.</a:t>
            </a:r>
          </a:p>
          <a:p>
            <a:pPr lvl="1"/>
            <a:r>
              <a:rPr lang="en-US" altLang="ja-JP" sz="2400" dirty="0">
                <a:latin typeface="+mn-lt"/>
              </a:rPr>
              <a:t>Multiple </a:t>
            </a:r>
            <a:r>
              <a:rPr lang="en-US" altLang="ja-JP" sz="2400" dirty="0" smtClean="0">
                <a:latin typeface="+mn-lt"/>
              </a:rPr>
              <a:t>vendors</a:t>
            </a:r>
          </a:p>
          <a:p>
            <a:pPr lvl="1"/>
            <a:r>
              <a:rPr lang="en-US" altLang="ja-JP" sz="2400" dirty="0" smtClean="0">
                <a:latin typeface="+mn-lt"/>
              </a:rPr>
              <a:t>FDA</a:t>
            </a:r>
          </a:p>
          <a:p>
            <a:r>
              <a:rPr lang="en-US" altLang="ja-JP" sz="2800" dirty="0" smtClean="0">
                <a:latin typeface="+mn-lt"/>
              </a:rPr>
              <a:t>Training </a:t>
            </a:r>
            <a:r>
              <a:rPr lang="en-US" altLang="ja-JP" sz="2800" dirty="0">
                <a:latin typeface="+mn-lt"/>
              </a:rPr>
              <a:t>is </a:t>
            </a:r>
            <a:r>
              <a:rPr lang="en-US" altLang="ja-JP" sz="2800" dirty="0" smtClean="0">
                <a:latin typeface="+mn-lt"/>
              </a:rPr>
              <a:t>essential.</a:t>
            </a:r>
            <a:endParaRPr lang="en-US" altLang="ja-JP" sz="2800" dirty="0">
              <a:latin typeface="+mn-lt"/>
            </a:endParaRPr>
          </a:p>
          <a:p>
            <a:pPr lvl="1"/>
            <a:r>
              <a:rPr lang="en-US" altLang="ja-JP" sz="2400" dirty="0" smtClean="0">
                <a:latin typeface="+mn-lt"/>
              </a:rPr>
              <a:t>CDISC standards (e.g., SDTM</a:t>
            </a:r>
            <a:r>
              <a:rPr lang="en-US" altLang="ja-JP" sz="2400" dirty="0">
                <a:latin typeface="+mn-lt"/>
              </a:rPr>
              <a:t>, ADaM, </a:t>
            </a:r>
            <a:r>
              <a:rPr lang="en-US" altLang="ja-JP" sz="2400" dirty="0" smtClean="0">
                <a:latin typeface="+mn-lt"/>
              </a:rPr>
              <a:t>Define.xml, etc.)</a:t>
            </a:r>
          </a:p>
          <a:p>
            <a:pPr lvl="1"/>
            <a:r>
              <a:rPr lang="en-US" altLang="ja-JP" sz="2400" dirty="0">
                <a:latin typeface="+mn-lt"/>
              </a:rPr>
              <a:t>Learning current </a:t>
            </a:r>
            <a:r>
              <a:rPr lang="en-US" altLang="ja-JP" sz="2400" dirty="0" smtClean="0">
                <a:latin typeface="+mn-lt"/>
              </a:rPr>
              <a:t>information</a:t>
            </a:r>
            <a:endParaRPr lang="en-US" altLang="ja-JP" sz="2400" dirty="0">
              <a:latin typeface="+mn-lt"/>
            </a:endParaRPr>
          </a:p>
        </p:txBody>
      </p:sp>
      <p:sp>
        <p:nvSpPr>
          <p:cNvPr id="6" name="Title 5"/>
          <p:cNvSpPr>
            <a:spLocks noGrp="1"/>
          </p:cNvSpPr>
          <p:nvPr>
            <p:ph type="title"/>
          </p:nvPr>
        </p:nvSpPr>
        <p:spPr>
          <a:xfrm>
            <a:off x="457200" y="350838"/>
            <a:ext cx="8229600" cy="487362"/>
          </a:xfrm>
        </p:spPr>
        <p:txBody>
          <a:bodyPr>
            <a:normAutofit fontScale="90000"/>
          </a:bodyPr>
          <a:lstStyle/>
          <a:p>
            <a:r>
              <a:rPr lang="en-US" b="1" dirty="0" smtClean="0">
                <a:latin typeface="+mj-lt"/>
              </a:rPr>
              <a:t>Lessons Learned (1/2)</a:t>
            </a:r>
            <a:endParaRPr lang="en-US" b="1" dirty="0">
              <a:latin typeface="+mj-lt"/>
            </a:endParaRPr>
          </a:p>
        </p:txBody>
      </p:sp>
      <p:sp>
        <p:nvSpPr>
          <p:cNvPr id="2" name="Slide Number Placeholder 1"/>
          <p:cNvSpPr>
            <a:spLocks noGrp="1"/>
          </p:cNvSpPr>
          <p:nvPr>
            <p:ph type="sldNum" sz="quarter" idx="4"/>
          </p:nvPr>
        </p:nvSpPr>
        <p:spPr/>
        <p:txBody>
          <a:bodyPr/>
          <a:lstStyle/>
          <a:p>
            <a:fld id="{3C0F580F-0886-4BEC-82E3-E9319B71EE89}" type="slidenum">
              <a:rPr lang="en-US" smtClean="0"/>
              <a:pPr/>
              <a:t>29</a:t>
            </a:fld>
            <a:endParaRPr lang="en-US" dirty="0"/>
          </a:p>
        </p:txBody>
      </p:sp>
    </p:spTree>
    <p:extLst>
      <p:ext uri="{BB962C8B-B14F-4D97-AF65-F5344CB8AC3E}">
        <p14:creationId xmlns:p14="http://schemas.microsoft.com/office/powerpoint/2010/main" val="3264435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ja-JP" b="1" dirty="0" smtClean="0">
                <a:latin typeface="+mn-lt"/>
              </a:rPr>
              <a:t>Clinical Data Submission?</a:t>
            </a:r>
            <a:endParaRPr lang="en-US" b="1" dirty="0">
              <a:latin typeface="+mn-lt"/>
            </a:endParaRPr>
          </a:p>
        </p:txBody>
      </p:sp>
      <p:sp>
        <p:nvSpPr>
          <p:cNvPr id="2" name="Slide Number Placeholder 1"/>
          <p:cNvSpPr>
            <a:spLocks noGrp="1"/>
          </p:cNvSpPr>
          <p:nvPr>
            <p:ph type="sldNum" sz="quarter" idx="4"/>
          </p:nvPr>
        </p:nvSpPr>
        <p:spPr/>
        <p:txBody>
          <a:bodyPr/>
          <a:lstStyle/>
          <a:p>
            <a:fld id="{3C0F580F-0886-4BEC-82E3-E9319B71EE89}" type="slidenum">
              <a:rPr lang="en-US" smtClean="0"/>
              <a:pPr/>
              <a:t>3</a:t>
            </a:fld>
            <a:endParaRPr lang="en-US" dirty="0"/>
          </a:p>
        </p:txBody>
      </p:sp>
      <p:sp>
        <p:nvSpPr>
          <p:cNvPr id="8" name="角丸四角形 7"/>
          <p:cNvSpPr/>
          <p:nvPr/>
        </p:nvSpPr>
        <p:spPr>
          <a:xfrm>
            <a:off x="228600" y="1524000"/>
            <a:ext cx="8686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t>Just ZIP SAS datasets, and submit them! </a:t>
            </a:r>
            <a:endParaRPr kumimoji="1" lang="ja-JP" altLang="en-US" sz="3600" dirty="0"/>
          </a:p>
        </p:txBody>
      </p:sp>
      <p:sp>
        <p:nvSpPr>
          <p:cNvPr id="10" name="角丸四角形 9"/>
          <p:cNvSpPr/>
          <p:nvPr/>
        </p:nvSpPr>
        <p:spPr>
          <a:xfrm>
            <a:off x="228600" y="2590800"/>
            <a:ext cx="8686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t>CDISC standards need to be used!!</a:t>
            </a:r>
            <a:endParaRPr kumimoji="1" lang="ja-JP" altLang="en-US" sz="3600" dirty="0"/>
          </a:p>
        </p:txBody>
      </p:sp>
      <p:sp>
        <p:nvSpPr>
          <p:cNvPr id="11" name="角丸四角形 10"/>
          <p:cNvSpPr/>
          <p:nvPr/>
        </p:nvSpPr>
        <p:spPr>
          <a:xfrm>
            <a:off x="228600" y="3657600"/>
            <a:ext cx="8686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t>There are additional FDA’s rules!!!</a:t>
            </a:r>
            <a:endParaRPr kumimoji="1" lang="ja-JP" altLang="en-US" sz="3600" dirty="0"/>
          </a:p>
        </p:txBody>
      </p:sp>
      <p:sp>
        <p:nvSpPr>
          <p:cNvPr id="12" name="角丸四角形 11"/>
          <p:cNvSpPr/>
          <p:nvPr/>
        </p:nvSpPr>
        <p:spPr>
          <a:xfrm>
            <a:off x="228600" y="4953000"/>
            <a:ext cx="8686800" cy="9144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t>How much efforts should be made?</a:t>
            </a:r>
            <a:endParaRPr kumimoji="1" lang="ja-JP" altLang="en-US" sz="3600" dirty="0"/>
          </a:p>
        </p:txBody>
      </p:sp>
    </p:spTree>
    <p:extLst>
      <p:ext uri="{BB962C8B-B14F-4D97-AF65-F5344CB8AC3E}">
        <p14:creationId xmlns:p14="http://schemas.microsoft.com/office/powerpoint/2010/main" val="2216536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724401"/>
          </a:xfrm>
        </p:spPr>
        <p:txBody>
          <a:bodyPr>
            <a:normAutofit/>
          </a:bodyPr>
          <a:lstStyle/>
          <a:p>
            <a:r>
              <a:rPr lang="en-US" sz="2800" dirty="0" smtClean="0">
                <a:latin typeface="+mn-lt"/>
              </a:rPr>
              <a:t>Standardization efforts must be made from the beginning;</a:t>
            </a:r>
          </a:p>
          <a:p>
            <a:pPr lvl="1"/>
            <a:r>
              <a:rPr lang="en-US" sz="2400" dirty="0" smtClean="0">
                <a:latin typeface="+mn-lt"/>
              </a:rPr>
              <a:t>The </a:t>
            </a:r>
            <a:r>
              <a:rPr lang="en-US" sz="2400" dirty="0">
                <a:latin typeface="+mn-lt"/>
              </a:rPr>
              <a:t>unpredictable nature of data from legacy studies caused the mapping process to be extremely difficult</a:t>
            </a:r>
            <a:r>
              <a:rPr lang="en-US" sz="2400" dirty="0" smtClean="0">
                <a:latin typeface="+mn-lt"/>
              </a:rPr>
              <a:t>.</a:t>
            </a:r>
          </a:p>
          <a:p>
            <a:pPr lvl="1"/>
            <a:r>
              <a:rPr lang="en-US" sz="2400" dirty="0" smtClean="0">
                <a:latin typeface="+mn-lt"/>
              </a:rPr>
              <a:t>FDA encourages sponsor to use the SDTM, ADaM at every opportunity, e.g., when the protocol is submitted. </a:t>
            </a:r>
            <a:endParaRPr lang="en-US" sz="2400" dirty="0">
              <a:latin typeface="+mn-lt"/>
            </a:endParaRPr>
          </a:p>
          <a:p>
            <a:pPr lvl="1"/>
            <a:endParaRPr lang="en-US" sz="2400" dirty="0">
              <a:latin typeface="+mn-lt"/>
            </a:endParaRPr>
          </a:p>
          <a:p>
            <a:r>
              <a:rPr lang="en-US" altLang="ja-JP" sz="2800" dirty="0">
                <a:latin typeface="+mn-lt"/>
              </a:rPr>
              <a:t>Creating analysis datasets (ADaM) from SDTM would keep the transparency and consistency</a:t>
            </a:r>
            <a:r>
              <a:rPr lang="en-US" altLang="ja-JP" sz="2800" dirty="0" smtClean="0">
                <a:latin typeface="+mn-lt"/>
              </a:rPr>
              <a:t>.</a:t>
            </a:r>
            <a:endParaRPr lang="en-US" sz="2400" dirty="0" smtClean="0">
              <a:latin typeface="+mn-lt"/>
            </a:endParaRPr>
          </a:p>
        </p:txBody>
      </p:sp>
      <p:sp>
        <p:nvSpPr>
          <p:cNvPr id="6" name="Title 5"/>
          <p:cNvSpPr>
            <a:spLocks noGrp="1"/>
          </p:cNvSpPr>
          <p:nvPr>
            <p:ph type="title"/>
          </p:nvPr>
        </p:nvSpPr>
        <p:spPr>
          <a:xfrm>
            <a:off x="457200" y="350838"/>
            <a:ext cx="8229600" cy="563562"/>
          </a:xfrm>
        </p:spPr>
        <p:txBody>
          <a:bodyPr>
            <a:normAutofit fontScale="90000"/>
          </a:bodyPr>
          <a:lstStyle/>
          <a:p>
            <a:r>
              <a:rPr lang="en-US" b="1" dirty="0" smtClean="0">
                <a:latin typeface="+mj-lt"/>
              </a:rPr>
              <a:t>Lessons Learned (2/2)</a:t>
            </a:r>
            <a:endParaRPr lang="en-US" b="1" dirty="0">
              <a:latin typeface="+mj-lt"/>
            </a:endParaRPr>
          </a:p>
        </p:txBody>
      </p:sp>
      <p:sp>
        <p:nvSpPr>
          <p:cNvPr id="2" name="Slide Number Placeholder 1"/>
          <p:cNvSpPr>
            <a:spLocks noGrp="1"/>
          </p:cNvSpPr>
          <p:nvPr>
            <p:ph type="sldNum" sz="quarter" idx="4"/>
          </p:nvPr>
        </p:nvSpPr>
        <p:spPr/>
        <p:txBody>
          <a:bodyPr/>
          <a:lstStyle/>
          <a:p>
            <a:fld id="{3C0F580F-0886-4BEC-82E3-E9319B71EE89}" type="slidenum">
              <a:rPr lang="en-US" smtClean="0"/>
              <a:pPr/>
              <a:t>30</a:t>
            </a:fld>
            <a:endParaRPr lang="en-US" dirty="0"/>
          </a:p>
        </p:txBody>
      </p:sp>
    </p:spTree>
    <p:extLst>
      <p:ext uri="{BB962C8B-B14F-4D97-AF65-F5344CB8AC3E}">
        <p14:creationId xmlns:p14="http://schemas.microsoft.com/office/powerpoint/2010/main" val="32727948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4294967295"/>
          </p:nvPr>
        </p:nvSpPr>
        <p:spPr>
          <a:xfrm>
            <a:off x="-38100" y="6351588"/>
            <a:ext cx="506413" cy="4587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333333"/>
                </a:solidFill>
                <a:latin typeface="Arial" pitchFamily="34" charset="0"/>
                <a:cs typeface="Arial" pitchFamily="34" charset="0"/>
              </a:defRPr>
            </a:lvl1pPr>
            <a:lvl2pPr marL="742950" indent="-285750" eaLnBrk="0" hangingPunct="0">
              <a:defRPr sz="2200">
                <a:solidFill>
                  <a:srgbClr val="333333"/>
                </a:solidFill>
                <a:latin typeface="Arial" pitchFamily="34" charset="0"/>
                <a:cs typeface="Arial" pitchFamily="34" charset="0"/>
              </a:defRPr>
            </a:lvl2pPr>
            <a:lvl3pPr marL="1143000" indent="-228600" eaLnBrk="0" hangingPunct="0">
              <a:defRPr sz="2200">
                <a:solidFill>
                  <a:srgbClr val="333333"/>
                </a:solidFill>
                <a:latin typeface="Arial" pitchFamily="34" charset="0"/>
                <a:cs typeface="Arial" pitchFamily="34" charset="0"/>
              </a:defRPr>
            </a:lvl3pPr>
            <a:lvl4pPr marL="1600200" indent="-228600" eaLnBrk="0" hangingPunct="0">
              <a:defRPr sz="2200">
                <a:solidFill>
                  <a:srgbClr val="333333"/>
                </a:solidFill>
                <a:latin typeface="Arial" pitchFamily="34" charset="0"/>
                <a:cs typeface="Arial" pitchFamily="34" charset="0"/>
              </a:defRPr>
            </a:lvl4pPr>
            <a:lvl5pPr marL="2057400" indent="-228600" eaLnBrk="0" hangingPunct="0">
              <a:defRPr sz="2200">
                <a:solidFill>
                  <a:srgbClr val="333333"/>
                </a:solidFill>
                <a:latin typeface="Arial" pitchFamily="34" charset="0"/>
                <a:cs typeface="Arial" pitchFamily="34" charset="0"/>
              </a:defRPr>
            </a:lvl5pPr>
            <a:lvl6pPr marL="2514600" indent="-228600" eaLnBrk="0" fontAlgn="base" hangingPunct="0">
              <a:spcBef>
                <a:spcPct val="0"/>
              </a:spcBef>
              <a:spcAft>
                <a:spcPct val="0"/>
              </a:spcAft>
              <a:defRPr sz="2200">
                <a:solidFill>
                  <a:srgbClr val="333333"/>
                </a:solidFill>
                <a:latin typeface="Arial" pitchFamily="34" charset="0"/>
                <a:cs typeface="Arial" pitchFamily="34" charset="0"/>
              </a:defRPr>
            </a:lvl6pPr>
            <a:lvl7pPr marL="2971800" indent="-228600" eaLnBrk="0" fontAlgn="base" hangingPunct="0">
              <a:spcBef>
                <a:spcPct val="0"/>
              </a:spcBef>
              <a:spcAft>
                <a:spcPct val="0"/>
              </a:spcAft>
              <a:defRPr sz="2200">
                <a:solidFill>
                  <a:srgbClr val="333333"/>
                </a:solidFill>
                <a:latin typeface="Arial" pitchFamily="34" charset="0"/>
                <a:cs typeface="Arial" pitchFamily="34" charset="0"/>
              </a:defRPr>
            </a:lvl7pPr>
            <a:lvl8pPr marL="3429000" indent="-228600" eaLnBrk="0" fontAlgn="base" hangingPunct="0">
              <a:spcBef>
                <a:spcPct val="0"/>
              </a:spcBef>
              <a:spcAft>
                <a:spcPct val="0"/>
              </a:spcAft>
              <a:defRPr sz="2200">
                <a:solidFill>
                  <a:srgbClr val="333333"/>
                </a:solidFill>
                <a:latin typeface="Arial" pitchFamily="34" charset="0"/>
                <a:cs typeface="Arial" pitchFamily="34" charset="0"/>
              </a:defRPr>
            </a:lvl8pPr>
            <a:lvl9pPr marL="3886200" indent="-228600" eaLnBrk="0" fontAlgn="base" hangingPunct="0">
              <a:spcBef>
                <a:spcPct val="0"/>
              </a:spcBef>
              <a:spcAft>
                <a:spcPct val="0"/>
              </a:spcAft>
              <a:defRPr sz="2200">
                <a:solidFill>
                  <a:srgbClr val="333333"/>
                </a:solidFill>
                <a:latin typeface="Arial" pitchFamily="34" charset="0"/>
                <a:cs typeface="Arial" pitchFamily="34" charset="0"/>
              </a:defRPr>
            </a:lvl9pPr>
          </a:lstStyle>
          <a:p>
            <a:pPr eaLnBrk="1" hangingPunct="1"/>
            <a:fld id="{B3C5061B-9788-4614-8ADF-02D10CE4CC60}" type="slidenum">
              <a:rPr lang="ja-JP" altLang="en-US" sz="1200">
                <a:solidFill>
                  <a:srgbClr val="008059"/>
                </a:solidFill>
              </a:rPr>
              <a:pPr eaLnBrk="1" hangingPunct="1"/>
              <a:t>31</a:t>
            </a:fld>
            <a:endParaRPr lang="en-US" altLang="ja-JP" sz="1200">
              <a:solidFill>
                <a:srgbClr val="008059"/>
              </a:solidFill>
            </a:endParaRPr>
          </a:p>
        </p:txBody>
      </p:sp>
      <p:sp>
        <p:nvSpPr>
          <p:cNvPr id="40963" name="Rectangle 2"/>
          <p:cNvSpPr>
            <a:spLocks noGrp="1" noChangeArrowheads="1"/>
          </p:cNvSpPr>
          <p:nvPr>
            <p:ph type="title"/>
          </p:nvPr>
        </p:nvSpPr>
        <p:spPr>
          <a:xfrm>
            <a:off x="457200" y="503237"/>
            <a:ext cx="8229600" cy="563562"/>
          </a:xfrm>
        </p:spPr>
        <p:txBody>
          <a:bodyPr>
            <a:noAutofit/>
          </a:bodyPr>
          <a:lstStyle/>
          <a:p>
            <a:pPr eaLnBrk="1" hangingPunct="1"/>
            <a:r>
              <a:rPr lang="en-US" altLang="ja-JP" b="1" dirty="0" smtClean="0">
                <a:latin typeface="+mj-lt"/>
                <a:ea typeface="ＭＳ Ｐゴシック" pitchFamily="50" charset="-128"/>
              </a:rPr>
              <a:t>Summary</a:t>
            </a:r>
          </a:p>
        </p:txBody>
      </p:sp>
      <p:sp>
        <p:nvSpPr>
          <p:cNvPr id="40964" name="Rectangle 3"/>
          <p:cNvSpPr>
            <a:spLocks noGrp="1" noChangeArrowheads="1"/>
          </p:cNvSpPr>
          <p:nvPr>
            <p:ph type="body" idx="1"/>
          </p:nvPr>
        </p:nvSpPr>
        <p:spPr>
          <a:xfrm>
            <a:off x="457200" y="1295400"/>
            <a:ext cx="8229600" cy="4267200"/>
          </a:xfrm>
        </p:spPr>
        <p:txBody>
          <a:bodyPr>
            <a:normAutofit lnSpcReduction="10000"/>
          </a:bodyPr>
          <a:lstStyle/>
          <a:p>
            <a:pPr eaLnBrk="1" hangingPunct="1"/>
            <a:r>
              <a:rPr lang="en-US" altLang="ja-JP" dirty="0" smtClean="0">
                <a:latin typeface="+mn-lt"/>
              </a:rPr>
              <a:t>Implement CDISC based standards across the entire data lifecycle would save cost and time.</a:t>
            </a:r>
          </a:p>
          <a:p>
            <a:pPr lvl="1"/>
            <a:r>
              <a:rPr lang="en-US" altLang="ja-JP" dirty="0" smtClean="0">
                <a:latin typeface="+mn-lt"/>
              </a:rPr>
              <a:t>Sponsor can </a:t>
            </a:r>
            <a:r>
              <a:rPr lang="en-US" altLang="ja-JP" dirty="0">
                <a:latin typeface="+mn-lt"/>
              </a:rPr>
              <a:t>provide data and supporting documentation that establish a clear path from data collection through to analysis.</a:t>
            </a:r>
            <a:endParaRPr lang="en-US" altLang="ja-JP" dirty="0" smtClean="0">
              <a:latin typeface="+mn-lt"/>
            </a:endParaRPr>
          </a:p>
          <a:p>
            <a:pPr eaLnBrk="1" hangingPunct="1"/>
            <a:r>
              <a:rPr lang="en-US" altLang="ja-JP" dirty="0" smtClean="0">
                <a:latin typeface="+mn-lt"/>
              </a:rPr>
              <a:t>CDISC conformance is important, but 1) quality of content and 2) analysis plans (i.e., how to use the data?) are more important and must be considered.</a:t>
            </a:r>
          </a:p>
        </p:txBody>
      </p:sp>
    </p:spTree>
    <p:extLst>
      <p:ext uri="{BB962C8B-B14F-4D97-AF65-F5344CB8AC3E}">
        <p14:creationId xmlns:p14="http://schemas.microsoft.com/office/powerpoint/2010/main" val="4175493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76801"/>
          </a:xfrm>
        </p:spPr>
        <p:txBody>
          <a:bodyPr>
            <a:noAutofit/>
          </a:bodyPr>
          <a:lstStyle/>
          <a:p>
            <a:r>
              <a:rPr lang="en-US" sz="2000" dirty="0" smtClean="0">
                <a:latin typeface="+mn-lt"/>
              </a:rPr>
              <a:t>Sam Tomioka, Steven Huang, </a:t>
            </a:r>
            <a:r>
              <a:rPr lang="en-US" sz="2000" dirty="0">
                <a:latin typeface="+mn-lt"/>
              </a:rPr>
              <a:t>FDA Submission of Legacy Data Using CDISC </a:t>
            </a:r>
            <a:r>
              <a:rPr lang="en-US" sz="2000" dirty="0" smtClean="0">
                <a:latin typeface="+mn-lt"/>
              </a:rPr>
              <a:t>Standards, CDISC workshop Japan, 2011</a:t>
            </a:r>
          </a:p>
          <a:p>
            <a:r>
              <a:rPr lang="en-US" sz="2000" dirty="0" smtClean="0">
                <a:latin typeface="+mn-lt"/>
              </a:rPr>
              <a:t>Sam Tomioka, Mark Williams, NDA </a:t>
            </a:r>
            <a:r>
              <a:rPr lang="en-US" sz="2000" dirty="0">
                <a:latin typeface="+mn-lt"/>
              </a:rPr>
              <a:t>Submissions: Reflections and Lessons Learned </a:t>
            </a:r>
            <a:r>
              <a:rPr lang="en-US" sz="2000" dirty="0" smtClean="0">
                <a:latin typeface="+mn-lt"/>
              </a:rPr>
              <a:t>from a </a:t>
            </a:r>
            <a:r>
              <a:rPr lang="en-US" sz="2000" dirty="0">
                <a:latin typeface="+mn-lt"/>
              </a:rPr>
              <a:t>Recent and Successful Electronic NDA Submission </a:t>
            </a:r>
            <a:r>
              <a:rPr lang="en-US" sz="2000" dirty="0" smtClean="0">
                <a:latin typeface="+mn-lt"/>
              </a:rPr>
              <a:t>and Approval </a:t>
            </a:r>
            <a:r>
              <a:rPr lang="en-US" sz="2000" dirty="0">
                <a:latin typeface="+mn-lt"/>
              </a:rPr>
              <a:t>Involving the CDISC SDTM Conversion of 42 </a:t>
            </a:r>
            <a:r>
              <a:rPr lang="en-US" sz="2000" dirty="0" smtClean="0">
                <a:latin typeface="+mn-lt"/>
              </a:rPr>
              <a:t>Individual Legacy </a:t>
            </a:r>
            <a:r>
              <a:rPr lang="en-US" sz="2000" dirty="0">
                <a:latin typeface="+mn-lt"/>
              </a:rPr>
              <a:t>Clinical </a:t>
            </a:r>
            <a:r>
              <a:rPr lang="en-US" sz="2000" dirty="0" smtClean="0">
                <a:latin typeface="+mn-lt"/>
              </a:rPr>
              <a:t>Studies, CDISC interchange Europe, 2011</a:t>
            </a:r>
          </a:p>
          <a:p>
            <a:r>
              <a:rPr lang="en-US" altLang="ja-JP" sz="2000" dirty="0" smtClean="0">
                <a:latin typeface="+mn-lt"/>
              </a:rPr>
              <a:t>FDA web-page Study Data Standards Resources</a:t>
            </a:r>
          </a:p>
          <a:p>
            <a:pPr lvl="1"/>
            <a:r>
              <a:rPr lang="en-US" sz="1600" dirty="0">
                <a:latin typeface="+mn-lt"/>
                <a:hlinkClick r:id="rId2"/>
              </a:rPr>
              <a:t>http://</a:t>
            </a:r>
            <a:r>
              <a:rPr lang="en-US" sz="1600" dirty="0" smtClean="0">
                <a:latin typeface="+mn-lt"/>
                <a:hlinkClick r:id="rId2"/>
              </a:rPr>
              <a:t>www.fda.gov/forindustry/datastandards/studydatastandards/default.htm</a:t>
            </a:r>
            <a:endParaRPr lang="en-US" sz="1600" dirty="0" smtClean="0">
              <a:latin typeface="+mn-lt"/>
            </a:endParaRPr>
          </a:p>
          <a:p>
            <a:pPr lvl="0"/>
            <a:r>
              <a:rPr lang="en-US" altLang="ja-JP" sz="2000" dirty="0">
                <a:latin typeface="+mn-lt"/>
              </a:rPr>
              <a:t>FDA Study Data Specifications (2012):</a:t>
            </a:r>
            <a:endParaRPr lang="ja-JP" altLang="ja-JP" sz="2000" dirty="0">
              <a:latin typeface="+mn-lt"/>
            </a:endParaRPr>
          </a:p>
          <a:p>
            <a:pPr lvl="1"/>
            <a:r>
              <a:rPr lang="en-US" altLang="ja-JP" sz="1400" u="sng" dirty="0">
                <a:latin typeface="+mn-lt"/>
                <a:hlinkClick r:id="rId3"/>
              </a:rPr>
              <a:t>http://www.fda.gov/downloads/ForIndustry/DataStandards/StudyDataStandards/UCM312964.pdf</a:t>
            </a:r>
            <a:endParaRPr lang="ja-JP" altLang="ja-JP" sz="1400" dirty="0">
              <a:latin typeface="+mn-lt"/>
            </a:endParaRPr>
          </a:p>
          <a:p>
            <a:pPr lvl="0"/>
            <a:r>
              <a:rPr lang="en-US" altLang="ja-JP" sz="2000" dirty="0">
                <a:latin typeface="+mn-lt"/>
              </a:rPr>
              <a:t>CDER 21</a:t>
            </a:r>
            <a:r>
              <a:rPr lang="en-US" altLang="ja-JP" sz="2000" baseline="30000" dirty="0">
                <a:latin typeface="+mn-lt"/>
              </a:rPr>
              <a:t>st</a:t>
            </a:r>
            <a:r>
              <a:rPr lang="en-US" altLang="ja-JP" sz="2000" dirty="0">
                <a:latin typeface="+mn-lt"/>
              </a:rPr>
              <a:t> century Review Desk Reference Guide (2012):</a:t>
            </a:r>
            <a:endParaRPr lang="ja-JP" altLang="ja-JP" sz="2000" dirty="0">
              <a:latin typeface="+mn-lt"/>
            </a:endParaRPr>
          </a:p>
          <a:p>
            <a:pPr lvl="1"/>
            <a:r>
              <a:rPr lang="en-US" altLang="ja-JP" sz="1200" u="sng" dirty="0">
                <a:latin typeface="+mn-lt"/>
                <a:hlinkClick r:id="rId4"/>
              </a:rPr>
              <a:t>http://www.fda.gov/downloads/AboutFDA/CentersOffices/CDER/ManualofPoliciesProcedures/UCM218757.pdf</a:t>
            </a:r>
            <a:endParaRPr lang="ja-JP" altLang="ja-JP" sz="1200" dirty="0">
              <a:latin typeface="+mn-lt"/>
            </a:endParaRPr>
          </a:p>
          <a:p>
            <a:r>
              <a:rPr lang="en-US" altLang="ja-JP" sz="2000" dirty="0">
                <a:latin typeface="+mn-lt"/>
              </a:rPr>
              <a:t>FDA statistical review report</a:t>
            </a:r>
          </a:p>
          <a:p>
            <a:pPr lvl="1"/>
            <a:r>
              <a:rPr lang="en-US" altLang="ja-JP" sz="1400" dirty="0">
                <a:latin typeface="+mn-lt"/>
                <a:hlinkClick r:id="rId5"/>
              </a:rPr>
              <a:t>http://</a:t>
            </a:r>
            <a:r>
              <a:rPr lang="en-US" altLang="ja-JP" sz="1400" dirty="0" smtClean="0">
                <a:latin typeface="+mn-lt"/>
                <a:hlinkClick r:id="rId5"/>
              </a:rPr>
              <a:t>www.accessdata.fda.gov/drugsatfda_docs/nda/2010/200603Orig1s000StatR.pdf</a:t>
            </a:r>
            <a:endParaRPr lang="en-US" sz="2000" dirty="0" smtClean="0">
              <a:latin typeface="+mn-lt"/>
            </a:endParaRPr>
          </a:p>
        </p:txBody>
      </p:sp>
      <p:sp>
        <p:nvSpPr>
          <p:cNvPr id="6" name="Title 5"/>
          <p:cNvSpPr>
            <a:spLocks noGrp="1"/>
          </p:cNvSpPr>
          <p:nvPr>
            <p:ph type="title"/>
          </p:nvPr>
        </p:nvSpPr>
        <p:spPr>
          <a:xfrm>
            <a:off x="457200" y="274638"/>
            <a:ext cx="8229600" cy="792162"/>
          </a:xfrm>
        </p:spPr>
        <p:txBody>
          <a:bodyPr/>
          <a:lstStyle/>
          <a:p>
            <a:r>
              <a:rPr lang="en-US" b="1" dirty="0" smtClean="0">
                <a:latin typeface="+mj-lt"/>
              </a:rPr>
              <a:t>Reference</a:t>
            </a:r>
            <a:endParaRPr lang="en-US" b="1" dirty="0">
              <a:latin typeface="+mj-lt"/>
            </a:endParaRPr>
          </a:p>
        </p:txBody>
      </p:sp>
      <p:sp>
        <p:nvSpPr>
          <p:cNvPr id="2" name="Slide Number Placeholder 1"/>
          <p:cNvSpPr>
            <a:spLocks noGrp="1"/>
          </p:cNvSpPr>
          <p:nvPr>
            <p:ph type="sldNum" sz="quarter" idx="4"/>
          </p:nvPr>
        </p:nvSpPr>
        <p:spPr/>
        <p:txBody>
          <a:bodyPr/>
          <a:lstStyle/>
          <a:p>
            <a:fld id="{3C0F580F-0886-4BEC-82E3-E9319B71EE89}" type="slidenum">
              <a:rPr lang="en-US" smtClean="0"/>
              <a:pPr/>
              <a:t>32</a:t>
            </a:fld>
            <a:endParaRPr lang="en-US" dirty="0"/>
          </a:p>
        </p:txBody>
      </p:sp>
    </p:spTree>
    <p:extLst>
      <p:ext uri="{BB962C8B-B14F-4D97-AF65-F5344CB8AC3E}">
        <p14:creationId xmlns:p14="http://schemas.microsoft.com/office/powerpoint/2010/main" val="20795933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4294967295"/>
          </p:nvPr>
        </p:nvSpPr>
        <p:spPr>
          <a:xfrm>
            <a:off x="-38100" y="6351588"/>
            <a:ext cx="506413" cy="4587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333333"/>
                </a:solidFill>
                <a:latin typeface="Arial" pitchFamily="34" charset="0"/>
                <a:cs typeface="Arial" pitchFamily="34" charset="0"/>
              </a:defRPr>
            </a:lvl1pPr>
            <a:lvl2pPr marL="742950" indent="-285750" eaLnBrk="0" hangingPunct="0">
              <a:defRPr sz="2200">
                <a:solidFill>
                  <a:srgbClr val="333333"/>
                </a:solidFill>
                <a:latin typeface="Arial" pitchFamily="34" charset="0"/>
                <a:cs typeface="Arial" pitchFamily="34" charset="0"/>
              </a:defRPr>
            </a:lvl2pPr>
            <a:lvl3pPr marL="1143000" indent="-228600" eaLnBrk="0" hangingPunct="0">
              <a:defRPr sz="2200">
                <a:solidFill>
                  <a:srgbClr val="333333"/>
                </a:solidFill>
                <a:latin typeface="Arial" pitchFamily="34" charset="0"/>
                <a:cs typeface="Arial" pitchFamily="34" charset="0"/>
              </a:defRPr>
            </a:lvl3pPr>
            <a:lvl4pPr marL="1600200" indent="-228600" eaLnBrk="0" hangingPunct="0">
              <a:defRPr sz="2200">
                <a:solidFill>
                  <a:srgbClr val="333333"/>
                </a:solidFill>
                <a:latin typeface="Arial" pitchFamily="34" charset="0"/>
                <a:cs typeface="Arial" pitchFamily="34" charset="0"/>
              </a:defRPr>
            </a:lvl4pPr>
            <a:lvl5pPr marL="2057400" indent="-228600" eaLnBrk="0" hangingPunct="0">
              <a:defRPr sz="2200">
                <a:solidFill>
                  <a:srgbClr val="333333"/>
                </a:solidFill>
                <a:latin typeface="Arial" pitchFamily="34" charset="0"/>
                <a:cs typeface="Arial" pitchFamily="34" charset="0"/>
              </a:defRPr>
            </a:lvl5pPr>
            <a:lvl6pPr marL="2514600" indent="-228600" eaLnBrk="0" fontAlgn="base" hangingPunct="0">
              <a:spcBef>
                <a:spcPct val="0"/>
              </a:spcBef>
              <a:spcAft>
                <a:spcPct val="0"/>
              </a:spcAft>
              <a:defRPr sz="2200">
                <a:solidFill>
                  <a:srgbClr val="333333"/>
                </a:solidFill>
                <a:latin typeface="Arial" pitchFamily="34" charset="0"/>
                <a:cs typeface="Arial" pitchFamily="34" charset="0"/>
              </a:defRPr>
            </a:lvl6pPr>
            <a:lvl7pPr marL="2971800" indent="-228600" eaLnBrk="0" fontAlgn="base" hangingPunct="0">
              <a:spcBef>
                <a:spcPct val="0"/>
              </a:spcBef>
              <a:spcAft>
                <a:spcPct val="0"/>
              </a:spcAft>
              <a:defRPr sz="2200">
                <a:solidFill>
                  <a:srgbClr val="333333"/>
                </a:solidFill>
                <a:latin typeface="Arial" pitchFamily="34" charset="0"/>
                <a:cs typeface="Arial" pitchFamily="34" charset="0"/>
              </a:defRPr>
            </a:lvl7pPr>
            <a:lvl8pPr marL="3429000" indent="-228600" eaLnBrk="0" fontAlgn="base" hangingPunct="0">
              <a:spcBef>
                <a:spcPct val="0"/>
              </a:spcBef>
              <a:spcAft>
                <a:spcPct val="0"/>
              </a:spcAft>
              <a:defRPr sz="2200">
                <a:solidFill>
                  <a:srgbClr val="333333"/>
                </a:solidFill>
                <a:latin typeface="Arial" pitchFamily="34" charset="0"/>
                <a:cs typeface="Arial" pitchFamily="34" charset="0"/>
              </a:defRPr>
            </a:lvl8pPr>
            <a:lvl9pPr marL="3886200" indent="-228600" eaLnBrk="0" fontAlgn="base" hangingPunct="0">
              <a:spcBef>
                <a:spcPct val="0"/>
              </a:spcBef>
              <a:spcAft>
                <a:spcPct val="0"/>
              </a:spcAft>
              <a:defRPr sz="2200">
                <a:solidFill>
                  <a:srgbClr val="333333"/>
                </a:solidFill>
                <a:latin typeface="Arial" pitchFamily="34" charset="0"/>
                <a:cs typeface="Arial" pitchFamily="34" charset="0"/>
              </a:defRPr>
            </a:lvl9pPr>
          </a:lstStyle>
          <a:p>
            <a:pPr eaLnBrk="1" hangingPunct="1"/>
            <a:fld id="{B3C5061B-9788-4614-8ADF-02D10CE4CC60}" type="slidenum">
              <a:rPr lang="ja-JP" altLang="en-US" sz="1200">
                <a:solidFill>
                  <a:srgbClr val="008059"/>
                </a:solidFill>
              </a:rPr>
              <a:pPr eaLnBrk="1" hangingPunct="1"/>
              <a:t>33</a:t>
            </a:fld>
            <a:endParaRPr lang="en-US" altLang="ja-JP" sz="1200">
              <a:solidFill>
                <a:srgbClr val="008059"/>
              </a:solidFill>
            </a:endParaRPr>
          </a:p>
        </p:txBody>
      </p:sp>
      <p:sp>
        <p:nvSpPr>
          <p:cNvPr id="40963" name="Rectangle 2"/>
          <p:cNvSpPr>
            <a:spLocks noGrp="1" noChangeArrowheads="1"/>
          </p:cNvSpPr>
          <p:nvPr>
            <p:ph type="title"/>
          </p:nvPr>
        </p:nvSpPr>
        <p:spPr>
          <a:xfrm>
            <a:off x="457200" y="274638"/>
            <a:ext cx="8229600" cy="563562"/>
          </a:xfrm>
        </p:spPr>
        <p:txBody>
          <a:bodyPr>
            <a:normAutofit fontScale="90000"/>
          </a:bodyPr>
          <a:lstStyle/>
          <a:p>
            <a:pPr eaLnBrk="1" hangingPunct="1"/>
            <a:r>
              <a:rPr lang="en-US" altLang="ja-JP" b="1" dirty="0" smtClean="0">
                <a:latin typeface="+mj-lt"/>
                <a:ea typeface="ＭＳ Ｐゴシック" pitchFamily="50" charset="-128"/>
              </a:rPr>
              <a:t>FDA comment (2010)</a:t>
            </a:r>
          </a:p>
        </p:txBody>
      </p:sp>
      <p:sp>
        <p:nvSpPr>
          <p:cNvPr id="40964" name="Rectangle 3"/>
          <p:cNvSpPr>
            <a:spLocks noGrp="1" noChangeArrowheads="1"/>
          </p:cNvSpPr>
          <p:nvPr>
            <p:ph type="body" idx="1"/>
          </p:nvPr>
        </p:nvSpPr>
        <p:spPr>
          <a:xfrm>
            <a:off x="457200" y="1066800"/>
            <a:ext cx="8229600" cy="4876801"/>
          </a:xfrm>
        </p:spPr>
        <p:txBody>
          <a:bodyPr>
            <a:normAutofit fontScale="85000" lnSpcReduction="20000"/>
          </a:bodyPr>
          <a:lstStyle/>
          <a:p>
            <a:r>
              <a:rPr lang="en-US" altLang="ja-JP" dirty="0">
                <a:latin typeface="+mn-lt"/>
              </a:rPr>
              <a:t>We encourage you to submit future NDA data (efficacy and safety) using the CDISC (Clinical Data Interchange Standards Consortium), such as SDTM (Study Data Tabulation Model), ADaM (Analysis Data Model) standards. </a:t>
            </a:r>
          </a:p>
          <a:p>
            <a:r>
              <a:rPr lang="en-US" altLang="ja-JP" dirty="0">
                <a:latin typeface="+mn-lt"/>
              </a:rPr>
              <a:t>Standardization of data structures and terminology will facilitate a mode efficient and comprehensive data review.</a:t>
            </a:r>
          </a:p>
          <a:p>
            <a:r>
              <a:rPr lang="en-US" altLang="ja-JP" dirty="0">
                <a:latin typeface="+mn-lt"/>
              </a:rPr>
              <a:t>For more information please refer to </a:t>
            </a:r>
            <a:r>
              <a:rPr lang="en-US" altLang="ja-JP" dirty="0">
                <a:latin typeface="+mn-lt"/>
                <a:hlinkClick r:id="rId2"/>
              </a:rPr>
              <a:t>http://</a:t>
            </a:r>
            <a:r>
              <a:rPr lang="en-US" altLang="ja-JP" dirty="0" smtClean="0">
                <a:latin typeface="+mn-lt"/>
                <a:hlinkClick r:id="rId2"/>
              </a:rPr>
              <a:t>www.cdisc.org</a:t>
            </a:r>
            <a:r>
              <a:rPr lang="en-US" altLang="ja-JP" dirty="0" smtClean="0">
                <a:latin typeface="+mn-lt"/>
              </a:rPr>
              <a:t> or </a:t>
            </a:r>
            <a:r>
              <a:rPr lang="en-US" altLang="ja-JP" dirty="0">
                <a:latin typeface="+mn-lt"/>
              </a:rPr>
              <a:t>the following link from FDA web site: </a:t>
            </a:r>
            <a:r>
              <a:rPr lang="en-US" altLang="ja-JP" dirty="0">
                <a:latin typeface="+mn-lt"/>
                <a:hlinkClick r:id="rId3"/>
              </a:rPr>
              <a:t>http://</a:t>
            </a:r>
            <a:r>
              <a:rPr lang="en-US" altLang="ja-JP" dirty="0" smtClean="0">
                <a:latin typeface="+mn-lt"/>
                <a:hlinkClick r:id="rId3"/>
              </a:rPr>
              <a:t>www.fda.gov/downloads/Drugs/DevelopmentApprovalProcess/FormsSubmissionRequirements/ElectronicSubmissions/UCM199759.pdf</a:t>
            </a:r>
            <a:endParaRPr lang="en-US" altLang="ja-JP" dirty="0" smtClean="0">
              <a:latin typeface="+mn-lt"/>
            </a:endParaRPr>
          </a:p>
          <a:p>
            <a:endParaRPr lang="en-US" altLang="ja-JP" dirty="0">
              <a:latin typeface="+mn-lt"/>
            </a:endParaRPr>
          </a:p>
          <a:p>
            <a:pPr eaLnBrk="1" hangingPunct="1"/>
            <a:endParaRPr lang="en-US" altLang="ja-JP" dirty="0" smtClean="0">
              <a:latin typeface="+mn-lt"/>
            </a:endParaRPr>
          </a:p>
        </p:txBody>
      </p:sp>
    </p:spTree>
    <p:extLst>
      <p:ext uri="{BB962C8B-B14F-4D97-AF65-F5344CB8AC3E}">
        <p14:creationId xmlns:p14="http://schemas.microsoft.com/office/powerpoint/2010/main" val="3544951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0999"/>
            <a:ext cx="8763000" cy="6019801"/>
          </a:xfrm>
        </p:spPr>
        <p:txBody>
          <a:bodyPr>
            <a:noAutofit/>
          </a:bodyPr>
          <a:lstStyle/>
          <a:p>
            <a:r>
              <a:rPr lang="en-US" sz="2800" b="1" u="sng" dirty="0" smtClean="0">
                <a:latin typeface="+mn-lt"/>
              </a:rPr>
              <a:t>NDA and </a:t>
            </a:r>
            <a:r>
              <a:rPr lang="en-US" sz="2800" b="1" u="sng" dirty="0" err="1" smtClean="0">
                <a:latin typeface="+mn-lt"/>
              </a:rPr>
              <a:t>sNDA</a:t>
            </a:r>
            <a:r>
              <a:rPr lang="en-US" sz="2800" b="1" u="sng" dirty="0" smtClean="0">
                <a:latin typeface="+mn-lt"/>
              </a:rPr>
              <a:t> submissions in 2009 and 2011</a:t>
            </a:r>
            <a:endParaRPr lang="en-US" sz="2400" b="1" u="sng" dirty="0" smtClean="0">
              <a:latin typeface="+mn-lt"/>
            </a:endParaRPr>
          </a:p>
          <a:p>
            <a:pPr lvl="1"/>
            <a:r>
              <a:rPr lang="en-US" altLang="ja-JP" sz="2400" dirty="0">
                <a:latin typeface="+mn-lt"/>
                <a:ea typeface="ＭＳ Ｐゴシック" charset="-128"/>
              </a:rPr>
              <a:t>23 Phase </a:t>
            </a:r>
            <a:r>
              <a:rPr lang="en-US" altLang="ja-JP" sz="2400" dirty="0" smtClean="0">
                <a:latin typeface="+mn-lt"/>
                <a:ea typeface="ＭＳ Ｐゴシック" charset="-128"/>
              </a:rPr>
              <a:t>1</a:t>
            </a:r>
            <a:endParaRPr lang="en-US" altLang="ja-JP" sz="2400" dirty="0">
              <a:latin typeface="+mn-lt"/>
              <a:ea typeface="ＭＳ Ｐゴシック" charset="-128"/>
            </a:endParaRPr>
          </a:p>
          <a:p>
            <a:pPr lvl="1"/>
            <a:r>
              <a:rPr lang="en-US" altLang="ja-JP" sz="2400" dirty="0">
                <a:latin typeface="+mn-lt"/>
                <a:ea typeface="ＭＳ Ｐゴシック" charset="-128"/>
              </a:rPr>
              <a:t>10 Phase 2 (</a:t>
            </a:r>
            <a:r>
              <a:rPr lang="en-US" altLang="ja-JP" sz="2400" dirty="0" smtClean="0">
                <a:latin typeface="+mn-lt"/>
                <a:ea typeface="ＭＳ Ｐゴシック" charset="-128"/>
              </a:rPr>
              <a:t>Double Blind/Open label) </a:t>
            </a:r>
            <a:endParaRPr lang="en-US" altLang="ja-JP" sz="2400" dirty="0">
              <a:latin typeface="+mn-lt"/>
              <a:ea typeface="ＭＳ Ｐゴシック" charset="-128"/>
            </a:endParaRPr>
          </a:p>
          <a:p>
            <a:pPr lvl="1"/>
            <a:r>
              <a:rPr lang="en-US" altLang="ja-JP" sz="2400" dirty="0">
                <a:latin typeface="+mn-lt"/>
                <a:ea typeface="ＭＳ Ｐゴシック" charset="-128"/>
              </a:rPr>
              <a:t>8   Phase </a:t>
            </a:r>
            <a:r>
              <a:rPr lang="en-US" altLang="ja-JP" sz="2400" dirty="0" smtClean="0">
                <a:latin typeface="+mn-lt"/>
                <a:ea typeface="ＭＳ Ｐゴシック" charset="-128"/>
              </a:rPr>
              <a:t>3</a:t>
            </a:r>
            <a:r>
              <a:rPr lang="en-US" altLang="ja-JP" sz="2400" dirty="0">
                <a:latin typeface="+mn-lt"/>
                <a:ea typeface="ＭＳ Ｐゴシック" charset="-128"/>
              </a:rPr>
              <a:t> (Double Blind/Open </a:t>
            </a:r>
            <a:r>
              <a:rPr lang="en-US" altLang="ja-JP" sz="2400" dirty="0" smtClean="0">
                <a:latin typeface="+mn-lt"/>
                <a:ea typeface="ＭＳ Ｐゴシック" charset="-128"/>
              </a:rPr>
              <a:t>label)</a:t>
            </a:r>
            <a:endParaRPr lang="en-US" altLang="ja-JP" sz="2400" dirty="0">
              <a:latin typeface="+mn-lt"/>
              <a:ea typeface="ＭＳ Ｐゴシック" charset="-128"/>
            </a:endParaRPr>
          </a:p>
          <a:p>
            <a:pPr lvl="1"/>
            <a:r>
              <a:rPr lang="en-US" sz="2400" dirty="0" err="1" smtClean="0">
                <a:latin typeface="+mn-lt"/>
              </a:rPr>
              <a:t>PopPK</a:t>
            </a:r>
            <a:r>
              <a:rPr lang="en-US" sz="2400" dirty="0" smtClean="0">
                <a:latin typeface="+mn-lt"/>
              </a:rPr>
              <a:t>, exposure-</a:t>
            </a:r>
            <a:r>
              <a:rPr lang="en-US" sz="2400" dirty="0" err="1" smtClean="0">
                <a:latin typeface="+mn-lt"/>
              </a:rPr>
              <a:t>QTc</a:t>
            </a:r>
            <a:r>
              <a:rPr lang="en-US" sz="2400" dirty="0" smtClean="0">
                <a:latin typeface="+mn-lt"/>
              </a:rPr>
              <a:t> analysis</a:t>
            </a:r>
          </a:p>
          <a:p>
            <a:pPr lvl="1"/>
            <a:r>
              <a:rPr lang="en-US" sz="2400" dirty="0" smtClean="0">
                <a:latin typeface="+mn-lt"/>
              </a:rPr>
              <a:t>Including some trials using Japanese language</a:t>
            </a:r>
          </a:p>
          <a:p>
            <a:pPr lvl="1"/>
            <a:endParaRPr lang="en-US" altLang="ja-JP" sz="700" dirty="0" smtClean="0">
              <a:latin typeface="+mn-lt"/>
              <a:ea typeface="ＭＳ Ｐゴシック" charset="-128"/>
            </a:endParaRPr>
          </a:p>
          <a:p>
            <a:r>
              <a:rPr lang="en-US" altLang="ja-JP" sz="2800" b="1" u="sng" dirty="0" smtClean="0">
                <a:latin typeface="+mn-lt"/>
                <a:ea typeface="ＭＳ Ｐゴシック" charset="-128"/>
              </a:rPr>
              <a:t>Activities</a:t>
            </a:r>
            <a:endParaRPr lang="en-US" altLang="ja-JP" sz="2800" b="1" u="sng" dirty="0">
              <a:latin typeface="+mn-lt"/>
              <a:ea typeface="ＭＳ Ｐゴシック" charset="-128"/>
            </a:endParaRPr>
          </a:p>
          <a:p>
            <a:pPr lvl="1"/>
            <a:r>
              <a:rPr lang="en-US" altLang="ja-JP" sz="2400" dirty="0">
                <a:latin typeface="+mn-lt"/>
                <a:ea typeface="ＭＳ Ｐゴシック" charset="-128"/>
              </a:rPr>
              <a:t>Conversion of legacy </a:t>
            </a:r>
            <a:r>
              <a:rPr lang="en-US" altLang="ja-JP" sz="2400" dirty="0" smtClean="0">
                <a:latin typeface="+mn-lt"/>
                <a:ea typeface="ＭＳ Ｐゴシック" charset="-128"/>
              </a:rPr>
              <a:t>datasets </a:t>
            </a:r>
            <a:r>
              <a:rPr lang="en-US" altLang="ja-JP" sz="2400" dirty="0">
                <a:latin typeface="+mn-lt"/>
                <a:ea typeface="ＭＳ Ｐゴシック" charset="-128"/>
              </a:rPr>
              <a:t>to </a:t>
            </a:r>
            <a:r>
              <a:rPr lang="en-US" altLang="ja-JP" sz="2400" dirty="0" smtClean="0">
                <a:latin typeface="+mn-lt"/>
                <a:ea typeface="ＭＳ Ｐゴシック" charset="-128"/>
              </a:rPr>
              <a:t>SDTM</a:t>
            </a:r>
            <a:r>
              <a:rPr lang="ja-JP" altLang="en-US" sz="2400" dirty="0" smtClean="0">
                <a:latin typeface="+mn-lt"/>
                <a:ea typeface="ＭＳ Ｐゴシック" charset="-128"/>
              </a:rPr>
              <a:t> </a:t>
            </a:r>
            <a:r>
              <a:rPr lang="en-US" altLang="ja-JP" sz="2400" dirty="0" smtClean="0">
                <a:latin typeface="+mn-lt"/>
                <a:ea typeface="ＭＳ Ｐゴシック" charset="-128"/>
              </a:rPr>
              <a:t>with translation</a:t>
            </a:r>
          </a:p>
          <a:p>
            <a:pPr lvl="1"/>
            <a:r>
              <a:rPr lang="en-US" altLang="ja-JP" sz="2400" dirty="0" smtClean="0">
                <a:latin typeface="+mn-lt"/>
                <a:ea typeface="ＭＳ Ｐゴシック" charset="-128"/>
              </a:rPr>
              <a:t>Generation of ISS/ISE from SDTM datasets</a:t>
            </a:r>
          </a:p>
          <a:p>
            <a:pPr lvl="1"/>
            <a:r>
              <a:rPr lang="en-US" altLang="ja-JP" sz="2400" dirty="0" smtClean="0">
                <a:latin typeface="+mn-lt"/>
                <a:ea typeface="ＭＳ Ｐゴシック" charset="-128"/>
              </a:rPr>
              <a:t>Preparation of efficacy analysis datasets to accommodate FDA’s requirements for selected Phase2/3 studies (NOT ADaM) </a:t>
            </a:r>
          </a:p>
          <a:p>
            <a:pPr lvl="1"/>
            <a:r>
              <a:rPr lang="en-US" altLang="ja-JP" sz="2400" dirty="0" smtClean="0">
                <a:latin typeface="+mn-lt"/>
                <a:ea typeface="ＭＳ Ｐゴシック" charset="-128"/>
              </a:rPr>
              <a:t>Generation </a:t>
            </a:r>
            <a:r>
              <a:rPr lang="en-US" altLang="ja-JP" sz="2400" dirty="0">
                <a:latin typeface="+mn-lt"/>
                <a:ea typeface="ＭＳ Ｐゴシック" charset="-128"/>
              </a:rPr>
              <a:t>of </a:t>
            </a:r>
            <a:r>
              <a:rPr lang="en-US" altLang="ja-JP" sz="2400" dirty="0" smtClean="0">
                <a:latin typeface="+mn-lt"/>
                <a:ea typeface="ＭＳ Ｐゴシック" charset="-128"/>
              </a:rPr>
              <a:t>Define files</a:t>
            </a:r>
            <a:endParaRPr lang="en-US" sz="2400" dirty="0">
              <a:latin typeface="+mn-lt"/>
            </a:endParaRPr>
          </a:p>
        </p:txBody>
      </p:sp>
      <p:sp>
        <p:nvSpPr>
          <p:cNvPr id="2" name="Slide Number Placeholder 1"/>
          <p:cNvSpPr>
            <a:spLocks noGrp="1"/>
          </p:cNvSpPr>
          <p:nvPr>
            <p:ph type="sldNum" sz="quarter" idx="4"/>
          </p:nvPr>
        </p:nvSpPr>
        <p:spPr/>
        <p:txBody>
          <a:bodyPr/>
          <a:lstStyle/>
          <a:p>
            <a:fld id="{3C0F580F-0886-4BEC-82E3-E9319B71EE89}" type="slidenum">
              <a:rPr lang="en-US" smtClean="0"/>
              <a:pPr/>
              <a:t>4</a:t>
            </a:fld>
            <a:endParaRPr lang="en-US" dirty="0"/>
          </a:p>
        </p:txBody>
      </p:sp>
      <p:pic>
        <p:nvPicPr>
          <p:cNvPr id="7" name="Picture 8" descr="over_loa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5162" y="1295400"/>
            <a:ext cx="1443038"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テキスト ボックス 7"/>
          <p:cNvSpPr txBox="1"/>
          <p:nvPr/>
        </p:nvSpPr>
        <p:spPr>
          <a:xfrm>
            <a:off x="6781800" y="5562600"/>
            <a:ext cx="2109295" cy="461665"/>
          </a:xfrm>
          <a:prstGeom prst="rect">
            <a:avLst/>
          </a:prstGeom>
          <a:noFill/>
        </p:spPr>
        <p:txBody>
          <a:bodyPr wrap="none" rtlCol="0">
            <a:spAutoFit/>
          </a:bodyPr>
          <a:lstStyle/>
          <a:p>
            <a:r>
              <a:rPr kumimoji="1" lang="en-US" altLang="ja-JP" sz="2400" dirty="0" smtClean="0"/>
              <a:t>[Tomioka 2011]</a:t>
            </a:r>
            <a:endParaRPr kumimoji="1" lang="ja-JP" altLang="en-US" sz="2400" dirty="0"/>
          </a:p>
        </p:txBody>
      </p:sp>
    </p:spTree>
    <p:extLst>
      <p:ext uri="{BB962C8B-B14F-4D97-AF65-F5344CB8AC3E}">
        <p14:creationId xmlns:p14="http://schemas.microsoft.com/office/powerpoint/2010/main" val="33362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4294967295"/>
          </p:nvPr>
        </p:nvSpPr>
        <p:spPr>
          <a:xfrm>
            <a:off x="-38100" y="6351588"/>
            <a:ext cx="506413" cy="4587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333333"/>
                </a:solidFill>
                <a:latin typeface="Arial" pitchFamily="34" charset="0"/>
                <a:cs typeface="Arial" pitchFamily="34" charset="0"/>
              </a:defRPr>
            </a:lvl1pPr>
            <a:lvl2pPr marL="742950" indent="-285750" eaLnBrk="0" hangingPunct="0">
              <a:defRPr sz="2200">
                <a:solidFill>
                  <a:srgbClr val="333333"/>
                </a:solidFill>
                <a:latin typeface="Arial" pitchFamily="34" charset="0"/>
                <a:cs typeface="Arial" pitchFamily="34" charset="0"/>
              </a:defRPr>
            </a:lvl2pPr>
            <a:lvl3pPr marL="1143000" indent="-228600" eaLnBrk="0" hangingPunct="0">
              <a:defRPr sz="2200">
                <a:solidFill>
                  <a:srgbClr val="333333"/>
                </a:solidFill>
                <a:latin typeface="Arial" pitchFamily="34" charset="0"/>
                <a:cs typeface="Arial" pitchFamily="34" charset="0"/>
              </a:defRPr>
            </a:lvl3pPr>
            <a:lvl4pPr marL="1600200" indent="-228600" eaLnBrk="0" hangingPunct="0">
              <a:defRPr sz="2200">
                <a:solidFill>
                  <a:srgbClr val="333333"/>
                </a:solidFill>
                <a:latin typeface="Arial" pitchFamily="34" charset="0"/>
                <a:cs typeface="Arial" pitchFamily="34" charset="0"/>
              </a:defRPr>
            </a:lvl4pPr>
            <a:lvl5pPr marL="2057400" indent="-228600" eaLnBrk="0" hangingPunct="0">
              <a:defRPr sz="2200">
                <a:solidFill>
                  <a:srgbClr val="333333"/>
                </a:solidFill>
                <a:latin typeface="Arial" pitchFamily="34" charset="0"/>
                <a:cs typeface="Arial" pitchFamily="34" charset="0"/>
              </a:defRPr>
            </a:lvl5pPr>
            <a:lvl6pPr marL="2514600" indent="-228600" eaLnBrk="0" fontAlgn="base" hangingPunct="0">
              <a:spcBef>
                <a:spcPct val="0"/>
              </a:spcBef>
              <a:spcAft>
                <a:spcPct val="0"/>
              </a:spcAft>
              <a:defRPr sz="2200">
                <a:solidFill>
                  <a:srgbClr val="333333"/>
                </a:solidFill>
                <a:latin typeface="Arial" pitchFamily="34" charset="0"/>
                <a:cs typeface="Arial" pitchFamily="34" charset="0"/>
              </a:defRPr>
            </a:lvl6pPr>
            <a:lvl7pPr marL="2971800" indent="-228600" eaLnBrk="0" fontAlgn="base" hangingPunct="0">
              <a:spcBef>
                <a:spcPct val="0"/>
              </a:spcBef>
              <a:spcAft>
                <a:spcPct val="0"/>
              </a:spcAft>
              <a:defRPr sz="2200">
                <a:solidFill>
                  <a:srgbClr val="333333"/>
                </a:solidFill>
                <a:latin typeface="Arial" pitchFamily="34" charset="0"/>
                <a:cs typeface="Arial" pitchFamily="34" charset="0"/>
              </a:defRPr>
            </a:lvl7pPr>
            <a:lvl8pPr marL="3429000" indent="-228600" eaLnBrk="0" fontAlgn="base" hangingPunct="0">
              <a:spcBef>
                <a:spcPct val="0"/>
              </a:spcBef>
              <a:spcAft>
                <a:spcPct val="0"/>
              </a:spcAft>
              <a:defRPr sz="2200">
                <a:solidFill>
                  <a:srgbClr val="333333"/>
                </a:solidFill>
                <a:latin typeface="Arial" pitchFamily="34" charset="0"/>
                <a:cs typeface="Arial" pitchFamily="34" charset="0"/>
              </a:defRPr>
            </a:lvl8pPr>
            <a:lvl9pPr marL="3886200" indent="-228600" eaLnBrk="0" fontAlgn="base" hangingPunct="0">
              <a:spcBef>
                <a:spcPct val="0"/>
              </a:spcBef>
              <a:spcAft>
                <a:spcPct val="0"/>
              </a:spcAft>
              <a:defRPr sz="2200">
                <a:solidFill>
                  <a:srgbClr val="333333"/>
                </a:solidFill>
                <a:latin typeface="Arial" pitchFamily="34" charset="0"/>
                <a:cs typeface="Arial" pitchFamily="34" charset="0"/>
              </a:defRPr>
            </a:lvl9pPr>
          </a:lstStyle>
          <a:p>
            <a:pPr eaLnBrk="1" hangingPunct="1"/>
            <a:fld id="{2B45321D-3655-4899-9278-9266C109368B}" type="slidenum">
              <a:rPr lang="ja-JP" altLang="en-US" sz="1200">
                <a:solidFill>
                  <a:srgbClr val="008059"/>
                </a:solidFill>
              </a:rPr>
              <a:pPr eaLnBrk="1" hangingPunct="1"/>
              <a:t>5</a:t>
            </a:fld>
            <a:endParaRPr lang="en-US" altLang="ja-JP" sz="1200" dirty="0">
              <a:solidFill>
                <a:srgbClr val="008059"/>
              </a:solidFill>
            </a:endParaRPr>
          </a:p>
        </p:txBody>
      </p:sp>
      <p:sp>
        <p:nvSpPr>
          <p:cNvPr id="7171" name="Rectangle 2"/>
          <p:cNvSpPr>
            <a:spLocks noGrp="1" noChangeArrowheads="1"/>
          </p:cNvSpPr>
          <p:nvPr>
            <p:ph type="title"/>
          </p:nvPr>
        </p:nvSpPr>
        <p:spPr/>
        <p:txBody>
          <a:bodyPr/>
          <a:lstStyle/>
          <a:p>
            <a:pPr eaLnBrk="1" hangingPunct="1"/>
            <a:r>
              <a:rPr lang="en-US" altLang="ja-JP" b="1" dirty="0" smtClean="0">
                <a:latin typeface="+mj-lt"/>
                <a:ea typeface="ＭＳ Ｐゴシック" pitchFamily="50" charset="-128"/>
              </a:rPr>
              <a:t>Challenges: Organization Level</a:t>
            </a:r>
          </a:p>
        </p:txBody>
      </p:sp>
      <p:sp>
        <p:nvSpPr>
          <p:cNvPr id="7172" name="Rectangle 3"/>
          <p:cNvSpPr>
            <a:spLocks noGrp="1" noChangeArrowheads="1"/>
          </p:cNvSpPr>
          <p:nvPr>
            <p:ph type="body" idx="1"/>
          </p:nvPr>
        </p:nvSpPr>
        <p:spPr/>
        <p:txBody>
          <a:bodyPr>
            <a:normAutofit/>
          </a:bodyPr>
          <a:lstStyle/>
          <a:p>
            <a:pPr eaLnBrk="1" hangingPunct="1"/>
            <a:r>
              <a:rPr lang="en-US" altLang="ja-JP" dirty="0" smtClean="0">
                <a:latin typeface="+mn-lt"/>
                <a:ea typeface="ＭＳ Ｐゴシック" pitchFamily="50" charset="-128"/>
              </a:rPr>
              <a:t>Our team in the US was relatively new and small when the NDA project began. </a:t>
            </a:r>
          </a:p>
          <a:p>
            <a:pPr eaLnBrk="1" hangingPunct="1"/>
            <a:r>
              <a:rPr lang="en-US" altLang="ja-JP" dirty="0" smtClean="0">
                <a:latin typeface="+mn-lt"/>
                <a:ea typeface="ＭＳ Ｐゴシック" pitchFamily="50" charset="-128"/>
              </a:rPr>
              <a:t>No prior NDA submission experience as a company. </a:t>
            </a:r>
          </a:p>
          <a:p>
            <a:pPr eaLnBrk="1" hangingPunct="1"/>
            <a:r>
              <a:rPr lang="en-US" altLang="ja-JP" dirty="0" smtClean="0">
                <a:latin typeface="+mn-lt"/>
                <a:ea typeface="ＭＳ Ｐゴシック" pitchFamily="50" charset="-128"/>
              </a:rPr>
              <a:t>New processes had to be established.</a:t>
            </a:r>
          </a:p>
        </p:txBody>
      </p:sp>
    </p:spTree>
    <p:extLst>
      <p:ext uri="{BB962C8B-B14F-4D97-AF65-F5344CB8AC3E}">
        <p14:creationId xmlns:p14="http://schemas.microsoft.com/office/powerpoint/2010/main" val="5670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4294967295"/>
          </p:nvPr>
        </p:nvSpPr>
        <p:spPr>
          <a:xfrm>
            <a:off x="-38100" y="6351588"/>
            <a:ext cx="506413" cy="4587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333333"/>
                </a:solidFill>
                <a:latin typeface="Arial" pitchFamily="34" charset="0"/>
                <a:cs typeface="Arial" pitchFamily="34" charset="0"/>
              </a:defRPr>
            </a:lvl1pPr>
            <a:lvl2pPr marL="742950" indent="-285750" eaLnBrk="0" hangingPunct="0">
              <a:defRPr sz="2200">
                <a:solidFill>
                  <a:srgbClr val="333333"/>
                </a:solidFill>
                <a:latin typeface="Arial" pitchFamily="34" charset="0"/>
                <a:cs typeface="Arial" pitchFamily="34" charset="0"/>
              </a:defRPr>
            </a:lvl2pPr>
            <a:lvl3pPr marL="1143000" indent="-228600" eaLnBrk="0" hangingPunct="0">
              <a:defRPr sz="2200">
                <a:solidFill>
                  <a:srgbClr val="333333"/>
                </a:solidFill>
                <a:latin typeface="Arial" pitchFamily="34" charset="0"/>
                <a:cs typeface="Arial" pitchFamily="34" charset="0"/>
              </a:defRPr>
            </a:lvl3pPr>
            <a:lvl4pPr marL="1600200" indent="-228600" eaLnBrk="0" hangingPunct="0">
              <a:defRPr sz="2200">
                <a:solidFill>
                  <a:srgbClr val="333333"/>
                </a:solidFill>
                <a:latin typeface="Arial" pitchFamily="34" charset="0"/>
                <a:cs typeface="Arial" pitchFamily="34" charset="0"/>
              </a:defRPr>
            </a:lvl4pPr>
            <a:lvl5pPr marL="2057400" indent="-228600" eaLnBrk="0" hangingPunct="0">
              <a:defRPr sz="2200">
                <a:solidFill>
                  <a:srgbClr val="333333"/>
                </a:solidFill>
                <a:latin typeface="Arial" pitchFamily="34" charset="0"/>
                <a:cs typeface="Arial" pitchFamily="34" charset="0"/>
              </a:defRPr>
            </a:lvl5pPr>
            <a:lvl6pPr marL="2514600" indent="-228600" eaLnBrk="0" fontAlgn="base" hangingPunct="0">
              <a:spcBef>
                <a:spcPct val="0"/>
              </a:spcBef>
              <a:spcAft>
                <a:spcPct val="0"/>
              </a:spcAft>
              <a:defRPr sz="2200">
                <a:solidFill>
                  <a:srgbClr val="333333"/>
                </a:solidFill>
                <a:latin typeface="Arial" pitchFamily="34" charset="0"/>
                <a:cs typeface="Arial" pitchFamily="34" charset="0"/>
              </a:defRPr>
            </a:lvl6pPr>
            <a:lvl7pPr marL="2971800" indent="-228600" eaLnBrk="0" fontAlgn="base" hangingPunct="0">
              <a:spcBef>
                <a:spcPct val="0"/>
              </a:spcBef>
              <a:spcAft>
                <a:spcPct val="0"/>
              </a:spcAft>
              <a:defRPr sz="2200">
                <a:solidFill>
                  <a:srgbClr val="333333"/>
                </a:solidFill>
                <a:latin typeface="Arial" pitchFamily="34" charset="0"/>
                <a:cs typeface="Arial" pitchFamily="34" charset="0"/>
              </a:defRPr>
            </a:lvl7pPr>
            <a:lvl8pPr marL="3429000" indent="-228600" eaLnBrk="0" fontAlgn="base" hangingPunct="0">
              <a:spcBef>
                <a:spcPct val="0"/>
              </a:spcBef>
              <a:spcAft>
                <a:spcPct val="0"/>
              </a:spcAft>
              <a:defRPr sz="2200">
                <a:solidFill>
                  <a:srgbClr val="333333"/>
                </a:solidFill>
                <a:latin typeface="Arial" pitchFamily="34" charset="0"/>
                <a:cs typeface="Arial" pitchFamily="34" charset="0"/>
              </a:defRPr>
            </a:lvl8pPr>
            <a:lvl9pPr marL="3886200" indent="-228600" eaLnBrk="0" fontAlgn="base" hangingPunct="0">
              <a:spcBef>
                <a:spcPct val="0"/>
              </a:spcBef>
              <a:spcAft>
                <a:spcPct val="0"/>
              </a:spcAft>
              <a:defRPr sz="2200">
                <a:solidFill>
                  <a:srgbClr val="333333"/>
                </a:solidFill>
                <a:latin typeface="Arial" pitchFamily="34" charset="0"/>
                <a:cs typeface="Arial" pitchFamily="34" charset="0"/>
              </a:defRPr>
            </a:lvl9pPr>
          </a:lstStyle>
          <a:p>
            <a:pPr eaLnBrk="1" hangingPunct="1"/>
            <a:fld id="{CF33D92C-0751-4D85-9F29-0DBE3055CF43}" type="slidenum">
              <a:rPr lang="ja-JP" altLang="en-US" sz="1200">
                <a:solidFill>
                  <a:srgbClr val="008059"/>
                </a:solidFill>
              </a:rPr>
              <a:pPr eaLnBrk="1" hangingPunct="1"/>
              <a:t>6</a:t>
            </a:fld>
            <a:endParaRPr lang="en-US" altLang="ja-JP" sz="1200" dirty="0">
              <a:solidFill>
                <a:srgbClr val="008059"/>
              </a:solidFill>
            </a:endParaRPr>
          </a:p>
        </p:txBody>
      </p:sp>
      <p:sp>
        <p:nvSpPr>
          <p:cNvPr id="8195" name="Rectangle 2"/>
          <p:cNvSpPr>
            <a:spLocks noGrp="1" noChangeArrowheads="1"/>
          </p:cNvSpPr>
          <p:nvPr>
            <p:ph type="title"/>
          </p:nvPr>
        </p:nvSpPr>
        <p:spPr>
          <a:xfrm>
            <a:off x="457200" y="304800"/>
            <a:ext cx="8229600" cy="838200"/>
          </a:xfrm>
        </p:spPr>
        <p:txBody>
          <a:bodyPr/>
          <a:lstStyle/>
          <a:p>
            <a:pPr eaLnBrk="1" hangingPunct="1"/>
            <a:r>
              <a:rPr lang="en-US" altLang="ja-JP" b="1" dirty="0" smtClean="0">
                <a:latin typeface="+mj-lt"/>
                <a:ea typeface="ＭＳ Ｐゴシック" pitchFamily="50" charset="-128"/>
              </a:rPr>
              <a:t>Challenges: Project Level</a:t>
            </a:r>
          </a:p>
        </p:txBody>
      </p:sp>
      <p:sp>
        <p:nvSpPr>
          <p:cNvPr id="8196" name="Rectangle 3"/>
          <p:cNvSpPr>
            <a:spLocks noGrp="1" noChangeArrowheads="1"/>
          </p:cNvSpPr>
          <p:nvPr>
            <p:ph type="body" idx="1"/>
          </p:nvPr>
        </p:nvSpPr>
        <p:spPr>
          <a:xfrm>
            <a:off x="457200" y="1371600"/>
            <a:ext cx="8229600" cy="4572000"/>
          </a:xfrm>
        </p:spPr>
        <p:txBody>
          <a:bodyPr>
            <a:noAutofit/>
          </a:bodyPr>
          <a:lstStyle/>
          <a:p>
            <a:pPr eaLnBrk="1" hangingPunct="1">
              <a:lnSpc>
                <a:spcPct val="90000"/>
              </a:lnSpc>
            </a:pPr>
            <a:r>
              <a:rPr lang="en-US" altLang="ja-JP" sz="2800" dirty="0" smtClean="0">
                <a:latin typeface="+mn-lt"/>
                <a:ea typeface="ＭＳ Ｐゴシック" pitchFamily="50" charset="-128"/>
              </a:rPr>
              <a:t>Multiple vendors were involved in the submission preparation activities.</a:t>
            </a:r>
          </a:p>
          <a:p>
            <a:pPr eaLnBrk="1" hangingPunct="1">
              <a:lnSpc>
                <a:spcPct val="90000"/>
              </a:lnSpc>
            </a:pPr>
            <a:r>
              <a:rPr lang="en-US" altLang="ja-JP" sz="2800" dirty="0" smtClean="0">
                <a:latin typeface="+mn-lt"/>
                <a:ea typeface="ＭＳ Ｐゴシック" pitchFamily="50" charset="-128"/>
              </a:rPr>
              <a:t>All of legacy studies conducted in US and EU spanning 14 years were outsourced studies with essentially no standards and very limited DM and Biostatistics oversight. </a:t>
            </a:r>
          </a:p>
          <a:p>
            <a:pPr lvl="1">
              <a:lnSpc>
                <a:spcPct val="90000"/>
              </a:lnSpc>
            </a:pPr>
            <a:r>
              <a:rPr lang="en-US" altLang="ja-JP" sz="2400" dirty="0">
                <a:latin typeface="+mn-lt"/>
                <a:ea typeface="ＭＳ Ｐゴシック" pitchFamily="50" charset="-128"/>
              </a:rPr>
              <a:t>Annotations of raw datasets were missing for many studies.</a:t>
            </a:r>
          </a:p>
          <a:p>
            <a:pPr lvl="1">
              <a:lnSpc>
                <a:spcPct val="90000"/>
              </a:lnSpc>
            </a:pPr>
            <a:r>
              <a:rPr lang="en-US" altLang="ja-JP" sz="2400" dirty="0" smtClean="0">
                <a:latin typeface="+mn-lt"/>
                <a:ea typeface="ＭＳ Ｐゴシック" pitchFamily="50" charset="-128"/>
              </a:rPr>
              <a:t>Analysis datasets were not received for some studies.</a:t>
            </a:r>
          </a:p>
          <a:p>
            <a:pPr lvl="1">
              <a:lnSpc>
                <a:spcPct val="90000"/>
              </a:lnSpc>
            </a:pPr>
            <a:r>
              <a:rPr lang="en-US" altLang="ja-JP" sz="2400" dirty="0" smtClean="0">
                <a:latin typeface="+mn-lt"/>
                <a:ea typeface="ＭＳ Ｐゴシック" pitchFamily="50" charset="-128"/>
              </a:rPr>
              <a:t>Not sure which files were final version</a:t>
            </a:r>
          </a:p>
          <a:p>
            <a:pPr eaLnBrk="1" hangingPunct="1">
              <a:lnSpc>
                <a:spcPct val="90000"/>
              </a:lnSpc>
            </a:pPr>
            <a:r>
              <a:rPr lang="en-US" altLang="ja-JP" sz="2800" dirty="0" smtClean="0">
                <a:latin typeface="+mn-lt"/>
                <a:ea typeface="ＭＳ Ｐゴシック" pitchFamily="50" charset="-128"/>
              </a:rPr>
              <a:t>Approx. 20% of studies were in Japanese. </a:t>
            </a:r>
          </a:p>
        </p:txBody>
      </p:sp>
    </p:spTree>
    <p:extLst>
      <p:ext uri="{BB962C8B-B14F-4D97-AF65-F5344CB8AC3E}">
        <p14:creationId xmlns:p14="http://schemas.microsoft.com/office/powerpoint/2010/main" val="3895803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343401"/>
          </a:xfrm>
        </p:spPr>
        <p:txBody>
          <a:bodyPr>
            <a:normAutofit fontScale="92500" lnSpcReduction="20000"/>
          </a:bodyPr>
          <a:lstStyle/>
          <a:p>
            <a:r>
              <a:rPr lang="en-US" dirty="0" smtClean="0">
                <a:latin typeface="+mn-lt"/>
              </a:rPr>
              <a:t>Overview: Clinical data submission to the FDA</a:t>
            </a:r>
          </a:p>
          <a:p>
            <a:pPr lvl="1"/>
            <a:r>
              <a:rPr lang="en-US" dirty="0" smtClean="0">
                <a:latin typeface="+mn-lt"/>
              </a:rPr>
              <a:t>Points to discuss/agree with the FDA</a:t>
            </a:r>
          </a:p>
          <a:p>
            <a:pPr lvl="1"/>
            <a:r>
              <a:rPr lang="en-US" dirty="0" smtClean="0">
                <a:latin typeface="+mn-lt"/>
              </a:rPr>
              <a:t>Examples of FDA’s rule</a:t>
            </a:r>
          </a:p>
          <a:p>
            <a:r>
              <a:rPr lang="en-US" dirty="0" smtClean="0">
                <a:latin typeface="+mn-lt"/>
              </a:rPr>
              <a:t>Implementation</a:t>
            </a:r>
          </a:p>
          <a:p>
            <a:pPr lvl="1"/>
            <a:r>
              <a:rPr lang="en-US" dirty="0" smtClean="0">
                <a:latin typeface="+mn-lt"/>
              </a:rPr>
              <a:t>Working with the multiple vendors</a:t>
            </a:r>
          </a:p>
          <a:p>
            <a:pPr lvl="1"/>
            <a:r>
              <a:rPr lang="en-US" dirty="0" smtClean="0">
                <a:latin typeface="+mn-lt"/>
              </a:rPr>
              <a:t>QC process</a:t>
            </a:r>
          </a:p>
          <a:p>
            <a:pPr lvl="1"/>
            <a:r>
              <a:rPr lang="en-US" dirty="0" smtClean="0">
                <a:latin typeface="+mn-lt"/>
              </a:rPr>
              <a:t>Translation</a:t>
            </a:r>
          </a:p>
          <a:p>
            <a:r>
              <a:rPr lang="en-US" dirty="0" smtClean="0">
                <a:latin typeface="+mn-lt"/>
              </a:rPr>
              <a:t>FDA reviewer’s analyses</a:t>
            </a:r>
          </a:p>
          <a:p>
            <a:pPr lvl="1"/>
            <a:r>
              <a:rPr lang="en-US" dirty="0" smtClean="0">
                <a:latin typeface="+mn-lt"/>
              </a:rPr>
              <a:t>Statistical review report</a:t>
            </a:r>
          </a:p>
          <a:p>
            <a:r>
              <a:rPr lang="en-US" dirty="0" smtClean="0">
                <a:latin typeface="+mn-lt"/>
              </a:rPr>
              <a:t>Lessons Learned</a:t>
            </a:r>
            <a:endParaRPr lang="en-US" dirty="0">
              <a:latin typeface="+mn-lt"/>
            </a:endParaRPr>
          </a:p>
        </p:txBody>
      </p:sp>
      <p:sp>
        <p:nvSpPr>
          <p:cNvPr id="6" name="Title 5"/>
          <p:cNvSpPr>
            <a:spLocks noGrp="1"/>
          </p:cNvSpPr>
          <p:nvPr>
            <p:ph type="title"/>
          </p:nvPr>
        </p:nvSpPr>
        <p:spPr>
          <a:xfrm>
            <a:off x="457200" y="381000"/>
            <a:ext cx="8229600" cy="792162"/>
          </a:xfrm>
        </p:spPr>
        <p:txBody>
          <a:bodyPr/>
          <a:lstStyle/>
          <a:p>
            <a:r>
              <a:rPr lang="en-US" b="1" dirty="0" smtClean="0">
                <a:latin typeface="+mj-lt"/>
              </a:rPr>
              <a:t>Today’s outline</a:t>
            </a:r>
            <a:endParaRPr lang="en-US" b="1" dirty="0">
              <a:latin typeface="+mj-lt"/>
            </a:endParaRPr>
          </a:p>
        </p:txBody>
      </p:sp>
      <p:sp>
        <p:nvSpPr>
          <p:cNvPr id="2" name="Slide Number Placeholder 1"/>
          <p:cNvSpPr>
            <a:spLocks noGrp="1"/>
          </p:cNvSpPr>
          <p:nvPr>
            <p:ph type="sldNum" sz="quarter" idx="4"/>
          </p:nvPr>
        </p:nvSpPr>
        <p:spPr/>
        <p:txBody>
          <a:bodyPr/>
          <a:lstStyle/>
          <a:p>
            <a:fld id="{3C0F580F-0886-4BEC-82E3-E9319B71EE89}"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C0F580F-0886-4BEC-82E3-E9319B71EE89}" type="slidenum">
              <a:rPr lang="en-US" sz="900" smtClean="0"/>
              <a:pPr/>
              <a:t>8</a:t>
            </a:fld>
            <a:endParaRPr lang="en-US" sz="900" dirty="0"/>
          </a:p>
        </p:txBody>
      </p:sp>
      <p:sp>
        <p:nvSpPr>
          <p:cNvPr id="8" name="右矢印 7"/>
          <p:cNvSpPr/>
          <p:nvPr/>
        </p:nvSpPr>
        <p:spPr>
          <a:xfrm>
            <a:off x="228600" y="381000"/>
            <a:ext cx="8763000" cy="762000"/>
          </a:xfrm>
          <a:prstGeom prst="rightArrow">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p>
        </p:txBody>
      </p:sp>
      <p:sp>
        <p:nvSpPr>
          <p:cNvPr id="9" name="テキスト ボックス 8"/>
          <p:cNvSpPr txBox="1"/>
          <p:nvPr/>
        </p:nvSpPr>
        <p:spPr>
          <a:xfrm>
            <a:off x="7474037" y="1295400"/>
            <a:ext cx="1396536" cy="707886"/>
          </a:xfrm>
          <a:prstGeom prst="rect">
            <a:avLst/>
          </a:prstGeom>
          <a:noFill/>
          <a:ln>
            <a:solidFill>
              <a:schemeClr val="accent1">
                <a:shade val="50000"/>
              </a:schemeClr>
            </a:solidFill>
          </a:ln>
        </p:spPr>
        <p:txBody>
          <a:bodyPr wrap="none" rtlCol="0">
            <a:spAutoFit/>
          </a:bodyPr>
          <a:lstStyle/>
          <a:p>
            <a:pPr algn="ctr"/>
            <a:r>
              <a:rPr kumimoji="1" lang="en-US" altLang="ja-JP" sz="2000" b="1" dirty="0" smtClean="0"/>
              <a:t>NDA</a:t>
            </a:r>
          </a:p>
          <a:p>
            <a:r>
              <a:rPr kumimoji="1" lang="en-US" altLang="ja-JP" sz="2000" b="1" dirty="0" smtClean="0"/>
              <a:t>Submission</a:t>
            </a:r>
          </a:p>
        </p:txBody>
      </p:sp>
      <p:sp>
        <p:nvSpPr>
          <p:cNvPr id="10" name="テキスト ボックス 9"/>
          <p:cNvSpPr txBox="1"/>
          <p:nvPr/>
        </p:nvSpPr>
        <p:spPr>
          <a:xfrm>
            <a:off x="1295400" y="1295400"/>
            <a:ext cx="2705100" cy="707886"/>
          </a:xfrm>
          <a:prstGeom prst="rect">
            <a:avLst/>
          </a:prstGeom>
          <a:noFill/>
          <a:ln>
            <a:solidFill>
              <a:schemeClr val="accent1">
                <a:shade val="50000"/>
              </a:schemeClr>
            </a:solidFill>
          </a:ln>
        </p:spPr>
        <p:txBody>
          <a:bodyPr wrap="square" rtlCol="0">
            <a:spAutoFit/>
          </a:bodyPr>
          <a:lstStyle/>
          <a:p>
            <a:pPr algn="ctr"/>
            <a:r>
              <a:rPr kumimoji="1" lang="en-US" altLang="ja-JP" sz="2000" b="1" dirty="0" smtClean="0"/>
              <a:t>Pre-NDA/BLA</a:t>
            </a:r>
          </a:p>
          <a:p>
            <a:pPr algn="ctr"/>
            <a:r>
              <a:rPr kumimoji="1" lang="en-US" altLang="ja-JP" sz="2000" b="1" dirty="0" smtClean="0"/>
              <a:t>meeting</a:t>
            </a:r>
          </a:p>
        </p:txBody>
      </p:sp>
      <p:sp>
        <p:nvSpPr>
          <p:cNvPr id="18" name="テキスト ボックス 17"/>
          <p:cNvSpPr txBox="1"/>
          <p:nvPr/>
        </p:nvSpPr>
        <p:spPr>
          <a:xfrm>
            <a:off x="1143000" y="533400"/>
            <a:ext cx="2918107" cy="400110"/>
          </a:xfrm>
          <a:prstGeom prst="rect">
            <a:avLst/>
          </a:prstGeom>
          <a:noFill/>
        </p:spPr>
        <p:txBody>
          <a:bodyPr wrap="none" rtlCol="0">
            <a:spAutoFit/>
          </a:bodyPr>
          <a:lstStyle/>
          <a:p>
            <a:r>
              <a:rPr kumimoji="1" lang="en-US" altLang="ja-JP" sz="2000" b="1" dirty="0" smtClean="0"/>
              <a:t>6-12 months prior to NDA</a:t>
            </a:r>
            <a:endParaRPr kumimoji="1" lang="ja-JP" altLang="en-US" sz="2000" b="1" dirty="0"/>
          </a:p>
        </p:txBody>
      </p:sp>
      <p:cxnSp>
        <p:nvCxnSpPr>
          <p:cNvPr id="20" name="直線コネクタ 19"/>
          <p:cNvCxnSpPr/>
          <p:nvPr/>
        </p:nvCxnSpPr>
        <p:spPr>
          <a:xfrm>
            <a:off x="2590800" y="990600"/>
            <a:ext cx="0" cy="300335"/>
          </a:xfrm>
          <a:prstGeom prst="line">
            <a:avLst/>
          </a:prstGeom>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3456751" y="2205335"/>
            <a:ext cx="1396536" cy="707886"/>
          </a:xfrm>
          <a:prstGeom prst="rect">
            <a:avLst/>
          </a:prstGeom>
          <a:noFill/>
          <a:ln>
            <a:solidFill>
              <a:schemeClr val="accent1">
                <a:shade val="50000"/>
              </a:schemeClr>
            </a:solidFill>
          </a:ln>
        </p:spPr>
        <p:txBody>
          <a:bodyPr wrap="none" rtlCol="0">
            <a:spAutoFit/>
          </a:bodyPr>
          <a:lstStyle/>
          <a:p>
            <a:pPr algn="ctr"/>
            <a:r>
              <a:rPr kumimoji="1" lang="en-US" altLang="ja-JP" sz="2000" b="1" dirty="0" smtClean="0"/>
              <a:t>Pilot </a:t>
            </a:r>
          </a:p>
          <a:p>
            <a:r>
              <a:rPr kumimoji="1" lang="en-US" altLang="ja-JP" sz="2000" b="1" dirty="0" smtClean="0"/>
              <a:t>Submission</a:t>
            </a:r>
          </a:p>
        </p:txBody>
      </p:sp>
      <p:cxnSp>
        <p:nvCxnSpPr>
          <p:cNvPr id="22" name="直線コネクタ 21"/>
          <p:cNvCxnSpPr/>
          <p:nvPr/>
        </p:nvCxnSpPr>
        <p:spPr>
          <a:xfrm>
            <a:off x="4119799" y="990600"/>
            <a:ext cx="0" cy="1214735"/>
          </a:xfrm>
          <a:prstGeom prst="line">
            <a:avLst/>
          </a:prstGeom>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76200" y="3714690"/>
            <a:ext cx="5452541" cy="400110"/>
          </a:xfrm>
          <a:prstGeom prst="rect">
            <a:avLst/>
          </a:prstGeom>
          <a:noFill/>
          <a:ln>
            <a:solidFill>
              <a:schemeClr val="accent1">
                <a:shade val="50000"/>
              </a:schemeClr>
            </a:solidFill>
          </a:ln>
        </p:spPr>
        <p:txBody>
          <a:bodyPr wrap="square" rtlCol="0">
            <a:spAutoFit/>
          </a:bodyPr>
          <a:lstStyle/>
          <a:p>
            <a:pPr algn="ctr"/>
            <a:r>
              <a:rPr kumimoji="1" lang="en-US" altLang="ja-JP" sz="2000" b="1" dirty="0" smtClean="0"/>
              <a:t>Legacy data conversion to SDTM</a:t>
            </a:r>
          </a:p>
        </p:txBody>
      </p:sp>
      <p:cxnSp>
        <p:nvCxnSpPr>
          <p:cNvPr id="30" name="直線コネクタ 29"/>
          <p:cNvCxnSpPr>
            <a:endCxn id="9" idx="0"/>
          </p:cNvCxnSpPr>
          <p:nvPr/>
        </p:nvCxnSpPr>
        <p:spPr>
          <a:xfrm>
            <a:off x="8172305" y="995065"/>
            <a:ext cx="0" cy="300335"/>
          </a:xfrm>
          <a:prstGeom prst="line">
            <a:avLst/>
          </a:prstGeom>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5638800" y="3264693"/>
            <a:ext cx="1371600" cy="707886"/>
          </a:xfrm>
          <a:prstGeom prst="rect">
            <a:avLst/>
          </a:prstGeom>
          <a:noFill/>
          <a:ln>
            <a:solidFill>
              <a:schemeClr val="accent1">
                <a:shade val="50000"/>
              </a:schemeClr>
            </a:solidFill>
          </a:ln>
        </p:spPr>
        <p:txBody>
          <a:bodyPr wrap="square" rtlCol="0">
            <a:spAutoFit/>
          </a:bodyPr>
          <a:lstStyle/>
          <a:p>
            <a:pPr algn="ctr"/>
            <a:r>
              <a:rPr kumimoji="1" lang="en-US" altLang="ja-JP" sz="2000" b="1" dirty="0" smtClean="0"/>
              <a:t>ISE/ISS analyses</a:t>
            </a:r>
          </a:p>
        </p:txBody>
      </p:sp>
      <p:sp>
        <p:nvSpPr>
          <p:cNvPr id="36" name="テキスト ボックス 35"/>
          <p:cNvSpPr txBox="1"/>
          <p:nvPr/>
        </p:nvSpPr>
        <p:spPr>
          <a:xfrm>
            <a:off x="4610100" y="5314890"/>
            <a:ext cx="3086100" cy="400110"/>
          </a:xfrm>
          <a:prstGeom prst="rect">
            <a:avLst/>
          </a:prstGeom>
          <a:noFill/>
          <a:ln>
            <a:solidFill>
              <a:schemeClr val="accent1">
                <a:shade val="50000"/>
              </a:schemeClr>
            </a:solidFill>
          </a:ln>
        </p:spPr>
        <p:txBody>
          <a:bodyPr wrap="square" rtlCol="0">
            <a:spAutoFit/>
          </a:bodyPr>
          <a:lstStyle/>
          <a:p>
            <a:pPr algn="ctr"/>
            <a:r>
              <a:rPr kumimoji="1" lang="en-US" altLang="ja-JP" sz="2000" b="1" dirty="0" smtClean="0"/>
              <a:t>Preparation of Define files</a:t>
            </a:r>
          </a:p>
        </p:txBody>
      </p:sp>
      <p:sp>
        <p:nvSpPr>
          <p:cNvPr id="37" name="テキスト ボックス 36"/>
          <p:cNvSpPr txBox="1"/>
          <p:nvPr/>
        </p:nvSpPr>
        <p:spPr>
          <a:xfrm>
            <a:off x="4610100" y="4404955"/>
            <a:ext cx="3086100" cy="707886"/>
          </a:xfrm>
          <a:prstGeom prst="rect">
            <a:avLst/>
          </a:prstGeom>
          <a:noFill/>
          <a:ln>
            <a:solidFill>
              <a:schemeClr val="accent1">
                <a:shade val="50000"/>
              </a:schemeClr>
            </a:solidFill>
          </a:ln>
        </p:spPr>
        <p:txBody>
          <a:bodyPr wrap="square" rtlCol="0">
            <a:spAutoFit/>
          </a:bodyPr>
          <a:lstStyle/>
          <a:p>
            <a:pPr algn="ctr"/>
            <a:r>
              <a:rPr kumimoji="1" lang="en-US" altLang="ja-JP" sz="2000" b="1" dirty="0" smtClean="0"/>
              <a:t>Preparation of analysis datasets</a:t>
            </a:r>
          </a:p>
        </p:txBody>
      </p:sp>
      <p:sp>
        <p:nvSpPr>
          <p:cNvPr id="17" name="テキスト ボックス 16"/>
          <p:cNvSpPr txBox="1"/>
          <p:nvPr/>
        </p:nvSpPr>
        <p:spPr>
          <a:xfrm>
            <a:off x="76200" y="3105090"/>
            <a:ext cx="5452541" cy="400110"/>
          </a:xfrm>
          <a:prstGeom prst="rect">
            <a:avLst/>
          </a:prstGeom>
          <a:noFill/>
          <a:ln>
            <a:solidFill>
              <a:schemeClr val="accent1">
                <a:shade val="50000"/>
              </a:schemeClr>
            </a:solidFill>
          </a:ln>
        </p:spPr>
        <p:txBody>
          <a:bodyPr wrap="square" rtlCol="0">
            <a:spAutoFit/>
          </a:bodyPr>
          <a:lstStyle/>
          <a:p>
            <a:pPr algn="ctr"/>
            <a:r>
              <a:rPr kumimoji="1" lang="en-US" altLang="ja-JP" sz="2000" b="1" dirty="0" smtClean="0"/>
              <a:t>On-going phase3 trial</a:t>
            </a:r>
          </a:p>
        </p:txBody>
      </p:sp>
    </p:spTree>
    <p:extLst>
      <p:ext uri="{BB962C8B-B14F-4D97-AF65-F5344CB8AC3E}">
        <p14:creationId xmlns:p14="http://schemas.microsoft.com/office/powerpoint/2010/main" val="785414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724401"/>
          </a:xfrm>
        </p:spPr>
        <p:txBody>
          <a:bodyPr>
            <a:normAutofit fontScale="85000" lnSpcReduction="10000"/>
          </a:bodyPr>
          <a:lstStyle/>
          <a:p>
            <a:r>
              <a:rPr lang="en-US" b="1" dirty="0" smtClean="0">
                <a:latin typeface="+mn-lt"/>
              </a:rPr>
              <a:t>CDER </a:t>
            </a:r>
            <a:r>
              <a:rPr lang="en-US" b="1" dirty="0">
                <a:latin typeface="+mn-lt"/>
              </a:rPr>
              <a:t>21st century Review Desk Reference Guide (2012):</a:t>
            </a:r>
          </a:p>
          <a:p>
            <a:pPr lvl="1"/>
            <a:r>
              <a:rPr lang="en-US" dirty="0" smtClean="0">
                <a:latin typeface="+mn-lt"/>
              </a:rPr>
              <a:t>The </a:t>
            </a:r>
            <a:r>
              <a:rPr lang="en-US" dirty="0">
                <a:latin typeface="+mn-lt"/>
              </a:rPr>
              <a:t>purpose of a pre-NDA/BLA meeting is to discuss format and content of the anticipated application, including labeling and REMS (if applicable), </a:t>
            </a:r>
            <a:r>
              <a:rPr lang="en-US" b="1" dirty="0">
                <a:solidFill>
                  <a:schemeClr val="accent2"/>
                </a:solidFill>
                <a:latin typeface="+mn-lt"/>
              </a:rPr>
              <a:t>presentation of data, dataset structure, acceptability of data for submission</a:t>
            </a:r>
            <a:r>
              <a:rPr lang="en-US" dirty="0">
                <a:latin typeface="+mn-lt"/>
              </a:rPr>
              <a:t>, as well as the projected submission date of the application. </a:t>
            </a:r>
            <a:endParaRPr lang="en-US" dirty="0" smtClean="0">
              <a:latin typeface="+mn-lt"/>
            </a:endParaRPr>
          </a:p>
          <a:p>
            <a:r>
              <a:rPr lang="en-US" b="1" dirty="0" smtClean="0">
                <a:latin typeface="+mn-lt"/>
              </a:rPr>
              <a:t>FDA </a:t>
            </a:r>
            <a:r>
              <a:rPr lang="en-US" b="1" dirty="0">
                <a:latin typeface="+mn-lt"/>
              </a:rPr>
              <a:t>Study Data Specifications (2012):</a:t>
            </a:r>
          </a:p>
          <a:p>
            <a:pPr lvl="1"/>
            <a:r>
              <a:rPr lang="en-US" b="1" dirty="0" smtClean="0">
                <a:solidFill>
                  <a:schemeClr val="accent2"/>
                </a:solidFill>
                <a:latin typeface="+mn-lt"/>
              </a:rPr>
              <a:t>Prior </a:t>
            </a:r>
            <a:r>
              <a:rPr lang="en-US" b="1" dirty="0">
                <a:solidFill>
                  <a:schemeClr val="accent2"/>
                </a:solidFill>
                <a:latin typeface="+mn-lt"/>
              </a:rPr>
              <a:t>to the submission, sponsors should discuss with the review division the datasets that should be provided, the data elements that should be included in each dataset, and the organization of the data within the datasets</a:t>
            </a:r>
            <a:r>
              <a:rPr lang="en-US" b="1" dirty="0" smtClean="0">
                <a:solidFill>
                  <a:schemeClr val="accent2"/>
                </a:solidFill>
                <a:latin typeface="+mn-lt"/>
              </a:rPr>
              <a:t>.</a:t>
            </a:r>
            <a:endParaRPr lang="en-US" b="1" dirty="0">
              <a:solidFill>
                <a:schemeClr val="accent2"/>
              </a:solidFill>
              <a:latin typeface="+mn-lt"/>
            </a:endParaRPr>
          </a:p>
        </p:txBody>
      </p:sp>
      <p:sp>
        <p:nvSpPr>
          <p:cNvPr id="6" name="Title 5"/>
          <p:cNvSpPr>
            <a:spLocks noGrp="1"/>
          </p:cNvSpPr>
          <p:nvPr>
            <p:ph type="title"/>
          </p:nvPr>
        </p:nvSpPr>
        <p:spPr>
          <a:xfrm>
            <a:off x="457200" y="228600"/>
            <a:ext cx="8229600" cy="792162"/>
          </a:xfrm>
        </p:spPr>
        <p:txBody>
          <a:bodyPr>
            <a:normAutofit/>
          </a:bodyPr>
          <a:lstStyle/>
          <a:p>
            <a:r>
              <a:rPr lang="en-US" b="1" dirty="0" smtClean="0">
                <a:latin typeface="+mj-lt"/>
              </a:rPr>
              <a:t>Pre-NDA/BLA Meeting</a:t>
            </a:r>
            <a:endParaRPr lang="en-US" b="1" dirty="0">
              <a:latin typeface="+mj-lt"/>
            </a:endParaRPr>
          </a:p>
        </p:txBody>
      </p:sp>
      <p:sp>
        <p:nvSpPr>
          <p:cNvPr id="2" name="Slide Number Placeholder 1"/>
          <p:cNvSpPr>
            <a:spLocks noGrp="1"/>
          </p:cNvSpPr>
          <p:nvPr>
            <p:ph type="sldNum" sz="quarter" idx="4"/>
          </p:nvPr>
        </p:nvSpPr>
        <p:spPr/>
        <p:txBody>
          <a:bodyPr/>
          <a:lstStyle/>
          <a:p>
            <a:fld id="{3C0F580F-0886-4BEC-82E3-E9319B71EE89}" type="slidenum">
              <a:rPr lang="en-US" smtClean="0"/>
              <a:pPr/>
              <a:t>9</a:t>
            </a:fld>
            <a:endParaRPr lang="en-US" dirty="0"/>
          </a:p>
        </p:txBody>
      </p:sp>
    </p:spTree>
    <p:extLst>
      <p:ext uri="{BB962C8B-B14F-4D97-AF65-F5344CB8AC3E}">
        <p14:creationId xmlns:p14="http://schemas.microsoft.com/office/powerpoint/2010/main" val="40534004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2208</TotalTime>
  <Words>2859</Words>
  <Application>Microsoft Office PowerPoint</Application>
  <PresentationFormat>On-screen Show (4:3)</PresentationFormat>
  <Paragraphs>426</Paragraphs>
  <Slides>33</Slides>
  <Notes>9</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Experience in Preparing Clinical Data Submission to the FDA  Satoru Tsuchiya Dainippon Sumitomo  Pharma Co. Ltd.  Sam Tomioka Sunovion Pharmaceuticals Inc.</vt:lpstr>
      <vt:lpstr>Disclaimer</vt:lpstr>
      <vt:lpstr>Clinical Data Submission?</vt:lpstr>
      <vt:lpstr>PowerPoint Presentation</vt:lpstr>
      <vt:lpstr>Challenges: Organization Level</vt:lpstr>
      <vt:lpstr>Challenges: Project Level</vt:lpstr>
      <vt:lpstr>Today’s outline</vt:lpstr>
      <vt:lpstr>PowerPoint Presentation</vt:lpstr>
      <vt:lpstr>Pre-NDA/BLA Meeting</vt:lpstr>
      <vt:lpstr>CBER: CDISC SDTM and ADaM SUBMISSION PLANNING CHECKLIST</vt:lpstr>
      <vt:lpstr>Points to discuss/agree with the FDA (1/2)</vt:lpstr>
      <vt:lpstr>Points to discuss/agree with the FDA (2/2)</vt:lpstr>
      <vt:lpstr>Example #1: Trial using CDISC standards</vt:lpstr>
      <vt:lpstr>Example #2: Trial using non-CDISC standards</vt:lpstr>
      <vt:lpstr>Example #3: Trial using non-CDISC standards with Japanese language</vt:lpstr>
      <vt:lpstr>Example of FDA’s rule (1/3)</vt:lpstr>
      <vt:lpstr>Example of FDA’s rule (2/3)</vt:lpstr>
      <vt:lpstr>Example of FDA’s rule (3/3)</vt:lpstr>
      <vt:lpstr>Summary of our activities</vt:lpstr>
      <vt:lpstr>Implementation</vt:lpstr>
      <vt:lpstr>Working with multiple vendors</vt:lpstr>
      <vt:lpstr>Working with multiple vendors</vt:lpstr>
      <vt:lpstr>Example of QC process for SDTM conversion</vt:lpstr>
      <vt:lpstr>Example of QC process of define.xml</vt:lpstr>
      <vt:lpstr>Translation</vt:lpstr>
      <vt:lpstr>FDA statistical review report (1/3)</vt:lpstr>
      <vt:lpstr>FDA statistical review report (2/3)</vt:lpstr>
      <vt:lpstr>FDA statistical review report (3/3)</vt:lpstr>
      <vt:lpstr>Lessons Learned (1/2)</vt:lpstr>
      <vt:lpstr>Lessons Learned (2/2)</vt:lpstr>
      <vt:lpstr>Summary</vt:lpstr>
      <vt:lpstr>Reference</vt:lpstr>
      <vt:lpstr>FDA comment (2010)</vt:lpstr>
    </vt:vector>
  </TitlesOfParts>
  <Company>Drug Information Association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Mossie</dc:creator>
  <cp:lastModifiedBy>Sam Tomioka</cp:lastModifiedBy>
  <cp:revision>324</cp:revision>
  <cp:lastPrinted>2013-09-19T19:51:50Z</cp:lastPrinted>
  <dcterms:created xsi:type="dcterms:W3CDTF">2009-10-12T13:26:03Z</dcterms:created>
  <dcterms:modified xsi:type="dcterms:W3CDTF">2013-09-19T21:32:36Z</dcterms:modified>
</cp:coreProperties>
</file>