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75" r:id="rId2"/>
    <p:sldId id="319" r:id="rId3"/>
    <p:sldId id="317" r:id="rId4"/>
    <p:sldId id="316" r:id="rId5"/>
    <p:sldId id="297" r:id="rId6"/>
    <p:sldId id="306" r:id="rId7"/>
    <p:sldId id="310" r:id="rId8"/>
    <p:sldId id="318" r:id="rId9"/>
    <p:sldId id="321" r:id="rId10"/>
    <p:sldId id="265" r:id="rId11"/>
  </p:sldIdLst>
  <p:sldSz cx="9144000" cy="6858000" type="screen4x3"/>
  <p:notesSz cx="6858000" cy="9144000"/>
  <p:embeddedFontLst>
    <p:embeddedFont>
      <p:font typeface="Segoe Script" panose="020B0504020000000003" pitchFamily="34" charset="0"/>
      <p:regular r:id="rId14"/>
      <p:bold r:id="rId15"/>
    </p:embeddedFont>
    <p:embeddedFont>
      <p:font typeface="Gabriola" panose="04040605051002020D02" pitchFamily="82" charset="0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5">
          <p15:clr>
            <a:srgbClr val="A4A3A4"/>
          </p15:clr>
        </p15:guide>
        <p15:guide id="6" pos="5465">
          <p15:clr>
            <a:srgbClr val="A4A3A4"/>
          </p15:clr>
        </p15:guide>
        <p15:guide id="7" pos="4241">
          <p15:clr>
            <a:srgbClr val="A4A3A4"/>
          </p15:clr>
        </p15:guide>
        <p15:guide id="8" pos="5057">
          <p15:clr>
            <a:srgbClr val="A4A3A4"/>
          </p15:clr>
        </p15:guide>
        <p15:guide id="9" pos="476">
          <p15:clr>
            <a:srgbClr val="A4A3A4"/>
          </p15:clr>
        </p15:guide>
        <p15:guide id="10" pos="3061">
          <p15:clr>
            <a:srgbClr val="A4A3A4"/>
          </p15:clr>
        </p15:guide>
        <p15:guide id="11" pos="3651">
          <p15:clr>
            <a:srgbClr val="A4A3A4"/>
          </p15:clr>
        </p15:guide>
        <p15:guide id="12" pos="4649">
          <p15:clr>
            <a:srgbClr val="A4A3A4"/>
          </p15:clr>
        </p15:guide>
        <p15:guide id="13" orient="horz" pos="935">
          <p15:clr>
            <a:srgbClr val="A4A3A4"/>
          </p15:clr>
        </p15:guide>
        <p15:guide id="14" pos="340">
          <p15:clr>
            <a:srgbClr val="A4A3A4"/>
          </p15:clr>
        </p15:guide>
        <p15:guide id="15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F497D"/>
    <a:srgbClr val="4FC2E4"/>
    <a:srgbClr val="00AAAA"/>
    <a:srgbClr val="666699"/>
    <a:srgbClr val="3B3BB3"/>
    <a:srgbClr val="323296"/>
    <a:srgbClr val="212165"/>
    <a:srgbClr val="161642"/>
    <a:srgbClr val="22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82815" autoAdjust="0"/>
  </p:normalViewPr>
  <p:slideViewPr>
    <p:cSldViewPr>
      <p:cViewPr varScale="1">
        <p:scale>
          <a:sx n="51" d="100"/>
          <a:sy n="51" d="100"/>
        </p:scale>
        <p:origin x="1191" y="39"/>
      </p:cViewPr>
      <p:guideLst>
        <p:guide orient="horz" pos="799"/>
        <p:guide orient="horz" pos="981"/>
        <p:guide orient="horz" pos="3793"/>
        <p:guide orient="horz" pos="3929"/>
        <p:guide pos="385"/>
        <p:guide pos="5465"/>
        <p:guide pos="4241"/>
        <p:guide pos="5057"/>
        <p:guide pos="476"/>
        <p:guide pos="3061"/>
        <p:guide pos="3651"/>
        <p:guide pos="4649"/>
        <p:guide orient="horz" pos="935"/>
        <p:guide pos="340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5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91D0-9997-45AC-A639-93DF3A699EA8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BD48-9FB2-4A59-9669-C5090EBC18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88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BE4F0-F99F-4D81-A65E-23E9A8266A34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5C281-7E35-4D98-8315-7A17515D7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0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 프로젝트 주제는  발표 자료를 웹에 업로드하여 인터넷이 가능한 어느곳에서나 프레젠 테이션을 할 수 있는 온라인 프레젠 테이션 서비스 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프레젠테이션을 하다보면 다양한 문제에 직면하게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 발표하는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연습하던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달라서 발표자료가 깨지거나 열리지 않는 경우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리모트컨트롤러가 없어 발표의 동선이 불편한 경우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발표자와 나의 거리가 멀어 발표자료가 잘 보이지 않는 경우 등의 문제가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 프로젝트는 이런 불편함을 개선하여 실생활에서 유용하게 사용할 수 있는 서비스를 개발하고자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발표자는 발표자료를 저희 서비스를 이용하여 웹에 업로드하고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언제 어디서나 동일한 자료화면으로 발표를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리모트 컨트롤러가 없는 경우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모바일 기기로 저희 서비스에 접속하여 현재 발표자료를 컨트롤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발표를 듣는 청자는 현재 발표자의 발표 슬라이드를 본인의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스마트 기기에서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 프로젝트 작품의 구조는 다음과 같이 클라이언트와 서버 부분으로 나뉘어 집니다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클라이언트 부분은 크게 발표자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컨트롤러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청자로 나뉘어 지며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 부분은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사용하여 주 기능을 구현하였습니다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다양한 파일형식을 지원하기 때문에 발표자료를 저희 서비스에 맞게 변환하는 루비서버와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 및 발표자료의 정보를 저장하는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디비 서버로 구성되어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지난 주 까지 구현 내용입니다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발표자는 저희 서비스에 접속하여 리모트컨트롤러 사용을 요청합니다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서버는 리모트컨트롤러 사용 가능 주소를 돌려 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발표자는 모바일 기기를 통해 해당 주소로 접속하여 리모트컨트롤러 기능을 실행합니다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이번 주 구현 내용입니다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청중이 발표자료에 접속하면 발표자의 화면을 공유받게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디비 서버를 구축하였으며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 관련 테이블을 작성하였습니다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8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4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우선 저희 프로젝트의 간단한 정의에 대해서 이야기 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Mr. </a:t>
            </a:r>
            <a:r>
              <a:rPr lang="en-US" altLang="ko-KR" dirty="0" err="1" smtClean="0"/>
              <a:t>Pres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PPT, PDF </a:t>
            </a:r>
            <a:r>
              <a:rPr lang="ko-KR" altLang="ko-KR" dirty="0" smtClean="0"/>
              <a:t>등 발표자료를 웹에 업로드 하여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인터넷이 가능한 어느 곳에서나 프레젠테이션을 할 수 있는 온라인 프레젠테이션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따로 설치가 필요 없이 바로 실행할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3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 </a:t>
            </a:r>
          </a:p>
          <a:p>
            <a:pPr marL="0" indent="0" algn="just">
              <a:buNone/>
            </a:pPr>
            <a:r>
              <a:rPr lang="ko-KR" altLang="ko-KR" dirty="0" smtClean="0"/>
              <a:t>학교 수업</a:t>
            </a:r>
            <a:r>
              <a:rPr lang="en-US" altLang="ko-KR" dirty="0" smtClean="0"/>
              <a:t>, </a:t>
            </a:r>
            <a:r>
              <a:rPr lang="ko-KR" altLang="ko-KR" dirty="0" smtClean="0"/>
              <a:t>세미나 발표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제품설명회 등 현대에는 프레젠테이션은 없어서는 안될 요소로 자리잡고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ko-KR" altLang="ko-KR" dirty="0" smtClean="0"/>
              <a:t>하지만 프레젠테이션을 하다 보면 다양한 문제에 직면하게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r>
              <a:rPr lang="ko-KR" altLang="ko-KR" dirty="0" smtClean="0"/>
              <a:t>발표를 하는 곳에 내가 만든 자료가 열리지가 않는 경우</a:t>
            </a:r>
            <a:r>
              <a:rPr lang="ko-KR" altLang="en-US" dirty="0" smtClean="0"/>
              <a:t>나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Remote Controller</a:t>
            </a:r>
            <a:r>
              <a:rPr lang="ko-KR" altLang="ko-KR" dirty="0" smtClean="0"/>
              <a:t>가 없어 발표의 동선이 불편한 경우</a:t>
            </a:r>
            <a:r>
              <a:rPr lang="en-US" altLang="ko-KR" dirty="0" smtClean="0"/>
              <a:t>,</a:t>
            </a:r>
          </a:p>
          <a:p>
            <a:pPr marL="0" indent="0" algn="just">
              <a:buNone/>
            </a:pPr>
            <a:r>
              <a:rPr lang="ko-KR" altLang="en-US" dirty="0" smtClean="0"/>
              <a:t>또한 발표</a:t>
            </a:r>
            <a:r>
              <a:rPr lang="ko-KR" altLang="ko-KR" dirty="0" smtClean="0"/>
              <a:t>자와 </a:t>
            </a:r>
            <a:r>
              <a:rPr lang="ko-KR" altLang="en-US" dirty="0" smtClean="0"/>
              <a:t>듣는 사람의</a:t>
            </a:r>
            <a:r>
              <a:rPr lang="ko-KR" altLang="ko-KR" dirty="0" smtClean="0"/>
              <a:t> 거리가 멀거나 수업 중 교수님의 강의 자료가 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사람의 머리</a:t>
            </a:r>
            <a:r>
              <a:rPr lang="ko-KR" altLang="ko-KR" dirty="0" smtClean="0"/>
              <a:t>에 가려져 발표한 자료를 </a:t>
            </a:r>
            <a:r>
              <a:rPr lang="ko-KR" altLang="en-US" dirty="0" err="1" smtClean="0"/>
              <a:t>앞에있는</a:t>
            </a:r>
            <a:r>
              <a:rPr lang="ko-KR" altLang="en-US" dirty="0" smtClean="0"/>
              <a:t> </a:t>
            </a:r>
            <a:r>
              <a:rPr lang="ko-KR" altLang="ko-KR" dirty="0" smtClean="0"/>
              <a:t>스크린으로 확인하기 어려운 경우 등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프레젠테이션을 </a:t>
            </a:r>
            <a:r>
              <a:rPr lang="ko-KR" altLang="ko-KR" dirty="0" smtClean="0"/>
              <a:t>하거나 듣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일에 많은 곤란함을 느낀 적이 있을 것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저희</a:t>
            </a:r>
            <a:r>
              <a:rPr lang="ko-KR" altLang="ko-KR" dirty="0" smtClean="0"/>
              <a:t>는 </a:t>
            </a:r>
            <a:r>
              <a:rPr lang="ko-KR" altLang="en-US" dirty="0" smtClean="0"/>
              <a:t>이런 </a:t>
            </a:r>
            <a:r>
              <a:rPr lang="ko-KR" altLang="ko-KR" dirty="0" smtClean="0"/>
              <a:t>흔히 만날 수 있는 여러 불편한 점들을 해결하는데 도움을 주기 위한 프로그램을 개발하기로 결심하였다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4DEA0-623F-42ED-805B-5735F123DAF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전체 흐름도는 이렇습니다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우선 발표자는 </a:t>
            </a:r>
            <a:r>
              <a:rPr lang="ko-KR" altLang="en-US" dirty="0" err="1" smtClean="0"/>
              <a:t>모바일기기를</a:t>
            </a:r>
            <a:r>
              <a:rPr lang="ko-KR" altLang="en-US" dirty="0" smtClean="0"/>
              <a:t> 통해 프레젠테이션을 </a:t>
            </a:r>
            <a:r>
              <a:rPr lang="ko-KR" altLang="en-US" dirty="0" err="1" smtClean="0"/>
              <a:t>조작할수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또한 발표자는 발표중인 화면을 각각의 청중에게 공유 할 수 있습니다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388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ko-KR" dirty="0" smtClean="0"/>
              <a:t>모듈 설계</a:t>
            </a:r>
            <a:endParaRPr lang="en-US" altLang="ko-KR" dirty="0" smtClean="0"/>
          </a:p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1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ko-KR" dirty="0" smtClean="0"/>
              <a:t>모듈 설계</a:t>
            </a:r>
            <a:endParaRPr lang="en-US" altLang="ko-KR" dirty="0" smtClean="0"/>
          </a:p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1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ko-KR" dirty="0" smtClean="0"/>
              <a:t>모듈 설계</a:t>
            </a:r>
            <a:endParaRPr lang="en-US" altLang="ko-KR" dirty="0" smtClean="0"/>
          </a:p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1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 flipV="1">
            <a:off x="35496" y="4876303"/>
            <a:ext cx="8640192" cy="1388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0310" y="4880083"/>
            <a:ext cx="7772400" cy="1470025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5896" y="4058471"/>
            <a:ext cx="4896917" cy="791468"/>
          </a:xfrm>
          <a:ln>
            <a:noFill/>
          </a:ln>
        </p:spPr>
        <p:txBody>
          <a:bodyPr anchor="b"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228" y="0"/>
            <a:ext cx="0" cy="4869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5967" y="4869160"/>
            <a:ext cx="0" cy="1997893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1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-3175" y="1338974"/>
            <a:ext cx="8570018" cy="0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556792"/>
            <a:ext cx="7921625" cy="4525963"/>
          </a:xfrm>
        </p:spPr>
        <p:txBody>
          <a:bodyPr>
            <a:normAutofit/>
          </a:bodyPr>
          <a:lstStyle>
            <a:lvl1pPr marL="285750" indent="-285750">
              <a:lnSpc>
                <a:spcPct val="120000"/>
              </a:lnSpc>
              <a:buFont typeface="Wingdings" pitchFamily="2" charset="2"/>
              <a:buChar char="v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001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73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1145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87824" y="6360780"/>
            <a:ext cx="3096344" cy="365125"/>
          </a:xfrm>
        </p:spPr>
        <p:txBody>
          <a:bodyPr/>
          <a:lstStyle>
            <a:lvl1pPr>
              <a:defRPr sz="20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9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1188" y="1607534"/>
            <a:ext cx="7921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E466-8E38-47BA-9368-461EE127ED40}" type="datetimeFigureOut">
              <a:rPr lang="ko-KR" altLang="en-US" smtClean="0"/>
              <a:pPr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0565-3B82-4C99-9DCF-DB0D44FDEF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496" y="0"/>
            <a:ext cx="0" cy="1340768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228" y="1340768"/>
            <a:ext cx="0" cy="551723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5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6553" y="2204864"/>
            <a:ext cx="7929863" cy="2448272"/>
          </a:xfrm>
          <a:noFill/>
          <a:effectLst>
            <a:softEdge rad="63500"/>
          </a:effectLst>
        </p:spPr>
        <p:txBody>
          <a:bodyPr>
            <a:noAutofit/>
          </a:bodyPr>
          <a:lstStyle/>
          <a:p>
            <a:r>
              <a:rPr lang="en-US" altLang="ko-KR" sz="16600" dirty="0" err="1" smtClean="0">
                <a:ln w="18415" cmpd="sng">
                  <a:noFill/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Mr.Pres</a:t>
            </a:r>
            <a:endParaRPr lang="ko-KR" altLang="en-US" sz="16600" dirty="0">
              <a:ln w="18415" cmpd="sng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4721" y="4869780"/>
            <a:ext cx="4896917" cy="1799580"/>
          </a:xfrm>
          <a:ln>
            <a:noFill/>
          </a:ln>
        </p:spPr>
        <p:txBody>
          <a:bodyPr anchor="t"/>
          <a:lstStyle/>
          <a:p>
            <a:r>
              <a:rPr lang="en-US" altLang="ko-KR" sz="4000" b="1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4000" b="1" dirty="0" smtClean="0">
                <a:solidFill>
                  <a:srgbClr val="4FC2E4"/>
                </a:solidFill>
                <a:latin typeface="Gabriola" pitchFamily="82" charset="0"/>
              </a:rPr>
              <a:t>ront</a:t>
            </a:r>
            <a:r>
              <a:rPr lang="en-US" altLang="ko-KR" sz="500" b="1" dirty="0" smtClean="0">
                <a:solidFill>
                  <a:srgbClr val="4FC2E4"/>
                </a:solidFill>
                <a:latin typeface="Gabriola" pitchFamily="82" charset="0"/>
              </a:rPr>
              <a:t> </a:t>
            </a:r>
            <a:r>
              <a:rPr lang="en-US" altLang="ko-KR" sz="4000" b="1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4000" b="1" dirty="0" smtClean="0">
                <a:solidFill>
                  <a:srgbClr val="4FC2E4"/>
                </a:solidFill>
                <a:latin typeface="Gabriola" pitchFamily="82" charset="0"/>
              </a:rPr>
              <a:t>loor</a:t>
            </a:r>
            <a:endParaRPr lang="en-US" altLang="ko-KR" sz="1800" b="1" dirty="0">
              <a:solidFill>
                <a:srgbClr val="FF99CC"/>
              </a:solidFill>
            </a:endParaRPr>
          </a:p>
          <a:p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엄두성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김강성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한종빈</a:t>
            </a:r>
            <a:r>
              <a:rPr lang="en-US" altLang="ko-KR" dirty="0" smtClean="0">
                <a:latin typeface="+mn-ea"/>
              </a:rPr>
              <a:t> / </a:t>
            </a:r>
            <a:r>
              <a:rPr lang="ko-KR" altLang="en-US" dirty="0" smtClean="0">
                <a:latin typeface="+mn-ea"/>
              </a:rPr>
              <a:t>조이슬</a:t>
            </a:r>
            <a:endParaRPr lang="ko-KR" altLang="en-US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6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11188" y="1134269"/>
            <a:ext cx="8532813" cy="3744912"/>
          </a:xfrm>
        </p:spPr>
        <p:txBody>
          <a:bodyPr anchor="b">
            <a:noAutofit/>
          </a:bodyPr>
          <a:lstStyle/>
          <a:p>
            <a:r>
              <a:rPr lang="ko-KR" altLang="en-US" sz="12000" dirty="0">
                <a:latin typeface="+mn-lt"/>
              </a:rPr>
              <a:t>감</a:t>
            </a:r>
            <a:r>
              <a:rPr lang="ko-KR" altLang="en-US" sz="12000" dirty="0" smtClean="0">
                <a:latin typeface="+mn-lt"/>
              </a:rPr>
              <a:t>사합니다</a:t>
            </a:r>
            <a:endParaRPr lang="ko-KR" altLang="en-US" sz="12000" dirty="0">
              <a:latin typeface="+mn-lt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774579" y="4509120"/>
            <a:ext cx="4896917" cy="791468"/>
          </a:xfrm>
        </p:spPr>
        <p:txBody>
          <a:bodyPr>
            <a:normAutofit/>
          </a:bodyPr>
          <a:lstStyle/>
          <a:p>
            <a:r>
              <a:rPr lang="tr-TR" altLang="ko-KR" dirty="0" err="1"/>
              <a:t>Thank</a:t>
            </a:r>
            <a:r>
              <a:rPr lang="tr-TR" altLang="ko-KR" dirty="0"/>
              <a:t> </a:t>
            </a:r>
            <a:r>
              <a:rPr lang="tr-TR" altLang="ko-KR" dirty="0" err="1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2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84784"/>
            <a:ext cx="7921625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/>
              <a:t>개요</a:t>
            </a:r>
            <a:endParaRPr lang="en-US" altLang="ko-KR" sz="22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/>
              <a:t>동기 및 목적</a:t>
            </a:r>
            <a:endParaRPr lang="en-US" altLang="ko-KR" sz="22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/>
              <a:t>프로젝트 예상 결과물</a:t>
            </a:r>
            <a:endParaRPr lang="en-US" altLang="ko-KR" sz="2200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200" b="1" dirty="0" smtClean="0"/>
              <a:t>지난 주 구현 내용</a:t>
            </a:r>
            <a:endParaRPr lang="en-US" altLang="ko-KR" sz="22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 smtClean="0"/>
              <a:t>이번 주 구현 내용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5772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711349"/>
            <a:ext cx="7921625" cy="4669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ko-KR" dirty="0" smtClean="0"/>
              <a:t>발표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자료를 </a:t>
            </a:r>
            <a:r>
              <a:rPr lang="ko-KR" altLang="en-US" dirty="0"/>
              <a:t>웹</a:t>
            </a:r>
            <a:r>
              <a:rPr lang="ko-KR" altLang="en-US" dirty="0" smtClean="0"/>
              <a:t>에 </a:t>
            </a:r>
            <a:r>
              <a:rPr lang="ko-KR" altLang="ko-KR" dirty="0" err="1" smtClean="0"/>
              <a:t>업로드하여</a:t>
            </a:r>
            <a:r>
              <a:rPr lang="en-US" altLang="ko-KR" dirty="0" smtClean="0"/>
              <a:t>,</a:t>
            </a:r>
          </a:p>
          <a:p>
            <a:pPr marL="0" indent="0" algn="ctr">
              <a:buNone/>
            </a:pPr>
            <a:r>
              <a:rPr lang="ko-KR" altLang="ko-KR" dirty="0" smtClean="0"/>
              <a:t>인터넷이 </a:t>
            </a:r>
            <a:r>
              <a:rPr lang="ko-KR" altLang="ko-KR" dirty="0"/>
              <a:t>가능한 어느 곳에서나 프레젠테이션을 할 수 </a:t>
            </a:r>
            <a:r>
              <a:rPr lang="ko-KR" altLang="ko-KR" dirty="0" smtClean="0"/>
              <a:t>있는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ko-KR" dirty="0" smtClean="0"/>
              <a:t>온라인 </a:t>
            </a:r>
            <a:r>
              <a:rPr lang="ko-KR" altLang="en-US" dirty="0" smtClean="0"/>
              <a:t>프레젠테이션 서비스</a:t>
            </a:r>
            <a:endParaRPr lang="ko-KR" altLang="en-US" dirty="0"/>
          </a:p>
        </p:txBody>
      </p:sp>
      <p:pic>
        <p:nvPicPr>
          <p:cNvPr id="4" name="그림 3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772816"/>
            <a:ext cx="3964555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7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1953" y="3714170"/>
            <a:ext cx="4442495" cy="29961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 및 목적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4241916" y="1730764"/>
            <a:ext cx="1554220" cy="155422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851920" y="1412776"/>
            <a:ext cx="2167293" cy="202460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760340" y="2636912"/>
            <a:ext cx="3235596" cy="3096344"/>
            <a:chOff x="760340" y="2636912"/>
            <a:chExt cx="3235596" cy="30963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4118" y="3231064"/>
              <a:ext cx="1908040" cy="1908040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760340" y="2636912"/>
              <a:ext cx="3235596" cy="309634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422168" y="3147715"/>
              <a:ext cx="1800200" cy="2074739"/>
              <a:chOff x="5724128" y="4715272"/>
              <a:chExt cx="504056" cy="513928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5724128" y="4715272"/>
                <a:ext cx="504056" cy="513928"/>
              </a:xfrm>
              <a:prstGeom prst="line">
                <a:avLst/>
              </a:prstGeom>
              <a:ln w="952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5724128" y="4715272"/>
                <a:ext cx="504056" cy="513928"/>
              </a:xfrm>
              <a:prstGeom prst="line">
                <a:avLst/>
              </a:prstGeom>
              <a:ln w="952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4288732" y="1740259"/>
            <a:ext cx="1296144" cy="1381127"/>
            <a:chOff x="5692625" y="4715272"/>
            <a:chExt cx="535560" cy="51871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724128" y="4715272"/>
              <a:ext cx="504056" cy="51392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5692625" y="4715272"/>
              <a:ext cx="535560" cy="518710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4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25" y="1717624"/>
            <a:ext cx="3964555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/>
          <a:srcRect l="-361" t="26556" r="3589" b="12284"/>
          <a:stretch/>
        </p:blipFill>
        <p:spPr>
          <a:xfrm>
            <a:off x="5945833" y="4753287"/>
            <a:ext cx="2926271" cy="1583417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예상 결과물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214524" y="4437112"/>
            <a:ext cx="731309" cy="79208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328538" y="4358285"/>
            <a:ext cx="827638" cy="58288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83963"/>
              </p:ext>
            </p:extLst>
          </p:nvPr>
        </p:nvGraphicFramePr>
        <p:xfrm>
          <a:off x="274486" y="3882879"/>
          <a:ext cx="218025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02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Remote controller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4326950" y="1637184"/>
            <a:ext cx="432048" cy="36003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5007920" y="1556792"/>
            <a:ext cx="60021" cy="440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5214524" y="1903668"/>
            <a:ext cx="470123" cy="18711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328538" y="4221088"/>
            <a:ext cx="1331694" cy="53219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328538" y="2290826"/>
            <a:ext cx="617295" cy="664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6" y="3077728"/>
            <a:ext cx="720080" cy="844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19623"/>
              </p:ext>
            </p:extLst>
          </p:nvPr>
        </p:nvGraphicFramePr>
        <p:xfrm>
          <a:off x="2987824" y="4567867"/>
          <a:ext cx="1152128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Speaker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51875"/>
              </p:ext>
            </p:extLst>
          </p:nvPr>
        </p:nvGraphicFramePr>
        <p:xfrm>
          <a:off x="6828138" y="6276501"/>
          <a:ext cx="1220002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0002"/>
              </a:tblGrid>
              <a:tr h="149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Audience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모서리가 둥근 사각형 설명선 2"/>
          <p:cNvSpPr/>
          <p:nvPr/>
        </p:nvSpPr>
        <p:spPr>
          <a:xfrm>
            <a:off x="6876256" y="3789040"/>
            <a:ext cx="1800200" cy="711312"/>
          </a:xfrm>
          <a:prstGeom prst="wedgeRoundRectCallout">
            <a:avLst>
              <a:gd name="adj1" fmla="val 607"/>
              <a:gd name="adj2" fmla="val 882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Share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current </a:t>
            </a:r>
            <a:r>
              <a:rPr lang="en-US" altLang="ko-KR" b="1" dirty="0" smtClean="0">
                <a:solidFill>
                  <a:schemeClr val="tx1"/>
                </a:solidFill>
              </a:rPr>
              <a:t>slide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3093" y="1523645"/>
            <a:ext cx="2182683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24858" y="1523645"/>
            <a:ext cx="5295614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6458" y="2951607"/>
            <a:ext cx="1466734" cy="171739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list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view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sync</a:t>
            </a:r>
            <a:endParaRPr lang="en-US" altLang="ko-KR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56458" y="5747308"/>
            <a:ext cx="1623654" cy="6340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conversion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6997" y="4338978"/>
            <a:ext cx="208146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</a:p>
          <a:p>
            <a:r>
              <a:rPr lang="en-US" altLang="ko-KR" sz="1600" dirty="0" smtClean="0"/>
              <a:t>presentation</a:t>
            </a:r>
          </a:p>
          <a:p>
            <a:r>
              <a:rPr lang="en-US" altLang="ko-KR" sz="1600" dirty="0" smtClean="0"/>
              <a:t>presentation images 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351184" y="4430413"/>
            <a:ext cx="1237040" cy="93254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17817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7817" y="4930956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Ruby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6523216" y="3435490"/>
            <a:ext cx="1440000" cy="994923"/>
          </a:xfrm>
          <a:prstGeom prst="can">
            <a:avLst>
              <a:gd name="adj" fmla="val 30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MySQL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351184" y="2576158"/>
            <a:ext cx="1172032" cy="85933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rosee\Desktop\lab-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0" b="87800" l="32363" r="64384">
                        <a14:foregroundMark x1="38699" y1="59000" x2="43836" y2="54000"/>
                        <a14:foregroundMark x1="58390" y1="56800" x2="50000" y2="54000"/>
                        <a14:foregroundMark x1="55308" y1="78200" x2="54110" y2="68000"/>
                        <a14:foregroundMark x1="56336" y1="84800" x2="54110" y2="66000"/>
                        <a14:foregroundMark x1="40925" y1="85800" x2="44007" y2="67800"/>
                        <a14:foregroundMark x1="46404" y1="76000" x2="45034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8" t="28635" r="36216" b="10741"/>
          <a:stretch/>
        </p:blipFill>
        <p:spPr bwMode="auto">
          <a:xfrm>
            <a:off x="555175" y="4731285"/>
            <a:ext cx="997569" cy="1677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5751" y="4321275"/>
            <a:ext cx="18186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emote controller</a:t>
            </a:r>
            <a:endParaRPr lang="en-US" altLang="ko-K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5751" y="6174833"/>
            <a:ext cx="10230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audience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73093" y="15236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</a:rPr>
              <a:t>client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6623" y="1523644"/>
            <a:ext cx="10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s</a:t>
            </a:r>
            <a:r>
              <a:rPr lang="en-US" altLang="ko-KR" sz="2400" dirty="0" smtClean="0">
                <a:solidFill>
                  <a:srgbClr val="00B0F0"/>
                </a:solidFill>
              </a:rPr>
              <a:t>erver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613137" y="4096502"/>
            <a:ext cx="864096" cy="1"/>
          </a:xfrm>
          <a:prstGeom prst="straightConnector1">
            <a:avLst/>
          </a:prstGeom>
          <a:ln w="57150" cap="rnd"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8" grpId="0" animBg="1"/>
      <p:bldP spid="51" grpId="0" animBg="1"/>
      <p:bldP spid="29" grpId="0" animBg="1"/>
      <p:bldP spid="31" grpId="0" animBg="1"/>
      <p:bldP spid="27" grpId="0" animBg="1"/>
      <p:bldP spid="23" grpId="0" animBg="1"/>
      <p:bldP spid="24" grpId="0" animBg="1"/>
      <p:bldP spid="25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859279" y="4338978"/>
            <a:ext cx="208146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</a:p>
          <a:p>
            <a:r>
              <a:rPr lang="en-US" altLang="ko-KR" sz="1600" dirty="0" smtClean="0"/>
              <a:t>presentation</a:t>
            </a:r>
          </a:p>
          <a:p>
            <a:r>
              <a:rPr lang="en-US" altLang="ko-KR" sz="1600" dirty="0" smtClean="0"/>
              <a:t>presentation images </a:t>
            </a:r>
          </a:p>
        </p:txBody>
      </p:sp>
      <p:sp>
        <p:nvSpPr>
          <p:cNvPr id="77" name="원통 76"/>
          <p:cNvSpPr/>
          <p:nvPr/>
        </p:nvSpPr>
        <p:spPr>
          <a:xfrm>
            <a:off x="6715498" y="3435490"/>
            <a:ext cx="1440000" cy="994923"/>
          </a:xfrm>
          <a:prstGeom prst="can">
            <a:avLst>
              <a:gd name="adj" fmla="val 30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MySQL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48740" y="5747308"/>
            <a:ext cx="1623654" cy="6340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conversion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010099" y="4930956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Ruby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주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3093" y="1523645"/>
            <a:ext cx="1966659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7485" y="1523644"/>
            <a:ext cx="1952268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3093" y="15236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</a:rPr>
              <a:t>client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pic>
        <p:nvPicPr>
          <p:cNvPr id="63" name="그림 62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pic>
        <p:nvPicPr>
          <p:cNvPr id="65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683568" y="4293096"/>
            <a:ext cx="1107937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ko-KR" sz="1600" dirty="0" smtClean="0"/>
              <a:t>remote</a:t>
            </a:r>
            <a:br>
              <a:rPr lang="en-US" altLang="ko-KR" sz="1600" dirty="0" smtClean="0"/>
            </a:br>
            <a:r>
              <a:rPr lang="en-US" altLang="ko-KR" sz="1600" dirty="0" smtClean="0"/>
              <a:t>controller</a:t>
            </a:r>
            <a:endParaRPr lang="en-US" altLang="ko-KR" sz="1600" dirty="0"/>
          </a:p>
        </p:txBody>
      </p:sp>
      <p:pic>
        <p:nvPicPr>
          <p:cNvPr id="67" name="Picture 3" descr="C:\Users\rosee\Desktop\lab-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0" b="87800" l="32363" r="64384">
                        <a14:foregroundMark x1="38699" y1="59000" x2="43836" y2="54000"/>
                        <a14:foregroundMark x1="58390" y1="56800" x2="50000" y2="54000"/>
                        <a14:foregroundMark x1="55308" y1="78200" x2="54110" y2="68000"/>
                        <a14:foregroundMark x1="56336" y1="84800" x2="54110" y2="66000"/>
                        <a14:foregroundMark x1="40925" y1="85800" x2="44007" y2="67800"/>
                        <a14:foregroundMark x1="46404" y1="76000" x2="45034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8" t="28635" r="36216" b="10741"/>
          <a:stretch/>
        </p:blipFill>
        <p:spPr bwMode="auto">
          <a:xfrm>
            <a:off x="555175" y="4731285"/>
            <a:ext cx="997569" cy="1677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55751" y="6174833"/>
            <a:ext cx="10230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audience</a:t>
            </a:r>
            <a:endParaRPr lang="en-US" altLang="ko-KR" sz="16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339753" y="4096501"/>
            <a:ext cx="1369434" cy="1"/>
          </a:xfrm>
          <a:prstGeom prst="straightConnector1">
            <a:avLst/>
          </a:prstGeom>
          <a:ln w="57150" cap="rnd">
            <a:solidFill>
              <a:schemeClr val="accent1">
                <a:shade val="95000"/>
                <a:satMod val="105000"/>
                <a:alpha val="60000"/>
              </a:schemeClr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717140" y="1523645"/>
            <a:ext cx="5295614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10099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709187" y="1523643"/>
            <a:ext cx="5295614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718905" y="1523644"/>
            <a:ext cx="10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s</a:t>
            </a:r>
            <a:r>
              <a:rPr lang="en-US" altLang="ko-KR" sz="2400" dirty="0" smtClean="0">
                <a:solidFill>
                  <a:srgbClr val="00B0F0"/>
                </a:solidFill>
              </a:rPr>
              <a:t>erver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48740" y="2951607"/>
            <a:ext cx="1466734" cy="171739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list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view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sync</a:t>
            </a:r>
            <a:endParaRPr lang="en-US" altLang="ko-KR" sz="1600" dirty="0"/>
          </a:p>
        </p:txBody>
      </p:sp>
      <p:sp>
        <p:nvSpPr>
          <p:cNvPr id="75" name="직사각형 74"/>
          <p:cNvSpPr/>
          <p:nvPr/>
        </p:nvSpPr>
        <p:spPr>
          <a:xfrm>
            <a:off x="4010099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5508104" y="2564904"/>
            <a:ext cx="1172032" cy="85933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5508104" y="4419159"/>
            <a:ext cx="1237040" cy="93254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62029" y="4345732"/>
            <a:ext cx="2088232" cy="35907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</p:txBody>
      </p:sp>
      <p:cxnSp>
        <p:nvCxnSpPr>
          <p:cNvPr id="43" name="직선 화살표 연결선 59"/>
          <p:cNvCxnSpPr/>
          <p:nvPr/>
        </p:nvCxnSpPr>
        <p:spPr>
          <a:xfrm flipH="1">
            <a:off x="1691680" y="2636912"/>
            <a:ext cx="2232248" cy="3096344"/>
          </a:xfrm>
          <a:prstGeom prst="straightConnector1">
            <a:avLst/>
          </a:prstGeom>
          <a:ln w="57150" cap="rnd">
            <a:solidFill>
              <a:srgbClr val="FF66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2161445" y="2576158"/>
            <a:ext cx="1848654" cy="1686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1466082" y="2576158"/>
            <a:ext cx="2544017" cy="1356793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59"/>
          <p:cNvCxnSpPr/>
          <p:nvPr/>
        </p:nvCxnSpPr>
        <p:spPr>
          <a:xfrm flipH="1">
            <a:off x="2123730" y="2420888"/>
            <a:ext cx="1800198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3093" y="1523645"/>
            <a:ext cx="1966659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17140" y="1523645"/>
            <a:ext cx="5295614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10099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7485" y="1523644"/>
            <a:ext cx="1952268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093" y="15236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</a:rPr>
              <a:t>client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/>
          <p:cNvCxnSpPr>
            <a:stCxn id="53" idx="3"/>
            <a:endCxn id="50" idx="1"/>
          </p:cNvCxnSpPr>
          <p:nvPr/>
        </p:nvCxnSpPr>
        <p:spPr>
          <a:xfrm flipV="1">
            <a:off x="2339753" y="4096501"/>
            <a:ext cx="1369434" cy="1"/>
          </a:xfrm>
          <a:prstGeom prst="straightConnector1">
            <a:avLst/>
          </a:prstGeom>
          <a:ln w="57150" cap="rnd">
            <a:solidFill>
              <a:schemeClr val="accent1">
                <a:shade val="95000"/>
                <a:satMod val="105000"/>
                <a:alpha val="60000"/>
              </a:schemeClr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709187" y="1523643"/>
            <a:ext cx="5295614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20" idx="3"/>
            <a:endCxn id="58" idx="1"/>
          </p:cNvCxnSpPr>
          <p:nvPr/>
        </p:nvCxnSpPr>
        <p:spPr>
          <a:xfrm flipV="1">
            <a:off x="2161445" y="2576158"/>
            <a:ext cx="1848654" cy="1686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58" idx="1"/>
          </p:cNvCxnSpPr>
          <p:nvPr/>
        </p:nvCxnSpPr>
        <p:spPr>
          <a:xfrm flipV="1">
            <a:off x="1466082" y="2576158"/>
            <a:ext cx="2544017" cy="1356793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18905" y="1523644"/>
            <a:ext cx="10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s</a:t>
            </a:r>
            <a:r>
              <a:rPr lang="en-US" altLang="ko-KR" sz="2400" dirty="0" smtClean="0">
                <a:solidFill>
                  <a:srgbClr val="00B0F0"/>
                </a:solidFill>
              </a:rPr>
              <a:t>erver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2" name="직선 화살표 연결선 59"/>
          <p:cNvCxnSpPr/>
          <p:nvPr/>
        </p:nvCxnSpPr>
        <p:spPr>
          <a:xfrm flipH="1">
            <a:off x="2123730" y="2420888"/>
            <a:ext cx="1800198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55776" y="1700808"/>
            <a:ext cx="864096" cy="6340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 smtClean="0"/>
              <a:t>Google Login</a:t>
            </a:r>
            <a:endParaRPr lang="en-US" altLang="ko-KR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148740" y="2951607"/>
            <a:ext cx="1466734" cy="171739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list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view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sync</a:t>
            </a:r>
            <a:endParaRPr lang="en-US" altLang="ko-KR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4010099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9279" y="4338978"/>
            <a:ext cx="208146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</a:p>
          <a:p>
            <a:r>
              <a:rPr lang="en-US" altLang="ko-KR" sz="1600" dirty="0" smtClean="0"/>
              <a:t>presentation</a:t>
            </a:r>
          </a:p>
          <a:p>
            <a:r>
              <a:rPr lang="en-US" altLang="ko-KR" sz="1600" dirty="0" smtClean="0"/>
              <a:t>presentation images </a:t>
            </a:r>
          </a:p>
        </p:txBody>
      </p:sp>
      <p:sp>
        <p:nvSpPr>
          <p:cNvPr id="27" name="원통 26"/>
          <p:cNvSpPr/>
          <p:nvPr/>
        </p:nvSpPr>
        <p:spPr>
          <a:xfrm>
            <a:off x="6715498" y="3435490"/>
            <a:ext cx="1440000" cy="994923"/>
          </a:xfrm>
          <a:prstGeom prst="can">
            <a:avLst>
              <a:gd name="adj" fmla="val 30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MySQL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8740" y="5747308"/>
            <a:ext cx="1623654" cy="6340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conversion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10099" y="4930956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Ruby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20" name="그림 19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pic>
        <p:nvPicPr>
          <p:cNvPr id="21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83568" y="4293096"/>
            <a:ext cx="1107937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ko-KR" sz="1600" dirty="0" smtClean="0"/>
              <a:t>remote</a:t>
            </a:r>
            <a:br>
              <a:rPr lang="en-US" altLang="ko-KR" sz="1600" dirty="0" smtClean="0"/>
            </a:br>
            <a:r>
              <a:rPr lang="en-US" altLang="ko-KR" sz="1600" dirty="0" smtClean="0"/>
              <a:t>controller</a:t>
            </a:r>
            <a:endParaRPr lang="en-US" altLang="ko-KR" sz="1600" dirty="0"/>
          </a:p>
        </p:txBody>
      </p:sp>
      <p:pic>
        <p:nvPicPr>
          <p:cNvPr id="22" name="Picture 3" descr="C:\Users\rosee\Desktop\lab-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0" b="87800" l="32363" r="64384">
                        <a14:foregroundMark x1="38699" y1="59000" x2="43836" y2="54000"/>
                        <a14:foregroundMark x1="58390" y1="56800" x2="50000" y2="54000"/>
                        <a14:foregroundMark x1="55308" y1="78200" x2="54110" y2="68000"/>
                        <a14:foregroundMark x1="56336" y1="84800" x2="54110" y2="66000"/>
                        <a14:foregroundMark x1="40925" y1="85800" x2="44007" y2="67800"/>
                        <a14:foregroundMark x1="46404" y1="76000" x2="45034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8" t="28635" r="36216" b="10741"/>
          <a:stretch/>
        </p:blipFill>
        <p:spPr bwMode="auto">
          <a:xfrm>
            <a:off x="555175" y="4731285"/>
            <a:ext cx="997569" cy="1677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55751" y="6174833"/>
            <a:ext cx="10230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audience</a:t>
            </a:r>
            <a:endParaRPr lang="en-US" altLang="ko-KR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543466" y="2576158"/>
            <a:ext cx="1172032" cy="859332"/>
          </a:xfrm>
          <a:prstGeom prst="straightConnector1">
            <a:avLst/>
          </a:prstGeom>
          <a:ln w="57150"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543466" y="4430413"/>
            <a:ext cx="1237040" cy="932544"/>
          </a:xfrm>
          <a:prstGeom prst="straightConnector1">
            <a:avLst/>
          </a:prstGeom>
          <a:ln w="57150"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59"/>
          <p:cNvCxnSpPr/>
          <p:nvPr/>
        </p:nvCxnSpPr>
        <p:spPr>
          <a:xfrm flipH="1">
            <a:off x="1691680" y="2636912"/>
            <a:ext cx="2232248" cy="3096344"/>
          </a:xfrm>
          <a:prstGeom prst="straightConnector1">
            <a:avLst/>
          </a:prstGeom>
          <a:ln w="57150" cap="rnd">
            <a:solidFill>
              <a:srgbClr val="FF66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주 구현 계획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380" y="1795199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펜 기능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41978" y="2628201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디자인 보완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57106" y="3461203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버그 수정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41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7421</TotalTime>
  <Words>353</Words>
  <Application>Microsoft Office PowerPoint</Application>
  <PresentationFormat>화면 슬라이드 쇼(4:3)</PresentationFormat>
  <Paragraphs>156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Wingdings</vt:lpstr>
      <vt:lpstr>Segoe Script</vt:lpstr>
      <vt:lpstr>Arial</vt:lpstr>
      <vt:lpstr>Gabriola</vt:lpstr>
      <vt:lpstr>맑은 고딕</vt:lpstr>
      <vt:lpstr>Office 테마</vt:lpstr>
      <vt:lpstr>Mr.Pres</vt:lpstr>
      <vt:lpstr>목차</vt:lpstr>
      <vt:lpstr>개요</vt:lpstr>
      <vt:lpstr>동기 및 목적</vt:lpstr>
      <vt:lpstr>프로젝트 예상 결과물</vt:lpstr>
      <vt:lpstr>Architecture</vt:lpstr>
      <vt:lpstr>지난 주 구현 내용</vt:lpstr>
      <vt:lpstr>이번 주 구현 내용</vt:lpstr>
      <vt:lpstr>다음 주 구현 계획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stompesi</cp:lastModifiedBy>
  <cp:revision>366</cp:revision>
  <dcterms:created xsi:type="dcterms:W3CDTF">2012-07-26T13:50:27Z</dcterms:created>
  <dcterms:modified xsi:type="dcterms:W3CDTF">2014-05-02T07:15:52Z</dcterms:modified>
</cp:coreProperties>
</file>