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75" r:id="rId2"/>
    <p:sldId id="262" r:id="rId3"/>
    <p:sldId id="276" r:id="rId4"/>
    <p:sldId id="279" r:id="rId5"/>
    <p:sldId id="289" r:id="rId6"/>
    <p:sldId id="277" r:id="rId7"/>
    <p:sldId id="278" r:id="rId8"/>
    <p:sldId id="282" r:id="rId9"/>
    <p:sldId id="296" r:id="rId10"/>
    <p:sldId id="285" r:id="rId11"/>
    <p:sldId id="297" r:id="rId12"/>
    <p:sldId id="291" r:id="rId13"/>
    <p:sldId id="281" r:id="rId14"/>
    <p:sldId id="265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S PGothic" panose="020B0600070205080204" pitchFamily="34" charset="-128"/>
      <p:regular r:id="rId24"/>
    </p:embeddedFont>
    <p:embeddedFont>
      <p:font typeface="Segoe Script" panose="020B0504020000000003" pitchFamily="34" charset="0"/>
      <p:regular r:id="rId25"/>
      <p:bold r:id="rId26"/>
    </p:embeddedFont>
    <p:embeddedFont>
      <p:font typeface="Gabriola" panose="04040605051002020D02" pitchFamily="82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  <p15:guide id="7" pos="4241">
          <p15:clr>
            <a:srgbClr val="A4A3A4"/>
          </p15:clr>
        </p15:guide>
        <p15:guide id="8" pos="5057">
          <p15:clr>
            <a:srgbClr val="A4A3A4"/>
          </p15:clr>
        </p15:guide>
        <p15:guide id="9" pos="476">
          <p15:clr>
            <a:srgbClr val="A4A3A4"/>
          </p15:clr>
        </p15:guide>
        <p15:guide id="10" pos="3061">
          <p15:clr>
            <a:srgbClr val="A4A3A4"/>
          </p15:clr>
        </p15:guide>
        <p15:guide id="11" pos="3651">
          <p15:clr>
            <a:srgbClr val="A4A3A4"/>
          </p15:clr>
        </p15:guide>
        <p15:guide id="12" pos="4649">
          <p15:clr>
            <a:srgbClr val="A4A3A4"/>
          </p15:clr>
        </p15:guide>
        <p15:guide id="13" orient="horz" pos="935">
          <p15:clr>
            <a:srgbClr val="A4A3A4"/>
          </p15:clr>
        </p15:guide>
        <p15:guide id="14" pos="340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2E4"/>
    <a:srgbClr val="00AAAA"/>
    <a:srgbClr val="666699"/>
    <a:srgbClr val="3B3BB3"/>
    <a:srgbClr val="323296"/>
    <a:srgbClr val="212165"/>
    <a:srgbClr val="161642"/>
    <a:srgbClr val="220022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59582" autoAdjust="0"/>
  </p:normalViewPr>
  <p:slideViewPr>
    <p:cSldViewPr>
      <p:cViewPr>
        <p:scale>
          <a:sx n="100" d="100"/>
          <a:sy n="100" d="100"/>
        </p:scale>
        <p:origin x="1806" y="-1254"/>
      </p:cViewPr>
      <p:guideLst>
        <p:guide orient="horz" pos="799"/>
        <p:guide orient="horz" pos="981"/>
        <p:guide orient="horz" pos="3793"/>
        <p:guide orient="horz" pos="3929"/>
        <p:guide pos="385"/>
        <p:guide pos="5465"/>
        <p:guide pos="4241"/>
        <p:guide pos="5057"/>
        <p:guide pos="476"/>
        <p:guide pos="3061"/>
        <p:guide pos="3651"/>
        <p:guide pos="4649"/>
        <p:guide orient="horz" pos="935"/>
        <p:guide pos="340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91D0-9997-45AC-A639-93DF3A699EA8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BD48-9FB2-4A59-9669-C5090EBC1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E4F0-F99F-4D81-A65E-23E9A8266A34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C281-7E35-4D98-8315-7A17515D7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발표화면입니다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2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3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1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8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저희 프로젝트의 간단한 정의에 대해서 이야기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Mr. </a:t>
            </a:r>
            <a:r>
              <a:rPr lang="en-US" altLang="ko-KR" dirty="0" err="1" smtClean="0"/>
              <a:t>Pres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PPT, PDF </a:t>
            </a:r>
            <a:r>
              <a:rPr lang="ko-KR" altLang="ko-KR" dirty="0" smtClean="0"/>
              <a:t>등 발표자료를 웹에 업로드 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인터넷이 가능한 어느 곳에서나 프레젠테이션을 할 수 있는 온라인 프레젠테이션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따로 설치가 필요 없이 바로 실행할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 </a:t>
            </a:r>
          </a:p>
          <a:p>
            <a:pPr marL="0" indent="0" algn="just">
              <a:buNone/>
            </a:pPr>
            <a:r>
              <a:rPr lang="ko-KR" altLang="ko-KR" dirty="0" smtClean="0"/>
              <a:t>학교 수업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세미나 발표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제품설명회 등 현대에는 프레젠테이션은 없어서는 안될 요소로 자리잡고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ko-KR" dirty="0" smtClean="0"/>
              <a:t>하지만 프레젠테이션을 하다 보면 다양한 문제에 직면하게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ko-KR" dirty="0" smtClean="0"/>
              <a:t>발표를 하는 곳에 내가 만든 자료가 열리지가 않는 경우</a:t>
            </a:r>
            <a:r>
              <a:rPr lang="ko-KR" altLang="en-US" dirty="0" smtClean="0"/>
              <a:t>나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Remote Controller</a:t>
            </a:r>
            <a:r>
              <a:rPr lang="ko-KR" altLang="ko-KR" dirty="0" smtClean="0"/>
              <a:t>가 없어 발표의 동선이 불편한 경우</a:t>
            </a:r>
            <a:r>
              <a:rPr lang="en-US" altLang="ko-KR" dirty="0" smtClean="0"/>
              <a:t>,</a:t>
            </a:r>
          </a:p>
          <a:p>
            <a:pPr marL="0" indent="0" algn="just">
              <a:buNone/>
            </a:pPr>
            <a:r>
              <a:rPr lang="ko-KR" altLang="en-US" dirty="0" smtClean="0"/>
              <a:t>또한 발표</a:t>
            </a:r>
            <a:r>
              <a:rPr lang="ko-KR" altLang="ko-KR" dirty="0" smtClean="0"/>
              <a:t>자와 </a:t>
            </a:r>
            <a:r>
              <a:rPr lang="ko-KR" altLang="en-US" dirty="0" smtClean="0"/>
              <a:t>듣는 사람의</a:t>
            </a:r>
            <a:r>
              <a:rPr lang="ko-KR" altLang="ko-KR" dirty="0" smtClean="0"/>
              <a:t> 거리가 멀거나 수업 중 교수님의 강의 자료가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머리</a:t>
            </a:r>
            <a:r>
              <a:rPr lang="ko-KR" altLang="ko-KR" dirty="0" smtClean="0"/>
              <a:t>에 가려져 발표한 자료를 </a:t>
            </a:r>
            <a:r>
              <a:rPr lang="ko-KR" altLang="en-US" dirty="0" err="1" smtClean="0"/>
              <a:t>앞에있는</a:t>
            </a:r>
            <a:r>
              <a:rPr lang="ko-KR" altLang="en-US" dirty="0" smtClean="0"/>
              <a:t> </a:t>
            </a:r>
            <a:r>
              <a:rPr lang="ko-KR" altLang="ko-KR" dirty="0" smtClean="0"/>
              <a:t>스크린으로 확인하기 어려운 경우 등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프레젠테이션을 </a:t>
            </a:r>
            <a:r>
              <a:rPr lang="ko-KR" altLang="ko-KR" dirty="0" smtClean="0"/>
              <a:t>하거나 듣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일에 많은 곤란함을 느낀 적이 있을 것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저희</a:t>
            </a:r>
            <a:r>
              <a:rPr lang="ko-KR" altLang="ko-KR" dirty="0" smtClean="0"/>
              <a:t>는 </a:t>
            </a:r>
            <a:r>
              <a:rPr lang="ko-KR" altLang="en-US" dirty="0" smtClean="0"/>
              <a:t>이런 </a:t>
            </a:r>
            <a:r>
              <a:rPr lang="ko-KR" altLang="ko-KR" dirty="0" smtClean="0"/>
              <a:t>흔히 만날 수 있는 여러 불편한 점들을 해결하는데 도움을 주기 위한 프로그램을 개발하기로 결심하였다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4DEA0-623F-42ED-805B-5735F123DAF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전체 흐름도는 이렇습니다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발표자는 </a:t>
            </a:r>
            <a:r>
              <a:rPr lang="ko-KR" altLang="en-US" dirty="0" err="1" smtClean="0"/>
              <a:t>모바일기기를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프레젠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또한 발표자는 발표중인 화면을 각각의 청중에게 공유 할 수 있습니다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0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설명하면 발표자는 홈페이지에 접속</a:t>
            </a:r>
            <a:r>
              <a:rPr lang="ko-KR" altLang="en-US" baseline="0" dirty="0" smtClean="0"/>
              <a:t> 로그인 한 후 자신이 발표할 발표자료를 선택하여 발표 준비를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이와 동시에 자신의 </a:t>
            </a:r>
            <a:r>
              <a:rPr lang="ko-KR" altLang="en-US" baseline="0" dirty="0" err="1" smtClean="0"/>
              <a:t>모바일기기를</a:t>
            </a:r>
            <a:r>
              <a:rPr lang="ko-KR" altLang="en-US" baseline="0" dirty="0" smtClean="0"/>
              <a:t> 통하여 발표자료를 </a:t>
            </a:r>
            <a:r>
              <a:rPr lang="ko-KR" altLang="en-US" baseline="0" dirty="0" err="1" smtClean="0"/>
              <a:t>원격접속하여</a:t>
            </a:r>
            <a:r>
              <a:rPr lang="ko-KR" altLang="en-US" baseline="0" dirty="0" smtClean="0"/>
              <a:t> 발표자료를 조작하여 발표를 시작합니다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1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청중들은 홈페이지에 접속하여 발표자의 이름 및 발표제목을 통하여 현재 발표중인 자료에 접속합니다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동시에 청중은 발표자의 발표자료를 공유 받으며 발표를 들을 </a:t>
            </a:r>
            <a:r>
              <a:rPr lang="ko-KR" altLang="en-US" dirty="0" err="1" smtClean="0"/>
              <a:t>수있으며</a:t>
            </a:r>
            <a:r>
              <a:rPr lang="ko-KR" altLang="en-US" dirty="0" smtClean="0"/>
              <a:t> 자신이 다른 페이지가 </a:t>
            </a:r>
            <a:r>
              <a:rPr lang="ko-KR" altLang="en-US" dirty="0" err="1" smtClean="0"/>
              <a:t>보고싶은</a:t>
            </a:r>
            <a:r>
              <a:rPr lang="ko-KR" altLang="en-US" dirty="0" smtClean="0"/>
              <a:t> 경우에 </a:t>
            </a:r>
            <a:endParaRPr lang="en-US" altLang="ko-KR" dirty="0" smtClean="0"/>
          </a:p>
          <a:p>
            <a:r>
              <a:rPr lang="ko-KR" altLang="en-US" dirty="0" smtClean="0"/>
              <a:t>발표 화면을 </a:t>
            </a:r>
            <a:r>
              <a:rPr lang="ko-KR" altLang="en-US" dirty="0" err="1" smtClean="0"/>
              <a:t>공유받지</a:t>
            </a:r>
            <a:r>
              <a:rPr lang="ko-KR" altLang="en-US" dirty="0" smtClean="0"/>
              <a:t> 않음을 선택하여 자신이 원하는 페이지를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9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ko-KR" altLang="en-US" dirty="0" err="1" smtClean="0"/>
              <a:t>메인화면입니다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 flipV="1">
            <a:off x="35496" y="4876303"/>
            <a:ext cx="8640192" cy="1388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310" y="4880083"/>
            <a:ext cx="7772400" cy="147002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058471"/>
            <a:ext cx="4896917" cy="791468"/>
          </a:xfrm>
          <a:ln>
            <a:noFill/>
          </a:ln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228" y="0"/>
            <a:ext cx="0" cy="4869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5967" y="4869160"/>
            <a:ext cx="0" cy="1997893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3175" y="1338974"/>
            <a:ext cx="8570018" cy="0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56792"/>
            <a:ext cx="7921625" cy="4525963"/>
          </a:xfrm>
        </p:spPr>
        <p:txBody>
          <a:bodyPr>
            <a:normAutofit/>
          </a:bodyPr>
          <a:lstStyle>
            <a:lvl1pPr marL="285750" indent="-285750">
              <a:lnSpc>
                <a:spcPct val="120000"/>
              </a:lnSpc>
              <a:buFont typeface="Wingdings" pitchFamily="2" charset="2"/>
              <a:buChar char="v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73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145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6360780"/>
            <a:ext cx="3096344" cy="365125"/>
          </a:xfrm>
        </p:spPr>
        <p:txBody>
          <a:bodyPr/>
          <a:lstStyle>
            <a:lvl1pPr>
              <a:defRPr sz="20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188" y="1607534"/>
            <a:ext cx="7921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E466-8E38-47BA-9368-461EE127ED40}" type="datetimeFigureOut">
              <a:rPr lang="ko-KR" altLang="en-US" smtClean="0"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496" y="0"/>
            <a:ext cx="0" cy="1340768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228" y="1340768"/>
            <a:ext cx="0" cy="551723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553" y="2204864"/>
            <a:ext cx="7929863" cy="2448272"/>
          </a:xfrm>
          <a:noFill/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altLang="ko-KR" sz="16600" dirty="0" err="1" smtClean="0">
                <a:ln w="18415" cmpd="sng">
                  <a:noFill/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Mr.Pres</a:t>
            </a:r>
            <a:endParaRPr lang="ko-KR" altLang="en-US" sz="16600" dirty="0">
              <a:ln w="18415" cmpd="sng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4721" y="4869780"/>
            <a:ext cx="4896917" cy="1799580"/>
          </a:xfrm>
          <a:ln>
            <a:noFill/>
          </a:ln>
        </p:spPr>
        <p:txBody>
          <a:bodyPr anchor="t"/>
          <a:lstStyle/>
          <a:p>
            <a:r>
              <a:rPr lang="en-US" altLang="ko-KR" sz="3200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3200" dirty="0" smtClean="0">
                <a:solidFill>
                  <a:srgbClr val="4FC2E4"/>
                </a:solidFill>
                <a:latin typeface="Gabriola" pitchFamily="82" charset="0"/>
              </a:rPr>
              <a:t>ront</a:t>
            </a:r>
            <a:r>
              <a:rPr lang="en-US" altLang="ko-KR" sz="1800" dirty="0" smtClean="0">
                <a:solidFill>
                  <a:srgbClr val="4FC2E4"/>
                </a:solidFill>
                <a:latin typeface="Gabriola" pitchFamily="82" charset="0"/>
              </a:rPr>
              <a:t> </a:t>
            </a:r>
            <a:r>
              <a:rPr lang="en-US" altLang="ko-KR" sz="3200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3200" dirty="0" smtClean="0">
                <a:solidFill>
                  <a:srgbClr val="4FC2E4"/>
                </a:solidFill>
                <a:latin typeface="Gabriola" pitchFamily="82" charset="0"/>
              </a:rPr>
              <a:t>loor</a:t>
            </a:r>
            <a:endParaRPr lang="en-US" altLang="ko-KR" sz="1400" dirty="0">
              <a:solidFill>
                <a:srgbClr val="FF99CC"/>
              </a:solidFill>
            </a:endParaRPr>
          </a:p>
          <a:p>
            <a:r>
              <a:rPr lang="ko-KR" altLang="en-US" dirty="0" err="1" smtClean="0">
                <a:latin typeface="+mn-ea"/>
              </a:rPr>
              <a:t>엄두성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김강성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한종빈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조이슬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– Presentation show</a:t>
            </a:r>
            <a:endParaRPr lang="ko-KR" altLang="en-US" dirty="0"/>
          </a:p>
        </p:txBody>
      </p:sp>
      <p:pic>
        <p:nvPicPr>
          <p:cNvPr id="6" name="그림 5" descr="C:\Users\rosee\Desktop\아카이브\presSho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4" y="1501446"/>
            <a:ext cx="8136706" cy="51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9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86910"/>
              </p:ext>
            </p:extLst>
          </p:nvPr>
        </p:nvGraphicFramePr>
        <p:xfrm>
          <a:off x="583836" y="2492896"/>
          <a:ext cx="7921626" cy="3384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0813"/>
                <a:gridCol w="3960813"/>
              </a:tblGrid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Node.js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Ruby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JavaScript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 API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36572"/>
              </p:ext>
            </p:extLst>
          </p:nvPr>
        </p:nvGraphicFramePr>
        <p:xfrm>
          <a:off x="1115616" y="1844824"/>
          <a:ext cx="7128792" cy="44644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2718"/>
                <a:gridCol w="5396074"/>
              </a:tblGrid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 smtClean="0">
                          <a:effectLst/>
                        </a:rPr>
                        <a:t>이 </a:t>
                      </a:r>
                      <a:r>
                        <a:rPr lang="ko-KR" sz="2000" dirty="0" err="1" smtClean="0">
                          <a:effectLst/>
                        </a:rPr>
                        <a:t>름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역 할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8194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엄두성 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팀원 및 설계프로젝트 진행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endParaRPr lang="ko-KR" sz="2000" dirty="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(DB</a:t>
                      </a:r>
                      <a:r>
                        <a:rPr lang="ko-KR" sz="2000" dirty="0">
                          <a:effectLst/>
                        </a:rPr>
                        <a:t>관리</a:t>
                      </a:r>
                      <a:r>
                        <a:rPr lang="en-US" sz="2000" dirty="0">
                          <a:effectLst/>
                        </a:rPr>
                        <a:t>, Node</a:t>
                      </a:r>
                      <a:r>
                        <a:rPr lang="ko-KR" sz="2000" dirty="0">
                          <a:effectLst/>
                        </a:rPr>
                        <a:t>서버 개발 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김강성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(Convert </a:t>
                      </a:r>
                      <a:r>
                        <a:rPr lang="ko-KR" sz="2000" dirty="0">
                          <a:effectLst/>
                        </a:rPr>
                        <a:t>서버 개발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5613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조이슬</a:t>
                      </a:r>
                      <a:endParaRPr lang="ko-KR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Front end(Layout, UI/UX </a:t>
                      </a:r>
                      <a:r>
                        <a:rPr lang="ko-KR" sz="2000" dirty="0">
                          <a:effectLst/>
                        </a:rPr>
                        <a:t>디자인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3790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한종빈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Back End </a:t>
                      </a:r>
                      <a:r>
                        <a:rPr lang="ko-KR" sz="2000" dirty="0">
                          <a:effectLst/>
                        </a:rPr>
                        <a:t>개발</a:t>
                      </a:r>
                      <a:r>
                        <a:rPr lang="en-US" sz="2000" dirty="0">
                          <a:effectLst/>
                        </a:rPr>
                        <a:t>(Node </a:t>
                      </a:r>
                      <a:r>
                        <a:rPr lang="ko-KR" sz="2000" dirty="0">
                          <a:effectLst/>
                        </a:rPr>
                        <a:t>서버 개발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WebSocket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ko-KR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8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95627"/>
              </p:ext>
            </p:extLst>
          </p:nvPr>
        </p:nvGraphicFramePr>
        <p:xfrm>
          <a:off x="350032" y="116632"/>
          <a:ext cx="8517578" cy="6743929"/>
        </p:xfrm>
        <a:graphic>
          <a:graphicData uri="http://schemas.openxmlformats.org/drawingml/2006/table">
            <a:tbl>
              <a:tblPr firstRow="1" firstCol="1" bandRow="1"/>
              <a:tblGrid>
                <a:gridCol w="333536"/>
                <a:gridCol w="504056"/>
                <a:gridCol w="1224136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  <a:gridCol w="430390"/>
              </a:tblGrid>
              <a:tr h="311777">
                <a:tc rowSpan="2" gridSpan="3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작업 구분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098">
                <a:tc rowSpan="2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계획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제안서 작성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중간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고사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</a:t>
                      </a:r>
                      <a:r>
                        <a:rPr lang="ko-KR" altLang="en-US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말</a:t>
                      </a:r>
                      <a:endParaRPr lang="en-US" altLang="ko-KR" sz="700" kern="100" dirty="0" smtClean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고사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제안서 수정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rowSpan="4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분석 및 학습 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Node.js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Socket.io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Ruby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하이브리드</a:t>
                      </a: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app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rowSpan="3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설계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업무분석 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모듈 설계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spc="-11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UI </a:t>
                      </a:r>
                      <a:r>
                        <a:rPr lang="ko-KR" sz="700" kern="100" spc="-11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설계 </a:t>
                      </a:r>
                      <a:r>
                        <a:rPr lang="en-US" sz="700" kern="100" spc="-11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700" kern="100" spc="-11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디자인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rowSpan="6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구현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b="1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PC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Layout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PPT / PDF to image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Communication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DB /</a:t>
                      </a:r>
                      <a:r>
                        <a:rPr lang="en-US" sz="800" kern="1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 server architecture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File manage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b="1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Mobile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Remote </a:t>
                      </a:r>
                      <a:r>
                        <a:rPr lang="en-US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controller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rowSpan="3" gridSpan="2"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테스트 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기능별 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통합테스트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09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브라우저 환경 테스트</a:t>
                      </a:r>
                      <a:endParaRPr lang="ko-KR" sz="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317" marR="51317" marT="14087" marB="1408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611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808" marR="4980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6876256" y="2646412"/>
            <a:ext cx="1347787" cy="1790700"/>
            <a:chOff x="7485315" y="3942556"/>
            <a:chExt cx="1347787" cy="1790700"/>
          </a:xfrm>
        </p:grpSpPr>
        <p:grpSp>
          <p:nvGrpSpPr>
            <p:cNvPr id="15" name="그룹 14"/>
            <p:cNvGrpSpPr>
              <a:grpSpLocks/>
            </p:cNvGrpSpPr>
            <p:nvPr/>
          </p:nvGrpSpPr>
          <p:grpSpPr bwMode="auto">
            <a:xfrm>
              <a:off x="7485315" y="3942556"/>
              <a:ext cx="1347787" cy="1790700"/>
              <a:chOff x="1320" y="9975"/>
              <a:chExt cx="2122" cy="2820"/>
            </a:xfrm>
            <a:solidFill>
              <a:schemeClr val="tx1"/>
            </a:solidFill>
          </p:grpSpPr>
          <p:sp>
            <p:nvSpPr>
              <p:cNvPr id="19" name="Rectangle 143"/>
              <p:cNvSpPr>
                <a:spLocks noChangeArrowheads="1"/>
              </p:cNvSpPr>
              <p:nvPr/>
            </p:nvSpPr>
            <p:spPr bwMode="auto">
              <a:xfrm>
                <a:off x="1320" y="9975"/>
                <a:ext cx="2122" cy="282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Rectangle 145"/>
              <p:cNvSpPr>
                <a:spLocks noChangeArrowheads="1"/>
              </p:cNvSpPr>
              <p:nvPr/>
            </p:nvSpPr>
            <p:spPr bwMode="auto">
              <a:xfrm>
                <a:off x="1680" y="10242"/>
                <a:ext cx="397" cy="397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Rectangle 147"/>
              <p:cNvSpPr>
                <a:spLocks noChangeArrowheads="1"/>
              </p:cNvSpPr>
              <p:nvPr/>
            </p:nvSpPr>
            <p:spPr bwMode="auto">
              <a:xfrm>
                <a:off x="1680" y="12143"/>
                <a:ext cx="397" cy="3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2" name="Text Box 149"/>
              <p:cNvSpPr txBox="1">
                <a:spLocks noChangeArrowheads="1"/>
              </p:cNvSpPr>
              <p:nvPr/>
            </p:nvSpPr>
            <p:spPr bwMode="auto">
              <a:xfrm>
                <a:off x="2152" y="10175"/>
                <a:ext cx="714" cy="5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000" kern="100" dirty="0">
                    <a:solidFill>
                      <a:schemeClr val="bg1"/>
                    </a:solidFill>
                    <a:effectLst/>
                    <a:latin typeface="맑은 고딕"/>
                    <a:ea typeface="맑은 고딕"/>
                    <a:cs typeface="Times New Roman"/>
                  </a:rPr>
                  <a:t>공통</a:t>
                </a:r>
              </a:p>
            </p:txBody>
          </p:sp>
          <p:sp>
            <p:nvSpPr>
              <p:cNvPr id="23" name="Text Box 150"/>
              <p:cNvSpPr txBox="1">
                <a:spLocks noChangeArrowheads="1"/>
              </p:cNvSpPr>
              <p:nvPr/>
            </p:nvSpPr>
            <p:spPr bwMode="auto">
              <a:xfrm>
                <a:off x="2152" y="10651"/>
                <a:ext cx="983" cy="5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000" kern="100" dirty="0" err="1" smtClean="0">
                    <a:solidFill>
                      <a:schemeClr val="bg1"/>
                    </a:solidFill>
                    <a:effectLst/>
                    <a:latin typeface="맑은 고딕"/>
                    <a:ea typeface="맑은 고딕"/>
                    <a:cs typeface="Times New Roman"/>
                  </a:rPr>
                  <a:t>엄두성</a:t>
                </a:r>
                <a:endParaRPr lang="ko-KR" sz="1000" kern="100" dirty="0">
                  <a:solidFill>
                    <a:schemeClr val="bg1"/>
                  </a:solidFill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  <p:sp>
            <p:nvSpPr>
              <p:cNvPr id="24" name="Text Box 151"/>
              <p:cNvSpPr txBox="1">
                <a:spLocks noChangeArrowheads="1"/>
              </p:cNvSpPr>
              <p:nvPr/>
            </p:nvSpPr>
            <p:spPr bwMode="auto">
              <a:xfrm>
                <a:off x="2152" y="11104"/>
                <a:ext cx="891" cy="5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000" kern="100" dirty="0" smtClean="0">
                    <a:solidFill>
                      <a:schemeClr val="bg1"/>
                    </a:solidFill>
                    <a:latin typeface="맑은 고딕"/>
                    <a:ea typeface="맑은 고딕"/>
                    <a:cs typeface="Times New Roman"/>
                  </a:rPr>
                  <a:t>김강성</a:t>
                </a:r>
                <a:endParaRPr lang="ko-KR" sz="1000" kern="100" dirty="0">
                  <a:solidFill>
                    <a:schemeClr val="bg1"/>
                  </a:solidFill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  <p:sp>
            <p:nvSpPr>
              <p:cNvPr id="25" name="Text Box 152"/>
              <p:cNvSpPr txBox="1">
                <a:spLocks noChangeArrowheads="1"/>
              </p:cNvSpPr>
              <p:nvPr/>
            </p:nvSpPr>
            <p:spPr bwMode="auto">
              <a:xfrm>
                <a:off x="2152" y="11580"/>
                <a:ext cx="1027" cy="5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000" kern="100" dirty="0" smtClean="0">
                    <a:solidFill>
                      <a:schemeClr val="bg1"/>
                    </a:solidFill>
                    <a:effectLst/>
                    <a:latin typeface="맑은 고딕"/>
                    <a:ea typeface="맑은 고딕"/>
                    <a:cs typeface="Times New Roman"/>
                  </a:rPr>
                  <a:t>한종빈</a:t>
                </a:r>
                <a:endParaRPr lang="ko-KR" sz="1000" kern="100" dirty="0">
                  <a:solidFill>
                    <a:schemeClr val="bg1"/>
                  </a:solidFill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  <p:sp>
            <p:nvSpPr>
              <p:cNvPr id="26" name="Text Box 153"/>
              <p:cNvSpPr txBox="1">
                <a:spLocks noChangeArrowheads="1"/>
              </p:cNvSpPr>
              <p:nvPr/>
            </p:nvSpPr>
            <p:spPr bwMode="auto">
              <a:xfrm>
                <a:off x="2152" y="12104"/>
                <a:ext cx="1027" cy="4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altLang="en-US" sz="1000" kern="100" dirty="0" smtClean="0">
                    <a:solidFill>
                      <a:schemeClr val="bg1"/>
                    </a:solidFill>
                    <a:effectLst/>
                    <a:latin typeface="맑은 고딕"/>
                    <a:ea typeface="맑은 고딕"/>
                    <a:cs typeface="Times New Roman"/>
                  </a:rPr>
                  <a:t>조이슬</a:t>
                </a:r>
                <a:endParaRPr lang="ko-KR" sz="1000" kern="100" dirty="0">
                  <a:solidFill>
                    <a:schemeClr val="bg1"/>
                  </a:solidFill>
                  <a:effectLst/>
                  <a:latin typeface="맑은 고딕"/>
                  <a:ea typeface="맑은 고딕"/>
                  <a:cs typeface="Times New Roman"/>
                </a:endParaRPr>
              </a:p>
            </p:txBody>
          </p:sp>
        </p:grpSp>
        <p:sp>
          <p:nvSpPr>
            <p:cNvPr id="16" name="Rectangle 146"/>
            <p:cNvSpPr>
              <a:spLocks noChangeArrowheads="1"/>
            </p:cNvSpPr>
            <p:nvPr/>
          </p:nvSpPr>
          <p:spPr bwMode="auto">
            <a:xfrm>
              <a:off x="7713969" y="4414678"/>
              <a:ext cx="252154" cy="25209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Rectangle 144"/>
            <p:cNvSpPr>
              <a:spLocks noChangeArrowheads="1"/>
            </p:cNvSpPr>
            <p:nvPr/>
          </p:nvSpPr>
          <p:spPr bwMode="auto">
            <a:xfrm>
              <a:off x="7713969" y="4709636"/>
              <a:ext cx="252154" cy="25209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Rectangle 148"/>
            <p:cNvSpPr>
              <a:spLocks noChangeArrowheads="1"/>
            </p:cNvSpPr>
            <p:nvPr/>
          </p:nvSpPr>
          <p:spPr bwMode="auto">
            <a:xfrm>
              <a:off x="7713969" y="5013937"/>
              <a:ext cx="252154" cy="252095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9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188" y="1134269"/>
            <a:ext cx="8532813" cy="3744912"/>
          </a:xfrm>
        </p:spPr>
        <p:txBody>
          <a:bodyPr anchor="b">
            <a:noAutofit/>
          </a:bodyPr>
          <a:lstStyle/>
          <a:p>
            <a:r>
              <a:rPr lang="ko-KR" altLang="en-US" sz="12000" dirty="0">
                <a:latin typeface="+mn-lt"/>
              </a:rPr>
              <a:t>감</a:t>
            </a:r>
            <a:r>
              <a:rPr lang="ko-KR" altLang="en-US" sz="12000" dirty="0" smtClean="0">
                <a:latin typeface="+mn-lt"/>
              </a:rPr>
              <a:t>사합니다</a:t>
            </a:r>
            <a:endParaRPr lang="ko-KR" altLang="en-US" sz="12000" dirty="0"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74579" y="4509120"/>
            <a:ext cx="4896917" cy="791468"/>
          </a:xfrm>
        </p:spPr>
        <p:txBody>
          <a:bodyPr>
            <a:normAutofit/>
          </a:bodyPr>
          <a:lstStyle/>
          <a:p>
            <a:r>
              <a:rPr lang="tr-TR" altLang="ko-KR" dirty="0" err="1"/>
              <a:t>Thank</a:t>
            </a:r>
            <a:r>
              <a:rPr lang="tr-TR" altLang="ko-KR" dirty="0"/>
              <a:t> </a:t>
            </a:r>
            <a:r>
              <a:rPr lang="tr-TR" altLang="ko-KR" dirty="0" err="1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7921625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개요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동기 및 목적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프로젝트 예상 결과물</a:t>
            </a:r>
            <a:endParaRPr lang="en-US" altLang="ko-KR" sz="22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 smtClean="0"/>
              <a:t>프로젝트 전체 흐름</a:t>
            </a:r>
            <a:endParaRPr lang="en-US" altLang="ko-KR" sz="22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 smtClean="0"/>
              <a:t>시나리오</a:t>
            </a:r>
            <a:endParaRPr lang="en-US" altLang="ko-KR" sz="22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 smtClean="0"/>
              <a:t>UI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개발 도구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b="1" dirty="0" smtClean="0"/>
              <a:t>프로젝트 관리</a:t>
            </a:r>
            <a:endParaRPr lang="en-US" altLang="ko-KR" sz="22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 smtClean="0"/>
              <a:t>역할 분담</a:t>
            </a:r>
            <a:endParaRPr lang="en-US" altLang="ko-KR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2200" dirty="0" smtClean="0"/>
              <a:t>프로젝트 일정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40288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711349"/>
            <a:ext cx="7921625" cy="452596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  Mr</a:t>
            </a:r>
            <a:r>
              <a:rPr lang="en-US" altLang="ko-KR" dirty="0"/>
              <a:t>. </a:t>
            </a:r>
            <a:r>
              <a:rPr lang="en-US" altLang="ko-KR" dirty="0" err="1"/>
              <a:t>Pres</a:t>
            </a:r>
            <a:r>
              <a:rPr lang="ko-KR" altLang="ko-KR" dirty="0"/>
              <a:t>는</a:t>
            </a:r>
            <a:r>
              <a:rPr lang="en-US" altLang="ko-KR" dirty="0"/>
              <a:t> PPT / PDF </a:t>
            </a:r>
            <a:r>
              <a:rPr lang="ko-KR" altLang="ko-KR" dirty="0"/>
              <a:t>등 발표자료를 웹에 업로드 하여</a:t>
            </a:r>
            <a:r>
              <a:rPr lang="en-US" altLang="ko-KR" dirty="0"/>
              <a:t>, </a:t>
            </a:r>
            <a:r>
              <a:rPr lang="ko-KR" altLang="ko-KR" dirty="0"/>
              <a:t>인터넷이 가능한 어느 곳에서나 프레젠테이션을 할 수 있는 온라인 프레젠테이션 </a:t>
            </a:r>
            <a:r>
              <a:rPr lang="ko-KR" altLang="ko-KR" dirty="0" smtClean="0"/>
              <a:t>서비스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96455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53" y="3714170"/>
            <a:ext cx="4442495" cy="29961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및 목적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1916" y="1730764"/>
            <a:ext cx="1554220" cy="155422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851920" y="1412776"/>
            <a:ext cx="2167293" cy="20246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60340" y="2636912"/>
            <a:ext cx="3235596" cy="3096344"/>
            <a:chOff x="681186" y="1947899"/>
            <a:chExt cx="3235596" cy="30963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964" y="2542051"/>
              <a:ext cx="1908040" cy="190804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681186" y="1947899"/>
              <a:ext cx="3235596" cy="309634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343014" y="2458702"/>
              <a:ext cx="1800200" cy="2074739"/>
              <a:chOff x="5724128" y="4715272"/>
              <a:chExt cx="504056" cy="513928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288732" y="1740259"/>
            <a:ext cx="1296144" cy="1381127"/>
            <a:chOff x="5692625" y="4715272"/>
            <a:chExt cx="535560" cy="51871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24128" y="4715272"/>
              <a:ext cx="504056" cy="51392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692625" y="4715272"/>
              <a:ext cx="535560" cy="518710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7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6556" b="8430"/>
          <a:stretch/>
        </p:blipFill>
        <p:spPr>
          <a:xfrm>
            <a:off x="6033070" y="5274583"/>
            <a:ext cx="3023874" cy="168319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전체 </a:t>
            </a:r>
            <a:r>
              <a:rPr lang="ko-KR" altLang="en-US" dirty="0"/>
              <a:t>흐름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3825"/>
          <a:stretch/>
        </p:blipFill>
        <p:spPr>
          <a:xfrm>
            <a:off x="1386433" y="1844824"/>
            <a:ext cx="5057775" cy="3168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372" y1="12760" x2="13372" y2="12760"/>
                        <a14:foregroundMark x1="20349" y1="12760" x2="20349" y2="12760"/>
                        <a14:foregroundMark x1="50000" y1="12240" x2="50000" y2="12240"/>
                        <a14:foregroundMark x1="47674" y1="11458" x2="47674" y2="11458"/>
                        <a14:foregroundMark x1="40116" y1="11719" x2="40116" y2="11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409" y="2849130"/>
            <a:ext cx="747142" cy="16680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405" y="4149080"/>
            <a:ext cx="584076" cy="2642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5792992" y="4869160"/>
            <a:ext cx="661129" cy="5540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913031" y="4775150"/>
            <a:ext cx="997932" cy="5286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35873" y="4725144"/>
            <a:ext cx="1256729" cy="57864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411997" y="4686828"/>
            <a:ext cx="1581891" cy="61696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67006"/>
              </p:ext>
            </p:extLst>
          </p:nvPr>
        </p:nvGraphicFramePr>
        <p:xfrm>
          <a:off x="395536" y="4442869"/>
          <a:ext cx="218025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0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 controller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8425"/>
              </p:ext>
            </p:extLst>
          </p:nvPr>
        </p:nvGraphicFramePr>
        <p:xfrm>
          <a:off x="6948264" y="4149080"/>
          <a:ext cx="1796613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966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Share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current slide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5292080" y="1844824"/>
            <a:ext cx="216024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792992" y="1764432"/>
            <a:ext cx="240078" cy="4404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179654" y="2111308"/>
            <a:ext cx="470123" cy="1871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293668" y="2498466"/>
            <a:ext cx="617295" cy="664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0899" y="4869160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Speaker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77" y="64886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Audience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38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Speaker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445175" y="2235089"/>
            <a:ext cx="8231281" cy="3492895"/>
            <a:chOff x="626047" y="2567326"/>
            <a:chExt cx="7984865" cy="2661873"/>
          </a:xfrm>
        </p:grpSpPr>
        <p:sp>
          <p:nvSpPr>
            <p:cNvPr id="47" name="직사각형 46"/>
            <p:cNvSpPr>
              <a:spLocks noChangeArrowheads="1"/>
            </p:cNvSpPr>
            <p:nvPr/>
          </p:nvSpPr>
          <p:spPr bwMode="auto">
            <a:xfrm rot="10800000">
              <a:off x="1089596" y="4768824"/>
              <a:ext cx="6051501" cy="460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endParaRPr lang="ko-KR" altLang="en-US" sz="1000">
                <a:ea typeface="맑은 고딕" pitchFamily="50" charset="-127"/>
              </a:endParaRPr>
            </a:p>
          </p:txBody>
        </p:sp>
        <p:sp>
          <p:nvSpPr>
            <p:cNvPr id="7" name="직사각형 46"/>
            <p:cNvSpPr>
              <a:spLocks noChangeArrowheads="1"/>
            </p:cNvSpPr>
            <p:nvPr/>
          </p:nvSpPr>
          <p:spPr bwMode="auto">
            <a:xfrm rot="10800000">
              <a:off x="1089596" y="3151068"/>
              <a:ext cx="6051501" cy="460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endParaRPr lang="ko-KR" altLang="en-US" sz="3600">
                <a:ea typeface="맑은 고딕" pitchFamily="50" charset="-127"/>
              </a:endParaRPr>
            </a:p>
          </p:txBody>
        </p:sp>
        <p:sp>
          <p:nvSpPr>
            <p:cNvPr id="9" name="직사각형 46"/>
            <p:cNvSpPr>
              <a:spLocks noChangeArrowheads="1"/>
            </p:cNvSpPr>
            <p:nvPr/>
          </p:nvSpPr>
          <p:spPr bwMode="auto">
            <a:xfrm rot="10800000">
              <a:off x="1153097" y="3242320"/>
              <a:ext cx="1111250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로그인</a:t>
              </a:r>
            </a:p>
          </p:txBody>
        </p:sp>
        <p:sp>
          <p:nvSpPr>
            <p:cNvPr id="11" name="직사각형 46"/>
            <p:cNvSpPr>
              <a:spLocks noChangeArrowheads="1"/>
            </p:cNvSpPr>
            <p:nvPr/>
          </p:nvSpPr>
          <p:spPr bwMode="auto">
            <a:xfrm rot="10800000">
              <a:off x="2870041" y="3243907"/>
              <a:ext cx="1748125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발표자료 선택</a:t>
              </a:r>
            </a:p>
          </p:txBody>
        </p:sp>
        <p:sp>
          <p:nvSpPr>
            <p:cNvPr id="12" name="직사각형 46"/>
            <p:cNvSpPr>
              <a:spLocks noChangeArrowheads="1"/>
            </p:cNvSpPr>
            <p:nvPr/>
          </p:nvSpPr>
          <p:spPr bwMode="auto">
            <a:xfrm rot="10800000">
              <a:off x="5118297" y="3242318"/>
              <a:ext cx="1791422" cy="24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발표 옵션 선택</a:t>
              </a:r>
            </a:p>
          </p:txBody>
        </p:sp>
        <p:sp>
          <p:nvSpPr>
            <p:cNvPr id="14" name="직사각형 46"/>
            <p:cNvSpPr>
              <a:spLocks noChangeArrowheads="1"/>
            </p:cNvSpPr>
            <p:nvPr/>
          </p:nvSpPr>
          <p:spPr bwMode="auto">
            <a:xfrm rot="10800000">
              <a:off x="1206565" y="4868887"/>
              <a:ext cx="2444832" cy="2623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/>
              <a:r>
                <a:rPr lang="ko-KR" altLang="en-US" sz="2000" dirty="0" smtClean="0">
                  <a:ea typeface="맑은 고딕" pitchFamily="50" charset="-127"/>
                </a:rPr>
                <a:t>발표자료의 원격 접속</a:t>
              </a:r>
              <a:endParaRPr lang="ko-KR" altLang="en-US" sz="2000" dirty="0">
                <a:ea typeface="맑은 고딕" pitchFamily="50" charset="-127"/>
              </a:endParaRPr>
            </a:p>
          </p:txBody>
        </p:sp>
        <p:cxnSp>
          <p:nvCxnSpPr>
            <p:cNvPr id="16" name="직선 화살표 연결선 109"/>
            <p:cNvCxnSpPr>
              <a:cxnSpLocks noChangeShapeType="1"/>
              <a:stCxn id="9" idx="1"/>
              <a:endCxn id="11" idx="3"/>
            </p:cNvCxnSpPr>
            <p:nvPr/>
          </p:nvCxnSpPr>
          <p:spPr bwMode="auto">
            <a:xfrm>
              <a:off x="2264347" y="3362970"/>
              <a:ext cx="605694" cy="1587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직선 화살표 연결선 113"/>
            <p:cNvCxnSpPr>
              <a:cxnSpLocks noChangeShapeType="1"/>
              <a:stCxn id="11" idx="1"/>
              <a:endCxn id="12" idx="3"/>
            </p:cNvCxnSpPr>
            <p:nvPr/>
          </p:nvCxnSpPr>
          <p:spPr bwMode="auto">
            <a:xfrm flipV="1">
              <a:off x="4618166" y="3362968"/>
              <a:ext cx="500131" cy="1589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직사각형 46"/>
            <p:cNvSpPr>
              <a:spLocks noChangeArrowheads="1"/>
            </p:cNvSpPr>
            <p:nvPr/>
          </p:nvSpPr>
          <p:spPr bwMode="auto">
            <a:xfrm rot="10800000">
              <a:off x="4908739" y="4852197"/>
              <a:ext cx="1831441" cy="2689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000" dirty="0">
                  <a:ea typeface="+mj-ea"/>
                </a:rPr>
                <a:t>컨트롤러 조작</a:t>
              </a:r>
            </a:p>
          </p:txBody>
        </p:sp>
        <p:cxnSp>
          <p:nvCxnSpPr>
            <p:cNvPr id="23" name="꺾인 연결선 157"/>
            <p:cNvCxnSpPr>
              <a:cxnSpLocks noChangeShapeType="1"/>
              <a:stCxn id="12" idx="0"/>
              <a:endCxn id="29" idx="3"/>
            </p:cNvCxnSpPr>
            <p:nvPr/>
          </p:nvCxnSpPr>
          <p:spPr bwMode="auto">
            <a:xfrm rot="16200000" flipH="1">
              <a:off x="6203657" y="3293970"/>
              <a:ext cx="696135" cy="1075432"/>
            </a:xfrm>
            <a:prstGeom prst="bentConnector2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타원형 설명선 36"/>
            <p:cNvSpPr>
              <a:spLocks noChangeArrowheads="1"/>
            </p:cNvSpPr>
            <p:nvPr/>
          </p:nvSpPr>
          <p:spPr bwMode="auto">
            <a:xfrm flipV="1">
              <a:off x="626047" y="2567326"/>
              <a:ext cx="1527175" cy="500369"/>
            </a:xfrm>
            <a:prstGeom prst="wedgeEllipseCallout">
              <a:avLst>
                <a:gd name="adj1" fmla="val 2324"/>
                <a:gd name="adj2" fmla="val -8854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algn="ctr">
                <a:defRPr/>
              </a:pPr>
              <a:r>
                <a:rPr lang="ko-KR" altLang="en-US" dirty="0" smtClean="0">
                  <a:ea typeface="+mj-ea"/>
                </a:rPr>
                <a:t>홈페이지 </a:t>
              </a:r>
              <a:r>
                <a:rPr lang="ko-KR" altLang="en-US" dirty="0">
                  <a:ea typeface="+mj-ea"/>
                </a:rPr>
                <a:t>접속</a:t>
              </a:r>
            </a:p>
          </p:txBody>
        </p:sp>
        <p:sp>
          <p:nvSpPr>
            <p:cNvPr id="26" name="타원형 설명선 36"/>
            <p:cNvSpPr>
              <a:spLocks noChangeArrowheads="1"/>
            </p:cNvSpPr>
            <p:nvPr/>
          </p:nvSpPr>
          <p:spPr bwMode="auto">
            <a:xfrm flipV="1">
              <a:off x="641455" y="4195185"/>
              <a:ext cx="1752600" cy="463914"/>
            </a:xfrm>
            <a:prstGeom prst="wedgeEllipseCallout">
              <a:avLst>
                <a:gd name="adj1" fmla="val 2324"/>
                <a:gd name="adj2" fmla="val -8854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algn="ctr">
                <a:defRPr/>
              </a:pPr>
              <a:r>
                <a:rPr lang="ko-KR" altLang="en-US" dirty="0" err="1" smtClean="0">
                  <a:ea typeface="+mj-ea"/>
                </a:rPr>
                <a:t>모바일기기</a:t>
              </a:r>
              <a:endParaRPr lang="en-US" altLang="ko-KR" dirty="0" smtClean="0">
                <a:ea typeface="+mj-ea"/>
              </a:endParaRPr>
            </a:p>
            <a:p>
              <a:pPr algn="ctr">
                <a:defRPr/>
              </a:pPr>
              <a:r>
                <a:rPr lang="ko-KR" altLang="en-US" dirty="0" smtClean="0">
                  <a:ea typeface="+mj-ea"/>
                </a:rPr>
                <a:t> </a:t>
              </a:r>
              <a:r>
                <a:rPr lang="en-US" altLang="ko-KR" dirty="0" smtClean="0">
                  <a:ea typeface="+mj-ea"/>
                </a:rPr>
                <a:t>APP </a:t>
              </a:r>
              <a:r>
                <a:rPr lang="ko-KR" altLang="en-US" dirty="0" smtClean="0">
                  <a:ea typeface="+mj-ea"/>
                </a:rPr>
                <a:t>실행</a:t>
              </a:r>
              <a:endParaRPr lang="ko-KR" altLang="en-US" dirty="0">
                <a:ea typeface="+mj-ea"/>
              </a:endParaRPr>
            </a:p>
          </p:txBody>
        </p:sp>
        <p:sp>
          <p:nvSpPr>
            <p:cNvPr id="29" name="직사각형 46"/>
            <p:cNvSpPr>
              <a:spLocks noChangeArrowheads="1"/>
            </p:cNvSpPr>
            <p:nvPr/>
          </p:nvSpPr>
          <p:spPr bwMode="auto">
            <a:xfrm rot="10800000">
              <a:off x="7089440" y="3861048"/>
              <a:ext cx="1521472" cy="6374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10800000" wrap="none" anchor="ctr" anchorCtr="1"/>
            <a:lstStyle/>
            <a:p>
              <a:pPr algn="ctr">
                <a:defRPr/>
              </a:pPr>
              <a:r>
                <a:rPr lang="ko-KR" altLang="en-US" sz="2800" dirty="0" smtClean="0">
                  <a:solidFill>
                    <a:srgbClr val="FF0000"/>
                  </a:solidFill>
                  <a:ea typeface="+mj-ea"/>
                </a:rPr>
                <a:t>발표 시작</a:t>
              </a:r>
              <a:endParaRPr lang="ko-KR" altLang="en-US" sz="2800" dirty="0">
                <a:solidFill>
                  <a:srgbClr val="FF0000"/>
                </a:solidFill>
                <a:ea typeface="+mj-ea"/>
              </a:endParaRPr>
            </a:p>
          </p:txBody>
        </p:sp>
        <p:cxnSp>
          <p:nvCxnSpPr>
            <p:cNvPr id="49" name="직선 화살표 연결선 113"/>
            <p:cNvCxnSpPr>
              <a:cxnSpLocks noChangeShapeType="1"/>
              <a:stCxn id="14" idx="1"/>
              <a:endCxn id="22" idx="3"/>
            </p:cNvCxnSpPr>
            <p:nvPr/>
          </p:nvCxnSpPr>
          <p:spPr bwMode="auto">
            <a:xfrm flipV="1">
              <a:off x="3651397" y="4986655"/>
              <a:ext cx="1257341" cy="13385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014007" y="4079821"/>
              <a:ext cx="0" cy="7880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3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Audience</a:t>
            </a:r>
            <a:endParaRPr lang="ko-KR" altLang="en-US" dirty="0"/>
          </a:p>
        </p:txBody>
      </p:sp>
      <p:sp>
        <p:nvSpPr>
          <p:cNvPr id="5" name="직사각형 46"/>
          <p:cNvSpPr>
            <a:spLocks noChangeArrowheads="1"/>
          </p:cNvSpPr>
          <p:nvPr/>
        </p:nvSpPr>
        <p:spPr bwMode="auto">
          <a:xfrm rot="10800000">
            <a:off x="3397920" y="4666255"/>
            <a:ext cx="4918495" cy="96574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endParaRPr lang="ko-KR" altLang="en-US" sz="1000">
              <a:ea typeface="맑은 고딕" pitchFamily="50" charset="-127"/>
            </a:endParaRPr>
          </a:p>
        </p:txBody>
      </p:sp>
      <p:sp>
        <p:nvSpPr>
          <p:cNvPr id="6" name="직사각형 46"/>
          <p:cNvSpPr>
            <a:spLocks noChangeArrowheads="1"/>
          </p:cNvSpPr>
          <p:nvPr/>
        </p:nvSpPr>
        <p:spPr bwMode="auto">
          <a:xfrm rot="10800000">
            <a:off x="1286816" y="3159421"/>
            <a:ext cx="6403479" cy="8699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endParaRPr lang="ko-KR" altLang="en-US" sz="1000">
              <a:ea typeface="맑은 고딕" pitchFamily="50" charset="-127"/>
            </a:endParaRPr>
          </a:p>
        </p:txBody>
      </p:sp>
      <p:sp>
        <p:nvSpPr>
          <p:cNvPr id="7" name="직사각형 46"/>
          <p:cNvSpPr>
            <a:spLocks noChangeArrowheads="1"/>
          </p:cNvSpPr>
          <p:nvPr/>
        </p:nvSpPr>
        <p:spPr bwMode="auto">
          <a:xfrm rot="10800000">
            <a:off x="1632891" y="3270544"/>
            <a:ext cx="2210652" cy="658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/>
            <a:r>
              <a:rPr lang="ko-KR" altLang="en-US" sz="2000" dirty="0">
                <a:ea typeface="맑은 고딕" pitchFamily="50" charset="-127"/>
              </a:rPr>
              <a:t>키워드로 검색</a:t>
            </a:r>
            <a:endParaRPr lang="en-US" altLang="ko-KR" sz="2000" dirty="0">
              <a:ea typeface="맑은 고딕" pitchFamily="50" charset="-127"/>
            </a:endParaRPr>
          </a:p>
          <a:p>
            <a:pPr algn="ctr"/>
            <a:r>
              <a:rPr lang="ko-KR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제목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발표자명 등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ko-KR" altLang="en-US" sz="2000" dirty="0">
              <a:ea typeface="맑은 고딕" pitchFamily="50" charset="-127"/>
            </a:endParaRPr>
          </a:p>
        </p:txBody>
      </p:sp>
      <p:sp>
        <p:nvSpPr>
          <p:cNvPr id="9" name="직사각형 46"/>
          <p:cNvSpPr>
            <a:spLocks noChangeArrowheads="1"/>
          </p:cNvSpPr>
          <p:nvPr/>
        </p:nvSpPr>
        <p:spPr bwMode="auto">
          <a:xfrm rot="10800000">
            <a:off x="4305917" y="3270544"/>
            <a:ext cx="3079973" cy="6696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>
              <a:defRPr/>
            </a:pPr>
            <a:r>
              <a:rPr lang="ko-KR" altLang="en-US" sz="2000" dirty="0">
                <a:ea typeface="+mj-ea"/>
              </a:rPr>
              <a:t>현재 발표중인 자료에 접속</a:t>
            </a:r>
          </a:p>
        </p:txBody>
      </p:sp>
      <p:sp>
        <p:nvSpPr>
          <p:cNvPr id="10" name="직사각형 46"/>
          <p:cNvSpPr>
            <a:spLocks noChangeArrowheads="1"/>
          </p:cNvSpPr>
          <p:nvPr/>
        </p:nvSpPr>
        <p:spPr bwMode="auto">
          <a:xfrm rot="10800000">
            <a:off x="3541938" y="4797150"/>
            <a:ext cx="4630462" cy="7200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anchor="ctr" anchorCtr="1"/>
          <a:lstStyle/>
          <a:p>
            <a:pPr algn="ctr">
              <a:defRPr/>
            </a:pPr>
            <a:r>
              <a:rPr lang="ko-KR" altLang="en-US" sz="2000" dirty="0">
                <a:ea typeface="+mj-ea"/>
              </a:rPr>
              <a:t>발표자의 발표 자료 슬라이드 페이지와 </a:t>
            </a:r>
            <a:endParaRPr lang="en-US" altLang="ko-KR" sz="2000" dirty="0" smtClean="0">
              <a:ea typeface="+mj-ea"/>
            </a:endParaRPr>
          </a:p>
          <a:p>
            <a:pPr algn="ctr">
              <a:defRPr/>
            </a:pPr>
            <a:r>
              <a:rPr lang="ko-KR" altLang="en-US" sz="2000" dirty="0" smtClean="0">
                <a:ea typeface="+mj-ea"/>
              </a:rPr>
              <a:t>동기화</a:t>
            </a:r>
            <a:endParaRPr lang="ko-KR" altLang="en-US" sz="2000" dirty="0">
              <a:ea typeface="+mj-ea"/>
            </a:endParaRPr>
          </a:p>
        </p:txBody>
      </p:sp>
      <p:cxnSp>
        <p:nvCxnSpPr>
          <p:cNvPr id="12" name="직선 화살표 연결선 109"/>
          <p:cNvCxnSpPr>
            <a:cxnSpLocks noChangeShapeType="1"/>
            <a:stCxn id="7" idx="1"/>
            <a:endCxn id="9" idx="3"/>
          </p:cNvCxnSpPr>
          <p:nvPr/>
        </p:nvCxnSpPr>
        <p:spPr bwMode="auto">
          <a:xfrm>
            <a:off x="3843543" y="3599695"/>
            <a:ext cx="462374" cy="5658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직선 화살표 연결선 160"/>
          <p:cNvCxnSpPr>
            <a:cxnSpLocks noChangeShapeType="1"/>
            <a:stCxn id="9" idx="0"/>
            <a:endCxn id="5" idx="2"/>
          </p:cNvCxnSpPr>
          <p:nvPr/>
        </p:nvCxnSpPr>
        <p:spPr bwMode="auto">
          <a:xfrm>
            <a:off x="5845903" y="3940163"/>
            <a:ext cx="11264" cy="726092"/>
          </a:xfrm>
          <a:prstGeom prst="straightConnector1">
            <a:avLst/>
          </a:prstGeom>
          <a:ln>
            <a:headEnd/>
            <a:tailEnd type="arrow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타원형 설명선 36"/>
          <p:cNvSpPr>
            <a:spLocks noChangeArrowheads="1"/>
          </p:cNvSpPr>
          <p:nvPr/>
        </p:nvSpPr>
        <p:spPr bwMode="auto">
          <a:xfrm flipV="1">
            <a:off x="845739" y="2329035"/>
            <a:ext cx="1574304" cy="656581"/>
          </a:xfrm>
          <a:prstGeom prst="wedgeEllipseCallout">
            <a:avLst>
              <a:gd name="adj1" fmla="val 2324"/>
              <a:gd name="adj2" fmla="val -8854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algn="ctr">
              <a:defRPr/>
            </a:pPr>
            <a:r>
              <a:rPr lang="ko-KR" altLang="en-US" dirty="0" smtClean="0">
                <a:ea typeface="+mj-ea"/>
              </a:rPr>
              <a:t>홈페이지 </a:t>
            </a:r>
            <a:r>
              <a:rPr lang="ko-KR" altLang="en-US" dirty="0">
                <a:ea typeface="+mj-ea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765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/>
              <a:t>–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6" name="그림 5" descr="C:\Users\rosee\Desktop\아카이브\ma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5330"/>
            <a:ext cx="8183435" cy="5184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4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UI – Presentation View</a:t>
            </a:r>
            <a:endParaRPr lang="ko-KR" altLang="en-US" dirty="0"/>
          </a:p>
        </p:txBody>
      </p:sp>
      <p:pic>
        <p:nvPicPr>
          <p:cNvPr id="4" name="그림 3" descr="C:\Users\rosee\Desktop\아카이브\presView 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5" y="1487558"/>
            <a:ext cx="8198416" cy="519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</TotalTime>
  <Words>525</Words>
  <Application>Microsoft Office PowerPoint</Application>
  <PresentationFormat>화면 슬라이드 쇼(4:3)</PresentationFormat>
  <Paragraphs>172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맑은 고딕</vt:lpstr>
      <vt:lpstr>굴림</vt:lpstr>
      <vt:lpstr>Calibri</vt:lpstr>
      <vt:lpstr>Wingdings</vt:lpstr>
      <vt:lpstr>Times New Roman</vt:lpstr>
      <vt:lpstr>MS PGothic</vt:lpstr>
      <vt:lpstr>Segoe Script</vt:lpstr>
      <vt:lpstr>Arial</vt:lpstr>
      <vt:lpstr>Gabriola</vt:lpstr>
      <vt:lpstr>Office 테마</vt:lpstr>
      <vt:lpstr>Mr.Pres</vt:lpstr>
      <vt:lpstr>목차</vt:lpstr>
      <vt:lpstr>개요</vt:lpstr>
      <vt:lpstr>동기 및 목적</vt:lpstr>
      <vt:lpstr>전체 흐름</vt:lpstr>
      <vt:lpstr>시나리오(1)</vt:lpstr>
      <vt:lpstr>시나리오(2)</vt:lpstr>
      <vt:lpstr>UI – Main</vt:lpstr>
      <vt:lpstr>UI – Presentation View</vt:lpstr>
      <vt:lpstr>UI – Presentation show</vt:lpstr>
      <vt:lpstr>개발 도구</vt:lpstr>
      <vt:lpstr>역할 분담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stompesi</cp:lastModifiedBy>
  <cp:revision>260</cp:revision>
  <dcterms:created xsi:type="dcterms:W3CDTF">2012-07-26T13:50:27Z</dcterms:created>
  <dcterms:modified xsi:type="dcterms:W3CDTF">2014-03-20T12:54:16Z</dcterms:modified>
</cp:coreProperties>
</file>