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4" r:id="rId7"/>
    <p:sldId id="265" r:id="rId8"/>
    <p:sldId id="266" r:id="rId9"/>
    <p:sldId id="276" r:id="rId10"/>
    <p:sldId id="267" r:id="rId11"/>
    <p:sldId id="280" r:id="rId12"/>
    <p:sldId id="270" r:id="rId13"/>
    <p:sldId id="277" r:id="rId14"/>
    <p:sldId id="278" r:id="rId15"/>
    <p:sldId id="271" r:id="rId16"/>
    <p:sldId id="281" r:id="rId17"/>
    <p:sldId id="272" r:id="rId18"/>
    <p:sldId id="269" r:id="rId19"/>
    <p:sldId id="279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122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E2E-E260-4344-8C37-5009B166593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7E2E-E260-4344-8C37-5009B166593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E593F-A071-764A-B0AC-9CF0AF8E9B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onaker/cu-presentations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49437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/>
              <a:t/>
            </a:r>
            <a:br>
              <a:rPr lang="en-US" b="1" i="1" dirty="0"/>
            </a:br>
            <a:r>
              <a:rPr lang="en-US" sz="5300" b="1" i="1" dirty="0" smtClean="0"/>
              <a:t>Optimizing </a:t>
            </a:r>
            <a:r>
              <a:rPr lang="en-US" sz="5300" b="1" i="1" dirty="0"/>
              <a:t>Oracle Service Bus Developer Tools and </a:t>
            </a:r>
            <a:r>
              <a:rPr lang="en-US" sz="5300" b="1" i="1" dirty="0" smtClean="0"/>
              <a:t>Workflow</a:t>
            </a:r>
            <a:br>
              <a:rPr lang="en-US" sz="5300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100" b="1" i="1" dirty="0" smtClean="0"/>
              <a:t>A </a:t>
            </a:r>
            <a:r>
              <a:rPr lang="en-US" sz="3100" b="1" i="1" dirty="0"/>
              <a:t>University of Colorado Case Study</a:t>
            </a:r>
            <a:endParaRPr lang="en-US" sz="3100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Developer Workflow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 45 Light"/>
                <a:cs typeface="Helvetica 45 Light"/>
              </a:rPr>
              <a:t>Unit </a:t>
            </a:r>
            <a:r>
              <a:rPr lang="en-US" sz="2800" dirty="0" smtClean="0">
                <a:latin typeface="Helvetica 45 Light"/>
                <a:cs typeface="Helvetica 45 Light"/>
              </a:rPr>
              <a:t>Testing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latin typeface="Helvetica 45 Light"/>
                <a:cs typeface="Helvetica 45 Light"/>
              </a:rPr>
              <a:t>SoapUI</a:t>
            </a:r>
            <a:r>
              <a:rPr lang="en-US" sz="2800" dirty="0" smtClean="0">
                <a:latin typeface="Helvetica 45 Light"/>
                <a:cs typeface="Helvetica 45 Light"/>
              </a:rPr>
              <a:t> plug-in for Eclipse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Multiple </a:t>
            </a:r>
            <a:r>
              <a:rPr lang="en-US" sz="2800" dirty="0" err="1" smtClean="0">
                <a:latin typeface="Helvetica 45 Light"/>
                <a:cs typeface="Helvetica 45 Light"/>
              </a:rPr>
              <a:t>TestSteps</a:t>
            </a:r>
            <a:r>
              <a:rPr lang="en-US" sz="2800" dirty="0" smtClean="0">
                <a:latin typeface="Helvetica 45 Light"/>
                <a:cs typeface="Helvetica 45 Light"/>
              </a:rPr>
              <a:t> in a </a:t>
            </a:r>
            <a:r>
              <a:rPr lang="en-US" sz="2800" dirty="0" err="1" smtClean="0">
                <a:latin typeface="Helvetica 45 Light"/>
                <a:cs typeface="Helvetica 45 Light"/>
              </a:rPr>
              <a:t>TestSuite</a:t>
            </a: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Write Asserts with Jenkins automation in mind!</a:t>
            </a:r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772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Developer Workflow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 45 Light"/>
                <a:cs typeface="Helvetica 45 Light"/>
              </a:rPr>
              <a:t>Deployment</a:t>
            </a: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Scripting OSB Objects (WM, JMS, </a:t>
            </a:r>
            <a:r>
              <a:rPr lang="en-US" sz="2800" dirty="0" err="1" smtClean="0">
                <a:latin typeface="Helvetica 45 Light"/>
                <a:cs typeface="Helvetica 45 Light"/>
              </a:rPr>
              <a:t>etc</a:t>
            </a:r>
            <a:r>
              <a:rPr lang="en-US" sz="2800" dirty="0" smtClean="0">
                <a:latin typeface="Helvetica 45 Light"/>
                <a:cs typeface="Helvetica 45 Light"/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Based on Record functionality in WL Console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Python script invoked via Ant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Parameters passed from </a:t>
            </a:r>
            <a:r>
              <a:rPr lang="en-US" sz="2800" dirty="0" err="1" smtClean="0">
                <a:latin typeface="Helvetica 45 Light"/>
                <a:cs typeface="Helvetica 45 Light"/>
              </a:rPr>
              <a:t>config</a:t>
            </a:r>
            <a:r>
              <a:rPr lang="en-US" sz="2800" dirty="0" smtClean="0">
                <a:latin typeface="Helvetica 45 Light"/>
                <a:cs typeface="Helvetica 45 Light"/>
              </a:rPr>
              <a:t> values specific to target environment (defined in tokens files)</a:t>
            </a:r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984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Developer Workflow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 45 Light"/>
                <a:cs typeface="Helvetica 45 Light"/>
              </a:rPr>
              <a:t>Deployment</a:t>
            </a: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Helvetica 45 Light"/>
                <a:cs typeface="Helvetica 45 Light"/>
              </a:rPr>
              <a:t>Invoked by Ant </a:t>
            </a:r>
            <a:r>
              <a:rPr lang="en-US" sz="2800" dirty="0" smtClean="0">
                <a:latin typeface="Helvetica 45 Light"/>
                <a:cs typeface="Helvetica 45 Light"/>
              </a:rPr>
              <a:t>target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Using Python for WLST scripting</a:t>
            </a:r>
            <a:endParaRPr lang="en-US" sz="28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Builds JAR file specific to target environment using environment tokens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Can publish to </a:t>
            </a:r>
            <a:r>
              <a:rPr lang="en-US" sz="2800" dirty="0" err="1" smtClean="0">
                <a:latin typeface="Helvetica 45 Light"/>
                <a:cs typeface="Helvetica 45 Light"/>
              </a:rPr>
              <a:t>Localhost</a:t>
            </a:r>
            <a:r>
              <a:rPr lang="en-US" sz="2800" dirty="0" smtClean="0">
                <a:latin typeface="Helvetica 45 Light"/>
                <a:cs typeface="Helvetica 45 Light"/>
              </a:rPr>
              <a:t> or Development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Must Commit to SVN to start Testing &amp; Migration process</a:t>
            </a:r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662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Workflow Overview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1525" y="2057400"/>
            <a:ext cx="1219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Developer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91908" y="1762125"/>
            <a:ext cx="1143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35735" y="2209800"/>
            <a:ext cx="1219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Jenkins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0" y="12954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1908" y="2905125"/>
            <a:ext cx="1143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38300" y="3971925"/>
            <a:ext cx="12954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</a:t>
            </a:r>
            <a:r>
              <a:rPr lang="en-US" dirty="0" err="1" smtClean="0">
                <a:solidFill>
                  <a:schemeClr val="tx1"/>
                </a:solidFill>
              </a:rPr>
              <a:t>Dev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2"/>
            <a:endCxn id="14" idx="0"/>
          </p:cNvCxnSpPr>
          <p:nvPr/>
        </p:nvCxnSpPr>
        <p:spPr>
          <a:xfrm>
            <a:off x="1381125" y="2971800"/>
            <a:ext cx="904875" cy="10001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 flipV="1">
            <a:off x="1990725" y="2143125"/>
            <a:ext cx="1001183" cy="37147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3" idx="1"/>
          </p:cNvCxnSpPr>
          <p:nvPr/>
        </p:nvCxnSpPr>
        <p:spPr>
          <a:xfrm>
            <a:off x="1990725" y="2514600"/>
            <a:ext cx="1001183" cy="77152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4134908" y="2143125"/>
            <a:ext cx="800827" cy="52387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1" idx="1"/>
          </p:cNvCxnSpPr>
          <p:nvPr/>
        </p:nvCxnSpPr>
        <p:spPr>
          <a:xfrm flipV="1">
            <a:off x="4134908" y="2667000"/>
            <a:ext cx="800827" cy="61912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242362" y="2326341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Prep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39000" y="33528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Prod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1" idx="3"/>
            <a:endCxn id="12" idx="1"/>
          </p:cNvCxnSpPr>
          <p:nvPr/>
        </p:nvCxnSpPr>
        <p:spPr>
          <a:xfrm flipV="1">
            <a:off x="6154935" y="1638300"/>
            <a:ext cx="1084065" cy="10287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20" idx="1"/>
          </p:cNvCxnSpPr>
          <p:nvPr/>
        </p:nvCxnSpPr>
        <p:spPr>
          <a:xfrm>
            <a:off x="6154935" y="2667000"/>
            <a:ext cx="1087427" cy="22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21" idx="1"/>
          </p:cNvCxnSpPr>
          <p:nvPr/>
        </p:nvCxnSpPr>
        <p:spPr>
          <a:xfrm>
            <a:off x="6154935" y="2667000"/>
            <a:ext cx="1084065" cy="10287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1295400"/>
            <a:ext cx="0" cy="4495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12192" y="2905125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R/W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235476" y="1981200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R/W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13350" y="2819400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2209800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192142" y="1780401"/>
            <a:ext cx="6656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Auto/CI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096000" y="3380601"/>
            <a:ext cx="9316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Demand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231135" y="2466201"/>
            <a:ext cx="9316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Demand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560032" y="5143500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29325" y="5156716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3825" y="3971925"/>
            <a:ext cx="12954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Local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9" idx="2"/>
            <a:endCxn id="37" idx="0"/>
          </p:cNvCxnSpPr>
          <p:nvPr/>
        </p:nvCxnSpPr>
        <p:spPr>
          <a:xfrm flipH="1">
            <a:off x="771525" y="2971800"/>
            <a:ext cx="609600" cy="10001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27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Developer Workflow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Migration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Jenkins server acts as gatekeeper to QA &amp; Production environments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Continuous Integration every SVN Commit to a dedicated Test environment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Targeted project-by-project deployments to QA and Production environments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662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Gotchas &amp; Tips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Helvetica 45 Light"/>
                <a:cs typeface="Helvetica 45 Light"/>
              </a:rPr>
              <a:t>Be sure to start OSB Managed server in VM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Execute </a:t>
            </a:r>
            <a:r>
              <a:rPr lang="en-US" sz="2800" dirty="0" smtClean="0">
                <a:latin typeface="Helvetica 45 Light"/>
                <a:cs typeface="Helvetica 45 Light"/>
              </a:rPr>
              <a:t>build in a separate [empty] workspace!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If on Linux/Unix, add </a:t>
            </a:r>
            <a:r>
              <a:rPr lang="en-US" sz="2800" dirty="0" err="1" smtClean="0">
                <a:latin typeface="Helvetica 45 Light"/>
                <a:cs typeface="Helvetica 45 Light"/>
              </a:rPr>
              <a:t>jenkins</a:t>
            </a:r>
            <a:r>
              <a:rPr lang="en-US" sz="2800" dirty="0" smtClean="0">
                <a:latin typeface="Helvetica 45 Light"/>
                <a:cs typeface="Helvetica 45 Light"/>
              </a:rPr>
              <a:t> user to oracle group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Underscores in tokens will fail some OSB Validations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Periods in tokens do not work at </a:t>
            </a:r>
            <a:r>
              <a:rPr lang="en-US" sz="2800" dirty="0" smtClean="0">
                <a:latin typeface="Helvetica 45 Light"/>
                <a:cs typeface="Helvetica 45 Light"/>
              </a:rPr>
              <a:t>all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Use dos2unix liberally if running Jenkins on Linux</a:t>
            </a: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49540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Presentation Resources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RMOUG website</a:t>
            </a:r>
            <a:endParaRPr lang="en-US" sz="2400" dirty="0" smtClean="0">
              <a:latin typeface="Helvetica 45 Light"/>
              <a:cs typeface="Helvetica 45 Light"/>
              <a:hlinkClick r:id="rId3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  <a:hlinkClick r:id="rId3"/>
              </a:rPr>
              <a:t>https</a:t>
            </a:r>
            <a:r>
              <a:rPr lang="en-US" sz="2400" dirty="0">
                <a:latin typeface="Helvetica 45 Light"/>
                <a:cs typeface="Helvetica 45 Light"/>
                <a:hlinkClick r:id="rId3"/>
              </a:rPr>
              <a:t>://</a:t>
            </a:r>
            <a:r>
              <a:rPr lang="en-US" sz="2400" dirty="0" smtClean="0">
                <a:latin typeface="Helvetica 45 Light"/>
                <a:cs typeface="Helvetica 45 Light"/>
                <a:hlinkClick r:id="rId3"/>
              </a:rPr>
              <a:t>github.com/stonaker/cu-presentations</a:t>
            </a:r>
            <a:endParaRPr lang="en-US" sz="24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Folder /</a:t>
            </a:r>
            <a:r>
              <a:rPr lang="en-US" sz="2000" dirty="0" err="1" smtClean="0">
                <a:latin typeface="Helvetica 45 Light"/>
                <a:cs typeface="Helvetica 45 Light"/>
              </a:rPr>
              <a:t>RMOUG_Optimizing_OSB_Developer_Tools</a:t>
            </a:r>
            <a:r>
              <a:rPr lang="en-US" sz="2000" dirty="0" smtClean="0">
                <a:latin typeface="Helvetica 45 Light"/>
                <a:cs typeface="Helvetica 45 Light"/>
              </a:rPr>
              <a:t>/</a:t>
            </a:r>
            <a:endParaRPr lang="en-US" sz="2000" dirty="0">
              <a:latin typeface="Helvetica 45 Light"/>
              <a:cs typeface="Helvetica 45 Light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This Slideshow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Setup/Installation Documents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Sample Code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Properties files example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Tokens file example</a:t>
            </a:r>
            <a:endParaRPr lang="en-US" sz="2000" dirty="0" smtClean="0">
              <a:latin typeface="Helvetica 45 Light"/>
              <a:cs typeface="Helvetica 45 Light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Sample Ant </a:t>
            </a:r>
            <a:r>
              <a:rPr lang="en-US" sz="2000" dirty="0" smtClean="0">
                <a:latin typeface="Helvetica 45 Light"/>
                <a:cs typeface="Helvetica 45 Light"/>
              </a:rPr>
              <a:t>targets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 smtClean="0">
                <a:latin typeface="Helvetica 45 Light"/>
                <a:cs typeface="Helvetica 45 Light"/>
              </a:rPr>
              <a:t>Java </a:t>
            </a:r>
            <a:r>
              <a:rPr lang="en-US" sz="2000" dirty="0" err="1" smtClean="0">
                <a:latin typeface="Helvetica 45 Light"/>
                <a:cs typeface="Helvetica 45 Light"/>
              </a:rPr>
              <a:t>Tokenizer</a:t>
            </a:r>
            <a:endParaRPr lang="en-US" sz="2000" dirty="0">
              <a:latin typeface="Helvetica 45 Light"/>
              <a:cs typeface="Helvetica 45 Light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000" dirty="0" err="1" smtClean="0">
                <a:latin typeface="Helvetica 45 Light"/>
                <a:cs typeface="Helvetica 45 Light"/>
              </a:rPr>
              <a:t>Eclipe</a:t>
            </a:r>
            <a:r>
              <a:rPr lang="en-US" sz="2000" dirty="0" smtClean="0">
                <a:latin typeface="Helvetica 45 Light"/>
                <a:cs typeface="Helvetica 45 Light"/>
              </a:rPr>
              <a:t> environment setup shell scripts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400" dirty="0" smtClean="0">
              <a:latin typeface="Helvetica 45 Light"/>
              <a:cs typeface="Helvetica 45 Light"/>
            </a:endParaRPr>
          </a:p>
          <a:p>
            <a:pPr marL="1371600" lvl="2" indent="-457200">
              <a:buFont typeface="Arial" pitchFamily="34" charset="0"/>
              <a:buChar char="•"/>
            </a:pPr>
            <a:endParaRPr lang="en-US" sz="2400" dirty="0" smtClean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355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Q&amp;A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49540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Agenda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Purpose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Tools &amp; Plugins Summary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Demonstration of Developer Workflow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High-level Flow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Retrieving Projects and Dependencies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Tokenizing Environmental References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Unit Testing</a:t>
            </a:r>
            <a:endParaRPr lang="en-US" sz="2400" dirty="0">
              <a:latin typeface="Helvetica 45 Light"/>
              <a:cs typeface="Helvetica 45 Light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Deployment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Migration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Helvetica 45 Light"/>
                <a:cs typeface="Helvetica 45 Light"/>
              </a:rPr>
              <a:t>Gotchas &amp; Tips </a:t>
            </a: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Q&amp;A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Helvetica 45 Light"/>
                <a:cs typeface="Helvetica 45 Light"/>
              </a:rPr>
              <a:t>Purpose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Developer Efficiency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Fast Onboarding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Repeatability/Reliability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Automated Deployments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Helvetica 45 Light"/>
                <a:cs typeface="Helvetica 45 Light"/>
              </a:rPr>
              <a:t>Continuous Integration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Automated Test Execution/Reporting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Cross-Team Migration Efficiency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77668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Tools &amp; Plugins Summary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322387"/>
            <a:ext cx="8229600" cy="4525963"/>
          </a:xfrm>
          <a:prstGeom prst="rect">
            <a:avLst/>
          </a:prstGeom>
        </p:spPr>
        <p:txBody>
          <a:bodyPr numCol="2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Helvetica 45 Light"/>
              </a:rPr>
              <a:t>OEPE 11.1.1.8.0</a:t>
            </a:r>
          </a:p>
          <a:p>
            <a:r>
              <a:rPr lang="en-US" sz="2800" dirty="0" smtClean="0">
                <a:latin typeface="Helvetica 45 Light"/>
              </a:rPr>
              <a:t>OSB 11.1.1.6.0</a:t>
            </a:r>
          </a:p>
          <a:p>
            <a:r>
              <a:rPr lang="en-US" sz="2800" dirty="0" err="1" smtClean="0">
                <a:latin typeface="Helvetica 45 Light"/>
              </a:rPr>
              <a:t>Weblogic</a:t>
            </a:r>
            <a:r>
              <a:rPr lang="en-US" sz="2800" dirty="0" smtClean="0">
                <a:latin typeface="Helvetica 45 Light"/>
              </a:rPr>
              <a:t> 10.3</a:t>
            </a:r>
          </a:p>
          <a:p>
            <a:r>
              <a:rPr lang="en-US" sz="2800" dirty="0">
                <a:latin typeface="Helvetica 45 Light"/>
              </a:rPr>
              <a:t>JRE 7</a:t>
            </a:r>
          </a:p>
          <a:p>
            <a:r>
              <a:rPr lang="en-US" sz="2800" dirty="0">
                <a:latin typeface="Helvetica 45 Light"/>
              </a:rPr>
              <a:t>JDK 6.33</a:t>
            </a:r>
          </a:p>
          <a:p>
            <a:r>
              <a:rPr lang="en-US" sz="2800" dirty="0">
                <a:latin typeface="Helvetica 45 Light"/>
              </a:rPr>
              <a:t>Python 2.7.3</a:t>
            </a:r>
          </a:p>
          <a:p>
            <a:r>
              <a:rPr lang="en-US" sz="2800" dirty="0" smtClean="0">
                <a:latin typeface="Helvetica 45 Light"/>
              </a:rPr>
              <a:t>Eclipse Plug-ins</a:t>
            </a:r>
          </a:p>
          <a:p>
            <a:pPr lvl="1"/>
            <a:r>
              <a:rPr lang="en-US" sz="2200" dirty="0" err="1" smtClean="0">
                <a:latin typeface="Helvetica 45 Light"/>
              </a:rPr>
              <a:t>Mylyn</a:t>
            </a:r>
            <a:r>
              <a:rPr lang="en-US" sz="2200" dirty="0" smtClean="0">
                <a:latin typeface="Helvetica 45 Light"/>
              </a:rPr>
              <a:t> 3.8.2 (for JIRA)</a:t>
            </a:r>
          </a:p>
          <a:p>
            <a:pPr lvl="1"/>
            <a:r>
              <a:rPr lang="en-US" sz="2200" dirty="0" err="1" smtClean="0">
                <a:latin typeface="Helvetica 45 Light"/>
              </a:rPr>
              <a:t>Subclipse</a:t>
            </a:r>
            <a:r>
              <a:rPr lang="en-US" sz="2200" dirty="0" smtClean="0">
                <a:latin typeface="Helvetica 45 Light"/>
              </a:rPr>
              <a:t> 1.6 Plugin</a:t>
            </a:r>
          </a:p>
          <a:p>
            <a:pPr lvl="1"/>
            <a:r>
              <a:rPr lang="en-US" sz="2200" dirty="0" err="1" smtClean="0">
                <a:latin typeface="Helvetica 45 Light"/>
              </a:rPr>
              <a:t>SoapUI</a:t>
            </a:r>
            <a:r>
              <a:rPr lang="en-US" sz="2200" dirty="0" smtClean="0">
                <a:latin typeface="Helvetica 45 Light"/>
              </a:rPr>
              <a:t> </a:t>
            </a:r>
            <a:r>
              <a:rPr lang="en-US" sz="2200" dirty="0">
                <a:latin typeface="Helvetica 45 Light"/>
              </a:rPr>
              <a:t>4.0.1 Plugin</a:t>
            </a:r>
          </a:p>
          <a:p>
            <a:r>
              <a:rPr lang="en-US" sz="2800" dirty="0" smtClean="0">
                <a:latin typeface="Helvetica 45 Light"/>
              </a:rPr>
              <a:t>Ant 1.8.4</a:t>
            </a:r>
          </a:p>
          <a:p>
            <a:r>
              <a:rPr lang="en-US" sz="2800" dirty="0">
                <a:latin typeface="Helvetica 45 Light"/>
              </a:rPr>
              <a:t>Ant </a:t>
            </a:r>
            <a:r>
              <a:rPr lang="en-US" sz="2800" dirty="0" err="1">
                <a:latin typeface="Helvetica 45 Light"/>
              </a:rPr>
              <a:t>Contrib</a:t>
            </a:r>
            <a:r>
              <a:rPr lang="en-US" sz="2800" dirty="0">
                <a:latin typeface="Helvetica 45 Light"/>
              </a:rPr>
              <a:t> 1.0b3</a:t>
            </a:r>
          </a:p>
          <a:p>
            <a:r>
              <a:rPr lang="en-US" sz="2800" dirty="0" smtClean="0">
                <a:latin typeface="Helvetica 45 Light"/>
              </a:rPr>
              <a:t>Ant Forms 2.0</a:t>
            </a:r>
          </a:p>
          <a:p>
            <a:r>
              <a:rPr lang="en-US" sz="2800" dirty="0" smtClean="0">
                <a:latin typeface="Helvetica 45 Light"/>
              </a:rPr>
              <a:t>Ivy 2.3.0</a:t>
            </a:r>
          </a:p>
          <a:p>
            <a:r>
              <a:rPr lang="en-US" sz="2800" dirty="0" smtClean="0">
                <a:latin typeface="Helvetica 45 Light"/>
              </a:rPr>
              <a:t>Jenkins v1.494</a:t>
            </a:r>
          </a:p>
          <a:p>
            <a:endParaRPr lang="en-US" sz="2400" dirty="0" smtClean="0">
              <a:latin typeface="Helvetica 45 Light"/>
            </a:endParaRPr>
          </a:p>
          <a:p>
            <a:r>
              <a:rPr lang="en-US" sz="2400" dirty="0" smtClean="0">
                <a:latin typeface="Helvetica 45 Light"/>
              </a:rPr>
              <a:t>+ Your favorite Text/Code/XML Editor(s)</a:t>
            </a:r>
          </a:p>
        </p:txBody>
      </p:sp>
    </p:spTree>
    <p:extLst>
      <p:ext uri="{BB962C8B-B14F-4D97-AF65-F5344CB8AC3E}">
        <p14:creationId xmlns:p14="http://schemas.microsoft.com/office/powerpoint/2010/main" val="49540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Workflow Overview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1525" y="2057400"/>
            <a:ext cx="1219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Developer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91908" y="1762125"/>
            <a:ext cx="1143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35735" y="2209800"/>
            <a:ext cx="1219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Jenkins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0" y="12954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1908" y="2905125"/>
            <a:ext cx="1143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38300" y="3971925"/>
            <a:ext cx="12954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</a:t>
            </a:r>
            <a:r>
              <a:rPr lang="en-US" dirty="0" err="1" smtClean="0">
                <a:solidFill>
                  <a:schemeClr val="tx1"/>
                </a:solidFill>
              </a:rPr>
              <a:t>Dev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2"/>
            <a:endCxn id="14" idx="0"/>
          </p:cNvCxnSpPr>
          <p:nvPr/>
        </p:nvCxnSpPr>
        <p:spPr>
          <a:xfrm>
            <a:off x="1381125" y="2971800"/>
            <a:ext cx="904875" cy="10001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 flipV="1">
            <a:off x="1990725" y="2143125"/>
            <a:ext cx="1001183" cy="37147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3" idx="1"/>
          </p:cNvCxnSpPr>
          <p:nvPr/>
        </p:nvCxnSpPr>
        <p:spPr>
          <a:xfrm>
            <a:off x="1990725" y="2514600"/>
            <a:ext cx="1001183" cy="77152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4134908" y="2143125"/>
            <a:ext cx="800827" cy="52387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1" idx="1"/>
          </p:cNvCxnSpPr>
          <p:nvPr/>
        </p:nvCxnSpPr>
        <p:spPr>
          <a:xfrm flipV="1">
            <a:off x="4134908" y="2667000"/>
            <a:ext cx="800827" cy="61912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242362" y="2326341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Prep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39000" y="33528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Prod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1" idx="3"/>
            <a:endCxn id="12" idx="1"/>
          </p:cNvCxnSpPr>
          <p:nvPr/>
        </p:nvCxnSpPr>
        <p:spPr>
          <a:xfrm flipV="1">
            <a:off x="6154935" y="1638300"/>
            <a:ext cx="1084065" cy="10287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20" idx="1"/>
          </p:cNvCxnSpPr>
          <p:nvPr/>
        </p:nvCxnSpPr>
        <p:spPr>
          <a:xfrm>
            <a:off x="6154935" y="2667000"/>
            <a:ext cx="1087427" cy="22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21" idx="1"/>
          </p:cNvCxnSpPr>
          <p:nvPr/>
        </p:nvCxnSpPr>
        <p:spPr>
          <a:xfrm>
            <a:off x="6154935" y="2667000"/>
            <a:ext cx="1084065" cy="10287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1295400"/>
            <a:ext cx="0" cy="4495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12192" y="2905125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R/W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235476" y="1981200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R/W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13350" y="2819400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2209800"/>
            <a:ext cx="282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192142" y="1780401"/>
            <a:ext cx="6656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Auto/CI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096000" y="3380601"/>
            <a:ext cx="9316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Demand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231135" y="2466201"/>
            <a:ext cx="9316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Demand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560032" y="5143500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29325" y="5156716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3825" y="3971925"/>
            <a:ext cx="12954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Local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9" idx="2"/>
            <a:endCxn id="37" idx="0"/>
          </p:cNvCxnSpPr>
          <p:nvPr/>
        </p:nvCxnSpPr>
        <p:spPr>
          <a:xfrm flipH="1">
            <a:off x="771525" y="2971800"/>
            <a:ext cx="609600" cy="10001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0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Developer Workflow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High-Level Flow</a:t>
            </a:r>
          </a:p>
          <a:p>
            <a:pPr algn="l"/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SVN – Source Control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Ivy – Version &amp; Dependency Management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Ant – Tokenizing &amp; Build Execution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Local OSB or shared </a:t>
            </a:r>
            <a:r>
              <a:rPr lang="en-US" sz="2800" dirty="0" err="1" smtClean="0">
                <a:latin typeface="Helvetica 45 Light"/>
                <a:cs typeface="Helvetica 45 Light"/>
              </a:rPr>
              <a:t>Dev</a:t>
            </a:r>
            <a:r>
              <a:rPr lang="en-US" sz="2800" dirty="0" smtClean="0">
                <a:latin typeface="Helvetica 45 Light"/>
                <a:cs typeface="Helvetica 45 Light"/>
              </a:rPr>
              <a:t> OSB environments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latin typeface="Helvetica 45 Light"/>
                <a:cs typeface="Helvetica 45 Light"/>
              </a:rPr>
              <a:t>SoapUI</a:t>
            </a:r>
            <a:r>
              <a:rPr lang="en-US" sz="2800" dirty="0" smtClean="0">
                <a:latin typeface="Helvetica 45 Light"/>
                <a:cs typeface="Helvetica 45 Light"/>
              </a:rPr>
              <a:t> – Unit Testing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505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Developer Workflow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 45 Light"/>
                <a:cs typeface="Helvetica 45 Light"/>
              </a:rPr>
              <a:t>Retrieving Projects and </a:t>
            </a:r>
            <a:r>
              <a:rPr lang="en-US" sz="2800" dirty="0" smtClean="0">
                <a:latin typeface="Helvetica 45 Light"/>
                <a:cs typeface="Helvetica 45 Light"/>
              </a:rPr>
              <a:t>Dependencies</a:t>
            </a:r>
          </a:p>
          <a:p>
            <a:pPr algn="l"/>
            <a:endParaRPr lang="en-US" sz="2800" dirty="0" smtClean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Check out project from SVN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Dependencies are defined in ivy.xml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Versions are archived separately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Ivy promises dependencies appear in /lib/ folder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Right-click-&gt;Import if necessary to resolve Errors, OR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Check out project via SVN if changes required</a:t>
            </a:r>
          </a:p>
        </p:txBody>
      </p:sp>
    </p:spTree>
    <p:extLst>
      <p:ext uri="{BB962C8B-B14F-4D97-AF65-F5344CB8AC3E}">
        <p14:creationId xmlns:p14="http://schemas.microsoft.com/office/powerpoint/2010/main" val="49540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Developer Workflow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 45 Light"/>
                <a:cs typeface="Helvetica 45 Light"/>
              </a:rPr>
              <a:t>Tokenizing Environmental </a:t>
            </a:r>
            <a:r>
              <a:rPr lang="en-US" sz="2800" dirty="0" smtClean="0">
                <a:latin typeface="Helvetica 45 Light"/>
                <a:cs typeface="Helvetica 45 Light"/>
              </a:rPr>
              <a:t>References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Developer defines “tokens” to represent: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A URL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Server names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Helvetica 45 Light"/>
                <a:cs typeface="Helvetica 45 Light"/>
              </a:rPr>
              <a:t>Any “environment-level” variable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Token values are defined for all environments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Java helper class to find/replace tokens during build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Helper class included in JAR via Ivy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Invoked by Ant target</a:t>
            </a:r>
            <a:endParaRPr lang="en-US" sz="2800" dirty="0">
              <a:latin typeface="Helvetica 45 Light"/>
              <a:cs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67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 45 Light"/>
                <a:cs typeface="Helvetica 45 Light"/>
              </a:rPr>
              <a:t>Developer Workflow</a:t>
            </a:r>
            <a:endParaRPr lang="en-US" dirty="0">
              <a:latin typeface="Helvetica 45 Light"/>
              <a:cs typeface="Helvetica 45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L master 1-27 rever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5995268"/>
            <a:ext cx="3128434" cy="64173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09600" y="1760537"/>
            <a:ext cx="8229600" cy="390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Helvetica 45 Light"/>
              <a:cs typeface="Helvetica 45 Ligh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9600" y="1720850"/>
            <a:ext cx="8229600" cy="3946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Helvetica 45 Light"/>
                <a:cs typeface="Helvetica 45 Light"/>
              </a:rPr>
              <a:t>Build OSB Configuration JAR</a:t>
            </a:r>
          </a:p>
          <a:p>
            <a:pPr algn="l"/>
            <a:endParaRPr lang="en-US" sz="2800" dirty="0">
              <a:latin typeface="Helvetica 45 Light"/>
              <a:cs typeface="Helvetica 45 Ligh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Invoked by Ant target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Retrieves dependencies from Ivy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Builds JAR file specific to target environment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Helvetica 45 Light"/>
                <a:cs typeface="Helvetica 45 Light"/>
              </a:rPr>
              <a:t>Syncs to Ivy, uploads new version</a:t>
            </a:r>
          </a:p>
        </p:txBody>
      </p:sp>
    </p:spTree>
    <p:extLst>
      <p:ext uri="{BB962C8B-B14F-4D97-AF65-F5344CB8AC3E}">
        <p14:creationId xmlns:p14="http://schemas.microsoft.com/office/powerpoint/2010/main" val="345662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000AE2EB5474AAE16ABBD458781BB" ma:contentTypeVersion="0" ma:contentTypeDescription="Create a new document." ma:contentTypeScope="" ma:versionID="4d7588e6b9b8a65d46c01073a0f1473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2298C13-8705-4113-B14E-1D86F923A5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4348BC0-A634-433F-8116-18517E844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1262E8-8B23-4050-9ED6-F396E695F8F0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521</Words>
  <Application>Microsoft Office PowerPoint</Application>
  <PresentationFormat>On-screen Show (4:3)</PresentationFormat>
  <Paragraphs>161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Optimizing Oracle Service Bus Developer Tools and Workflow   A University of Colorado Case Study</vt:lpstr>
      <vt:lpstr>Agenda</vt:lpstr>
      <vt:lpstr>Purpose</vt:lpstr>
      <vt:lpstr>Tools &amp; Plugins Summary</vt:lpstr>
      <vt:lpstr>Workflow Overview</vt:lpstr>
      <vt:lpstr>Developer Workflow</vt:lpstr>
      <vt:lpstr>Developer Workflow</vt:lpstr>
      <vt:lpstr>Developer Workflow</vt:lpstr>
      <vt:lpstr>Developer Workflow</vt:lpstr>
      <vt:lpstr>Developer Workflow</vt:lpstr>
      <vt:lpstr>Developer Workflow</vt:lpstr>
      <vt:lpstr>Developer Workflow</vt:lpstr>
      <vt:lpstr>Workflow Overview</vt:lpstr>
      <vt:lpstr>Developer Workflow</vt:lpstr>
      <vt:lpstr>Gotchas &amp; Tips</vt:lpstr>
      <vt:lpstr>Presentation Resources</vt:lpstr>
      <vt:lpstr>Q&amp;A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creator>University Communications</dc:creator>
  <cp:lastModifiedBy>Anthony Stonaker</cp:lastModifiedBy>
  <cp:revision>45</cp:revision>
  <dcterms:created xsi:type="dcterms:W3CDTF">2011-01-12T21:29:23Z</dcterms:created>
  <dcterms:modified xsi:type="dcterms:W3CDTF">2013-01-21T20:19:45Z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0x0101001DA000AE2EB5474AAE16ABBD458781BB</vt:lpwstr>
  </property>
</Properties>
</file>