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4" r:id="rId7"/>
    <p:sldId id="265" r:id="rId8"/>
    <p:sldId id="282" r:id="rId9"/>
    <p:sldId id="283" r:id="rId10"/>
    <p:sldId id="285" r:id="rId11"/>
    <p:sldId id="284" r:id="rId12"/>
    <p:sldId id="266" r:id="rId13"/>
    <p:sldId id="276" r:id="rId14"/>
    <p:sldId id="267" r:id="rId15"/>
    <p:sldId id="290" r:id="rId16"/>
    <p:sldId id="287" r:id="rId17"/>
    <p:sldId id="291" r:id="rId18"/>
    <p:sldId id="292" r:id="rId19"/>
    <p:sldId id="289" r:id="rId20"/>
    <p:sldId id="280" r:id="rId21"/>
    <p:sldId id="303" r:id="rId22"/>
    <p:sldId id="293" r:id="rId23"/>
    <p:sldId id="294" r:id="rId24"/>
    <p:sldId id="270" r:id="rId25"/>
    <p:sldId id="302" r:id="rId26"/>
    <p:sldId id="295" r:id="rId27"/>
    <p:sldId id="296" r:id="rId28"/>
    <p:sldId id="297" r:id="rId29"/>
    <p:sldId id="278" r:id="rId30"/>
    <p:sldId id="300" r:id="rId31"/>
    <p:sldId id="299" r:id="rId32"/>
    <p:sldId id="277" r:id="rId33"/>
    <p:sldId id="271" r:id="rId34"/>
    <p:sldId id="301" r:id="rId35"/>
    <p:sldId id="304" r:id="rId36"/>
    <p:sldId id="281" r:id="rId37"/>
    <p:sldId id="272" r:id="rId38"/>
    <p:sldId id="269" r:id="rId39"/>
    <p:sldId id="279" r:id="rId40"/>
    <p:sldId id="286" r:id="rId41"/>
    <p:sldId id="26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Stonaker" initials="A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1953" autoAdjust="0"/>
  </p:normalViewPr>
  <p:slideViewPr>
    <p:cSldViewPr snapToGrid="0" snapToObjects="1">
      <p:cViewPr>
        <p:scale>
          <a:sx n="100" d="100"/>
          <a:sy n="100" d="100"/>
        </p:scale>
        <p:origin x="-133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7E2E-E260-4344-8C37-5009B1665933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naker/cu-presentations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integrator.com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thefusionexperts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stonaker@cu.edu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4943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sz="5300" b="1" i="1" dirty="0" smtClean="0"/>
              <a:t>Optimizing </a:t>
            </a:r>
            <a:r>
              <a:rPr lang="en-US" sz="5300" b="1" i="1" dirty="0"/>
              <a:t>Oracle Service Bus Developer Tools and </a:t>
            </a:r>
            <a:r>
              <a:rPr lang="en-US" sz="5300" b="1" i="1" dirty="0" smtClean="0"/>
              <a:t>Workflow</a:t>
            </a:r>
            <a:br>
              <a:rPr lang="en-US" sz="5300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100" b="1" i="1" dirty="0" smtClean="0"/>
              <a:t>A </a:t>
            </a:r>
            <a:r>
              <a:rPr lang="en-US" sz="3100" b="1" i="1" dirty="0"/>
              <a:t>University of Colorado Case Study</a:t>
            </a:r>
            <a:endParaRPr lang="en-US" sz="3100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High-Level Flow</a:t>
            </a:r>
          </a:p>
          <a:p>
            <a:pPr algn="l"/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OSB Project code retrieved from SVN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Ivy – Version &amp; Dependency Management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Ant – Tokenizing &amp; Build Execution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latin typeface="Helvetica 45 Light"/>
                <a:cs typeface="Helvetica 45 Light"/>
              </a:rPr>
              <a:t>ConfigExport</a:t>
            </a:r>
            <a:r>
              <a:rPr lang="en-US" sz="2800" dirty="0" smtClean="0">
                <a:latin typeface="Helvetica 45 Light"/>
                <a:cs typeface="Helvetica 45 Light"/>
              </a:rPr>
              <a:t> Utility to create JAR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WLST and Python to deploy JAR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latin typeface="Helvetica 45 Light"/>
                <a:cs typeface="Helvetica 45 Light"/>
              </a:rPr>
              <a:t>SoapUI</a:t>
            </a:r>
            <a:r>
              <a:rPr lang="en-US" sz="2800" dirty="0" smtClean="0">
                <a:latin typeface="Helvetica 45 Light"/>
                <a:cs typeface="Helvetica 45 Light"/>
              </a:rPr>
              <a:t> – Unit Testing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50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Retrieving Projects and </a:t>
            </a:r>
            <a:r>
              <a:rPr lang="en-US" sz="2800" dirty="0" smtClean="0">
                <a:latin typeface="Helvetica 45 Light"/>
                <a:cs typeface="Helvetica 45 Light"/>
              </a:rPr>
              <a:t>Dependencies</a:t>
            </a:r>
          </a:p>
          <a:p>
            <a:pPr algn="l"/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Check out project from SVN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Dependencies are defined in ivy.xml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Versions are archived separately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Ivy promises dependencies appear in /lib/ folder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Right-click-&gt;Import if necessary to resolve Errors, 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Check out project via SVN if changes required</a:t>
            </a:r>
          </a:p>
        </p:txBody>
      </p: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– archives all versions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781175"/>
            <a:ext cx="31813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L master 1-27 revers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7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ivy.xml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824038"/>
            <a:ext cx="7641316" cy="304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L master 1-27 revers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Retrieval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Reads ivy.xml to find &lt;dependencies&gt;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Retrieves all dependencies (and chains of dependencies) to /lib/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Ant target (in Build.xml):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&lt;target name="</a:t>
            </a:r>
            <a:r>
              <a:rPr lang="en-US" sz="2800" dirty="0" err="1">
                <a:latin typeface="Helvetica 45 Light"/>
                <a:cs typeface="Helvetica 45 Light"/>
              </a:rPr>
              <a:t>IvyPull</a:t>
            </a:r>
            <a:r>
              <a:rPr lang="en-US" sz="2800" dirty="0">
                <a:latin typeface="Helvetica 45 Light"/>
                <a:cs typeface="Helvetica 45 Light"/>
              </a:rPr>
              <a:t>"&gt;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&lt;delete </a:t>
            </a:r>
            <a:r>
              <a:rPr lang="en-US" sz="2800" dirty="0" err="1">
                <a:latin typeface="Helvetica 45 Light"/>
                <a:cs typeface="Helvetica 45 Light"/>
              </a:rPr>
              <a:t>failonerror</a:t>
            </a:r>
            <a:r>
              <a:rPr lang="en-US" sz="2800" dirty="0">
                <a:latin typeface="Helvetica 45 Light"/>
                <a:cs typeface="Helvetica 45 Light"/>
              </a:rPr>
              <a:t>="true" </a:t>
            </a:r>
            <a:r>
              <a:rPr lang="en-US" sz="2800" dirty="0" err="1">
                <a:latin typeface="Helvetica 45 Light"/>
                <a:cs typeface="Helvetica 45 Light"/>
              </a:rPr>
              <a:t>dir</a:t>
            </a:r>
            <a:r>
              <a:rPr lang="en-US" sz="2800" dirty="0">
                <a:latin typeface="Helvetica 45 Light"/>
                <a:cs typeface="Helvetica 45 Light"/>
              </a:rPr>
              <a:t>="${</a:t>
            </a:r>
            <a:r>
              <a:rPr lang="en-US" sz="2800" dirty="0" err="1">
                <a:latin typeface="Helvetica 45 Light"/>
                <a:cs typeface="Helvetica 45 Light"/>
              </a:rPr>
              <a:t>library.dir</a:t>
            </a:r>
            <a:r>
              <a:rPr lang="en-US" sz="2800" dirty="0">
                <a:latin typeface="Helvetica 45 Light"/>
                <a:cs typeface="Helvetica 45 Light"/>
              </a:rPr>
              <a:t>}"/&gt;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ivy:cleancache</a:t>
            </a:r>
            <a:r>
              <a:rPr lang="en-US" sz="2800" dirty="0">
                <a:latin typeface="Helvetica 45 Light"/>
                <a:cs typeface="Helvetica 45 Light"/>
              </a:rPr>
              <a:t>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ivy:resolve</a:t>
            </a:r>
            <a:r>
              <a:rPr lang="en-US" sz="2800" dirty="0">
                <a:latin typeface="Helvetica 45 Light"/>
                <a:cs typeface="Helvetica 45 Light"/>
              </a:rPr>
              <a:t>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ivy:retrieve</a:t>
            </a:r>
            <a:r>
              <a:rPr lang="en-US" sz="2800" dirty="0">
                <a:latin typeface="Helvetica 45 Light"/>
                <a:cs typeface="Helvetica 45 Light"/>
              </a:rPr>
              <a:t>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&lt;/target&gt;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/lib/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1323974"/>
            <a:ext cx="4152901" cy="29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609600" y="4552950"/>
            <a:ext cx="8229600" cy="10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600" dirty="0" smtClean="0">
                <a:latin typeface="Helvetica 45 Light"/>
                <a:cs typeface="Helvetica 45 Light"/>
              </a:rPr>
              <a:t>Either right-click on JAR and Import into workspace, 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600" dirty="0" smtClean="0">
                <a:latin typeface="Helvetica 45 Light"/>
                <a:cs typeface="Helvetica 45 Light"/>
              </a:rPr>
              <a:t>Find the same-name project in SVN and Checkout</a:t>
            </a:r>
          </a:p>
          <a:p>
            <a:pPr algn="l"/>
            <a:endParaRPr lang="en-US" sz="2600" dirty="0" smtClean="0">
              <a:latin typeface="Helvetica 45 Light"/>
              <a:cs typeface="Helvetica 45 Light"/>
            </a:endParaRPr>
          </a:p>
          <a:p>
            <a:pPr algn="l"/>
            <a:r>
              <a:rPr lang="en-US" sz="2600" dirty="0" smtClean="0">
                <a:latin typeface="Helvetica 45 Light"/>
                <a:cs typeface="Helvetica 45 Light"/>
              </a:rPr>
              <a:t>Using the first method, you can always be guaranteed to disconnect and go, without needing to search for any dependencies prior to going offline</a:t>
            </a:r>
            <a:r>
              <a:rPr lang="en-US" sz="2600" dirty="0" smtClean="0">
                <a:latin typeface="Helvetica 45 Light"/>
                <a:cs typeface="Helvetica 45 Light"/>
              </a:rPr>
              <a:t>.</a:t>
            </a:r>
            <a:endParaRPr lang="en-US" sz="2800" dirty="0" smtClean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project.properties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module=OSB_Project_1</a:t>
            </a:r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revision=1.0</a:t>
            </a:r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err="1" smtClean="0">
                <a:latin typeface="Helvetica 45 Light"/>
                <a:cs typeface="Helvetica 45 Light"/>
              </a:rPr>
              <a:t>export.projects</a:t>
            </a:r>
            <a:r>
              <a:rPr lang="en-US" sz="2800" dirty="0" smtClean="0">
                <a:latin typeface="Helvetica 45 Light"/>
                <a:cs typeface="Helvetica 45 Light"/>
              </a:rPr>
              <a:t>=OSB_Project_1</a:t>
            </a:r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debug=false</a:t>
            </a:r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err="1" smtClean="0">
                <a:latin typeface="Helvetica 45 Light"/>
                <a:cs typeface="Helvetica 45 Light"/>
              </a:rPr>
              <a:t>publish.preserve.settings</a:t>
            </a:r>
            <a:r>
              <a:rPr lang="en-US" sz="2800" dirty="0" smtClean="0">
                <a:latin typeface="Helvetica 45 Light"/>
                <a:cs typeface="Helvetica 45 Light"/>
              </a:rPr>
              <a:t>=false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err="1" smtClean="0">
                <a:latin typeface="Helvetica 45 Light"/>
                <a:cs typeface="Helvetica 45 Light"/>
              </a:rPr>
              <a:t>replacetokens</a:t>
            </a:r>
            <a:r>
              <a:rPr lang="en-US" sz="2800" dirty="0" smtClean="0">
                <a:latin typeface="Helvetica 45 Light"/>
                <a:cs typeface="Helvetica 45 Light"/>
              </a:rPr>
              <a:t>=true</a:t>
            </a:r>
          </a:p>
          <a:p>
            <a:pPr algn="l"/>
            <a:r>
              <a:rPr lang="en-US" sz="2800" dirty="0" err="1" smtClean="0">
                <a:latin typeface="Helvetica 45 Light"/>
                <a:cs typeface="Helvetica 45 Light"/>
              </a:rPr>
              <a:t>replacetokens.sourcefolders</a:t>
            </a:r>
            <a:r>
              <a:rPr lang="en-US" sz="2800" dirty="0" smtClean="0">
                <a:latin typeface="Helvetica 45 Light"/>
                <a:cs typeface="Helvetica 45 Light"/>
              </a:rPr>
              <a:t>=</a:t>
            </a:r>
            <a:r>
              <a:rPr lang="en-US" sz="2800" dirty="0" err="1" smtClean="0">
                <a:latin typeface="Helvetica 45 Light"/>
                <a:cs typeface="Helvetica 45 Light"/>
              </a:rPr>
              <a:t>wsdl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algn="l"/>
            <a:r>
              <a:rPr lang="en-US" sz="2800" dirty="0" err="1" smtClean="0">
                <a:latin typeface="Helvetica 45 Light"/>
                <a:cs typeface="Helvetica 45 Light"/>
              </a:rPr>
              <a:t>replacetokens.filetypes</a:t>
            </a:r>
            <a:r>
              <a:rPr lang="en-US" sz="2800" dirty="0" smtClean="0">
                <a:latin typeface="Helvetica 45 Light"/>
                <a:cs typeface="Helvetica 45 Light"/>
              </a:rPr>
              <a:t>=</a:t>
            </a:r>
            <a:r>
              <a:rPr lang="en-US" sz="2800" dirty="0" err="1" smtClean="0">
                <a:latin typeface="Helvetica 45 Light"/>
                <a:cs typeface="Helvetica 45 Light"/>
              </a:rPr>
              <a:t>wsdl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algn="l"/>
            <a:r>
              <a:rPr lang="en-US" sz="2800" dirty="0" err="1" smtClean="0">
                <a:latin typeface="Helvetica 45 Light"/>
                <a:cs typeface="Helvetica 45 Light"/>
              </a:rPr>
              <a:t>replacetokens.outputfolder</a:t>
            </a:r>
            <a:r>
              <a:rPr lang="en-US" sz="2800" dirty="0" smtClean="0">
                <a:latin typeface="Helvetica 45 Light"/>
                <a:cs typeface="Helvetica 45 Light"/>
              </a:rPr>
              <a:t>=output</a:t>
            </a:r>
          </a:p>
          <a:p>
            <a:pPr algn="l"/>
            <a:r>
              <a:rPr lang="en-US" sz="2800" dirty="0" err="1">
                <a:latin typeface="Helvetica 45 Light"/>
                <a:cs typeface="Helvetica 45 Light"/>
              </a:rPr>
              <a:t>replacetokens.foldernamesreplace</a:t>
            </a:r>
            <a:r>
              <a:rPr lang="en-US" sz="2800" dirty="0" smtClean="0">
                <a:latin typeface="Helvetica 45 Light"/>
                <a:cs typeface="Helvetica 45 Light"/>
              </a:rPr>
              <a:t>=,</a:t>
            </a:r>
          </a:p>
          <a:p>
            <a:pPr algn="l"/>
            <a:r>
              <a:rPr lang="en-US" sz="2800" dirty="0" err="1">
                <a:latin typeface="Helvetica 45 Light"/>
                <a:cs typeface="Helvetica 45 Light"/>
              </a:rPr>
              <a:t>replacetokens.renamesourcefiles</a:t>
            </a:r>
            <a:r>
              <a:rPr lang="en-US" sz="2800" dirty="0">
                <a:latin typeface="Helvetica 45 Light"/>
                <a:cs typeface="Helvetica 45 Light"/>
              </a:rPr>
              <a:t>=true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Tokenizing Environmental </a:t>
            </a:r>
            <a:r>
              <a:rPr lang="en-US" sz="2800" dirty="0" smtClean="0">
                <a:latin typeface="Helvetica 45 Light"/>
                <a:cs typeface="Helvetica 45 Light"/>
              </a:rPr>
              <a:t>References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Developer defines “tokens” to represent: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A URL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Server names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Any “environment-level” variable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Token values are defined for </a:t>
            </a:r>
            <a:r>
              <a:rPr lang="en-US" sz="2800" dirty="0" smtClean="0">
                <a:latin typeface="Helvetica 45 Light"/>
                <a:cs typeface="Helvetica 45 Light"/>
              </a:rPr>
              <a:t>all environments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Java helper class to find/replace tokens during build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Helper class included in JAR via Ivy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Invoked by Ant target</a:t>
            </a: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67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tokens.LOCAL.properties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1517651"/>
            <a:ext cx="8229600" cy="37115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[Environment]</a:t>
            </a:r>
          </a:p>
          <a:p>
            <a:pPr algn="l"/>
            <a:r>
              <a:rPr lang="en-US" sz="2800" dirty="0" err="1">
                <a:latin typeface="Helvetica 45 Light"/>
                <a:cs typeface="Helvetica 45 Light"/>
              </a:rPr>
              <a:t>wls.server</a:t>
            </a:r>
            <a:r>
              <a:rPr lang="en-US" sz="2800" dirty="0">
                <a:latin typeface="Helvetica 45 Light"/>
                <a:cs typeface="Helvetica 45 Light"/>
              </a:rPr>
              <a:t>=Developer-PC:7001</a:t>
            </a:r>
          </a:p>
          <a:p>
            <a:pPr algn="l"/>
            <a:r>
              <a:rPr lang="en-US" sz="2800" dirty="0" err="1">
                <a:latin typeface="Helvetica 45 Light"/>
                <a:cs typeface="Helvetica 45 Light"/>
              </a:rPr>
              <a:t>wls.username</a:t>
            </a:r>
            <a:r>
              <a:rPr lang="en-US" sz="2800" dirty="0">
                <a:latin typeface="Helvetica 45 Light"/>
                <a:cs typeface="Helvetica 45 Light"/>
              </a:rPr>
              <a:t>=</a:t>
            </a:r>
            <a:r>
              <a:rPr lang="en-US" sz="2800" dirty="0" err="1">
                <a:latin typeface="Helvetica 45 Light"/>
                <a:cs typeface="Helvetica 45 Light"/>
              </a:rPr>
              <a:t>weblogic</a:t>
            </a:r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err="1">
                <a:latin typeface="Helvetica 45 Light"/>
                <a:cs typeface="Helvetica 45 Light"/>
              </a:rPr>
              <a:t>wls.domain</a:t>
            </a:r>
            <a:r>
              <a:rPr lang="en-US" sz="2800" dirty="0">
                <a:latin typeface="Helvetica 45 Light"/>
                <a:cs typeface="Helvetica 45 Light"/>
              </a:rPr>
              <a:t>=</a:t>
            </a:r>
            <a:r>
              <a:rPr lang="en-US" sz="2800" dirty="0" err="1">
                <a:latin typeface="Helvetica 45 Light"/>
                <a:cs typeface="Helvetica 45 Light"/>
              </a:rPr>
              <a:t>base_domain</a:t>
            </a:r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err="1">
                <a:latin typeface="Helvetica 45 Light"/>
                <a:cs typeface="Helvetica 45 Light"/>
              </a:rPr>
              <a:t>wls.cluster</a:t>
            </a:r>
            <a:r>
              <a:rPr lang="en-US" sz="2800" dirty="0">
                <a:latin typeface="Helvetica 45 Light"/>
                <a:cs typeface="Helvetica 45 Light"/>
              </a:rPr>
              <a:t>=OSB_Cluster_1</a:t>
            </a:r>
          </a:p>
          <a:p>
            <a:pPr algn="l"/>
            <a:r>
              <a:rPr lang="en-US" sz="2800" dirty="0" err="1">
                <a:latin typeface="Helvetica 45 Light"/>
                <a:cs typeface="Helvetica 45 Light"/>
              </a:rPr>
              <a:t>osb.config.project</a:t>
            </a:r>
            <a:r>
              <a:rPr lang="en-US" sz="2800" dirty="0">
                <a:latin typeface="Helvetica 45 Light"/>
                <a:cs typeface="Helvetica 45 Light"/>
              </a:rPr>
              <a:t>=</a:t>
            </a:r>
            <a:r>
              <a:rPr lang="en-US" sz="2800" dirty="0" err="1">
                <a:latin typeface="Helvetica 45 Light"/>
                <a:cs typeface="Helvetica 45 Light"/>
              </a:rPr>
              <a:t>OSBConfigurationLOCAL</a:t>
            </a:r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err="1" smtClean="0">
                <a:latin typeface="Helvetica 45 Light"/>
                <a:cs typeface="Helvetica 45 Light"/>
              </a:rPr>
              <a:t>tokensfilename</a:t>
            </a:r>
            <a:r>
              <a:rPr lang="en-US" sz="2800" dirty="0" smtClean="0">
                <a:latin typeface="Helvetica 45 Light"/>
                <a:cs typeface="Helvetica 45 Light"/>
              </a:rPr>
              <a:t>=</a:t>
            </a:r>
            <a:r>
              <a:rPr lang="en-US" sz="2800" dirty="0" err="1" smtClean="0">
                <a:latin typeface="Helvetica 45 Light"/>
                <a:cs typeface="Helvetica 45 Light"/>
              </a:rPr>
              <a:t>tokens.LOCAL.properties</a:t>
            </a:r>
            <a:endParaRPr lang="en-US" sz="2800" dirty="0">
              <a:latin typeface="Helvetica 45 Light"/>
              <a:cs typeface="Helvetica 45 Light"/>
            </a:endParaRP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[</a:t>
            </a:r>
            <a:r>
              <a:rPr lang="en-US" sz="2800" dirty="0" smtClean="0">
                <a:latin typeface="Helvetica 45 Light"/>
                <a:cs typeface="Helvetica 45 Light"/>
              </a:rPr>
              <a:t>Tokens]</a:t>
            </a:r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err="1" smtClean="0">
                <a:latin typeface="Helvetica 45 Light"/>
                <a:cs typeface="Helvetica 45 Light"/>
              </a:rPr>
              <a:t>token.ENVIRONMENT</a:t>
            </a:r>
            <a:r>
              <a:rPr lang="en-US" sz="2800" dirty="0" smtClean="0">
                <a:latin typeface="Helvetica 45 Light"/>
                <a:cs typeface="Helvetica 45 Light"/>
              </a:rPr>
              <a:t>=OSB-LOCAL-VM</a:t>
            </a:r>
          </a:p>
          <a:p>
            <a:pPr algn="l"/>
            <a:r>
              <a:rPr lang="en-US" sz="2800" dirty="0" err="1">
                <a:latin typeface="Helvetica 45 Light"/>
                <a:cs typeface="Helvetica 45 Light"/>
              </a:rPr>
              <a:t>token.OSBSERVER</a:t>
            </a:r>
            <a:r>
              <a:rPr lang="en-US" sz="2800" dirty="0">
                <a:latin typeface="Helvetica 45 Light"/>
                <a:cs typeface="Helvetica 45 Light"/>
              </a:rPr>
              <a:t>=Developer-PC:7003</a:t>
            </a: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1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Helper: </a:t>
            </a:r>
            <a:r>
              <a:rPr lang="en-US" dirty="0" err="1" smtClean="0"/>
              <a:t>JavaReplaceBuildFiles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1417638"/>
            <a:ext cx="8229600" cy="42497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latin typeface="Helvetica 45 Light"/>
                <a:cs typeface="Helvetica 45 Light"/>
              </a:rPr>
              <a:t>String Find/Replace with a little extra polish</a:t>
            </a:r>
            <a:endParaRPr lang="en-US" sz="3300" dirty="0">
              <a:latin typeface="Helvetica 45 Light"/>
              <a:cs typeface="Helvetica 45 Light"/>
            </a:endParaRPr>
          </a:p>
          <a:p>
            <a:pPr algn="l"/>
            <a:endParaRPr lang="en-US" sz="2800" dirty="0" smtClean="0">
              <a:latin typeface="Helvetica 45 Light"/>
              <a:cs typeface="Helvetica 45 Light"/>
            </a:endParaRPr>
          </a:p>
          <a:p>
            <a:pPr algn="l"/>
            <a:endParaRPr lang="en-US" sz="2800" dirty="0" smtClean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// 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0: Comma-delimited list of source folders to </a:t>
            </a:r>
            <a:r>
              <a:rPr lang="en-US" sz="2800" dirty="0" smtClean="0">
                <a:latin typeface="Helvetica 45 Light"/>
                <a:cs typeface="Helvetica 45 Light"/>
              </a:rPr>
              <a:t>scan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// 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1: Comma-delimited list of file types to </a:t>
            </a:r>
            <a:r>
              <a:rPr lang="en-US" sz="2800" dirty="0" smtClean="0">
                <a:latin typeface="Helvetica 45 Light"/>
                <a:cs typeface="Helvetica 45 Light"/>
              </a:rPr>
              <a:t>scan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// 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2: Target output folder (will be created if not already exists</a:t>
            </a:r>
            <a:r>
              <a:rPr lang="en-US" sz="2800" dirty="0" smtClean="0">
                <a:latin typeface="Helvetica 45 Light"/>
                <a:cs typeface="Helvetica 45 Light"/>
              </a:rPr>
              <a:t>)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// 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3: Path to properties file that contains the tokens to be </a:t>
            </a:r>
            <a:r>
              <a:rPr lang="en-US" sz="2800" dirty="0" smtClean="0">
                <a:latin typeface="Helvetica 45 Light"/>
                <a:cs typeface="Helvetica 45 Light"/>
              </a:rPr>
              <a:t>found/replaced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// 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4: Comma-delimited list of strings to be replaced with the </a:t>
            </a:r>
            <a:r>
              <a:rPr lang="en-US" sz="2800" dirty="0" err="1">
                <a:latin typeface="Helvetica 45 Light"/>
                <a:cs typeface="Helvetica 45 Light"/>
              </a:rPr>
              <a:t>outputfolder</a:t>
            </a:r>
            <a:r>
              <a:rPr lang="en-US" sz="2800" dirty="0">
                <a:latin typeface="Helvetica 45 Light"/>
                <a:cs typeface="Helvetica 45 Light"/>
              </a:rPr>
              <a:t> name instead</a:t>
            </a: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//        </a:t>
            </a:r>
            <a:r>
              <a:rPr lang="en-US" sz="2800" dirty="0">
                <a:latin typeface="Helvetica 45 Light"/>
                <a:cs typeface="Helvetica 45 Light"/>
              </a:rPr>
              <a:t>(This helps catch any oversights whereby something is referencing an original (still-tokenized) </a:t>
            </a:r>
            <a:r>
              <a:rPr lang="en-US" sz="2800" dirty="0" smtClean="0">
                <a:latin typeface="Helvetica 45 Light"/>
                <a:cs typeface="Helvetica 45 Light"/>
              </a:rPr>
              <a:t>file, instead </a:t>
            </a:r>
            <a:r>
              <a:rPr lang="en-US" sz="2800" dirty="0">
                <a:latin typeface="Helvetica 45 Light"/>
                <a:cs typeface="Helvetica 45 Light"/>
              </a:rPr>
              <a:t>of the output file that has had the tokens replaced</a:t>
            </a:r>
            <a:r>
              <a:rPr lang="en-US" sz="2800" dirty="0" smtClean="0">
                <a:latin typeface="Helvetica 45 Light"/>
                <a:cs typeface="Helvetica 45 Light"/>
              </a:rPr>
              <a:t>.)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// 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5: True/False debug flag (controls log output</a:t>
            </a:r>
            <a:r>
              <a:rPr lang="en-US" sz="2800" dirty="0" smtClean="0">
                <a:latin typeface="Helvetica 45 Light"/>
                <a:cs typeface="Helvetica 45 Light"/>
              </a:rPr>
              <a:t>)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// 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6: Absolute path to the project folder (the expected parent of source folders and </a:t>
            </a:r>
            <a:r>
              <a:rPr lang="en-US" sz="2800" dirty="0" err="1">
                <a:latin typeface="Helvetica 45 Light"/>
                <a:cs typeface="Helvetica 45 Light"/>
              </a:rPr>
              <a:t>outputFolder</a:t>
            </a:r>
            <a:r>
              <a:rPr lang="en-US" sz="2800" dirty="0" smtClean="0">
                <a:latin typeface="Helvetica 45 Light"/>
                <a:cs typeface="Helvetica 45 Light"/>
              </a:rPr>
              <a:t>)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// 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7: Flag that governs whether source tokenized files get renamed as .replaced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2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Agenda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Purpose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Tools &amp; Plugins Summary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Demonstration of Developer Workflow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High-level Flow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Retrieving Projects and Dependencies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Tokenizing Environmental References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Building JAR file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Deploying to </a:t>
            </a:r>
            <a:r>
              <a:rPr lang="en-US" sz="2400" dirty="0">
                <a:latin typeface="Helvetica 45 Light"/>
                <a:cs typeface="Helvetica 45 Light"/>
              </a:rPr>
              <a:t>OSB </a:t>
            </a:r>
            <a:r>
              <a:rPr lang="en-US" sz="2400" dirty="0" smtClean="0">
                <a:latin typeface="Helvetica 45 Light"/>
                <a:cs typeface="Helvetica 45 Light"/>
              </a:rPr>
              <a:t>Local or shared </a:t>
            </a:r>
            <a:r>
              <a:rPr lang="en-US" sz="2400" dirty="0" err="1" smtClean="0">
                <a:latin typeface="Helvetica 45 Light"/>
                <a:cs typeface="Helvetica 45 Light"/>
              </a:rPr>
              <a:t>Dev</a:t>
            </a:r>
            <a:endParaRPr lang="en-US" sz="2400" dirty="0" smtClean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Unit Testing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600" dirty="0" smtClean="0">
                <a:latin typeface="Helvetica 45 Light"/>
                <a:cs typeface="Helvetica 45 Light"/>
              </a:rPr>
              <a:t>Demonstration of Deployment Workflow</a:t>
            </a:r>
            <a:endParaRPr lang="en-US" sz="2800" dirty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Deploying to OSB Test, Prep, and Prod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latin typeface="Helvetica 45 Light"/>
                <a:cs typeface="Helvetica 45 Light"/>
              </a:rPr>
              <a:t>Continuous Integration Testing (Automated)</a:t>
            </a:r>
            <a:endParaRPr lang="en-US" sz="2400" dirty="0" smtClean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Functional Testing</a:t>
            </a:r>
            <a:endParaRPr lang="en-US" sz="2400" dirty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Migration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Gotchas &amp; Tips 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Q&amp;A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JavaReplaceBuildFiles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1517651"/>
            <a:ext cx="8229600" cy="37115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Example </a:t>
            </a:r>
            <a:r>
              <a:rPr lang="en-US" sz="2800" dirty="0">
                <a:latin typeface="Helvetica 45 Light"/>
                <a:cs typeface="Helvetica 45 Light"/>
              </a:rPr>
              <a:t>of using this JAR in Ant with the local VM: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&lt;</a:t>
            </a:r>
            <a:r>
              <a:rPr lang="en-US" sz="2800" dirty="0">
                <a:latin typeface="Helvetica 45 Light"/>
                <a:cs typeface="Helvetica 45 Light"/>
              </a:rPr>
              <a:t>target name="</a:t>
            </a:r>
            <a:r>
              <a:rPr lang="en-US" sz="2800" dirty="0" err="1">
                <a:latin typeface="Helvetica 45 Light"/>
                <a:cs typeface="Helvetica 45 Light"/>
              </a:rPr>
              <a:t>ReplaceBuildFiles</a:t>
            </a:r>
            <a:r>
              <a:rPr lang="en-US" sz="2800" dirty="0">
                <a:latin typeface="Helvetica 45 Light"/>
                <a:cs typeface="Helvetica 45 Light"/>
              </a:rPr>
              <a:t>"&gt;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&lt;java	fork="true"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	</a:t>
            </a:r>
            <a:r>
              <a:rPr lang="en-US" sz="2800" dirty="0" err="1">
                <a:latin typeface="Helvetica 45 Light"/>
                <a:cs typeface="Helvetica 45 Light"/>
              </a:rPr>
              <a:t>failonerror</a:t>
            </a:r>
            <a:r>
              <a:rPr lang="en-US" sz="2800" dirty="0">
                <a:latin typeface="Helvetica 45 Light"/>
                <a:cs typeface="Helvetica 45 Light"/>
              </a:rPr>
              <a:t>="true"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	</a:t>
            </a:r>
            <a:r>
              <a:rPr lang="en-US" sz="2800" dirty="0" err="1">
                <a:latin typeface="Helvetica 45 Light"/>
                <a:cs typeface="Helvetica 45 Light"/>
              </a:rPr>
              <a:t>maxmemory</a:t>
            </a:r>
            <a:r>
              <a:rPr lang="en-US" sz="2800" dirty="0">
                <a:latin typeface="Helvetica 45 Light"/>
                <a:cs typeface="Helvetica 45 Light"/>
              </a:rPr>
              <a:t>="16m"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	</a:t>
            </a:r>
            <a:r>
              <a:rPr lang="en-US" sz="2800" dirty="0" err="1">
                <a:latin typeface="Helvetica 45 Light"/>
                <a:cs typeface="Helvetica 45 Light"/>
              </a:rPr>
              <a:t>classname</a:t>
            </a:r>
            <a:r>
              <a:rPr lang="en-US" sz="2800" dirty="0">
                <a:latin typeface="Helvetica 45 Light"/>
                <a:cs typeface="Helvetica 45 Light"/>
              </a:rPr>
              <a:t>="</a:t>
            </a:r>
            <a:r>
              <a:rPr lang="en-US" sz="2800" dirty="0" err="1">
                <a:latin typeface="Helvetica 45 Light"/>
                <a:cs typeface="Helvetica 45 Light"/>
              </a:rPr>
              <a:t>JavaReplaceBuildFiles</a:t>
            </a:r>
            <a:r>
              <a:rPr lang="en-US" sz="2800" dirty="0">
                <a:latin typeface="Helvetica 45 Light"/>
                <a:cs typeface="Helvetica 45 Light"/>
              </a:rPr>
              <a:t>"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	</a:t>
            </a:r>
            <a:r>
              <a:rPr lang="en-US" sz="2800" dirty="0" err="1">
                <a:latin typeface="Helvetica 45 Light"/>
                <a:cs typeface="Helvetica 45 Light"/>
              </a:rPr>
              <a:t>classpath</a:t>
            </a:r>
            <a:r>
              <a:rPr lang="en-US" sz="2800" dirty="0">
                <a:latin typeface="Helvetica 45 Light"/>
                <a:cs typeface="Helvetica 45 Light"/>
              </a:rPr>
              <a:t>="lib/JavaReplaceBuildFiles-1.6.jar"&gt;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line="${</a:t>
            </a:r>
            <a:r>
              <a:rPr lang="en-US" sz="2800" dirty="0" err="1">
                <a:latin typeface="Helvetica 45 Light"/>
                <a:cs typeface="Helvetica 45 Light"/>
              </a:rPr>
              <a:t>replacetokens.sourcefolders</a:t>
            </a:r>
            <a:r>
              <a:rPr lang="en-US" sz="2800" dirty="0">
                <a:latin typeface="Helvetica 45 Light"/>
                <a:cs typeface="Helvetica 45 Light"/>
              </a:rPr>
              <a:t>}"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line="${</a:t>
            </a:r>
            <a:r>
              <a:rPr lang="en-US" sz="2800" dirty="0" err="1">
                <a:latin typeface="Helvetica 45 Light"/>
                <a:cs typeface="Helvetica 45 Light"/>
              </a:rPr>
              <a:t>replacetokens.filetypes</a:t>
            </a:r>
            <a:r>
              <a:rPr lang="en-US" sz="2800" dirty="0">
                <a:latin typeface="Helvetica 45 Light"/>
                <a:cs typeface="Helvetica 45 Light"/>
              </a:rPr>
              <a:t>}"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line="${</a:t>
            </a:r>
            <a:r>
              <a:rPr lang="en-US" sz="2800" dirty="0" err="1">
                <a:latin typeface="Helvetica 45 Light"/>
                <a:cs typeface="Helvetica 45 Light"/>
              </a:rPr>
              <a:t>replacetokens.outputfolder</a:t>
            </a:r>
            <a:r>
              <a:rPr lang="en-US" sz="2800" dirty="0">
                <a:latin typeface="Helvetica 45 Light"/>
                <a:cs typeface="Helvetica 45 Light"/>
              </a:rPr>
              <a:t>}"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line</a:t>
            </a:r>
            <a:r>
              <a:rPr lang="en-US" sz="2800" dirty="0" smtClean="0">
                <a:latin typeface="Helvetica 45 Light"/>
                <a:cs typeface="Helvetica 45 Light"/>
              </a:rPr>
              <a:t>="./</a:t>
            </a:r>
            <a:r>
              <a:rPr lang="en-US" sz="2800" dirty="0" err="1">
                <a:latin typeface="Helvetica 45 Light"/>
                <a:cs typeface="Helvetica 45 Light"/>
              </a:rPr>
              <a:t>tokens.LOCAL.properties</a:t>
            </a:r>
            <a:r>
              <a:rPr lang="en-US" sz="2800" dirty="0">
                <a:latin typeface="Helvetica 45 Light"/>
                <a:cs typeface="Helvetica 45 Light"/>
              </a:rPr>
              <a:t>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line="${</a:t>
            </a:r>
            <a:r>
              <a:rPr lang="en-US" sz="2800" dirty="0" err="1">
                <a:latin typeface="Helvetica 45 Light"/>
                <a:cs typeface="Helvetica 45 Light"/>
              </a:rPr>
              <a:t>replacetokens.foldernamesreplace</a:t>
            </a:r>
            <a:r>
              <a:rPr lang="en-US" sz="2800" dirty="0">
                <a:latin typeface="Helvetica 45 Light"/>
                <a:cs typeface="Helvetica 45 Light"/>
              </a:rPr>
              <a:t>}"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line="${debug}"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line="C:/workspace/</a:t>
            </a:r>
            <a:r>
              <a:rPr lang="en-US" sz="2800" dirty="0" err="1">
                <a:latin typeface="Helvetica 45 Light"/>
                <a:cs typeface="Helvetica 45 Light"/>
              </a:rPr>
              <a:t>projectName</a:t>
            </a:r>
            <a:r>
              <a:rPr lang="en-US" sz="2800" dirty="0">
                <a:latin typeface="Helvetica 45 Light"/>
                <a:cs typeface="Helvetica 45 Light"/>
              </a:rPr>
              <a:t>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	&lt;</a:t>
            </a:r>
            <a:r>
              <a:rPr lang="en-US" sz="2800" dirty="0" err="1">
                <a:latin typeface="Helvetica 45 Light"/>
                <a:cs typeface="Helvetica 45 Light"/>
              </a:rPr>
              <a:t>arg</a:t>
            </a:r>
            <a:r>
              <a:rPr lang="en-US" sz="2800" dirty="0">
                <a:latin typeface="Helvetica 45 Light"/>
                <a:cs typeface="Helvetica 45 Light"/>
              </a:rPr>
              <a:t> line="true"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&lt;/java&gt;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&lt;/target</a:t>
            </a:r>
            <a:r>
              <a:rPr lang="en-US" sz="2800" dirty="0" smtClean="0">
                <a:latin typeface="Helvetica 45 Light"/>
                <a:cs typeface="Helvetica 45 Light"/>
              </a:rPr>
              <a:t>&gt;</a:t>
            </a: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5157068"/>
            <a:ext cx="8229600" cy="710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The above ${…} properties are defined in </a:t>
            </a:r>
            <a:r>
              <a:rPr lang="en-US" sz="2000" dirty="0" smtClean="0">
                <a:latin typeface="Helvetica 45 Light"/>
                <a:cs typeface="Helvetica 45 Light"/>
              </a:rPr>
              <a:t>the </a:t>
            </a:r>
            <a:r>
              <a:rPr lang="en-US" sz="2000" dirty="0" err="1" smtClean="0">
                <a:latin typeface="Helvetica 45 Light"/>
                <a:cs typeface="Helvetica 45 Light"/>
              </a:rPr>
              <a:t>project.properties</a:t>
            </a:r>
            <a:r>
              <a:rPr lang="en-US" sz="2000" dirty="0" smtClean="0">
                <a:latin typeface="Helvetica 45 Light"/>
                <a:cs typeface="Helvetica 45 Light"/>
              </a:rPr>
              <a:t> </a:t>
            </a:r>
            <a:r>
              <a:rPr lang="en-US" sz="2000" dirty="0" smtClean="0">
                <a:latin typeface="Helvetica 45 Light"/>
                <a:cs typeface="Helvetica 45 Light"/>
              </a:rPr>
              <a:t>file</a:t>
            </a:r>
            <a:endParaRPr lang="en-US" sz="2000" dirty="0">
              <a:latin typeface="Helvetica 45 Light"/>
              <a:cs typeface="Helvetica 45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1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Helvetica 45 Light"/>
                <a:cs typeface="Helvetica 45 Light"/>
              </a:rPr>
              <a:t>Build OSB Configuration JAR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Invoked </a:t>
            </a:r>
            <a:r>
              <a:rPr lang="en-US" sz="2800" dirty="0" smtClean="0">
                <a:latin typeface="Helvetica 45 Light"/>
                <a:cs typeface="Helvetica 45 Light"/>
              </a:rPr>
              <a:t>by Ant target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Retrieves </a:t>
            </a:r>
            <a:r>
              <a:rPr lang="en-US" sz="2800" dirty="0" smtClean="0">
                <a:latin typeface="Helvetica 45 Light"/>
                <a:cs typeface="Helvetica 45 Light"/>
              </a:rPr>
              <a:t>dependencies from Ivy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Cleans and creates new workspace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Builds </a:t>
            </a:r>
            <a:r>
              <a:rPr lang="en-US" sz="2800" dirty="0" smtClean="0">
                <a:latin typeface="Helvetica 45 Light"/>
                <a:cs typeface="Helvetica 45 Light"/>
              </a:rPr>
              <a:t>JAR file specific to target environment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Syncs to Ivy, uploads new version</a:t>
            </a:r>
          </a:p>
        </p:txBody>
      </p:sp>
    </p:spTree>
    <p:extLst>
      <p:ext uri="{BB962C8B-B14F-4D97-AF65-F5344CB8AC3E}">
        <p14:creationId xmlns:p14="http://schemas.microsoft.com/office/powerpoint/2010/main" val="34566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Workspace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09600" y="1745532"/>
            <a:ext cx="8229600" cy="4249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Create new scratch workspace folder to run build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Copy current workspace (or specific target projects) to scratch workspace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Delete and recreate /.metadata/ folder in the scratch workspace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Fix </a:t>
            </a:r>
            <a:r>
              <a:rPr lang="en-US" sz="2200" dirty="0" err="1" smtClean="0">
                <a:latin typeface="Helvetica 45 Light"/>
                <a:cs typeface="Helvetica 45 Light"/>
              </a:rPr>
              <a:t>OSBConfiguration</a:t>
            </a:r>
            <a:r>
              <a:rPr lang="en-US" sz="2200" dirty="0" smtClean="0">
                <a:latin typeface="Helvetica 45 Light"/>
                <a:cs typeface="Helvetica 45 Light"/>
              </a:rPr>
              <a:t>/.settings/</a:t>
            </a:r>
            <a:r>
              <a:rPr lang="en-US" sz="2200" dirty="0" err="1" smtClean="0">
                <a:latin typeface="Helvetica 45 Light"/>
                <a:cs typeface="Helvetica 45 Light"/>
              </a:rPr>
              <a:t>com.bea.alsb.core.prefs</a:t>
            </a:r>
            <a:endParaRPr lang="en-US" sz="2200" dirty="0" smtClean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err="1" smtClean="0">
                <a:latin typeface="Helvetica 45 Light"/>
                <a:cs typeface="Helvetica 45 Light"/>
              </a:rPr>
              <a:t>container.referenced.projects</a:t>
            </a:r>
            <a:r>
              <a:rPr lang="en-US" sz="2200" dirty="0" smtClean="0">
                <a:latin typeface="Helvetica 45 Light"/>
                <a:cs typeface="Helvetica 45 Light"/>
              </a:rPr>
              <a:t>=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Pipe-delimited list of projects that are ‘attached’ to this OSB Configuration project</a:t>
            </a:r>
            <a:endParaRPr lang="en-US" sz="22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  <a:p>
            <a:pPr algn="l"/>
            <a:endParaRPr lang="en-US" sz="2800" dirty="0" smtClean="0">
              <a:latin typeface="Helvetica 45 Light"/>
              <a:cs typeface="Helvetica 45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2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 Target: </a:t>
            </a:r>
            <a:r>
              <a:rPr lang="en-US" dirty="0" err="1" smtClean="0"/>
              <a:t>ConfigExport</a:t>
            </a:r>
            <a:r>
              <a:rPr lang="en-US" dirty="0" smtClean="0"/>
              <a:t> (create JAR)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jar="${</a:t>
            </a:r>
            <a:r>
              <a:rPr lang="en-US" sz="2800" dirty="0" err="1">
                <a:latin typeface="Helvetica 45 Light"/>
                <a:cs typeface="Helvetica 45 Light"/>
              </a:rPr>
              <a:t>eclipse.home</a:t>
            </a:r>
            <a:r>
              <a:rPr lang="en-US" sz="2800" dirty="0">
                <a:latin typeface="Helvetica 45 Light"/>
                <a:cs typeface="Helvetica 45 Light"/>
              </a:rPr>
              <a:t>}/</a:t>
            </a:r>
            <a:r>
              <a:rPr lang="en-US" sz="2800" dirty="0" smtClean="0">
                <a:latin typeface="Helvetica 45 Light"/>
                <a:cs typeface="Helvetica 45 Light"/>
              </a:rPr>
              <a:t>plugins/org.eclipse.equinox.launcher_1.2.0.v20110502.jar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Installed with Eclipse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Oracle-provided Ant targets</a:t>
            </a: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Publish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Helvetica 45 Light"/>
                <a:cs typeface="Helvetica 45 Light"/>
              </a:rPr>
              <a:t>&lt;</a:t>
            </a:r>
            <a:r>
              <a:rPr lang="en-US" sz="2000" dirty="0" err="1">
                <a:latin typeface="Helvetica 45 Light"/>
                <a:cs typeface="Helvetica 45 Light"/>
              </a:rPr>
              <a:t>ivy:publish</a:t>
            </a:r>
            <a:r>
              <a:rPr lang="en-US" sz="2000" dirty="0">
                <a:latin typeface="Helvetica 45 Light"/>
                <a:cs typeface="Helvetica 45 Light"/>
              </a:rPr>
              <a:t> overwrite="true" update="true" </a:t>
            </a:r>
            <a:r>
              <a:rPr lang="en-US" sz="2000" dirty="0" err="1">
                <a:latin typeface="Helvetica 45 Light"/>
                <a:cs typeface="Helvetica 45 Light"/>
              </a:rPr>
              <a:t>forcedeliver</a:t>
            </a:r>
            <a:r>
              <a:rPr lang="en-US" sz="2000" dirty="0">
                <a:latin typeface="Helvetica 45 Light"/>
                <a:cs typeface="Helvetica 45 Light"/>
              </a:rPr>
              <a:t>="true" resolver="</a:t>
            </a:r>
            <a:r>
              <a:rPr lang="en-US" sz="2000" dirty="0" err="1">
                <a:latin typeface="Helvetica 45 Light"/>
                <a:cs typeface="Helvetica 45 Light"/>
              </a:rPr>
              <a:t>cuivyrepo</a:t>
            </a:r>
            <a:r>
              <a:rPr lang="en-US" sz="2000" dirty="0">
                <a:latin typeface="Helvetica 45 Light"/>
                <a:cs typeface="Helvetica 45 Light"/>
              </a:rPr>
              <a:t>" module="${module}" revision="${revision</a:t>
            </a:r>
            <a:r>
              <a:rPr lang="en-US" sz="2000" dirty="0" smtClean="0">
                <a:latin typeface="Helvetica 45 Light"/>
                <a:cs typeface="Helvetica 45 Light"/>
              </a:rPr>
              <a:t>}"&gt;</a:t>
            </a:r>
          </a:p>
          <a:p>
            <a:pPr algn="l"/>
            <a:endParaRPr lang="en-US" sz="2000" dirty="0" smtClean="0">
              <a:latin typeface="Helvetica 45 Light"/>
              <a:cs typeface="Helvetica 45 Light"/>
            </a:endParaRP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&lt;artifacts pattern="${</a:t>
            </a:r>
            <a:r>
              <a:rPr lang="en-US" sz="2000" dirty="0" err="1">
                <a:latin typeface="Helvetica 45 Light"/>
                <a:cs typeface="Helvetica 45 Light"/>
              </a:rPr>
              <a:t>workspace.export.config.dir</a:t>
            </a:r>
            <a:r>
              <a:rPr lang="en-US" sz="2000" dirty="0">
                <a:latin typeface="Helvetica 45 Light"/>
                <a:cs typeface="Helvetica 45 Light"/>
              </a:rPr>
              <a:t>}/[artifact]-[revision].[</a:t>
            </a:r>
            <a:r>
              <a:rPr lang="en-US" sz="2000" dirty="0" err="1">
                <a:latin typeface="Helvetica 45 Light"/>
                <a:cs typeface="Helvetica 45 Light"/>
              </a:rPr>
              <a:t>ext</a:t>
            </a:r>
            <a:r>
              <a:rPr lang="en-US" sz="2000" dirty="0" smtClean="0">
                <a:latin typeface="Helvetica 45 Light"/>
                <a:cs typeface="Helvetica 45 Light"/>
              </a:rPr>
              <a:t>]"/&gt;</a:t>
            </a:r>
          </a:p>
          <a:p>
            <a:pPr algn="l"/>
            <a:endParaRPr lang="en-US" sz="2000" dirty="0">
              <a:latin typeface="Helvetica 45 Light"/>
              <a:cs typeface="Helvetica 45 Light"/>
            </a:endParaRP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&lt;/</a:t>
            </a:r>
            <a:r>
              <a:rPr lang="en-US" sz="2000" dirty="0" err="1">
                <a:latin typeface="Helvetica 45 Light"/>
                <a:cs typeface="Helvetica 45 Light"/>
              </a:rPr>
              <a:t>ivy:publish</a:t>
            </a:r>
            <a:r>
              <a:rPr lang="en-US" sz="2000" dirty="0">
                <a:latin typeface="Helvetica 45 Light"/>
                <a:cs typeface="Helvetica 45 Light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JAR to OSB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1404938"/>
            <a:ext cx="8229600" cy="2752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Helvetica 45 Light"/>
                <a:cs typeface="Helvetica 45 Light"/>
              </a:rPr>
              <a:t>&lt;</a:t>
            </a:r>
            <a:r>
              <a:rPr lang="en-US" sz="2000" dirty="0" err="1">
                <a:latin typeface="Helvetica 45 Light"/>
                <a:cs typeface="Helvetica 45 Light"/>
              </a:rPr>
              <a:t>wlst</a:t>
            </a:r>
            <a:r>
              <a:rPr lang="en-US" sz="2000" dirty="0">
                <a:latin typeface="Helvetica 45 Light"/>
                <a:cs typeface="Helvetica 45 Light"/>
              </a:rPr>
              <a:t> </a:t>
            </a:r>
            <a:r>
              <a:rPr lang="en-US" sz="2000" dirty="0" err="1">
                <a:latin typeface="Helvetica 45 Light"/>
                <a:cs typeface="Helvetica 45 Light"/>
              </a:rPr>
              <a:t>fileName</a:t>
            </a:r>
            <a:r>
              <a:rPr lang="en-US" sz="2000" dirty="0">
                <a:latin typeface="Helvetica 45 Light"/>
                <a:cs typeface="Helvetica 45 Light"/>
              </a:rPr>
              <a:t>="./Publish.py" </a:t>
            </a:r>
            <a:r>
              <a:rPr lang="en-US" sz="2000" dirty="0" smtClean="0">
                <a:latin typeface="Helvetica 45 Light"/>
                <a:cs typeface="Helvetica 45 Light"/>
              </a:rPr>
              <a:t>…  &gt;</a:t>
            </a:r>
            <a:endParaRPr lang="en-US" sz="2000" dirty="0">
              <a:latin typeface="Helvetica 45 Light"/>
              <a:cs typeface="Helvetica 45 Light"/>
            </a:endParaRP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&lt;script&gt;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adminUser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[1]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adminPassword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[2]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adminUrl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[3]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passphrase = 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[2]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project=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[4]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importJar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[5]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customFile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[6]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preserveEnvValues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[7]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connect(</a:t>
            </a:r>
            <a:r>
              <a:rPr lang="en-US" sz="2000" dirty="0" err="1">
                <a:latin typeface="Helvetica 45 Light"/>
                <a:cs typeface="Helvetica 45 Light"/>
              </a:rPr>
              <a:t>adminUser,adminPassword,adminUrl</a:t>
            </a:r>
            <a:r>
              <a:rPr lang="en-US" sz="2000" dirty="0">
                <a:latin typeface="Helvetica 45 Light"/>
                <a:cs typeface="Helvetica 45 Light"/>
              </a:rPr>
              <a:t>)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domainRuntime</a:t>
            </a:r>
            <a:r>
              <a:rPr lang="en-US" sz="2000" dirty="0">
                <a:latin typeface="Helvetica 45 Light"/>
                <a:cs typeface="Helvetica 45 Light"/>
              </a:rPr>
              <a:t>()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 &lt;/script&gt;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&lt;/</a:t>
            </a:r>
            <a:r>
              <a:rPr lang="en-US" sz="2000" dirty="0" err="1">
                <a:latin typeface="Helvetica 45 Light"/>
                <a:cs typeface="Helvetica 45 Light"/>
              </a:rPr>
              <a:t>wlst</a:t>
            </a:r>
            <a:r>
              <a:rPr lang="en-US" sz="2000" dirty="0">
                <a:latin typeface="Helvetica 45 Light"/>
                <a:cs typeface="Helvetica 45 Light"/>
              </a:rPr>
              <a:t>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56944"/>
            <a:ext cx="7542213" cy="154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L master 1-27 revers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Deployment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Scripting OSB Objects (WM, JMS, </a:t>
            </a:r>
            <a:r>
              <a:rPr lang="en-US" sz="2800" dirty="0" err="1" smtClean="0">
                <a:latin typeface="Helvetica 45 Light"/>
                <a:cs typeface="Helvetica 45 Light"/>
              </a:rPr>
              <a:t>etc</a:t>
            </a:r>
            <a:r>
              <a:rPr lang="en-US" sz="2800" dirty="0" smtClean="0">
                <a:latin typeface="Helvetica 45 Light"/>
                <a:cs typeface="Helvetica 45 Light"/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Based on Record functionality in </a:t>
            </a:r>
            <a:r>
              <a:rPr lang="en-US" sz="2800" dirty="0" smtClean="0">
                <a:latin typeface="Helvetica 45 Light"/>
                <a:cs typeface="Helvetica 45 Light"/>
              </a:rPr>
              <a:t>WLS </a:t>
            </a:r>
            <a:r>
              <a:rPr lang="en-US" sz="2800" dirty="0" smtClean="0">
                <a:latin typeface="Helvetica 45 Light"/>
                <a:cs typeface="Helvetica 45 Light"/>
              </a:rPr>
              <a:t>Console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Python script invoked via Ant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Parameters passed from </a:t>
            </a:r>
            <a:r>
              <a:rPr lang="en-US" sz="2800" dirty="0" err="1" smtClean="0">
                <a:latin typeface="Helvetica 45 Light"/>
                <a:cs typeface="Helvetica 45 Light"/>
              </a:rPr>
              <a:t>config</a:t>
            </a:r>
            <a:r>
              <a:rPr lang="en-US" sz="2800" dirty="0" smtClean="0">
                <a:latin typeface="Helvetica 45 Light"/>
                <a:cs typeface="Helvetica 45 Light"/>
              </a:rPr>
              <a:t> values specific to target environment (defined in tokens files)</a:t>
            </a: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98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Target: </a:t>
            </a:r>
            <a:r>
              <a:rPr lang="en-US" dirty="0" err="1" smtClean="0"/>
              <a:t>CreateOsbObjects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1552575"/>
            <a:ext cx="8229600" cy="3743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Helvetica 45 Light"/>
                <a:cs typeface="Helvetica 45 Light"/>
              </a:rPr>
              <a:t>&lt;</a:t>
            </a:r>
            <a:r>
              <a:rPr lang="en-US" sz="2000" dirty="0" err="1">
                <a:latin typeface="Helvetica 45 Light"/>
                <a:cs typeface="Helvetica 45 Light"/>
              </a:rPr>
              <a:t>wlst</a:t>
            </a:r>
            <a:r>
              <a:rPr lang="en-US" sz="2000" dirty="0">
                <a:latin typeface="Helvetica 45 Light"/>
                <a:cs typeface="Helvetica 45 Light"/>
              </a:rPr>
              <a:t> </a:t>
            </a:r>
            <a:r>
              <a:rPr lang="en-US" sz="2000" dirty="0" err="1">
                <a:latin typeface="Helvetica 45 Light"/>
                <a:cs typeface="Helvetica 45 Light"/>
              </a:rPr>
              <a:t>fileName</a:t>
            </a:r>
            <a:r>
              <a:rPr lang="en-US" sz="2000" dirty="0">
                <a:latin typeface="Helvetica 45 Light"/>
                <a:cs typeface="Helvetica 45 Light"/>
              </a:rPr>
              <a:t>="./CreateOSBObjects.py" debug="${debug}" </a:t>
            </a:r>
            <a:r>
              <a:rPr lang="en-US" sz="2000" dirty="0" err="1">
                <a:latin typeface="Helvetica 45 Light"/>
                <a:cs typeface="Helvetica 45 Light"/>
              </a:rPr>
              <a:t>failOnError</a:t>
            </a:r>
            <a:r>
              <a:rPr lang="en-US" sz="2000" dirty="0">
                <a:latin typeface="Helvetica 45 Light"/>
                <a:cs typeface="Helvetica 45 Light"/>
              </a:rPr>
              <a:t>="true" arguments="${</a:t>
            </a:r>
            <a:r>
              <a:rPr lang="en-US" sz="2000" dirty="0" err="1">
                <a:latin typeface="Helvetica 45 Light"/>
                <a:cs typeface="Helvetica 45 Light"/>
              </a:rPr>
              <a:t>wls.username</a:t>
            </a:r>
            <a:r>
              <a:rPr lang="en-US" sz="2000" dirty="0">
                <a:latin typeface="Helvetica 45 Light"/>
                <a:cs typeface="Helvetica 45 Light"/>
              </a:rPr>
              <a:t>} ${</a:t>
            </a:r>
            <a:r>
              <a:rPr lang="en-US" sz="2000" dirty="0" err="1">
                <a:latin typeface="Helvetica 45 Light"/>
                <a:cs typeface="Helvetica 45 Light"/>
              </a:rPr>
              <a:t>wls.password</a:t>
            </a:r>
            <a:r>
              <a:rPr lang="en-US" sz="2000" dirty="0">
                <a:latin typeface="Helvetica 45 Light"/>
                <a:cs typeface="Helvetica 45 Light"/>
              </a:rPr>
              <a:t>} ${</a:t>
            </a:r>
            <a:r>
              <a:rPr lang="en-US" sz="2000" dirty="0" err="1">
                <a:latin typeface="Helvetica 45 Light"/>
                <a:cs typeface="Helvetica 45 Light"/>
              </a:rPr>
              <a:t>wls.server</a:t>
            </a:r>
            <a:r>
              <a:rPr lang="en-US" sz="2000" dirty="0">
                <a:latin typeface="Helvetica 45 Light"/>
                <a:cs typeface="Helvetica 45 Light"/>
              </a:rPr>
              <a:t>} ${</a:t>
            </a:r>
            <a:r>
              <a:rPr lang="en-US" sz="2000" dirty="0" err="1">
                <a:latin typeface="Helvetica 45 Light"/>
                <a:cs typeface="Helvetica 45 Light"/>
              </a:rPr>
              <a:t>wls.domain</a:t>
            </a:r>
            <a:r>
              <a:rPr lang="en-US" sz="2000" dirty="0">
                <a:latin typeface="Helvetica 45 Light"/>
                <a:cs typeface="Helvetica 45 Light"/>
              </a:rPr>
              <a:t>} ${</a:t>
            </a:r>
            <a:r>
              <a:rPr lang="en-US" sz="2000" dirty="0" err="1">
                <a:latin typeface="Helvetica 45 Light"/>
                <a:cs typeface="Helvetica 45 Light"/>
              </a:rPr>
              <a:t>wls.cluster</a:t>
            </a:r>
            <a:r>
              <a:rPr lang="en-US" sz="2000" dirty="0">
                <a:latin typeface="Helvetica 45 Light"/>
                <a:cs typeface="Helvetica 45 Light"/>
              </a:rPr>
              <a:t>}"&gt;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&lt;script&gt;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adminUser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[1]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adminPassword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[2]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adminUrl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[3]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domainName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[4]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	</a:t>
            </a:r>
            <a:r>
              <a:rPr lang="en-US" sz="2000" dirty="0" err="1">
                <a:latin typeface="Helvetica 45 Light"/>
                <a:cs typeface="Helvetica 45 Light"/>
              </a:rPr>
              <a:t>clusterName</a:t>
            </a:r>
            <a:r>
              <a:rPr lang="en-US" sz="2000" dirty="0">
                <a:latin typeface="Helvetica 45 Light"/>
                <a:cs typeface="Helvetica 45 Light"/>
              </a:rPr>
              <a:t>=</a:t>
            </a:r>
            <a:r>
              <a:rPr lang="en-US" sz="2000" dirty="0" err="1">
                <a:latin typeface="Helvetica 45 Light"/>
                <a:cs typeface="Helvetica 45 Light"/>
              </a:rPr>
              <a:t>sys.argv</a:t>
            </a:r>
            <a:r>
              <a:rPr lang="en-US" sz="2000" dirty="0">
                <a:latin typeface="Helvetica 45 Light"/>
                <a:cs typeface="Helvetica 45 Light"/>
              </a:rPr>
              <a:t>[5]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	&lt;/script&gt;</a:t>
            </a:r>
          </a:p>
          <a:p>
            <a:pPr algn="l"/>
            <a:r>
              <a:rPr lang="en-US" sz="2000" dirty="0">
                <a:latin typeface="Helvetica 45 Light"/>
                <a:cs typeface="Helvetica 45 Light"/>
              </a:rPr>
              <a:t>&lt;/</a:t>
            </a:r>
            <a:r>
              <a:rPr lang="en-US" sz="2000" dirty="0" err="1">
                <a:latin typeface="Helvetica 45 Light"/>
                <a:cs typeface="Helvetica 45 Light"/>
              </a:rPr>
              <a:t>wlst</a:t>
            </a:r>
            <a:r>
              <a:rPr lang="en-US" sz="2000" dirty="0" smtClean="0">
                <a:latin typeface="Helvetica 45 Light"/>
                <a:cs typeface="Helvetica 45 Light"/>
              </a:rPr>
              <a:t>&gt;</a:t>
            </a:r>
            <a:endParaRPr lang="en-US" sz="2000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2137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Helvetica 45 Light"/>
                <a:cs typeface="Helvetica 45 Light"/>
              </a:rPr>
              <a:t>OSB </a:t>
            </a:r>
            <a:r>
              <a:rPr lang="en-US" sz="3000" dirty="0" smtClean="0">
                <a:latin typeface="Helvetica 45 Light"/>
                <a:cs typeface="Helvetica 45 Light"/>
              </a:rPr>
              <a:t>Object Creation </a:t>
            </a:r>
            <a:r>
              <a:rPr lang="en-US" sz="3000" dirty="0" smtClean="0">
                <a:latin typeface="Helvetica 45 Light"/>
                <a:cs typeface="Helvetica 45 Light"/>
              </a:rPr>
              <a:t>Python wrapper</a:t>
            </a:r>
            <a:endParaRPr lang="en-US" sz="3000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866775"/>
            <a:ext cx="8229600" cy="4800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 smtClean="0">
              <a:latin typeface="Helvetica 45 Light"/>
              <a:cs typeface="Helvetica 45 Light"/>
            </a:endParaRPr>
          </a:p>
          <a:p>
            <a:pPr algn="l"/>
            <a:endParaRPr lang="en-US" sz="2000" dirty="0" smtClean="0">
              <a:latin typeface="Helvetica 45 Light"/>
              <a:cs typeface="Helvetica 45 Light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Python wrapper around Recorded code from Console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000" dirty="0">
                <a:latin typeface="Helvetica 45 Light"/>
                <a:cs typeface="Helvetica 45 Light"/>
              </a:rPr>
              <a:t>Provides various </a:t>
            </a:r>
            <a:r>
              <a:rPr lang="en-US" sz="2000" dirty="0" smtClean="0">
                <a:latin typeface="Helvetica 45 Light"/>
                <a:cs typeface="Helvetica 45 Light"/>
              </a:rPr>
              <a:t>environment–level variables</a:t>
            </a:r>
            <a:endParaRPr lang="en-US" sz="2000" dirty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From build process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From environment properties files</a:t>
            </a:r>
            <a:endParaRPr lang="en-US" sz="2000" dirty="0">
              <a:latin typeface="Helvetica 45 Light"/>
              <a:cs typeface="Helvetica 45 Ligh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Developer must replace hard-coded server/cluster names, </a:t>
            </a:r>
            <a:r>
              <a:rPr lang="en-US" sz="2000" dirty="0" err="1" smtClean="0">
                <a:latin typeface="Helvetica 45 Light"/>
                <a:cs typeface="Helvetica 45 Light"/>
              </a:rPr>
              <a:t>etc</a:t>
            </a:r>
            <a:endParaRPr lang="en-US" sz="2000" dirty="0" smtClean="0">
              <a:latin typeface="Helvetica 45 Light"/>
              <a:cs typeface="Helvetica 45 Light"/>
            </a:endParaRPr>
          </a:p>
          <a:p>
            <a:pPr algn="l"/>
            <a:endParaRPr lang="en-US" sz="900" dirty="0" smtClean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01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Unit </a:t>
            </a:r>
            <a:r>
              <a:rPr lang="en-US" sz="2800" dirty="0" smtClean="0">
                <a:latin typeface="Helvetica 45 Light"/>
                <a:cs typeface="Helvetica 45 Light"/>
              </a:rPr>
              <a:t>Testing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latin typeface="Helvetica 45 Light"/>
                <a:cs typeface="Helvetica 45 Light"/>
              </a:rPr>
              <a:t>SoapUI</a:t>
            </a:r>
            <a:r>
              <a:rPr lang="en-US" sz="2800" dirty="0" smtClean="0">
                <a:latin typeface="Helvetica 45 Light"/>
                <a:cs typeface="Helvetica 45 Light"/>
              </a:rPr>
              <a:t> plug-in for Eclipse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Multiple </a:t>
            </a:r>
            <a:r>
              <a:rPr lang="en-US" sz="2800" dirty="0" err="1" smtClean="0">
                <a:latin typeface="Helvetica 45 Light"/>
                <a:cs typeface="Helvetica 45 Light"/>
              </a:rPr>
              <a:t>TestSteps</a:t>
            </a:r>
            <a:r>
              <a:rPr lang="en-US" sz="2800" dirty="0" smtClean="0">
                <a:latin typeface="Helvetica 45 Light"/>
                <a:cs typeface="Helvetica 45 Light"/>
              </a:rPr>
              <a:t> in a </a:t>
            </a:r>
            <a:r>
              <a:rPr lang="en-US" sz="2800" dirty="0" err="1" smtClean="0">
                <a:latin typeface="Helvetica 45 Light"/>
                <a:cs typeface="Helvetica 45 Light"/>
              </a:rPr>
              <a:t>TestSuite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Write Asserts with Jenkins automation in mind!</a:t>
            </a: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77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Helvetica 45 Light"/>
                <a:cs typeface="Helvetica 45 Light"/>
              </a:rPr>
              <a:t>Purpose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Why a VM?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Developer Efficiency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Fast Onboarding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Repeatability/Reliability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Constantly Breakable (and fixable!)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>
                <a:latin typeface="Helvetica 45 Light"/>
                <a:cs typeface="Helvetica 45 Light"/>
              </a:rPr>
              <a:t>Disconnected Development &amp; Testing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Automated Deployments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Continuous Integration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Automated Test Execution/Reporting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Cross-Team Migration Efficiency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66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Deployment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Invoked by Ant </a:t>
            </a:r>
            <a:r>
              <a:rPr lang="en-US" sz="2800" dirty="0" smtClean="0">
                <a:latin typeface="Helvetica 45 Light"/>
                <a:cs typeface="Helvetica 45 Light"/>
              </a:rPr>
              <a:t>target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Using Python for WLST scripting</a:t>
            </a:r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Builds JAR file specific to target environment using environment tokens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Can publish to </a:t>
            </a:r>
            <a:r>
              <a:rPr lang="en-US" sz="2800" dirty="0" err="1" smtClean="0">
                <a:latin typeface="Helvetica 45 Light"/>
                <a:cs typeface="Helvetica 45 Light"/>
              </a:rPr>
              <a:t>Localhost</a:t>
            </a:r>
            <a:r>
              <a:rPr lang="en-US" sz="2800" dirty="0" smtClean="0">
                <a:latin typeface="Helvetica 45 Light"/>
                <a:cs typeface="Helvetica 45 Light"/>
              </a:rPr>
              <a:t> or Development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Must Commit to SVN to start Testing &amp; Migration process</a:t>
            </a: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66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Target, different 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&lt;target name="_</a:t>
            </a:r>
            <a:r>
              <a:rPr lang="en-US" sz="2800" dirty="0" err="1">
                <a:latin typeface="Helvetica 45 Light"/>
                <a:cs typeface="Helvetica 45 Light"/>
              </a:rPr>
              <a:t>CleanBuildAndPublishDEV</a:t>
            </a:r>
            <a:r>
              <a:rPr lang="en-US" sz="2800" dirty="0">
                <a:latin typeface="Helvetica 45 Light"/>
                <a:cs typeface="Helvetica 45 Light"/>
              </a:rPr>
              <a:t>"&gt;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&lt;property file="./</a:t>
            </a:r>
            <a:r>
              <a:rPr lang="en-US" sz="2800" dirty="0" err="1">
                <a:latin typeface="Helvetica 45 Light"/>
                <a:cs typeface="Helvetica 45 Light"/>
              </a:rPr>
              <a:t>tokens.DEV.properties</a:t>
            </a:r>
            <a:r>
              <a:rPr lang="en-US" sz="2800" dirty="0">
                <a:latin typeface="Helvetica 45 Light"/>
                <a:cs typeface="Helvetica 45 Light"/>
              </a:rPr>
              <a:t>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&lt;</a:t>
            </a:r>
            <a:r>
              <a:rPr lang="en-US" sz="2800" dirty="0" err="1">
                <a:latin typeface="Helvetica 45 Light"/>
                <a:cs typeface="Helvetica 45 Light"/>
              </a:rPr>
              <a:t>antcall</a:t>
            </a:r>
            <a:r>
              <a:rPr lang="en-US" sz="2800" dirty="0">
                <a:latin typeface="Helvetica 45 Light"/>
                <a:cs typeface="Helvetica 45 Light"/>
              </a:rPr>
              <a:t> target="</a:t>
            </a:r>
            <a:r>
              <a:rPr lang="en-US" sz="2800" dirty="0" err="1">
                <a:latin typeface="Helvetica 45 Light"/>
                <a:cs typeface="Helvetica 45 Light"/>
              </a:rPr>
              <a:t>CleanBuildAndPublish</a:t>
            </a:r>
            <a:r>
              <a:rPr lang="en-US" sz="2800" dirty="0">
                <a:latin typeface="Helvetica 45 Light"/>
                <a:cs typeface="Helvetica 45 Light"/>
              </a:rPr>
              <a:t>"/&gt;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&lt;/target&gt;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&lt;target name="_</a:t>
            </a:r>
            <a:r>
              <a:rPr lang="en-US" sz="2800" dirty="0" err="1">
                <a:latin typeface="Helvetica 45 Light"/>
                <a:cs typeface="Helvetica 45 Light"/>
              </a:rPr>
              <a:t>CleanBuildAndPublishLOCAL</a:t>
            </a:r>
            <a:r>
              <a:rPr lang="en-US" sz="2800" dirty="0">
                <a:latin typeface="Helvetica 45 Light"/>
                <a:cs typeface="Helvetica 45 Light"/>
              </a:rPr>
              <a:t>"&gt;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&lt;property file="./</a:t>
            </a:r>
            <a:r>
              <a:rPr lang="en-US" sz="2800" dirty="0" err="1">
                <a:latin typeface="Helvetica 45 Light"/>
                <a:cs typeface="Helvetica 45 Light"/>
              </a:rPr>
              <a:t>tokens.LOCAL.properties</a:t>
            </a:r>
            <a:r>
              <a:rPr lang="en-US" sz="2800" dirty="0">
                <a:latin typeface="Helvetica 45 Light"/>
                <a:cs typeface="Helvetica 45 Light"/>
              </a:rPr>
              <a:t>" 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	&lt;</a:t>
            </a:r>
            <a:r>
              <a:rPr lang="en-US" sz="2800" dirty="0" err="1">
                <a:latin typeface="Helvetica 45 Light"/>
                <a:cs typeface="Helvetica 45 Light"/>
              </a:rPr>
              <a:t>antcall</a:t>
            </a:r>
            <a:r>
              <a:rPr lang="en-US" sz="2800" dirty="0">
                <a:latin typeface="Helvetica 45 Light"/>
                <a:cs typeface="Helvetica 45 Light"/>
              </a:rPr>
              <a:t> target="</a:t>
            </a:r>
            <a:r>
              <a:rPr lang="en-US" sz="2800" dirty="0" err="1">
                <a:latin typeface="Helvetica 45 Light"/>
                <a:cs typeface="Helvetica 45 Light"/>
              </a:rPr>
              <a:t>CleanBuildAndPublish</a:t>
            </a:r>
            <a:r>
              <a:rPr lang="en-US" sz="2800" dirty="0">
                <a:latin typeface="Helvetica 45 Light"/>
                <a:cs typeface="Helvetica 45 Light"/>
              </a:rPr>
              <a:t>"/&gt;</a:t>
            </a:r>
          </a:p>
          <a:p>
            <a:pPr algn="l"/>
            <a:r>
              <a:rPr lang="en-US" sz="2800" dirty="0">
                <a:latin typeface="Helvetica 45 Light"/>
                <a:cs typeface="Helvetica 45 Light"/>
              </a:rPr>
              <a:t>&lt;/target</a:t>
            </a:r>
            <a:r>
              <a:rPr lang="en-US" sz="2800" dirty="0" smtClean="0">
                <a:latin typeface="Helvetica 45 Light"/>
                <a:cs typeface="Helvetica 45 Light"/>
              </a:rPr>
              <a:t>&gt;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7791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Demo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smtClean="0">
                <a:latin typeface="Helvetica 45 Light"/>
                <a:cs typeface="Helvetica 45 Light"/>
              </a:rPr>
              <a:t>New Developer Setup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Ivy Dependencies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Token Replacement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OSB Object Creation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Deployment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606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Workflow Overview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525" y="2057400"/>
            <a:ext cx="1219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1908" y="1762125"/>
            <a:ext cx="1143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5735" y="2209800"/>
            <a:ext cx="1219200" cy="914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Jenkins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1295400"/>
            <a:ext cx="1066800" cy="685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1908" y="2905125"/>
            <a:ext cx="1143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8300" y="3971925"/>
            <a:ext cx="1295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</a:t>
            </a:r>
            <a:r>
              <a:rPr lang="en-US" dirty="0" err="1" smtClean="0">
                <a:solidFill>
                  <a:schemeClr val="tx1"/>
                </a:solidFill>
              </a:rPr>
              <a:t>Dev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2"/>
            <a:endCxn id="14" idx="0"/>
          </p:cNvCxnSpPr>
          <p:nvPr/>
        </p:nvCxnSpPr>
        <p:spPr>
          <a:xfrm>
            <a:off x="1381125" y="2971800"/>
            <a:ext cx="904875" cy="1000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 flipV="1">
            <a:off x="1990725" y="2143125"/>
            <a:ext cx="1001183" cy="37147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1990725" y="2604700"/>
            <a:ext cx="1001183" cy="68142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4134908" y="2143125"/>
            <a:ext cx="800827" cy="52387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</p:cNvCxnSpPr>
          <p:nvPr/>
        </p:nvCxnSpPr>
        <p:spPr>
          <a:xfrm flipV="1">
            <a:off x="4134908" y="2781300"/>
            <a:ext cx="800827" cy="50482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42362" y="2326341"/>
            <a:ext cx="1066800" cy="685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Prep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3352800"/>
            <a:ext cx="1066800" cy="685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Prod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 flipV="1">
            <a:off x="6154935" y="1638300"/>
            <a:ext cx="1084065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20" idx="1"/>
          </p:cNvCxnSpPr>
          <p:nvPr/>
        </p:nvCxnSpPr>
        <p:spPr>
          <a:xfrm>
            <a:off x="6154935" y="2667000"/>
            <a:ext cx="1087427" cy="22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21" idx="1"/>
          </p:cNvCxnSpPr>
          <p:nvPr/>
        </p:nvCxnSpPr>
        <p:spPr>
          <a:xfrm>
            <a:off x="6154935" y="2667000"/>
            <a:ext cx="1084065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95400"/>
            <a:ext cx="0" cy="4495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2192" y="2905125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235476" y="1981200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13350" y="28194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22098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92142" y="1780401"/>
            <a:ext cx="6656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Auto/CI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3380601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Demand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231135" y="2466201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Demand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560032" y="5143500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29325" y="5156716"/>
            <a:ext cx="133870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3825" y="3971925"/>
            <a:ext cx="1295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Local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9" idx="2"/>
            <a:endCxn id="37" idx="0"/>
          </p:cNvCxnSpPr>
          <p:nvPr/>
        </p:nvCxnSpPr>
        <p:spPr>
          <a:xfrm flipH="1">
            <a:off x="771525" y="2971800"/>
            <a:ext cx="609600" cy="1000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Migration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Jenkins server acts as gatekeeper to QA &amp; Production environments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Continuous Integration every SVN Commit to a dedicated Test environment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Targeted project-by-project deployments to QA and Production environments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66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Gotchas &amp; Tips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Execute build in a separate [empty] workspace!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Be </a:t>
            </a:r>
            <a:r>
              <a:rPr lang="en-US" sz="2800" dirty="0">
                <a:latin typeface="Helvetica 45 Light"/>
                <a:cs typeface="Helvetica 45 Light"/>
              </a:rPr>
              <a:t>sure to start OSB Managed server in VM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If on Linux/Unix, add </a:t>
            </a:r>
            <a:r>
              <a:rPr lang="en-US" sz="2800" dirty="0" err="1" smtClean="0">
                <a:latin typeface="Helvetica 45 Light"/>
                <a:cs typeface="Helvetica 45 Light"/>
              </a:rPr>
              <a:t>jenkins</a:t>
            </a:r>
            <a:r>
              <a:rPr lang="en-US" sz="2800" dirty="0" smtClean="0">
                <a:latin typeface="Helvetica 45 Light"/>
                <a:cs typeface="Helvetica 45 Light"/>
              </a:rPr>
              <a:t> user to oracle group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Underscores in tokens will fail some OSB Validations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Periods in tokens do not work at all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Use dos2unix liberally if running Jenkins on Linux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Again: run builds in a separate workspace (really!)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Presentation Resources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RMOUG website</a:t>
            </a:r>
            <a:endParaRPr lang="en-US" sz="2400" dirty="0" smtClean="0">
              <a:latin typeface="Helvetica 45 Light"/>
              <a:cs typeface="Helvetica 45 Light"/>
              <a:hlinkClick r:id="rId3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  <a:hlinkClick r:id="rId3"/>
              </a:rPr>
              <a:t>https</a:t>
            </a:r>
            <a:r>
              <a:rPr lang="en-US" sz="2400" dirty="0">
                <a:latin typeface="Helvetica 45 Light"/>
                <a:cs typeface="Helvetica 45 Light"/>
                <a:hlinkClick r:id="rId3"/>
              </a:rPr>
              <a:t>://</a:t>
            </a:r>
            <a:r>
              <a:rPr lang="en-US" sz="2400" dirty="0" smtClean="0">
                <a:latin typeface="Helvetica 45 Light"/>
                <a:cs typeface="Helvetica 45 Light"/>
                <a:hlinkClick r:id="rId3"/>
              </a:rPr>
              <a:t>github.com/stonaker/cu-presentations</a:t>
            </a:r>
            <a:endParaRPr lang="en-US" sz="24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Folder /</a:t>
            </a:r>
            <a:r>
              <a:rPr lang="en-US" sz="2000" dirty="0" err="1" smtClean="0">
                <a:latin typeface="Helvetica 45 Light"/>
                <a:cs typeface="Helvetica 45 Light"/>
              </a:rPr>
              <a:t>RMOUG_Optimizing_OSB_Developer_Tools</a:t>
            </a:r>
            <a:r>
              <a:rPr lang="en-US" sz="2000" dirty="0" smtClean="0">
                <a:latin typeface="Helvetica 45 Light"/>
                <a:cs typeface="Helvetica 45 Light"/>
              </a:rPr>
              <a:t>/</a:t>
            </a:r>
            <a:endParaRPr lang="en-US" sz="2000" dirty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This </a:t>
            </a:r>
            <a:r>
              <a:rPr lang="en-US" sz="2000" dirty="0" smtClean="0">
                <a:latin typeface="Helvetica 45 Light"/>
                <a:cs typeface="Helvetica 45 Light"/>
              </a:rPr>
              <a:t>Slideshow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Setup/Installation Document</a:t>
            </a:r>
            <a:endParaRPr lang="en-US" sz="2000" dirty="0" smtClean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Sample Code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Properties files </a:t>
            </a:r>
            <a:r>
              <a:rPr lang="en-US" sz="2000" dirty="0" smtClean="0">
                <a:latin typeface="Helvetica 45 Light"/>
                <a:cs typeface="Helvetica 45 Light"/>
              </a:rPr>
              <a:t>examples</a:t>
            </a:r>
            <a:endParaRPr lang="en-US" sz="2000" dirty="0" smtClean="0">
              <a:latin typeface="Helvetica 45 Light"/>
              <a:cs typeface="Helvetica 45 Light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Tokens file </a:t>
            </a:r>
            <a:r>
              <a:rPr lang="en-US" sz="2000" dirty="0" smtClean="0">
                <a:latin typeface="Helvetica 45 Light"/>
                <a:cs typeface="Helvetica 45 Light"/>
              </a:rPr>
              <a:t>examples</a:t>
            </a:r>
            <a:endParaRPr lang="en-US" sz="2000" dirty="0" smtClean="0">
              <a:latin typeface="Helvetica 45 Light"/>
              <a:cs typeface="Helvetica 45 Light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Sample Ant targets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Java </a:t>
            </a:r>
            <a:r>
              <a:rPr lang="en-US" sz="2000" dirty="0" err="1" smtClean="0">
                <a:latin typeface="Helvetica 45 Light"/>
                <a:cs typeface="Helvetica 45 Light"/>
              </a:rPr>
              <a:t>Tokenizer</a:t>
            </a:r>
            <a:r>
              <a:rPr lang="en-US" sz="2000" dirty="0" smtClean="0">
                <a:latin typeface="Helvetica 45 Light"/>
                <a:cs typeface="Helvetica 45 Light"/>
              </a:rPr>
              <a:t> class</a:t>
            </a:r>
            <a:endParaRPr lang="en-US" sz="2000" dirty="0">
              <a:latin typeface="Helvetica 45 Light"/>
              <a:cs typeface="Helvetica 45 Light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Eclipse environment setup shell scripts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400" dirty="0" smtClean="0">
              <a:latin typeface="Helvetica 45 Light"/>
              <a:cs typeface="Helvetica 45 Light"/>
            </a:endParaRPr>
          </a:p>
          <a:p>
            <a:pPr marL="1371600" lvl="2" indent="-457200">
              <a:buFont typeface="Arial" pitchFamily="34" charset="0"/>
              <a:buChar char="•"/>
            </a:pPr>
            <a:endParaRPr lang="en-US" sz="2400" dirty="0" smtClean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35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Special Thanks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09600" y="1597025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09600" y="1597025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Eric </a:t>
            </a:r>
            <a:r>
              <a:rPr lang="en-US" sz="2400" dirty="0" err="1" smtClean="0">
                <a:latin typeface="Helvetica 45 Light"/>
                <a:cs typeface="Helvetica 45 Light"/>
              </a:rPr>
              <a:t>Greenfeder</a:t>
            </a:r>
            <a:r>
              <a:rPr lang="en-US" sz="2400" dirty="0" smtClean="0">
                <a:latin typeface="Helvetica 45 Light"/>
                <a:cs typeface="Helvetica 45 Light"/>
              </a:rPr>
              <a:t> &amp; the Visual Integrator team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b="1" dirty="0" smtClean="0">
                <a:hlinkClick r:id="rId3"/>
              </a:rPr>
              <a:t>www.visualintegrator.com</a:t>
            </a:r>
            <a:endParaRPr lang="en-US" sz="2000" b="1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b="1" dirty="0" smtClean="0">
                <a:hlinkClick r:id="rId4"/>
              </a:rPr>
              <a:t>www.thefusionexperts.com</a:t>
            </a:r>
            <a:endParaRPr lang="en-US" sz="2400" dirty="0">
              <a:latin typeface="Helvetica 45 Light"/>
            </a:endParaRPr>
          </a:p>
          <a:p>
            <a:pPr algn="l"/>
            <a:endParaRPr lang="en-US" sz="2400" dirty="0" smtClean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5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Q&amp;A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629275" y="4522786"/>
            <a:ext cx="3209925" cy="114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Helvetica 45 Light"/>
                <a:cs typeface="Helvetica 45 Light"/>
              </a:rPr>
              <a:t>Anthony </a:t>
            </a:r>
            <a:r>
              <a:rPr lang="en-US" sz="2000" dirty="0" smtClean="0">
                <a:latin typeface="Helvetica 45 Light"/>
                <a:cs typeface="Helvetica 45 Light"/>
              </a:rPr>
              <a:t>S</a:t>
            </a:r>
            <a:r>
              <a:rPr lang="en-US" sz="2000" dirty="0" smtClean="0">
                <a:latin typeface="Helvetica 45 Light"/>
                <a:cs typeface="Helvetica 45 Light"/>
              </a:rPr>
              <a:t>tonaker</a:t>
            </a:r>
          </a:p>
          <a:p>
            <a:pPr algn="l"/>
            <a:r>
              <a:rPr lang="en-US" sz="2000" dirty="0" smtClean="0">
                <a:latin typeface="Helvetica 45 Light"/>
                <a:cs typeface="Helvetica 45 Light"/>
              </a:rPr>
              <a:t>University of Colorado</a:t>
            </a:r>
          </a:p>
          <a:p>
            <a:pPr algn="l"/>
            <a:r>
              <a:rPr lang="en-US" sz="2000" dirty="0" smtClean="0">
                <a:latin typeface="Helvetica 45 Light"/>
                <a:cs typeface="Helvetica 45 Light"/>
                <a:hlinkClick r:id="rId3"/>
              </a:rPr>
              <a:t>anthony.stonaker@cu.edu</a:t>
            </a:r>
            <a:endParaRPr lang="en-US" sz="20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486150" y="3228975"/>
            <a:ext cx="5353050" cy="2314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09600" y="1597025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Tools &amp; Plugins Summary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3223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Helvetica 45 Light"/>
            </a:endParaRPr>
          </a:p>
          <a:p>
            <a:pPr marL="0" indent="0">
              <a:buNone/>
            </a:pPr>
            <a:r>
              <a:rPr lang="en-US" sz="2800" dirty="0" smtClean="0">
                <a:latin typeface="Helvetica 45 Light"/>
              </a:rPr>
              <a:t>OSB Core Components</a:t>
            </a:r>
          </a:p>
          <a:p>
            <a:r>
              <a:rPr lang="en-US" sz="2200" dirty="0" smtClean="0">
                <a:latin typeface="Helvetica 45 Light"/>
              </a:rPr>
              <a:t>OEPE </a:t>
            </a:r>
            <a:r>
              <a:rPr lang="en-US" sz="2200" dirty="0" smtClean="0">
                <a:latin typeface="Helvetica 45 Light"/>
              </a:rPr>
              <a:t>11.1.1.8.0</a:t>
            </a:r>
          </a:p>
          <a:p>
            <a:r>
              <a:rPr lang="en-US" sz="2200" dirty="0" smtClean="0">
                <a:latin typeface="Helvetica 45 Light"/>
              </a:rPr>
              <a:t>OSB 11.1.1.6.0</a:t>
            </a:r>
          </a:p>
          <a:p>
            <a:r>
              <a:rPr lang="en-US" sz="2200" dirty="0" err="1" smtClean="0">
                <a:latin typeface="Helvetica 45 Light"/>
              </a:rPr>
              <a:t>Weblogic</a:t>
            </a:r>
            <a:r>
              <a:rPr lang="en-US" sz="2200" dirty="0" smtClean="0">
                <a:latin typeface="Helvetica 45 Light"/>
              </a:rPr>
              <a:t> 10.3</a:t>
            </a:r>
          </a:p>
          <a:p>
            <a:r>
              <a:rPr lang="en-US" sz="2200" dirty="0" smtClean="0">
                <a:latin typeface="Helvetica 45 Light"/>
              </a:rPr>
              <a:t>Java JRE/JDK</a:t>
            </a:r>
            <a:endParaRPr lang="en-US" sz="2200" dirty="0">
              <a:latin typeface="Helvetica 45 Light"/>
            </a:endParaRPr>
          </a:p>
          <a:p>
            <a:r>
              <a:rPr lang="en-US" sz="2200" dirty="0">
                <a:latin typeface="Helvetica 45 Light"/>
              </a:rPr>
              <a:t>Python </a:t>
            </a:r>
            <a:r>
              <a:rPr lang="en-US" sz="2200" dirty="0" smtClean="0">
                <a:latin typeface="Helvetica 45 Light"/>
              </a:rPr>
              <a:t>2.7.3</a:t>
            </a:r>
          </a:p>
        </p:txBody>
      </p: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Tools &amp; Plugins Summary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3223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Helvetica 45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747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Helvetica 45 Light"/>
            </a:endParaRPr>
          </a:p>
          <a:p>
            <a:pPr marL="0" indent="0">
              <a:buNone/>
            </a:pPr>
            <a:r>
              <a:rPr lang="en-US" sz="2800" dirty="0" smtClean="0">
                <a:latin typeface="Helvetica 45 Light"/>
              </a:rPr>
              <a:t>Eclipse Plug-ins</a:t>
            </a:r>
          </a:p>
          <a:p>
            <a:r>
              <a:rPr lang="en-US" sz="2200" dirty="0" err="1" smtClean="0">
                <a:latin typeface="Helvetica 45 Light"/>
              </a:rPr>
              <a:t>Mylyn</a:t>
            </a:r>
            <a:r>
              <a:rPr lang="en-US" sz="2200" dirty="0" smtClean="0">
                <a:latin typeface="Helvetica 45 Light"/>
              </a:rPr>
              <a:t> </a:t>
            </a:r>
            <a:r>
              <a:rPr lang="en-US" sz="2200" dirty="0" smtClean="0">
                <a:latin typeface="Helvetica 45 Light"/>
              </a:rPr>
              <a:t>3.8.2 (for JIRA)</a:t>
            </a:r>
          </a:p>
          <a:p>
            <a:r>
              <a:rPr lang="en-US" sz="2200" dirty="0" err="1" smtClean="0">
                <a:latin typeface="Helvetica 45 Light"/>
              </a:rPr>
              <a:t>Subclipse</a:t>
            </a:r>
            <a:r>
              <a:rPr lang="en-US" sz="2200" dirty="0" smtClean="0">
                <a:latin typeface="Helvetica 45 Light"/>
              </a:rPr>
              <a:t> 1.6 Plugin</a:t>
            </a:r>
          </a:p>
          <a:p>
            <a:r>
              <a:rPr lang="en-US" sz="2200" dirty="0" err="1" smtClean="0">
                <a:latin typeface="Helvetica 45 Light"/>
              </a:rPr>
              <a:t>SoapUI</a:t>
            </a:r>
            <a:r>
              <a:rPr lang="en-US" sz="2200" dirty="0" smtClean="0">
                <a:latin typeface="Helvetica 45 Light"/>
              </a:rPr>
              <a:t> 4.0.1 Plugin</a:t>
            </a:r>
          </a:p>
          <a:p>
            <a:pPr marL="0" indent="0">
              <a:buNone/>
            </a:pPr>
            <a:endParaRPr lang="en-US" sz="2400" dirty="0" smtClean="0">
              <a:latin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83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Tools &amp; Plugins Summary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3223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Helvetica 45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747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Helvetica 45 Light"/>
            </a:endParaRPr>
          </a:p>
          <a:p>
            <a:pPr marL="0" indent="0">
              <a:buNone/>
            </a:pPr>
            <a:r>
              <a:rPr lang="en-US" sz="2800" dirty="0" smtClean="0">
                <a:latin typeface="Helvetica 45 Light"/>
              </a:rPr>
              <a:t>Build/Dependency Tools</a:t>
            </a:r>
          </a:p>
          <a:p>
            <a:r>
              <a:rPr lang="en-US" sz="2200" dirty="0" smtClean="0">
                <a:latin typeface="Helvetica 45 Light"/>
              </a:rPr>
              <a:t>Ant </a:t>
            </a:r>
            <a:r>
              <a:rPr lang="en-US" sz="2200" dirty="0" smtClean="0">
                <a:latin typeface="Helvetica 45 Light"/>
              </a:rPr>
              <a:t>1.8.4</a:t>
            </a:r>
          </a:p>
          <a:p>
            <a:r>
              <a:rPr lang="en-US" sz="2200" dirty="0" smtClean="0">
                <a:latin typeface="Helvetica 45 Light"/>
              </a:rPr>
              <a:t>Ant </a:t>
            </a:r>
            <a:r>
              <a:rPr lang="en-US" sz="2200" dirty="0" err="1" smtClean="0">
                <a:latin typeface="Helvetica 45 Light"/>
              </a:rPr>
              <a:t>Contrib</a:t>
            </a:r>
            <a:r>
              <a:rPr lang="en-US" sz="2200" dirty="0" smtClean="0">
                <a:latin typeface="Helvetica 45 Light"/>
              </a:rPr>
              <a:t> 1.0b3</a:t>
            </a:r>
          </a:p>
          <a:p>
            <a:r>
              <a:rPr lang="en-US" sz="2200" dirty="0" smtClean="0">
                <a:latin typeface="Helvetica 45 Light"/>
              </a:rPr>
              <a:t>Ant Forms 2.0</a:t>
            </a:r>
          </a:p>
          <a:p>
            <a:r>
              <a:rPr lang="en-US" sz="2200" dirty="0" smtClean="0">
                <a:latin typeface="Helvetica 45 Light"/>
              </a:rPr>
              <a:t>Ivy 2.3.0</a:t>
            </a:r>
          </a:p>
        </p:txBody>
      </p:sp>
    </p:spTree>
    <p:extLst>
      <p:ext uri="{BB962C8B-B14F-4D97-AF65-F5344CB8AC3E}">
        <p14:creationId xmlns:p14="http://schemas.microsoft.com/office/powerpoint/2010/main" val="32286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Tools &amp; Plugins Summary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3223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Helvetica 45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747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Helvetica 45 Light"/>
            </a:endParaRPr>
          </a:p>
          <a:p>
            <a:pPr marL="0" indent="0">
              <a:buNone/>
            </a:pPr>
            <a:r>
              <a:rPr lang="en-US" sz="2800" dirty="0" smtClean="0">
                <a:latin typeface="Helvetica 45 Light"/>
              </a:rPr>
              <a:t>VM Accessories</a:t>
            </a:r>
            <a:endParaRPr lang="en-US" sz="2800" dirty="0" smtClean="0">
              <a:latin typeface="Helvetica 45 Light"/>
            </a:endParaRPr>
          </a:p>
          <a:p>
            <a:r>
              <a:rPr lang="en-US" sz="2200" dirty="0" smtClean="0">
                <a:latin typeface="Helvetica 45 Light"/>
              </a:rPr>
              <a:t>Notepad</a:t>
            </a:r>
            <a:r>
              <a:rPr lang="en-US" sz="2200" dirty="0" smtClean="0">
                <a:latin typeface="Helvetica 45 Light"/>
              </a:rPr>
              <a:t>++</a:t>
            </a:r>
          </a:p>
          <a:p>
            <a:r>
              <a:rPr lang="en-US" sz="2200" dirty="0" err="1" smtClean="0">
                <a:latin typeface="Helvetica 45 Light"/>
              </a:rPr>
              <a:t>JDeveloper</a:t>
            </a:r>
            <a:endParaRPr lang="en-US" sz="2200" dirty="0" smtClean="0">
              <a:latin typeface="Helvetica 45 Light"/>
            </a:endParaRPr>
          </a:p>
          <a:p>
            <a:r>
              <a:rPr lang="en-US" sz="2200" dirty="0" err="1" smtClean="0">
                <a:latin typeface="Helvetica 45 Light"/>
              </a:rPr>
              <a:t>IntelliJ</a:t>
            </a:r>
            <a:endParaRPr lang="en-US" sz="2200" dirty="0" smtClean="0">
              <a:latin typeface="Helvetica 45 Light"/>
            </a:endParaRPr>
          </a:p>
          <a:p>
            <a:r>
              <a:rPr lang="en-US" sz="2200" dirty="0" smtClean="0">
                <a:latin typeface="Helvetica 45 Light"/>
              </a:rPr>
              <a:t>SQL Developer</a:t>
            </a:r>
          </a:p>
          <a:p>
            <a:r>
              <a:rPr lang="en-US" sz="2200" dirty="0" smtClean="0">
                <a:latin typeface="Helvetica 45 Light"/>
              </a:rPr>
              <a:t>Oxygen</a:t>
            </a:r>
          </a:p>
          <a:p>
            <a:r>
              <a:rPr lang="en-US" sz="2200" dirty="0">
                <a:latin typeface="Helvetica 45 Light"/>
              </a:rPr>
              <a:t>Your favorite Text/Code/XML Editor(s)</a:t>
            </a:r>
          </a:p>
          <a:p>
            <a:endParaRPr lang="en-US" sz="2400" dirty="0" smtClean="0">
              <a:latin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3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Tools &amp; Plugins Summary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3223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Helvetica 45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747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Helvetica 45 Light"/>
            </a:endParaRPr>
          </a:p>
          <a:p>
            <a:pPr marL="0" indent="0">
              <a:buNone/>
            </a:pPr>
            <a:r>
              <a:rPr lang="en-US" sz="2800" dirty="0" smtClean="0">
                <a:latin typeface="Helvetica 45 Light"/>
              </a:rPr>
              <a:t>Integration &amp; </a:t>
            </a:r>
            <a:r>
              <a:rPr lang="en-US" sz="2800" dirty="0" smtClean="0">
                <a:latin typeface="Helvetica 45 Light"/>
              </a:rPr>
              <a:t>Deployment</a:t>
            </a:r>
          </a:p>
          <a:p>
            <a:r>
              <a:rPr lang="en-US" sz="2800" dirty="0" smtClean="0">
                <a:latin typeface="Helvetica 45 Light"/>
              </a:rPr>
              <a:t>Jenkins </a:t>
            </a:r>
            <a:r>
              <a:rPr lang="en-US" sz="2800" dirty="0" smtClean="0">
                <a:latin typeface="Helvetica 45 Light"/>
              </a:rPr>
              <a:t>v1.494</a:t>
            </a:r>
          </a:p>
          <a:p>
            <a:pPr lvl="1"/>
            <a:r>
              <a:rPr lang="en-US" sz="1800" dirty="0" smtClean="0">
                <a:latin typeface="Helvetica 45 Light"/>
              </a:rPr>
              <a:t>LDAP Plugin</a:t>
            </a:r>
          </a:p>
          <a:p>
            <a:pPr lvl="1"/>
            <a:r>
              <a:rPr lang="en-US" sz="1800" dirty="0" smtClean="0">
                <a:latin typeface="Helvetica 45 Light"/>
              </a:rPr>
              <a:t>Subversion Plugin</a:t>
            </a:r>
          </a:p>
          <a:p>
            <a:pPr lvl="1"/>
            <a:r>
              <a:rPr lang="en-US" sz="1800" dirty="0" err="1" smtClean="0">
                <a:latin typeface="Helvetica 45 Light"/>
              </a:rPr>
              <a:t>EnvInject</a:t>
            </a:r>
            <a:r>
              <a:rPr lang="en-US" sz="1800" dirty="0" smtClean="0">
                <a:latin typeface="Helvetica 45 Light"/>
              </a:rPr>
              <a:t> Plugin</a:t>
            </a:r>
          </a:p>
          <a:p>
            <a:pPr lvl="1"/>
            <a:r>
              <a:rPr lang="en-US" sz="1800" dirty="0" smtClean="0">
                <a:latin typeface="Helvetica 45 Light"/>
              </a:rPr>
              <a:t>Workspace Cleanup Plugin</a:t>
            </a:r>
            <a:endParaRPr lang="en-US" sz="1800" dirty="0">
              <a:latin typeface="Helvetica 45 Light"/>
            </a:endParaRPr>
          </a:p>
          <a:p>
            <a:pPr lvl="1"/>
            <a:r>
              <a:rPr lang="en-US" sz="1800" dirty="0" err="1">
                <a:latin typeface="Helvetica 45 Light"/>
              </a:rPr>
              <a:t>ChuckNorris</a:t>
            </a:r>
            <a:r>
              <a:rPr lang="en-US" sz="1800" dirty="0">
                <a:latin typeface="Helvetica 45 Light"/>
              </a:rPr>
              <a:t> Plugin</a:t>
            </a:r>
          </a:p>
          <a:p>
            <a:endParaRPr lang="en-US" sz="2200" dirty="0" smtClean="0">
              <a:latin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86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Workflow Overview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525" y="2057400"/>
            <a:ext cx="1219200" cy="914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1908" y="1762125"/>
            <a:ext cx="1143000" cy="762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5735" y="2209800"/>
            <a:ext cx="1219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Jenkins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12954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1908" y="2905125"/>
            <a:ext cx="1143000" cy="762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8300" y="3971925"/>
            <a:ext cx="1295400" cy="838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</a:t>
            </a:r>
            <a:r>
              <a:rPr lang="en-US" dirty="0" err="1" smtClean="0">
                <a:solidFill>
                  <a:schemeClr val="tx1"/>
                </a:solidFill>
              </a:rPr>
              <a:t>Dev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2"/>
            <a:endCxn id="14" idx="0"/>
          </p:cNvCxnSpPr>
          <p:nvPr/>
        </p:nvCxnSpPr>
        <p:spPr>
          <a:xfrm>
            <a:off x="1381125" y="2971800"/>
            <a:ext cx="904875" cy="1000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 flipV="1">
            <a:off x="1990725" y="2143125"/>
            <a:ext cx="1001183" cy="37147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1990725" y="2667000"/>
            <a:ext cx="1001183" cy="61912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4134908" y="2143125"/>
            <a:ext cx="800827" cy="52387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</p:cNvCxnSpPr>
          <p:nvPr/>
        </p:nvCxnSpPr>
        <p:spPr>
          <a:xfrm flipV="1">
            <a:off x="4134908" y="2781300"/>
            <a:ext cx="800827" cy="50482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42362" y="2326341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Prep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33528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Prod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 flipV="1">
            <a:off x="6154935" y="1638300"/>
            <a:ext cx="1084065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20" idx="1"/>
          </p:cNvCxnSpPr>
          <p:nvPr/>
        </p:nvCxnSpPr>
        <p:spPr>
          <a:xfrm>
            <a:off x="6154935" y="2667000"/>
            <a:ext cx="1087427" cy="22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21" idx="1"/>
          </p:cNvCxnSpPr>
          <p:nvPr/>
        </p:nvCxnSpPr>
        <p:spPr>
          <a:xfrm>
            <a:off x="6154935" y="2667000"/>
            <a:ext cx="1084065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95400"/>
            <a:ext cx="0" cy="4495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35476" y="2970311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235476" y="1981200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13350" y="28194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22098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92142" y="1780401"/>
            <a:ext cx="6656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Auto/CI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3380601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Demand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231135" y="2466201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Demand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560032" y="5143500"/>
            <a:ext cx="145193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29325" y="5156716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3825" y="3971925"/>
            <a:ext cx="1295400" cy="838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Local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9" idx="2"/>
            <a:endCxn id="37" idx="0"/>
          </p:cNvCxnSpPr>
          <p:nvPr/>
        </p:nvCxnSpPr>
        <p:spPr>
          <a:xfrm flipH="1">
            <a:off x="771525" y="2971800"/>
            <a:ext cx="609600" cy="1000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000AE2EB5474AAE16ABBD458781BB" ma:contentTypeVersion="0" ma:contentTypeDescription="Create a new document." ma:contentTypeScope="" ma:versionID="4d7588e6b9b8a65d46c01073a0f1473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2298C13-8705-4113-B14E-1D86F923A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4348BC0-A634-433F-8116-18517E844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1262E8-8B23-4050-9ED6-F396E695F8F0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9623</TotalTime>
  <Words>1143</Words>
  <Application>Microsoft Office PowerPoint</Application>
  <PresentationFormat>On-screen Show (4:3)</PresentationFormat>
  <Paragraphs>353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  Optimizing Oracle Service Bus Developer Tools and Workflow   A University of Colorado Case Study</vt:lpstr>
      <vt:lpstr>Agenda</vt:lpstr>
      <vt:lpstr>Purpose</vt:lpstr>
      <vt:lpstr>Tools &amp; Plugins Summary</vt:lpstr>
      <vt:lpstr>Tools &amp; Plugins Summary</vt:lpstr>
      <vt:lpstr>Tools &amp; Plugins Summary</vt:lpstr>
      <vt:lpstr>Tools &amp; Plugins Summary</vt:lpstr>
      <vt:lpstr>Tools &amp; Plugins Summary</vt:lpstr>
      <vt:lpstr>Workflow Overview</vt:lpstr>
      <vt:lpstr>Developer Workflow</vt:lpstr>
      <vt:lpstr>Developer Workflow</vt:lpstr>
      <vt:lpstr>Ivy – archives all versions</vt:lpstr>
      <vt:lpstr>ivy.xml</vt:lpstr>
      <vt:lpstr>Ivy Retrieval</vt:lpstr>
      <vt:lpstr>/lib/</vt:lpstr>
      <vt:lpstr>project.properties</vt:lpstr>
      <vt:lpstr>Developer Workflow</vt:lpstr>
      <vt:lpstr>tokens.LOCAL.properties</vt:lpstr>
      <vt:lpstr>Helper: JavaReplaceBuildFiles</vt:lpstr>
      <vt:lpstr>Using JavaReplaceBuildFiles</vt:lpstr>
      <vt:lpstr>Build OSB Configuration JAR</vt:lpstr>
      <vt:lpstr>Create New Workspace</vt:lpstr>
      <vt:lpstr>Ant Target: ConfigExport (create JAR)</vt:lpstr>
      <vt:lpstr>Ivy Publish</vt:lpstr>
      <vt:lpstr>Publish JAR to OSB</vt:lpstr>
      <vt:lpstr>Developer Workflow</vt:lpstr>
      <vt:lpstr>Ant Target: CreateOsbObjects</vt:lpstr>
      <vt:lpstr>OSB Object Creation Python wrapper</vt:lpstr>
      <vt:lpstr>Developer Workflow</vt:lpstr>
      <vt:lpstr>Developer Workflow</vt:lpstr>
      <vt:lpstr>Same Target, different properties</vt:lpstr>
      <vt:lpstr>VM Demo</vt:lpstr>
      <vt:lpstr>Workflow Overview</vt:lpstr>
      <vt:lpstr>Developer Workflow</vt:lpstr>
      <vt:lpstr>Gotchas &amp; Tips</vt:lpstr>
      <vt:lpstr>Presentation Resources</vt:lpstr>
      <vt:lpstr>Special Thanks</vt:lpstr>
      <vt:lpstr>Q&amp;A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University Communications</dc:creator>
  <cp:lastModifiedBy>Anthony Stonaker</cp:lastModifiedBy>
  <cp:revision>119</cp:revision>
  <dcterms:created xsi:type="dcterms:W3CDTF">2011-01-12T21:29:23Z</dcterms:created>
  <dcterms:modified xsi:type="dcterms:W3CDTF">2013-02-13T15:05:14Z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0x0101001DA000AE2EB5474AAE16ABBD458781BB</vt:lpwstr>
  </property>
</Properties>
</file>