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E1BC66-897B-4C9F-AF73-698503E809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CA9061-9513-4008-A3F8-0ADD8557BD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4AEDC9-BDE2-4C8E-955C-CF5408C319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8889AC-4720-41D4-9706-B222AAB0F0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AFFB2C-4D96-4844-8655-141DF04CFC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02AA48-13AD-4007-8A8E-B5941C8614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8E039D-0996-4FD8-ADAF-B99FB8C184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72D8B-A32E-401D-BDDC-1E598F2521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4ED8F1-9C06-48D3-8EDF-9FC2FA569D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0FCC2F-BB8C-407C-855B-B25C6CB32C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9AC0D4-7125-4075-AA41-68D7B5A8CA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A865B-1551-4B12-B7F1-B0FE58DF503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C29778-6F45-469A-BF85-AF2D547303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4AAE6A-6DED-4A9A-8D26-01091DA26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4BCAA0-9E5D-44B6-AF88-0C4955964F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069209-B204-473F-AD09-A5A364FE0B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982DB1-0D28-4ED5-A31F-2C3DA2774E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EA2741-4F09-413E-80F4-B39990E59B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087EE6-7A23-4840-B962-0190F072D8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E7875A-4FDC-4E40-8590-49A4986E83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67BBF2-47F5-4284-B7A8-64080F8FC8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84282E-DEBA-4857-AFE1-42E2FD687C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660581-DF8C-4BD3-8CC5-3660929082C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F78809-9FE9-4ABC-AD1D-9C502A2B66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Freeform: Shape 78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reeform: Shape 1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: Shape 2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Freeform: Shape 3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Freeform: Shape 4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Freeform: Shape 5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reeform: Shape 6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Freeform: Shape 7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Freeform: Shape 8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Freeform: Shape 9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Freeform: Shape 10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Freeform: Shape 11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Freeform: Shape 12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Freeform: Shape 13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Freeform: Shape 14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Freeform: Shape 15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Freeform: Shape 16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Freeform: Shape 17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Freeform: Shape 18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Freeform: Shape 19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Freeform: Shape 20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Freeform: Shape 21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Freeform: Shape 22"/>
          <p:cNvSpPr/>
          <p:nvPr/>
        </p:nvSpPr>
        <p:spPr>
          <a:xfrm>
            <a:off x="8334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Freeform: Shape 23"/>
          <p:cNvSpPr/>
          <p:nvPr/>
        </p:nvSpPr>
        <p:spPr>
          <a:xfrm>
            <a:off x="8010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Freeform: Shape 24"/>
          <p:cNvSpPr/>
          <p:nvPr/>
        </p:nvSpPr>
        <p:spPr>
          <a:xfrm>
            <a:off x="9414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Freeform: Shape 25"/>
          <p:cNvSpPr/>
          <p:nvPr/>
        </p:nvSpPr>
        <p:spPr>
          <a:xfrm>
            <a:off x="8712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Freeform: Shape 26"/>
          <p:cNvSpPr/>
          <p:nvPr/>
        </p:nvSpPr>
        <p:spPr>
          <a:xfrm>
            <a:off x="9738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Freeform: Shape 27"/>
          <p:cNvSpPr/>
          <p:nvPr/>
        </p:nvSpPr>
        <p:spPr>
          <a:xfrm>
            <a:off x="9036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Freeform: Shape 28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" name="Group 29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Freeform: Shape 30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Freeform: Shape 31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Freeform: Shape 32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Freeform: Shape 33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Freeform: Shape 34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Freeform: Shape 35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Freeform: Shape 36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Freeform: Shape 37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Freeform: Shape 38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Freeform: Shape 39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Freeform: Shape 40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Freeform: Shape 41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Freeform: Shape 42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Freeform: Shape 43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Freeform: Shape 44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Freeform: Shape 45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Freeform: Shape 46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: Shape 47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Freeform: Shape 48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: Shape 49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: Shape 50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: Shape 51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: Shape 52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: Shape 53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: Shape 54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Freeform: Shape 55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: Shape 56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: Shape 57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: Shape 58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: Shape 59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63" name="Freeform: Shape 62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Freeform: Shape 63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Freeform: Shape 64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Freeform: Shape 65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Freeform: Shape 66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Freeform: Shape 67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Freeform: Shape 68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Freeform: Shape 69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Freeform: Shape 70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Freeform: Shape 71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Freeform: Shape 72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Freeform: Shape 73"/>
          <p:cNvSpPr/>
          <p:nvPr/>
        </p:nvSpPr>
        <p:spPr>
          <a:xfrm>
            <a:off x="8010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Freeform: Shape 74"/>
          <p:cNvSpPr/>
          <p:nvPr/>
        </p:nvSpPr>
        <p:spPr>
          <a:xfrm>
            <a:off x="9414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Freeform: Shape 75"/>
          <p:cNvSpPr/>
          <p:nvPr/>
        </p:nvSpPr>
        <p:spPr>
          <a:xfrm>
            <a:off x="8712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Freeform: Shape 76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Freeform: Shape 114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eform: Shape 115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eform: Shape 116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: Shape 117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: Shape 118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Freeform: Shape 119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reeform: Shape 120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Freeform: Shape 121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: Shape 122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Freeform: Shape 123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Freeform: Shape 124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Freeform: Shape 125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reeform: Shape 126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: Shape 127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: Shape 128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: Shape 129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Freeform: Shape 130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Freeform: Shape 131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reeform: Shape 132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Freeform: Shape 133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Freeform: Shape 134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Freeform: Shape 135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Freeform: Shape 136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Freeform: Shape 137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reeform: Shape 138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Freeform: Shape 139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Freeform: Shape 140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Freeform: Shape 141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Freeform: Shape 142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Freeform: Shape 143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en-US" sz="1400" b="0" strike="noStrike" spc="-1"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fld id="{5AFA47EA-C994-4C2F-918E-27DBD139275B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87" name="Freeform: Shape 186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Freeform: Shape 187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: Shape 188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Freeform: Shape 189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Freeform: Shape 190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Freeform: Shape 191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reeform: Shape 192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Freeform: Shape 193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Freeform: Shape 194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Freeform: Shape 195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: Shape 196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: Shape 197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reeform: Shape 198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Freeform: Shape 199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Freeform: Shape 200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Freeform: Shape 201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Freeform: Shape 202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Freeform: Shape 203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: Shape 204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: Shape 205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: Shape 206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: Shape 207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: Shape 208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: Shape 209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Freeform: Shape 210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Freeform: Shape 211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: Shape 212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: Shape 213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: Shape 214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: Shape 215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19" name="PlaceHolder 3"/>
          <p:cNvSpPr>
            <a:spLocks noGrp="1"/>
          </p:cNvSpPr>
          <p:nvPr>
            <p:ph type="dt" idx="4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en-US" sz="1400" b="0" strike="noStrike" spc="-1"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220" name="PlaceHolder 4"/>
          <p:cNvSpPr>
            <a:spLocks noGrp="1"/>
          </p:cNvSpPr>
          <p:nvPr>
            <p:ph type="ftr" idx="5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221" name="PlaceHolder 5"/>
          <p:cNvSpPr>
            <a:spLocks noGrp="1"/>
          </p:cNvSpPr>
          <p:nvPr>
            <p:ph type="sldNum" idx="6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fld id="{47E391CB-3166-421D-AF31-4206A6C51E99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1200" y="13716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000" b="0" i="1" strike="noStrike" spc="-1">
                <a:latin typeface="Arial"/>
              </a:rPr>
              <a:t>The game of checkers!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7086600" y="4343400"/>
            <a:ext cx="291060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000" b="0" strike="noStrike" spc="-1">
                <a:latin typeface="Arial"/>
              </a:rPr>
              <a:t>By Tatyana Borisova</a:t>
            </a:r>
          </a:p>
        </p:txBody>
      </p:sp>
      <p:sp>
        <p:nvSpPr>
          <p:cNvPr id="260" name="TextBox 259"/>
          <p:cNvSpPr txBox="1"/>
          <p:nvPr/>
        </p:nvSpPr>
        <p:spPr>
          <a:xfrm rot="4800">
            <a:off x="2972520" y="2381760"/>
            <a:ext cx="3659040" cy="12733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1" i="1" strike="noStrike" spc="-1">
                <a:solidFill>
                  <a:schemeClr val="dk1"/>
                </a:solidFill>
                <a:latin typeface="Calibri"/>
                <a:ea typeface="Calibri"/>
              </a:rPr>
              <a:t>Amadeus</a:t>
            </a:r>
            <a:r>
              <a:rPr lang="en-US" sz="4800" b="1" i="1" strike="noStrike" spc="-1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lang="en-US" sz="3600" b="1" i="1" strike="noStrike" spc="-1">
                <a:solidFill>
                  <a:schemeClr val="dk1"/>
                </a:solidFill>
                <a:latin typeface="Calibri"/>
                <a:ea typeface="Calibri"/>
              </a:rPr>
              <a:t>Java Academy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i="1" strike="noStrike" spc="-1">
                <a:latin typeface="Arial"/>
              </a:rPr>
              <a:t>Graduation project 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40000" y="1143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Checkers game for lonely fellas or competitive AI enthusiasts!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AI vs console player, implemented with the help of MINIMAX algorithm with alpha-beta pruning, a few difficulty levels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The game can start from a given state or we can start a new game with the initial board state</a:t>
            </a:r>
          </a:p>
        </p:txBody>
      </p:sp>
      <p:pic>
        <p:nvPicPr>
          <p:cNvPr id="263" name="Picture 262"/>
          <p:cNvPicPr/>
          <p:nvPr/>
        </p:nvPicPr>
        <p:blipFill>
          <a:blip r:embed="rId2"/>
          <a:stretch/>
        </p:blipFill>
        <p:spPr>
          <a:xfrm>
            <a:off x="2971800" y="3180960"/>
            <a:ext cx="2138400" cy="1619640"/>
          </a:xfrm>
          <a:prstGeom prst="rect">
            <a:avLst/>
          </a:prstGeom>
          <a:ln w="18000">
            <a:noFill/>
          </a:ln>
        </p:spPr>
      </p:pic>
      <p:pic>
        <p:nvPicPr>
          <p:cNvPr id="264" name="Picture 263"/>
          <p:cNvPicPr/>
          <p:nvPr/>
        </p:nvPicPr>
        <p:blipFill>
          <a:blip r:embed="rId3"/>
          <a:stretch/>
        </p:blipFill>
        <p:spPr>
          <a:xfrm>
            <a:off x="5943600" y="3065400"/>
            <a:ext cx="1371600" cy="17352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983880" y="69480"/>
            <a:ext cx="7931520" cy="47311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Showing functionality by evoking the play() tests</a:t>
            </a: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1715400" y="1120680"/>
            <a:ext cx="5828400" cy="3679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REST API</a:t>
            </a: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Currently available Controller logic: 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Game creation via POST request 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Access to all existing games and contestants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Ability to search for existing games(based on their initial id), contestants(by id) and the current state of a particular game.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DejaVu Sans"/>
              </a:rPr>
              <a:t> Deletion of a game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 Ability to make a move in a selected game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Architecture of the application</a:t>
            </a: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76000" y="1371600"/>
            <a:ext cx="42966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The client in our case will be postman!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Controllers, Dtos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Services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Entities, Repos</a:t>
            </a:r>
          </a:p>
        </p:txBody>
      </p:sp>
      <p:sp>
        <p:nvSpPr>
          <p:cNvPr id="272" name="PlaceHolder 1"/>
          <p:cNvSpPr txBox="1"/>
          <p:nvPr/>
        </p:nvSpPr>
        <p:spPr>
          <a:xfrm>
            <a:off x="1115640" y="2029680"/>
            <a:ext cx="2974680" cy="426600"/>
          </a:xfrm>
          <a:prstGeom prst="rect">
            <a:avLst/>
          </a:prstGeom>
          <a:solidFill>
            <a:srgbClr val="8497B0"/>
          </a:solidFill>
          <a:ln w="9360"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Presentation (API)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3" name="Google Shape;82;p13"/>
          <p:cNvSpPr/>
          <p:nvPr/>
        </p:nvSpPr>
        <p:spPr>
          <a:xfrm>
            <a:off x="1115640" y="1286640"/>
            <a:ext cx="297468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Client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4" name="Google Shape;82;p 1"/>
          <p:cNvSpPr/>
          <p:nvPr/>
        </p:nvSpPr>
        <p:spPr>
          <a:xfrm>
            <a:off x="1139760" y="2765160"/>
            <a:ext cx="297504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Business Logic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5" name="Google Shape;82;p 2"/>
          <p:cNvSpPr/>
          <p:nvPr/>
        </p:nvSpPr>
        <p:spPr>
          <a:xfrm>
            <a:off x="1139760" y="3517920"/>
            <a:ext cx="297504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Data Access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6" name="Arrow: Up 7"/>
          <p:cNvSpPr/>
          <p:nvPr/>
        </p:nvSpPr>
        <p:spPr>
          <a:xfrm>
            <a:off x="2383200" y="399312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Arrow: Up 8"/>
          <p:cNvSpPr/>
          <p:nvPr/>
        </p:nvSpPr>
        <p:spPr>
          <a:xfrm rot="10800000">
            <a:off x="2790360" y="39938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Arrow: Up 11"/>
          <p:cNvSpPr/>
          <p:nvPr/>
        </p:nvSpPr>
        <p:spPr>
          <a:xfrm>
            <a:off x="2383200" y="32216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Arrow: Up 12"/>
          <p:cNvSpPr/>
          <p:nvPr/>
        </p:nvSpPr>
        <p:spPr>
          <a:xfrm rot="10800000">
            <a:off x="2790360" y="3222720"/>
            <a:ext cx="192600" cy="2649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Arrow: Up 13"/>
          <p:cNvSpPr/>
          <p:nvPr/>
        </p:nvSpPr>
        <p:spPr>
          <a:xfrm>
            <a:off x="2386440" y="247500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Arrow: Up 14"/>
          <p:cNvSpPr/>
          <p:nvPr/>
        </p:nvSpPr>
        <p:spPr>
          <a:xfrm rot="10800000">
            <a:off x="2792880" y="247608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Arrow: Up 15"/>
          <p:cNvSpPr/>
          <p:nvPr/>
        </p:nvSpPr>
        <p:spPr>
          <a:xfrm>
            <a:off x="2389320" y="17402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Arrow: Up 16"/>
          <p:cNvSpPr/>
          <p:nvPr/>
        </p:nvSpPr>
        <p:spPr>
          <a:xfrm rot="10800000">
            <a:off x="2796480" y="1746720"/>
            <a:ext cx="192600" cy="2649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Flowchart: Magnetic Disk 6"/>
          <p:cNvSpPr/>
          <p:nvPr/>
        </p:nvSpPr>
        <p:spPr>
          <a:xfrm>
            <a:off x="1600199" y="4343400"/>
            <a:ext cx="2119923" cy="457200"/>
          </a:xfrm>
          <a:prstGeom prst="flowChartMagneticDisk">
            <a:avLst/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DB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4"/>
          <p:cNvPicPr/>
          <p:nvPr/>
        </p:nvPicPr>
        <p:blipFill>
          <a:blip r:embed="rId2"/>
          <a:stretch/>
        </p:blipFill>
        <p:spPr>
          <a:xfrm>
            <a:off x="1828800" y="228600"/>
            <a:ext cx="6605640" cy="46188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 dirty="0">
                <a:latin typeface="Arial"/>
              </a:rPr>
              <a:t>Database</a:t>
            </a: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2524" y="1172520"/>
            <a:ext cx="6010030" cy="34423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MySQL </a:t>
            </a:r>
            <a:r>
              <a:rPr lang="en-US" sz="2400" b="0" strike="noStrike" spc="-1" dirty="0" err="1">
                <a:latin typeface="Arial"/>
              </a:rPr>
              <a:t>db</a:t>
            </a:r>
            <a:r>
              <a:rPr lang="en-US" sz="2400" b="0" strike="noStrike" spc="-1" dirty="0">
                <a:latin typeface="Arial"/>
              </a:rPr>
              <a:t> via Hibernate JPA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Every time the table is dropped: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“ALTER TABLE states MODIFY </a:t>
            </a:r>
            <a:r>
              <a:rPr lang="en-US" sz="2400" b="0" strike="noStrike" spc="-1" dirty="0" err="1">
                <a:latin typeface="Arial"/>
              </a:rPr>
              <a:t>current_state</a:t>
            </a:r>
            <a:r>
              <a:rPr lang="en-US" sz="2400" b="0" strike="noStrike" spc="-1" dirty="0">
                <a:latin typeface="Arial"/>
              </a:rPr>
              <a:t> LONGBLOB;”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-since the data type of `current_state`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is a matrix of Piece (Piece[][])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which is represented by blob and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It’s way too small for the input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AB9A1-EFC9-F0DD-7DBA-69EA5874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88" y="1172520"/>
            <a:ext cx="4758628" cy="3244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217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The game of checkers!</vt:lpstr>
      <vt:lpstr>Graduation project </vt:lpstr>
      <vt:lpstr>PowerPoint Presentation</vt:lpstr>
      <vt:lpstr>Showing functionality by evoking the play() tests</vt:lpstr>
      <vt:lpstr>REST API</vt:lpstr>
      <vt:lpstr>Architecture of the application</vt:lpstr>
      <vt:lpstr>PowerPoint Presentation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mushmow</cp:lastModifiedBy>
  <cp:revision>5</cp:revision>
  <dcterms:created xsi:type="dcterms:W3CDTF">2023-03-08T17:41:29Z</dcterms:created>
  <dcterms:modified xsi:type="dcterms:W3CDTF">2023-03-10T12:14:57Z</dcterms:modified>
  <dc:language>en-US</dc:language>
</cp:coreProperties>
</file>