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43" r:id="rId2"/>
  </p:sldMasterIdLst>
  <p:notesMasterIdLst>
    <p:notesMasterId r:id="rId41"/>
  </p:notesMasterIdLst>
  <p:handoutMasterIdLst>
    <p:handoutMasterId r:id="rId42"/>
  </p:handoutMasterIdLst>
  <p:sldIdLst>
    <p:sldId id="502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</p:sldIdLst>
  <p:sldSz cx="9144000" cy="6858000" type="screen4x3"/>
  <p:notesSz cx="7104063" cy="10234613"/>
  <p:defaultTextStyle>
    <a:defPPr>
      <a:defRPr lang="ko-KR"/>
    </a:defPPr>
    <a:lvl1pPr algn="ctr" rtl="0" fontAlgn="base" latinLnBrk="1">
      <a:spcBef>
        <a:spcPct val="20000"/>
      </a:spcBef>
      <a:spcAft>
        <a:spcPct val="0"/>
      </a:spcAft>
      <a:buClr>
        <a:srgbClr val="006666"/>
      </a:buClr>
      <a:buSzPct val="80000"/>
      <a:buFont typeface="Wingdings" panose="05000000000000000000" pitchFamily="2" charset="2"/>
      <a:buChar char="n"/>
      <a:defRPr kumimoji="1" sz="2400" kern="1200">
        <a:solidFill>
          <a:srgbClr val="020306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ctr" rtl="0" fontAlgn="base" latinLnBrk="1">
      <a:spcBef>
        <a:spcPct val="20000"/>
      </a:spcBef>
      <a:spcAft>
        <a:spcPct val="0"/>
      </a:spcAft>
      <a:buClr>
        <a:srgbClr val="006666"/>
      </a:buClr>
      <a:buSzPct val="80000"/>
      <a:buFont typeface="Wingdings" panose="05000000000000000000" pitchFamily="2" charset="2"/>
      <a:buChar char="n"/>
      <a:defRPr kumimoji="1" sz="2400" kern="1200">
        <a:solidFill>
          <a:srgbClr val="020306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ctr" rtl="0" fontAlgn="base" latinLnBrk="1">
      <a:spcBef>
        <a:spcPct val="20000"/>
      </a:spcBef>
      <a:spcAft>
        <a:spcPct val="0"/>
      </a:spcAft>
      <a:buClr>
        <a:srgbClr val="006666"/>
      </a:buClr>
      <a:buSzPct val="80000"/>
      <a:buFont typeface="Wingdings" panose="05000000000000000000" pitchFamily="2" charset="2"/>
      <a:buChar char="n"/>
      <a:defRPr kumimoji="1" sz="2400" kern="1200">
        <a:solidFill>
          <a:srgbClr val="020306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ctr" rtl="0" fontAlgn="base" latinLnBrk="1">
      <a:spcBef>
        <a:spcPct val="20000"/>
      </a:spcBef>
      <a:spcAft>
        <a:spcPct val="0"/>
      </a:spcAft>
      <a:buClr>
        <a:srgbClr val="006666"/>
      </a:buClr>
      <a:buSzPct val="80000"/>
      <a:buFont typeface="Wingdings" panose="05000000000000000000" pitchFamily="2" charset="2"/>
      <a:buChar char="n"/>
      <a:defRPr kumimoji="1" sz="2400" kern="1200">
        <a:solidFill>
          <a:srgbClr val="020306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ctr" rtl="0" fontAlgn="base" latinLnBrk="1">
      <a:spcBef>
        <a:spcPct val="20000"/>
      </a:spcBef>
      <a:spcAft>
        <a:spcPct val="0"/>
      </a:spcAft>
      <a:buClr>
        <a:srgbClr val="006666"/>
      </a:buClr>
      <a:buSzPct val="80000"/>
      <a:buFont typeface="Wingdings" panose="05000000000000000000" pitchFamily="2" charset="2"/>
      <a:buChar char="n"/>
      <a:defRPr kumimoji="1" sz="2400" kern="1200">
        <a:solidFill>
          <a:srgbClr val="020306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rgbClr val="020306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rgbClr val="020306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rgbClr val="020306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rgbClr val="020306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306"/>
    <a:srgbClr val="990000"/>
    <a:srgbClr val="66CCFF"/>
    <a:srgbClr val="FF0000"/>
    <a:srgbClr val="0000FF"/>
    <a:srgbClr val="006666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0" autoAdjust="0"/>
    <p:restoredTop sz="79217" autoAdjust="0"/>
  </p:normalViewPr>
  <p:slideViewPr>
    <p:cSldViewPr>
      <p:cViewPr varScale="1">
        <p:scale>
          <a:sx n="76" d="100"/>
          <a:sy n="76" d="100"/>
        </p:scale>
        <p:origin x="24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851" cy="51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8" tIns="49529" rIns="99058" bIns="49529" numCol="1" anchor="t" anchorCtr="0" compatLnSpc="1">
            <a:prstTxWarp prst="textNoShape">
              <a:avLst/>
            </a:prstTxWarp>
          </a:bodyPr>
          <a:lstStyle>
            <a:lvl1pPr algn="l" defTabSz="990699">
              <a:spcBef>
                <a:spcPct val="0"/>
              </a:spcBef>
              <a:buClrTx/>
              <a:buSzTx/>
              <a:buFontTx/>
              <a:buNone/>
              <a:defRPr sz="130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625" y="1"/>
            <a:ext cx="3078851" cy="51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8" tIns="49529" rIns="99058" bIns="49529" numCol="1" anchor="t" anchorCtr="0" compatLnSpc="1">
            <a:prstTxWarp prst="textNoShape">
              <a:avLst/>
            </a:prstTxWarp>
          </a:bodyPr>
          <a:lstStyle>
            <a:lvl1pPr algn="r" defTabSz="990699">
              <a:spcBef>
                <a:spcPct val="0"/>
              </a:spcBef>
              <a:buClrTx/>
              <a:buSzTx/>
              <a:buFontTx/>
              <a:buNone/>
              <a:defRPr sz="130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772"/>
            <a:ext cx="3078851" cy="51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8" tIns="49529" rIns="99058" bIns="49529" numCol="1" anchor="b" anchorCtr="0" compatLnSpc="1">
            <a:prstTxWarp prst="textNoShape">
              <a:avLst/>
            </a:prstTxWarp>
          </a:bodyPr>
          <a:lstStyle>
            <a:lvl1pPr algn="l" defTabSz="990699">
              <a:spcBef>
                <a:spcPct val="0"/>
              </a:spcBef>
              <a:buClrTx/>
              <a:buSzTx/>
              <a:buFontTx/>
              <a:buNone/>
              <a:defRPr sz="130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3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625" y="9721772"/>
            <a:ext cx="3078851" cy="51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8" tIns="49529" rIns="99058" bIns="49529" numCol="1" anchor="b" anchorCtr="0" compatLnSpc="1">
            <a:prstTxWarp prst="textNoShape">
              <a:avLst/>
            </a:prstTxWarp>
          </a:bodyPr>
          <a:lstStyle>
            <a:lvl1pPr algn="r" defTabSz="990699">
              <a:spcBef>
                <a:spcPct val="0"/>
              </a:spcBef>
              <a:buClrTx/>
              <a:buSzTx/>
              <a:buFontTx/>
              <a:buNone/>
              <a:defRPr sz="1300">
                <a:solidFill>
                  <a:schemeClr val="tx1"/>
                </a:solidFill>
                <a:latin typeface="굴림" panose="020B0600000101010101" pitchFamily="50" charset="-127"/>
              </a:defRPr>
            </a:lvl1pPr>
          </a:lstStyle>
          <a:p>
            <a:fld id="{46CD6038-E645-42FE-BA1E-6B21A3597F9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80263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851" cy="51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8" tIns="49529" rIns="99058" bIns="49529" numCol="1" anchor="t" anchorCtr="0" compatLnSpc="1">
            <a:prstTxWarp prst="textNoShape">
              <a:avLst/>
            </a:prstTxWarp>
          </a:bodyPr>
          <a:lstStyle>
            <a:lvl1pPr algn="l" defTabSz="990699">
              <a:spcBef>
                <a:spcPct val="0"/>
              </a:spcBef>
              <a:buClrTx/>
              <a:buSzTx/>
              <a:buFontTx/>
              <a:buNone/>
              <a:defRPr sz="130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25" y="1"/>
            <a:ext cx="3078851" cy="51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8" tIns="49529" rIns="99058" bIns="49529" numCol="1" anchor="t" anchorCtr="0" compatLnSpc="1">
            <a:prstTxWarp prst="textNoShape">
              <a:avLst/>
            </a:prstTxWarp>
          </a:bodyPr>
          <a:lstStyle>
            <a:lvl1pPr algn="r" defTabSz="990699">
              <a:spcBef>
                <a:spcPct val="0"/>
              </a:spcBef>
              <a:buClrTx/>
              <a:buSzTx/>
              <a:buFontTx/>
              <a:buNone/>
              <a:defRPr sz="130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772" y="4861680"/>
            <a:ext cx="5684521" cy="460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8" tIns="49529" rIns="99058" bIns="495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772"/>
            <a:ext cx="3078851" cy="51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8" tIns="49529" rIns="99058" bIns="49529" numCol="1" anchor="b" anchorCtr="0" compatLnSpc="1">
            <a:prstTxWarp prst="textNoShape">
              <a:avLst/>
            </a:prstTxWarp>
          </a:bodyPr>
          <a:lstStyle>
            <a:lvl1pPr algn="l" defTabSz="990699">
              <a:spcBef>
                <a:spcPct val="0"/>
              </a:spcBef>
              <a:buClrTx/>
              <a:buSzTx/>
              <a:buFontTx/>
              <a:buNone/>
              <a:defRPr sz="130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25" y="9721772"/>
            <a:ext cx="3078851" cy="51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8" tIns="49529" rIns="99058" bIns="49529" numCol="1" anchor="b" anchorCtr="0" compatLnSpc="1">
            <a:prstTxWarp prst="textNoShape">
              <a:avLst/>
            </a:prstTxWarp>
          </a:bodyPr>
          <a:lstStyle>
            <a:lvl1pPr algn="r" defTabSz="990699">
              <a:spcBef>
                <a:spcPct val="0"/>
              </a:spcBef>
              <a:buClrTx/>
              <a:buSzTx/>
              <a:buFontTx/>
              <a:buNone/>
              <a:defRPr sz="1300">
                <a:solidFill>
                  <a:schemeClr val="tx1"/>
                </a:solidFill>
                <a:latin typeface="굴림" panose="020B0600000101010101" pitchFamily="50" charset="-127"/>
              </a:defRPr>
            </a:lvl1pPr>
          </a:lstStyle>
          <a:p>
            <a:fld id="{FBF9156C-EF5D-4392-9D03-D64F561EA4E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84966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35088" y="249238"/>
            <a:ext cx="733583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Paper 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10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258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882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11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13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470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517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589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866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762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203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182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850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598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201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60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7678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026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3003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3976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4269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555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7233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30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966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31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5624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32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2298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33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9292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34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2955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35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87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36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1896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37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9264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38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76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4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378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31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526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799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84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gif"/><Relationship Id="rId3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23528" y="980728"/>
            <a:ext cx="8496944" cy="936104"/>
          </a:xfrm>
          <a:prstGeom prst="roundRect">
            <a:avLst/>
          </a:prstGeom>
          <a:solidFill>
            <a:srgbClr val="AA0022"/>
          </a:solidFill>
          <a:ln>
            <a:solidFill>
              <a:srgbClr val="B40000"/>
            </a:solidFill>
          </a:ln>
          <a:effectLst>
            <a:outerShdw blurRad="50800" dist="127000" dir="27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2800" dirty="0">
              <a:solidFill>
                <a:prstClr val="white"/>
              </a:solidFill>
              <a:latin typeface="Gill Sans MT" pitchFamily="34" charset="0"/>
              <a:cs typeface="Tahoma" pitchFamily="34" charset="0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51520" y="6309320"/>
            <a:ext cx="8640960" cy="0"/>
          </a:xfrm>
          <a:prstGeom prst="line">
            <a:avLst/>
          </a:prstGeom>
          <a:ln w="19050">
            <a:solidFill>
              <a:srgbClr val="8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부제목 2"/>
          <p:cNvSpPr txBox="1">
            <a:spLocks/>
          </p:cNvSpPr>
          <p:nvPr userDrawn="1"/>
        </p:nvSpPr>
        <p:spPr>
          <a:xfrm>
            <a:off x="1371600" y="2492896"/>
            <a:ext cx="640080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endParaRPr kumimoji="0" lang="en-US" altLang="ko-KR" sz="1500" dirty="0" smtClean="0">
              <a:solidFill>
                <a:prstClr val="black"/>
              </a:solidFill>
              <a:latin typeface="Gill Sans MT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9" name="부제목 2"/>
          <p:cNvSpPr txBox="1">
            <a:spLocks/>
          </p:cNvSpPr>
          <p:nvPr userDrawn="1"/>
        </p:nvSpPr>
        <p:spPr>
          <a:xfrm>
            <a:off x="6660232" y="6309320"/>
            <a:ext cx="1883990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  <a:buClrTx/>
              <a:buSzTx/>
            </a:pPr>
            <a:r>
              <a:rPr kumimoji="0" lang="en-US" altLang="ko-KR" sz="1400" dirty="0" smtClean="0">
                <a:solidFill>
                  <a:prstClr val="black"/>
                </a:solidFill>
                <a:latin typeface="Gill Sans MT" pitchFamily="34" charset="0"/>
                <a:ea typeface="Tahoma" pitchFamily="34" charset="0"/>
              </a:rPr>
              <a:t>Distributed and Cloud Computing Lab.</a:t>
            </a:r>
          </a:p>
        </p:txBody>
      </p:sp>
      <p:sp>
        <p:nvSpPr>
          <p:cNvPr id="20" name="부제목 2"/>
          <p:cNvSpPr txBox="1">
            <a:spLocks/>
          </p:cNvSpPr>
          <p:nvPr userDrawn="1"/>
        </p:nvSpPr>
        <p:spPr>
          <a:xfrm>
            <a:off x="1524000" y="3941440"/>
            <a:ext cx="640080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endParaRPr kumimoji="0" lang="en-US" altLang="ko-KR" sz="1500" dirty="0" smtClean="0">
              <a:solidFill>
                <a:prstClr val="black"/>
              </a:solidFill>
              <a:ea typeface="Tahoma" pitchFamily="34" charset="0"/>
            </a:endParaRPr>
          </a:p>
        </p:txBody>
      </p:sp>
      <p:sp>
        <p:nvSpPr>
          <p:cNvPr id="24" name="부제목 2"/>
          <p:cNvSpPr txBox="1">
            <a:spLocks/>
          </p:cNvSpPr>
          <p:nvPr userDrawn="1"/>
        </p:nvSpPr>
        <p:spPr>
          <a:xfrm>
            <a:off x="1371600" y="4005064"/>
            <a:ext cx="640080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endParaRPr kumimoji="0" lang="en-US" altLang="ko-KR" sz="1500" dirty="0" smtClean="0">
              <a:solidFill>
                <a:prstClr val="black"/>
              </a:solidFill>
              <a:latin typeface="Gill Sans MT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282" y="6381328"/>
            <a:ext cx="322198" cy="392832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6358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8A0000"/>
                </a:solidFill>
                <a:latin typeface="Gill Sans MT" pitchFamily="34" charset="0"/>
              </a:defRPr>
            </a:lvl1pPr>
          </a:lstStyle>
          <a:p>
            <a:fld id="{62E14438-C15F-4CE7-81B8-1075050B956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57200" indent="-457200">
              <a:buClr>
                <a:schemeClr val="tx1"/>
              </a:buClr>
              <a:buFont typeface="+mj-lt"/>
              <a:buAutoNum type="arabicPeriod"/>
              <a:defRPr sz="2400" b="1">
                <a:latin typeface="Gill Sans MT" pitchFamily="34" charset="0"/>
                <a:ea typeface="+mn-ea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200" b="1">
                <a:latin typeface="Gill Sans MT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2200" b="0">
                <a:latin typeface="Gill Sans MT" pitchFamily="34" charset="0"/>
                <a:cs typeface="Tahoma" pitchFamily="34" charset="0"/>
              </a:defRPr>
            </a:lvl3pPr>
            <a:lvl4pPr>
              <a:defRPr sz="1800">
                <a:latin typeface="Gill Sans MT" pitchFamily="34" charset="0"/>
                <a:cs typeface="Tahoma" pitchFamily="34" charset="0"/>
              </a:defRPr>
            </a:lvl4pPr>
            <a:lvl5pPr>
              <a:defRPr sz="1600">
                <a:latin typeface="Gill Sans MT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 smtClean="0"/>
              <a:t>First sentence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</a:t>
            </a:r>
          </a:p>
          <a:p>
            <a:pPr lvl="2"/>
            <a:r>
              <a:rPr lang="en-US" altLang="ko-KR" dirty="0" smtClean="0"/>
              <a:t>third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fourth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fifth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67544" y="548680"/>
            <a:ext cx="8208912" cy="0"/>
          </a:xfrm>
          <a:prstGeom prst="line">
            <a:avLst/>
          </a:prstGeom>
          <a:ln w="317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67544" y="6309320"/>
            <a:ext cx="8208912" cy="0"/>
          </a:xfrm>
          <a:prstGeom prst="line">
            <a:avLst/>
          </a:prstGeom>
          <a:ln w="127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/>
          <p:cNvSpPr txBox="1">
            <a:spLocks/>
          </p:cNvSpPr>
          <p:nvPr userDrawn="1"/>
        </p:nvSpPr>
        <p:spPr>
          <a:xfrm>
            <a:off x="6576442" y="6309320"/>
            <a:ext cx="1883990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  <a:buClrTx/>
              <a:buSzTx/>
            </a:pPr>
            <a:r>
              <a:rPr kumimoji="0" lang="en-US" altLang="ko-KR" sz="1400" dirty="0" smtClean="0">
                <a:solidFill>
                  <a:prstClr val="black"/>
                </a:solidFill>
                <a:latin typeface="Gill Sans MT" pitchFamily="34" charset="0"/>
                <a:ea typeface="Tahoma" pitchFamily="34" charset="0"/>
              </a:rPr>
              <a:t>Distributed and Cloud Computing Lab.</a:t>
            </a:r>
          </a:p>
        </p:txBody>
      </p:sp>
      <p:sp>
        <p:nvSpPr>
          <p:cNvPr id="15" name="제목 14"/>
          <p:cNvSpPr>
            <a:spLocks noGrp="1"/>
          </p:cNvSpPr>
          <p:nvPr>
            <p:ph type="title" hasCustomPrompt="1"/>
          </p:nvPr>
        </p:nvSpPr>
        <p:spPr>
          <a:xfrm>
            <a:off x="457200" y="620688"/>
            <a:ext cx="8229600" cy="576064"/>
          </a:xfrm>
        </p:spPr>
        <p:txBody>
          <a:bodyPr>
            <a:noAutofit/>
          </a:bodyPr>
          <a:lstStyle>
            <a:lvl1pPr>
              <a:defRPr sz="3400" b="1">
                <a:latin typeface="Gill Sans MT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266" y="6381328"/>
            <a:ext cx="322198" cy="392832"/>
          </a:xfrm>
          <a:prstGeom prst="rect">
            <a:avLst/>
          </a:prstGeom>
        </p:spPr>
      </p:pic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6358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8A0000"/>
                </a:solidFill>
                <a:latin typeface="Gill Sans MT" pitchFamily="34" charset="0"/>
              </a:defRPr>
            </a:lvl1pPr>
          </a:lstStyle>
          <a:p>
            <a:fld id="{62E14438-C15F-4CE7-81B8-1075050B956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59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23528" y="980728"/>
            <a:ext cx="8496944" cy="936104"/>
          </a:xfrm>
          <a:prstGeom prst="roundRect">
            <a:avLst/>
          </a:prstGeom>
          <a:solidFill>
            <a:srgbClr val="AA0022"/>
          </a:solidFill>
          <a:ln>
            <a:solidFill>
              <a:srgbClr val="B40000"/>
            </a:solidFill>
          </a:ln>
          <a:effectLst>
            <a:outerShdw blurRad="50800" dist="127000" dir="27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2800" dirty="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51520" y="6309320"/>
            <a:ext cx="8640960" cy="0"/>
          </a:xfrm>
          <a:prstGeom prst="line">
            <a:avLst/>
          </a:prstGeom>
          <a:ln w="19050">
            <a:solidFill>
              <a:srgbClr val="8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부제목 2"/>
          <p:cNvSpPr txBox="1">
            <a:spLocks/>
          </p:cNvSpPr>
          <p:nvPr userDrawn="1"/>
        </p:nvSpPr>
        <p:spPr>
          <a:xfrm>
            <a:off x="1371600" y="2492896"/>
            <a:ext cx="640080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endParaRPr kumimoji="0" lang="en-US" altLang="ko-KR" sz="1500" dirty="0">
              <a:solidFill>
                <a:prstClr val="black"/>
              </a:solidFill>
              <a:ea typeface="Tahoma" pitchFamily="34" charset="0"/>
            </a:endParaRPr>
          </a:p>
        </p:txBody>
      </p:sp>
      <p:sp>
        <p:nvSpPr>
          <p:cNvPr id="19" name="부제목 2"/>
          <p:cNvSpPr txBox="1">
            <a:spLocks/>
          </p:cNvSpPr>
          <p:nvPr userDrawn="1"/>
        </p:nvSpPr>
        <p:spPr>
          <a:xfrm>
            <a:off x="573718" y="6381328"/>
            <a:ext cx="313418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  <a:buClrTx/>
              <a:buSzTx/>
            </a:pPr>
            <a:r>
              <a:rPr kumimoji="0" lang="en-US" altLang="ko-KR" sz="1400" dirty="0">
                <a:solidFill>
                  <a:prstClr val="black"/>
                </a:solidFill>
                <a:ea typeface="Tahoma" pitchFamily="34" charset="0"/>
              </a:rPr>
              <a:t>Distributed and Cloud Computing Lab.</a:t>
            </a:r>
          </a:p>
        </p:txBody>
      </p:sp>
      <p:sp>
        <p:nvSpPr>
          <p:cNvPr id="20" name="부제목 2"/>
          <p:cNvSpPr txBox="1">
            <a:spLocks/>
          </p:cNvSpPr>
          <p:nvPr userDrawn="1"/>
        </p:nvSpPr>
        <p:spPr>
          <a:xfrm>
            <a:off x="1524000" y="3941440"/>
            <a:ext cx="640080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endParaRPr kumimoji="0" lang="en-US" altLang="ko-KR" sz="1500" dirty="0">
              <a:solidFill>
                <a:prstClr val="black"/>
              </a:solidFill>
              <a:ea typeface="Tahoma" pitchFamily="34" charset="0"/>
            </a:endParaRPr>
          </a:p>
        </p:txBody>
      </p:sp>
      <p:sp>
        <p:nvSpPr>
          <p:cNvPr id="24" name="부제목 2"/>
          <p:cNvSpPr txBox="1">
            <a:spLocks/>
          </p:cNvSpPr>
          <p:nvPr userDrawn="1"/>
        </p:nvSpPr>
        <p:spPr>
          <a:xfrm>
            <a:off x="1371600" y="4005064"/>
            <a:ext cx="640080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endParaRPr kumimoji="0" lang="en-US" altLang="ko-KR" sz="1500" dirty="0">
              <a:solidFill>
                <a:prstClr val="black"/>
              </a:solidFill>
              <a:ea typeface="Tahom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81328"/>
            <a:ext cx="322198" cy="392832"/>
          </a:xfrm>
          <a:prstGeom prst="rect">
            <a:avLst/>
          </a:prstGeom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8A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62E14438-C15F-4CE7-81B8-1075050B956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57200" indent="-457200">
              <a:buClr>
                <a:schemeClr val="tx1"/>
              </a:buClr>
              <a:buFontTx/>
              <a:buBlip>
                <a:blip r:embed="rId2"/>
              </a:buBlip>
              <a:defRPr sz="2400" b="1"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200" b="1">
                <a:latin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2200" b="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First sentence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67544" y="548680"/>
            <a:ext cx="8208912" cy="0"/>
          </a:xfrm>
          <a:prstGeom prst="line">
            <a:avLst/>
          </a:prstGeom>
          <a:ln w="317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67544" y="6309320"/>
            <a:ext cx="8208912" cy="0"/>
          </a:xfrm>
          <a:prstGeom prst="line">
            <a:avLst/>
          </a:prstGeom>
          <a:ln w="127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>
            <p:ph type="title" hasCustomPrompt="1"/>
          </p:nvPr>
        </p:nvSpPr>
        <p:spPr>
          <a:xfrm>
            <a:off x="457200" y="620688"/>
            <a:ext cx="8229600" cy="576064"/>
          </a:xfrm>
        </p:spPr>
        <p:txBody>
          <a:bodyPr>
            <a:noAutofit/>
          </a:bodyPr>
          <a:lstStyle>
            <a:lvl1pPr>
              <a:defRPr sz="34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51520" y="6309320"/>
            <a:ext cx="8640960" cy="0"/>
          </a:xfrm>
          <a:prstGeom prst="line">
            <a:avLst/>
          </a:prstGeom>
          <a:ln w="19050">
            <a:solidFill>
              <a:srgbClr val="8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/>
          <p:cNvSpPr txBox="1">
            <a:spLocks/>
          </p:cNvSpPr>
          <p:nvPr userDrawn="1"/>
        </p:nvSpPr>
        <p:spPr>
          <a:xfrm>
            <a:off x="573718" y="6381328"/>
            <a:ext cx="313418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  <a:buClrTx/>
              <a:buSzTx/>
            </a:pPr>
            <a:r>
              <a:rPr kumimoji="0" lang="en-US" altLang="ko-KR" sz="1400" dirty="0">
                <a:solidFill>
                  <a:prstClr val="black"/>
                </a:solidFill>
                <a:ea typeface="Tahoma" pitchFamily="34" charset="0"/>
              </a:rPr>
              <a:t>Distributed and Cloud Computing Lab.</a:t>
            </a: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81328"/>
            <a:ext cx="322198" cy="392832"/>
          </a:xfrm>
          <a:prstGeom prst="rect">
            <a:avLst/>
          </a:prstGeom>
        </p:spPr>
      </p:pic>
      <p:sp>
        <p:nvSpPr>
          <p:cNvPr id="1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8A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62E14438-C15F-4CE7-81B8-1075050B956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62E14438-C15F-4CE7-81B8-1075050B956D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22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1" hangingPunct="1">
        <a:spcBef>
          <a:spcPct val="20000"/>
        </a:spcBef>
        <a:buFont typeface="+mj-ea"/>
        <a:buAutoNum type="circleNumDbPlai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62E14438-C15F-4CE7-81B8-1075050B956D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857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514350" indent="-514350" algn="l" defTabSz="914400" rtl="0" eaLnBrk="1" latinLnBrk="1" hangingPunct="1">
        <a:spcBef>
          <a:spcPct val="20000"/>
        </a:spcBef>
        <a:buFont typeface="+mj-ea"/>
        <a:buAutoNum type="circleNumDbPlain"/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96752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28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Project </a:t>
            </a:r>
            <a:r>
              <a:rPr kumimoji="0" lang="en-US" altLang="ko-KR" sz="28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#1</a:t>
            </a:r>
            <a:r>
              <a:rPr kumimoji="0" lang="ko-KR" altLang="en-US" sz="28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Pintos User Program</a:t>
            </a:r>
            <a:endParaRPr kumimoji="0" lang="ko-KR" altLang="en-US" sz="2800" b="1" dirty="0">
              <a:solidFill>
                <a:schemeClr val="bg1"/>
              </a:solidFill>
              <a:latin typeface="+mj-lt"/>
              <a:ea typeface="맑은 고딕" charset="-127"/>
              <a:cs typeface="Tahoma" pitchFamily="34" charset="0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407602" y="2564904"/>
            <a:ext cx="6400800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kumimoji="0" lang="en-US" altLang="ko-KR" sz="2200" dirty="0">
                <a:solidFill>
                  <a:prstClr val="black"/>
                </a:solidFill>
                <a:ea typeface="Tahoma" pitchFamily="34" charset="0"/>
              </a:rPr>
              <a:t/>
            </a:r>
            <a:br>
              <a:rPr kumimoji="0" lang="en-US" altLang="ko-KR" sz="2200" dirty="0">
                <a:solidFill>
                  <a:prstClr val="black"/>
                </a:solidFill>
                <a:ea typeface="Tahoma" pitchFamily="34" charset="0"/>
              </a:rPr>
            </a:br>
            <a:endParaRPr kumimoji="0" lang="en-US" altLang="ko-KR" sz="1500" dirty="0">
              <a:solidFill>
                <a:prstClr val="black"/>
              </a:solidFill>
              <a:ea typeface="Tahoma" pitchFamily="34" charset="0"/>
            </a:endParaRPr>
          </a:p>
          <a:p>
            <a:pPr fontAlgn="auto">
              <a:spcAft>
                <a:spcPts val="0"/>
              </a:spcAft>
              <a:buClrTx/>
              <a:buSzTx/>
            </a:pPr>
            <a:r>
              <a:rPr kumimoji="0" lang="en-US" altLang="ko-KR" sz="1500" dirty="0">
                <a:solidFill>
                  <a:prstClr val="black"/>
                </a:solidFill>
                <a:ea typeface="Tahoma" pitchFamily="34" charset="0"/>
              </a:rPr>
              <a:t>Dept. of Computer Science and Engineering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kumimoji="0" lang="en-US" altLang="ko-KR" sz="1500" dirty="0">
                <a:solidFill>
                  <a:prstClr val="black"/>
                </a:solidFill>
                <a:ea typeface="Tahoma" pitchFamily="34" charset="0"/>
              </a:rPr>
              <a:t>Sogang University, Seoul, Korea</a:t>
            </a: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62E14438-C15F-4CE7-81B8-1075050B956D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670578" y="4690613"/>
            <a:ext cx="587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 dirty="0">
                <a:solidFill>
                  <a:prstClr val="black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Operating System </a:t>
            </a:r>
          </a:p>
          <a:p>
            <a:pPr fontAlgn="t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 dirty="0">
                <a:solidFill>
                  <a:prstClr val="black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Fall 2017</a:t>
            </a:r>
          </a:p>
        </p:txBody>
      </p:sp>
    </p:spTree>
    <p:extLst>
      <p:ext uri="{BB962C8B-B14F-4D97-AF65-F5344CB8AC3E}">
        <p14:creationId xmlns:p14="http://schemas.microsoft.com/office/powerpoint/2010/main" val="916067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b="0" dirty="0"/>
              <a:t>Pintos kernel</a:t>
            </a:r>
            <a:r>
              <a:rPr lang="ko-KR" altLang="en-US" b="0" dirty="0"/>
              <a:t>이 </a:t>
            </a:r>
            <a:r>
              <a:rPr lang="en-US" altLang="ko-KR" b="0" dirty="0"/>
              <a:t>process</a:t>
            </a:r>
            <a:r>
              <a:rPr lang="ko-KR" altLang="en-US" b="0" dirty="0"/>
              <a:t>를 </a:t>
            </a:r>
            <a:r>
              <a:rPr lang="en-US" altLang="ko-KR" b="0" dirty="0"/>
              <a:t>control</a:t>
            </a:r>
            <a:r>
              <a:rPr lang="ko-KR" altLang="en-US" b="0" dirty="0"/>
              <a:t>하기 위하여 사용하는 </a:t>
            </a:r>
            <a:r>
              <a:rPr lang="en-US" altLang="ko-KR" b="0" dirty="0"/>
              <a:t>structure (defined in pintos/</a:t>
            </a:r>
            <a:r>
              <a:rPr lang="en-US" altLang="ko-KR" b="0" dirty="0" err="1"/>
              <a:t>src</a:t>
            </a:r>
            <a:r>
              <a:rPr lang="en-US" altLang="ko-KR" b="0" dirty="0"/>
              <a:t>/thread/</a:t>
            </a:r>
            <a:r>
              <a:rPr lang="en-US" altLang="ko-KR" b="0" dirty="0" err="1"/>
              <a:t>thread.h</a:t>
            </a:r>
            <a:r>
              <a:rPr lang="en-US" altLang="ko-KR" b="0" dirty="0"/>
              <a:t>)</a:t>
            </a:r>
          </a:p>
          <a:p>
            <a:pPr lvl="1"/>
            <a:r>
              <a:rPr lang="en-US" altLang="ko-KR" b="0" dirty="0"/>
              <a:t>UNIX system</a:t>
            </a:r>
            <a:r>
              <a:rPr lang="ko-KR" altLang="en-US" b="0" dirty="0"/>
              <a:t>에서의 </a:t>
            </a:r>
            <a:r>
              <a:rPr lang="en-US" altLang="ko-KR" b="0" dirty="0"/>
              <a:t>process control block</a:t>
            </a:r>
            <a:r>
              <a:rPr lang="ko-KR" altLang="en-US" b="0" dirty="0"/>
              <a:t>과 같은 역할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r>
              <a:rPr lang="en-US" altLang="ko-KR" b="0" dirty="0"/>
              <a:t>thread</a:t>
            </a:r>
            <a:r>
              <a:rPr lang="ko-KR" altLang="en-US" b="0" dirty="0"/>
              <a:t>를 다루기 위한 다양한 </a:t>
            </a:r>
            <a:r>
              <a:rPr lang="en-US" altLang="ko-KR" b="0" dirty="0"/>
              <a:t>API </a:t>
            </a:r>
            <a:r>
              <a:rPr lang="ko-KR" altLang="en-US" b="0" dirty="0"/>
              <a:t>들이 </a:t>
            </a:r>
            <a:r>
              <a:rPr lang="en-US" altLang="ko-KR" b="0" dirty="0" err="1"/>
              <a:t>thread.h</a:t>
            </a:r>
            <a:r>
              <a:rPr lang="en-US" altLang="ko-KR" b="0" dirty="0"/>
              <a:t> </a:t>
            </a:r>
            <a:r>
              <a:rPr lang="ko-KR" altLang="en-US" b="0" dirty="0"/>
              <a:t>에서 제공된다</a:t>
            </a:r>
            <a:r>
              <a:rPr lang="en-US" altLang="ko-KR" b="0" dirty="0"/>
              <a:t>.</a:t>
            </a:r>
          </a:p>
          <a:p>
            <a:endParaRPr lang="en-US" altLang="ko-KR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struct</a:t>
            </a:r>
            <a:r>
              <a:rPr lang="en-US" altLang="ko-KR" dirty="0"/>
              <a:t> thread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9078" y="2492896"/>
            <a:ext cx="5942858" cy="293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5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 Overview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90"/>
          <p:cNvSpPr>
            <a:spLocks noChangeArrowheads="1"/>
          </p:cNvSpPr>
          <p:nvPr/>
        </p:nvSpPr>
        <p:spPr bwMode="auto">
          <a:xfrm>
            <a:off x="1258888" y="2060575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 dirty="0">
                <a:solidFill>
                  <a:prstClr val="black"/>
                </a:solidFill>
                <a:ea typeface="맑은 고딕" panose="020B0503020000020004" pitchFamily="50" charset="-127"/>
              </a:rPr>
              <a:t>PHYS_BASE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124075" y="1196975"/>
            <a:ext cx="3457575" cy="647700"/>
            <a:chOff x="2124075" y="1196975"/>
            <a:chExt cx="3457575" cy="64770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124075" y="1196975"/>
              <a:ext cx="215900" cy="647700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339975" y="1196975"/>
              <a:ext cx="215900" cy="647700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557463" y="1196975"/>
              <a:ext cx="215900" cy="647700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773363" y="1196975"/>
              <a:ext cx="215900" cy="647700"/>
            </a:xfrm>
            <a:prstGeom prst="rect">
              <a:avLst/>
            </a:prstGeom>
            <a:solidFill>
              <a:srgbClr val="99CC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989263" y="1196975"/>
              <a:ext cx="215900" cy="647700"/>
            </a:xfrm>
            <a:prstGeom prst="rect">
              <a:avLst/>
            </a:prstGeom>
            <a:solidFill>
              <a:srgbClr val="33CC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205163" y="1196975"/>
              <a:ext cx="215900" cy="647700"/>
            </a:xfrm>
            <a:prstGeom prst="rect">
              <a:avLst/>
            </a:prstGeom>
            <a:solidFill>
              <a:srgbClr val="FF66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419475" y="1196975"/>
              <a:ext cx="215900" cy="647700"/>
            </a:xfrm>
            <a:prstGeom prst="rect">
              <a:avLst/>
            </a:prstGeom>
            <a:solidFill>
              <a:srgbClr val="6666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635375" y="1196975"/>
              <a:ext cx="215900" cy="647700"/>
            </a:xfrm>
            <a:prstGeom prst="rect">
              <a:avLst/>
            </a:prstGeom>
            <a:solidFill>
              <a:srgbClr val="FF00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852863" y="1196975"/>
              <a:ext cx="215900" cy="647700"/>
            </a:xfrm>
            <a:prstGeom prst="rect">
              <a:avLst/>
            </a:prstGeom>
            <a:solidFill>
              <a:srgbClr val="CC66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068763" y="1196975"/>
              <a:ext cx="215900" cy="647700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4284663" y="1196975"/>
              <a:ext cx="215900" cy="647700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4500563" y="1196975"/>
              <a:ext cx="215900" cy="647700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4716463" y="1196975"/>
              <a:ext cx="215900" cy="647700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4932363" y="1196975"/>
              <a:ext cx="215900" cy="647700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5149850" y="1196975"/>
              <a:ext cx="215900" cy="647700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5365750" y="1196975"/>
              <a:ext cx="215900" cy="647700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5581650" y="1196975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5797550" y="1196975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6011863" y="1196975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6227763" y="1196975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6445250" y="1196975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6661150" y="1196975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6877050" y="1196975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7092950" y="1196975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7307263" y="1196975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7523163" y="1196975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7740650" y="1196975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7956550" y="1196975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8172450" y="1196975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8388350" y="1196975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179388" y="1196975"/>
            <a:ext cx="1800225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Physical Memory</a:t>
            </a: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5580063" y="908050"/>
            <a:ext cx="0" cy="1225550"/>
          </a:xfrm>
          <a:prstGeom prst="line">
            <a:avLst/>
          </a:prstGeom>
          <a:noFill/>
          <a:ln w="1143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3060700" y="1917700"/>
            <a:ext cx="2232025" cy="288925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 dirty="0">
                <a:solidFill>
                  <a:prstClr val="black"/>
                </a:solidFill>
                <a:ea typeface="맑은 고딕" panose="020B0503020000020004" pitchFamily="50" charset="-127"/>
              </a:rPr>
              <a:t>Kernel Memory Pool</a:t>
            </a: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6156325" y="1917700"/>
            <a:ext cx="2160588" cy="288925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User Memory Pool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50825" y="2349500"/>
            <a:ext cx="1439863" cy="6477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 dirty="0">
                <a:solidFill>
                  <a:prstClr val="black"/>
                </a:solidFill>
                <a:ea typeface="맑은 고딕" panose="020B0503020000020004" pitchFamily="50" charset="-127"/>
              </a:rPr>
              <a:t>Kernel Pages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 dirty="0">
                <a:solidFill>
                  <a:prstClr val="black"/>
                </a:solidFill>
                <a:ea typeface="맑은 고딕" panose="020B0503020000020004" pitchFamily="50" charset="-127"/>
              </a:rPr>
              <a:t>(Global)</a:t>
            </a:r>
          </a:p>
        </p:txBody>
      </p:sp>
      <p:cxnSp>
        <p:nvCxnSpPr>
          <p:cNvPr id="43" name="AutoShape 51"/>
          <p:cNvCxnSpPr>
            <a:cxnSpLocks noChangeShapeType="1"/>
            <a:stCxn id="70" idx="0"/>
            <a:endCxn id="9" idx="2"/>
          </p:cNvCxnSpPr>
          <p:nvPr/>
        </p:nvCxnSpPr>
        <p:spPr bwMode="auto">
          <a:xfrm rot="5400000" flipH="1" flipV="1">
            <a:off x="2051050" y="1952626"/>
            <a:ext cx="50482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44" name="Rectangle 53"/>
          <p:cNvSpPr>
            <a:spLocks noChangeArrowheads="1"/>
          </p:cNvSpPr>
          <p:nvPr/>
        </p:nvSpPr>
        <p:spPr bwMode="auto">
          <a:xfrm>
            <a:off x="5076825" y="3068638"/>
            <a:ext cx="10810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 dirty="0">
                <a:solidFill>
                  <a:prstClr val="black"/>
                </a:solidFill>
                <a:ea typeface="맑은 고딕" panose="020B0503020000020004" pitchFamily="50" charset="-127"/>
              </a:rPr>
              <a:t>Max 1GB</a:t>
            </a:r>
          </a:p>
        </p:txBody>
      </p:sp>
      <p:sp>
        <p:nvSpPr>
          <p:cNvPr id="45" name="Rectangle 56"/>
          <p:cNvSpPr>
            <a:spLocks noChangeArrowheads="1"/>
          </p:cNvSpPr>
          <p:nvPr/>
        </p:nvSpPr>
        <p:spPr bwMode="auto">
          <a:xfrm>
            <a:off x="1403350" y="3284538"/>
            <a:ext cx="1008063" cy="1439862"/>
          </a:xfrm>
          <a:prstGeom prst="rect">
            <a:avLst/>
          </a:prstGeom>
          <a:solidFill>
            <a:srgbClr val="99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Thread A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{…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pagedir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…}</a:t>
            </a:r>
          </a:p>
        </p:txBody>
      </p:sp>
      <p:sp>
        <p:nvSpPr>
          <p:cNvPr id="46" name="Rectangle 58"/>
          <p:cNvSpPr>
            <a:spLocks noChangeArrowheads="1"/>
          </p:cNvSpPr>
          <p:nvPr/>
        </p:nvSpPr>
        <p:spPr bwMode="auto">
          <a:xfrm>
            <a:off x="4500563" y="3500438"/>
            <a:ext cx="2303462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7" name="Rectangle 59"/>
          <p:cNvSpPr>
            <a:spLocks noChangeArrowheads="1"/>
          </p:cNvSpPr>
          <p:nvPr/>
        </p:nvSpPr>
        <p:spPr bwMode="auto">
          <a:xfrm>
            <a:off x="1403350" y="4797425"/>
            <a:ext cx="1008063" cy="1439863"/>
          </a:xfrm>
          <a:prstGeom prst="rect">
            <a:avLst/>
          </a:prstGeom>
          <a:solidFill>
            <a:srgbClr val="33CC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Thread B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{…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pagedir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…}</a:t>
            </a:r>
          </a:p>
        </p:txBody>
      </p:sp>
      <p:cxnSp>
        <p:nvCxnSpPr>
          <p:cNvPr id="48" name="AutoShape 60"/>
          <p:cNvCxnSpPr>
            <a:cxnSpLocks noChangeShapeType="1"/>
            <a:stCxn id="72" idx="2"/>
            <a:endCxn id="45" idx="0"/>
          </p:cNvCxnSpPr>
          <p:nvPr/>
        </p:nvCxnSpPr>
        <p:spPr bwMode="auto">
          <a:xfrm rot="5400000">
            <a:off x="2106216" y="2798366"/>
            <a:ext cx="287338" cy="68500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9" name="AutoShape 61"/>
          <p:cNvCxnSpPr>
            <a:cxnSpLocks noChangeShapeType="1"/>
            <a:stCxn id="11" idx="2"/>
            <a:endCxn id="72" idx="0"/>
          </p:cNvCxnSpPr>
          <p:nvPr/>
        </p:nvCxnSpPr>
        <p:spPr bwMode="auto">
          <a:xfrm rot="5400000">
            <a:off x="2484439" y="1952625"/>
            <a:ext cx="50482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0" name="AutoShape 62"/>
          <p:cNvCxnSpPr>
            <a:cxnSpLocks noChangeShapeType="1"/>
            <a:stCxn id="12" idx="2"/>
            <a:endCxn id="73" idx="0"/>
          </p:cNvCxnSpPr>
          <p:nvPr/>
        </p:nvCxnSpPr>
        <p:spPr bwMode="auto">
          <a:xfrm rot="5400000">
            <a:off x="2700339" y="1952625"/>
            <a:ext cx="50482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1" name="AutoShape 65"/>
          <p:cNvCxnSpPr>
            <a:cxnSpLocks noChangeShapeType="1"/>
            <a:stCxn id="73" idx="2"/>
            <a:endCxn id="47" idx="3"/>
          </p:cNvCxnSpPr>
          <p:nvPr/>
        </p:nvCxnSpPr>
        <p:spPr bwMode="auto">
          <a:xfrm rot="5400000">
            <a:off x="1349773" y="4058841"/>
            <a:ext cx="2520157" cy="396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52" name="Rectangle 66"/>
          <p:cNvSpPr>
            <a:spLocks noChangeArrowheads="1"/>
          </p:cNvSpPr>
          <p:nvPr/>
        </p:nvSpPr>
        <p:spPr bwMode="auto">
          <a:xfrm>
            <a:off x="4500563" y="4797425"/>
            <a:ext cx="3024187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 dirty="0">
                <a:solidFill>
                  <a:prstClr val="black"/>
                </a:solidFill>
                <a:ea typeface="맑은 고딕" panose="020B0503020000020004" pitchFamily="50" charset="-127"/>
              </a:rPr>
              <a:t>      User Stack Growth→   </a:t>
            </a:r>
          </a:p>
        </p:txBody>
      </p:sp>
      <p:sp>
        <p:nvSpPr>
          <p:cNvPr id="53" name="Rectangle 67"/>
          <p:cNvSpPr>
            <a:spLocks noChangeArrowheads="1"/>
          </p:cNvSpPr>
          <p:nvPr/>
        </p:nvSpPr>
        <p:spPr bwMode="auto">
          <a:xfrm>
            <a:off x="3995738" y="4221163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7019925" y="5518150"/>
            <a:ext cx="10810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55" name="Line 69"/>
          <p:cNvSpPr>
            <a:spLocks noChangeShapeType="1"/>
          </p:cNvSpPr>
          <p:nvPr/>
        </p:nvSpPr>
        <p:spPr bwMode="auto">
          <a:xfrm flipV="1">
            <a:off x="2268538" y="3789363"/>
            <a:ext cx="2232025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6" name="Line 70"/>
          <p:cNvSpPr>
            <a:spLocks noChangeShapeType="1"/>
          </p:cNvSpPr>
          <p:nvPr/>
        </p:nvSpPr>
        <p:spPr bwMode="auto">
          <a:xfrm flipV="1">
            <a:off x="2268538" y="5084763"/>
            <a:ext cx="2232025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7" name="Rectangle 71"/>
          <p:cNvSpPr>
            <a:spLocks noChangeArrowheads="1"/>
          </p:cNvSpPr>
          <p:nvPr/>
        </p:nvSpPr>
        <p:spPr bwMode="auto">
          <a:xfrm>
            <a:off x="6877050" y="3500438"/>
            <a:ext cx="1223963" cy="64928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Pages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(per thread)</a:t>
            </a:r>
          </a:p>
        </p:txBody>
      </p:sp>
      <p:sp>
        <p:nvSpPr>
          <p:cNvPr id="58" name="Rectangle 72"/>
          <p:cNvSpPr>
            <a:spLocks noChangeArrowheads="1"/>
          </p:cNvSpPr>
          <p:nvPr/>
        </p:nvSpPr>
        <p:spPr bwMode="auto">
          <a:xfrm>
            <a:off x="7596188" y="4797425"/>
            <a:ext cx="1223962" cy="6477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Pages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(per thread)</a:t>
            </a:r>
          </a:p>
        </p:txBody>
      </p:sp>
      <p:sp>
        <p:nvSpPr>
          <p:cNvPr id="59" name="Rectangle 73"/>
          <p:cNvSpPr>
            <a:spLocks noChangeArrowheads="1"/>
          </p:cNvSpPr>
          <p:nvPr/>
        </p:nvSpPr>
        <p:spPr bwMode="auto">
          <a:xfrm>
            <a:off x="4500563" y="3500438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0" name="Rectangle 74"/>
          <p:cNvSpPr>
            <a:spLocks noChangeArrowheads="1"/>
          </p:cNvSpPr>
          <p:nvPr/>
        </p:nvSpPr>
        <p:spPr bwMode="auto">
          <a:xfrm>
            <a:off x="4718050" y="3500438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1" name="Rectangle 75"/>
          <p:cNvSpPr>
            <a:spLocks noChangeArrowheads="1"/>
          </p:cNvSpPr>
          <p:nvPr/>
        </p:nvSpPr>
        <p:spPr bwMode="auto">
          <a:xfrm>
            <a:off x="4932363" y="3500438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2" name="Rectangle 76"/>
          <p:cNvSpPr>
            <a:spLocks noChangeArrowheads="1"/>
          </p:cNvSpPr>
          <p:nvPr/>
        </p:nvSpPr>
        <p:spPr bwMode="auto">
          <a:xfrm>
            <a:off x="5148263" y="3500438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3" name="Rectangle 77"/>
          <p:cNvSpPr>
            <a:spLocks noChangeArrowheads="1"/>
          </p:cNvSpPr>
          <p:nvPr/>
        </p:nvSpPr>
        <p:spPr bwMode="auto">
          <a:xfrm>
            <a:off x="6516688" y="3500438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4" name="Rectangle 78"/>
          <p:cNvSpPr>
            <a:spLocks noChangeArrowheads="1"/>
          </p:cNvSpPr>
          <p:nvPr/>
        </p:nvSpPr>
        <p:spPr bwMode="auto">
          <a:xfrm>
            <a:off x="4502150" y="4797425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5" name="Rectangle 79"/>
          <p:cNvSpPr>
            <a:spLocks noChangeArrowheads="1"/>
          </p:cNvSpPr>
          <p:nvPr/>
        </p:nvSpPr>
        <p:spPr bwMode="auto">
          <a:xfrm>
            <a:off x="4718050" y="4797425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6" name="Rectangle 80"/>
          <p:cNvSpPr>
            <a:spLocks noChangeArrowheads="1"/>
          </p:cNvSpPr>
          <p:nvPr/>
        </p:nvSpPr>
        <p:spPr bwMode="auto">
          <a:xfrm>
            <a:off x="7235825" y="4797425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1835150" y="2349500"/>
            <a:ext cx="3744913" cy="647700"/>
            <a:chOff x="1835150" y="2349500"/>
            <a:chExt cx="3744913" cy="647700"/>
          </a:xfrm>
        </p:grpSpPr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>
              <a:off x="1835150" y="2349500"/>
              <a:ext cx="3744913" cy="647700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>
              <a:off x="1835150" y="2349500"/>
              <a:ext cx="215900" cy="647700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>
              <a:off x="2051050" y="2349500"/>
              <a:ext cx="215900" cy="647700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1" name="Rectangle 44"/>
            <p:cNvSpPr>
              <a:spLocks noChangeArrowheads="1"/>
            </p:cNvSpPr>
            <p:nvPr/>
          </p:nvSpPr>
          <p:spPr bwMode="auto">
            <a:xfrm>
              <a:off x="2266950" y="2349500"/>
              <a:ext cx="215900" cy="647700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2" name="Rectangle 54"/>
            <p:cNvSpPr>
              <a:spLocks noChangeArrowheads="1"/>
            </p:cNvSpPr>
            <p:nvPr/>
          </p:nvSpPr>
          <p:spPr bwMode="auto">
            <a:xfrm>
              <a:off x="2484438" y="2349500"/>
              <a:ext cx="215900" cy="647700"/>
            </a:xfrm>
            <a:prstGeom prst="rect">
              <a:avLst/>
            </a:prstGeom>
            <a:solidFill>
              <a:srgbClr val="99CC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3" name="Rectangle 55"/>
            <p:cNvSpPr>
              <a:spLocks noChangeArrowheads="1"/>
            </p:cNvSpPr>
            <p:nvPr/>
          </p:nvSpPr>
          <p:spPr bwMode="auto">
            <a:xfrm>
              <a:off x="2700338" y="2349500"/>
              <a:ext cx="215900" cy="647700"/>
            </a:xfrm>
            <a:prstGeom prst="rect">
              <a:avLst/>
            </a:prstGeom>
            <a:solidFill>
              <a:srgbClr val="33CC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4" name="Rectangle 84"/>
            <p:cNvSpPr>
              <a:spLocks noChangeArrowheads="1"/>
            </p:cNvSpPr>
            <p:nvPr/>
          </p:nvSpPr>
          <p:spPr bwMode="auto">
            <a:xfrm>
              <a:off x="2917825" y="2349500"/>
              <a:ext cx="215900" cy="647700"/>
            </a:xfrm>
            <a:prstGeom prst="rect">
              <a:avLst/>
            </a:prstGeom>
            <a:solidFill>
              <a:srgbClr val="6666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5" name="Rectangle 85"/>
            <p:cNvSpPr>
              <a:spLocks noChangeArrowheads="1"/>
            </p:cNvSpPr>
            <p:nvPr/>
          </p:nvSpPr>
          <p:spPr bwMode="auto">
            <a:xfrm>
              <a:off x="3132138" y="2349500"/>
              <a:ext cx="215900" cy="647700"/>
            </a:xfrm>
            <a:prstGeom prst="rect">
              <a:avLst/>
            </a:prstGeom>
            <a:solidFill>
              <a:srgbClr val="FF00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6" name="Rectangle 86"/>
            <p:cNvSpPr>
              <a:spLocks noChangeArrowheads="1"/>
            </p:cNvSpPr>
            <p:nvPr/>
          </p:nvSpPr>
          <p:spPr bwMode="auto">
            <a:xfrm>
              <a:off x="3348038" y="2349500"/>
              <a:ext cx="215900" cy="647700"/>
            </a:xfrm>
            <a:prstGeom prst="rect">
              <a:avLst/>
            </a:prstGeom>
            <a:solidFill>
              <a:srgbClr val="FF66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7" name="Rectangle 87"/>
            <p:cNvSpPr>
              <a:spLocks noChangeArrowheads="1"/>
            </p:cNvSpPr>
            <p:nvPr/>
          </p:nvSpPr>
          <p:spPr bwMode="auto">
            <a:xfrm>
              <a:off x="3565525" y="2349500"/>
              <a:ext cx="215900" cy="647700"/>
            </a:xfrm>
            <a:prstGeom prst="rect">
              <a:avLst/>
            </a:prstGeom>
            <a:solidFill>
              <a:srgbClr val="CC66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sp>
        <p:nvSpPr>
          <p:cNvPr id="78" name="Rectangle 88"/>
          <p:cNvSpPr>
            <a:spLocks noChangeArrowheads="1"/>
          </p:cNvSpPr>
          <p:nvPr/>
        </p:nvSpPr>
        <p:spPr bwMode="auto">
          <a:xfrm>
            <a:off x="3995738" y="5518150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79" name="Rectangle 89"/>
          <p:cNvSpPr>
            <a:spLocks noChangeArrowheads="1"/>
          </p:cNvSpPr>
          <p:nvPr/>
        </p:nvSpPr>
        <p:spPr bwMode="auto">
          <a:xfrm>
            <a:off x="6300788" y="4221163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80" name="Line 91"/>
          <p:cNvSpPr>
            <a:spLocks noChangeShapeType="1"/>
          </p:cNvSpPr>
          <p:nvPr/>
        </p:nvSpPr>
        <p:spPr bwMode="auto">
          <a:xfrm>
            <a:off x="5148263" y="4221163"/>
            <a:ext cx="0" cy="50323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1" name="Text Box 92"/>
          <p:cNvSpPr txBox="1">
            <a:spLocks noChangeArrowheads="1"/>
          </p:cNvSpPr>
          <p:nvPr/>
        </p:nvSpPr>
        <p:spPr bwMode="auto">
          <a:xfrm>
            <a:off x="5219700" y="4357688"/>
            <a:ext cx="323850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switching – process_activate()</a:t>
            </a:r>
          </a:p>
        </p:txBody>
      </p:sp>
      <p:sp>
        <p:nvSpPr>
          <p:cNvPr id="82" name="AutoShape 93"/>
          <p:cNvSpPr>
            <a:spLocks noChangeArrowheads="1"/>
          </p:cNvSpPr>
          <p:nvPr/>
        </p:nvSpPr>
        <p:spPr bwMode="auto">
          <a:xfrm>
            <a:off x="7164388" y="2276475"/>
            <a:ext cx="1728787" cy="10795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Swap Disk</a:t>
            </a:r>
          </a:p>
        </p:txBody>
      </p:sp>
      <p:cxnSp>
        <p:nvCxnSpPr>
          <p:cNvPr id="83" name="AutoShape 94"/>
          <p:cNvCxnSpPr>
            <a:cxnSpLocks noChangeShapeType="1"/>
            <a:stCxn id="36" idx="2"/>
          </p:cNvCxnSpPr>
          <p:nvPr/>
        </p:nvCxnSpPr>
        <p:spPr bwMode="auto">
          <a:xfrm>
            <a:off x="8280400" y="1844675"/>
            <a:ext cx="323850" cy="793750"/>
          </a:xfrm>
          <a:prstGeom prst="straightConnector1">
            <a:avLst/>
          </a:prstGeom>
          <a:noFill/>
          <a:ln w="635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84" name="슬라이드 번호 개체 틀 8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28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0" dirty="0"/>
              <a:t>User program</a:t>
            </a:r>
            <a:r>
              <a:rPr lang="ko-KR" altLang="en-US" b="0" dirty="0"/>
              <a:t> </a:t>
            </a:r>
            <a:r>
              <a:rPr lang="en-US" altLang="ko-KR" b="0" dirty="0"/>
              <a:t>can pass a invalid pointer. (e.g. null </a:t>
            </a:r>
            <a:r>
              <a:rPr lang="en-US" altLang="ko-KR" b="0" dirty="0" err="1"/>
              <a:t>ptr</a:t>
            </a:r>
            <a:r>
              <a:rPr lang="en-US" altLang="ko-KR" b="0" dirty="0"/>
              <a:t>, unmapped virtual memory, </a:t>
            </a:r>
            <a:r>
              <a:rPr lang="en-US" altLang="ko-KR" b="0" dirty="0" err="1"/>
              <a:t>ptr</a:t>
            </a:r>
            <a:r>
              <a:rPr lang="en-US" altLang="ko-KR" b="0" dirty="0"/>
              <a:t> to kernel address space…)</a:t>
            </a:r>
          </a:p>
          <a:p>
            <a:r>
              <a:rPr lang="en-US" altLang="ko-KR" b="0" dirty="0"/>
              <a:t>Invalid pointers must be rejected without harm to kernel or other running process.</a:t>
            </a:r>
          </a:p>
          <a:p>
            <a:r>
              <a:rPr lang="en-US" altLang="ko-KR" b="0" dirty="0"/>
              <a:t>Can implement this in 2 ways</a:t>
            </a:r>
          </a:p>
          <a:p>
            <a:pPr lvl="1"/>
            <a:r>
              <a:rPr lang="en-US" altLang="ko-KR" b="0" dirty="0"/>
              <a:t>Verify the validity of a user-provided pointer, then dereference it.</a:t>
            </a:r>
          </a:p>
          <a:p>
            <a:pPr lvl="1"/>
            <a:r>
              <a:rPr lang="en-US" altLang="ko-KR" b="0" dirty="0"/>
              <a:t>Check only that a user pointer points below PHYS_BASE, then dereference it. If the pointer is invalid, it will cause a “page fault” that you can handle by modifying the code for </a:t>
            </a:r>
            <a:r>
              <a:rPr lang="en-US" altLang="ko-KR" b="0" dirty="0" err="1"/>
              <a:t>page_fault</a:t>
            </a:r>
            <a:r>
              <a:rPr lang="en-US" altLang="ko-KR" b="0" dirty="0"/>
              <a:t>() in ‘</a:t>
            </a:r>
            <a:r>
              <a:rPr lang="en-US" altLang="ko-KR" b="0" dirty="0" err="1"/>
              <a:t>userprog</a:t>
            </a:r>
            <a:r>
              <a:rPr lang="en-US" altLang="ko-KR" b="0" dirty="0"/>
              <a:t>/</a:t>
            </a:r>
            <a:r>
              <a:rPr lang="en-US" altLang="ko-KR" b="0" dirty="0" err="1"/>
              <a:t>exception.c</a:t>
            </a:r>
            <a:r>
              <a:rPr lang="en-US" altLang="ko-KR" b="0" dirty="0"/>
              <a:t>’. (recommended)</a:t>
            </a:r>
          </a:p>
          <a:p>
            <a:r>
              <a:rPr lang="en-US" altLang="ko-KR" b="0" dirty="0"/>
              <a:t>Helpful comment and sample code is provided at pintos document 3.1.5 Accessing User Memory (pp. 26~27)</a:t>
            </a:r>
          </a:p>
          <a:p>
            <a:endParaRPr lang="en-US" altLang="ko-KR" b="0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21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0" dirty="0"/>
              <a:t>Must </a:t>
            </a:r>
            <a:r>
              <a:rPr lang="en-US" altLang="ko-KR" b="0" dirty="0" smtClean="0"/>
              <a:t>Control</a:t>
            </a:r>
          </a:p>
          <a:p>
            <a:pPr marL="0" indent="0">
              <a:buNone/>
            </a:pPr>
            <a:r>
              <a:rPr lang="en-US" altLang="ko-KR" b="0" dirty="0" smtClean="0"/>
              <a:t>referenced </a:t>
            </a:r>
            <a:r>
              <a:rPr lang="en-US" altLang="ko-KR" b="0" dirty="0"/>
              <a:t>address</a:t>
            </a:r>
          </a:p>
          <a:p>
            <a:pPr marL="0" indent="0">
              <a:buNone/>
            </a:pPr>
            <a:r>
              <a:rPr lang="en-US" altLang="ko-KR" b="0" dirty="0" smtClean="0"/>
              <a:t>(</a:t>
            </a:r>
            <a:r>
              <a:rPr lang="en-US" altLang="ko-KR" b="0" dirty="0"/>
              <a:t>mean </a:t>
            </a:r>
            <a:r>
              <a:rPr lang="en-US" altLang="ko-KR" b="0" dirty="0" smtClean="0"/>
              <a:t>under </a:t>
            </a:r>
          </a:p>
          <a:p>
            <a:pPr marL="0" indent="0">
              <a:buNone/>
            </a:pPr>
            <a:r>
              <a:rPr lang="en-US" altLang="ko-KR" b="0" dirty="0" smtClean="0"/>
              <a:t>PHYS_BASE</a:t>
            </a:r>
            <a:r>
              <a:rPr lang="en-US" altLang="ko-KR" b="0" dirty="0"/>
              <a:t>)</a:t>
            </a:r>
          </a:p>
          <a:p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HOW?</a:t>
            </a:r>
          </a:p>
          <a:p>
            <a:endParaRPr lang="ko-KR" altLang="en-US" dirty="0"/>
          </a:p>
          <a:p>
            <a:endParaRPr lang="en-US" altLang="ko-KR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Accessing User Memory : Page Fault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40" y="1412776"/>
            <a:ext cx="5115524" cy="403244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6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12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0" dirty="0"/>
              <a:t>Memory Pool</a:t>
            </a:r>
            <a:r>
              <a:rPr lang="ko-KR" altLang="en-US" b="0" dirty="0"/>
              <a:t>로부터 </a:t>
            </a:r>
            <a:r>
              <a:rPr lang="en-US" altLang="ko-KR" b="0" dirty="0"/>
              <a:t>page </a:t>
            </a:r>
            <a:r>
              <a:rPr lang="ko-KR" altLang="en-US" b="0" dirty="0"/>
              <a:t>얻어오기</a:t>
            </a:r>
          </a:p>
          <a:p>
            <a:pPr lvl="1"/>
            <a:r>
              <a:rPr lang="en-US" altLang="ko-KR" b="0" dirty="0"/>
              <a:t>threads/</a:t>
            </a:r>
            <a:r>
              <a:rPr lang="en-US" altLang="ko-KR" b="0" dirty="0" err="1"/>
              <a:t>palloc.c:palloc_get_page</a:t>
            </a:r>
            <a:r>
              <a:rPr lang="en-US" altLang="ko-KR" b="0" dirty="0"/>
              <a:t>(flags) – </a:t>
            </a:r>
            <a:r>
              <a:rPr lang="ko-KR" altLang="en-US" b="0" dirty="0"/>
              <a:t>직접적으로 사용할 필요는 없음</a:t>
            </a:r>
          </a:p>
          <a:p>
            <a:pPr lvl="1"/>
            <a:endParaRPr lang="ko-KR" altLang="en-US" b="0" dirty="0"/>
          </a:p>
          <a:p>
            <a:r>
              <a:rPr lang="en-US" altLang="ko-KR" b="0" dirty="0"/>
              <a:t>User Page</a:t>
            </a:r>
            <a:r>
              <a:rPr lang="ko-KR" altLang="en-US" b="0" dirty="0"/>
              <a:t>를 위한 </a:t>
            </a:r>
            <a:r>
              <a:rPr lang="en-US" altLang="ko-KR" b="0" dirty="0"/>
              <a:t>Page Directory </a:t>
            </a:r>
            <a:r>
              <a:rPr lang="ko-KR" altLang="en-US" b="0" dirty="0"/>
              <a:t>관련</a:t>
            </a:r>
          </a:p>
          <a:p>
            <a:pPr lvl="1"/>
            <a:r>
              <a:rPr lang="en-US" altLang="ko-KR" b="0" dirty="0" err="1"/>
              <a:t>userprog</a:t>
            </a:r>
            <a:r>
              <a:rPr lang="en-US" altLang="ko-KR" b="0" dirty="0"/>
              <a:t>/</a:t>
            </a:r>
            <a:r>
              <a:rPr lang="en-US" altLang="ko-KR" b="0" dirty="0" err="1"/>
              <a:t>pagedir.c</a:t>
            </a:r>
            <a:endParaRPr lang="en-US" altLang="ko-KR" b="0" dirty="0"/>
          </a:p>
          <a:p>
            <a:pPr lvl="2"/>
            <a:r>
              <a:rPr lang="en-US" altLang="ko-KR" dirty="0" err="1"/>
              <a:t>pagedir_create</a:t>
            </a:r>
            <a:r>
              <a:rPr lang="en-US" altLang="ko-KR" dirty="0"/>
              <a:t>() - </a:t>
            </a:r>
            <a:r>
              <a:rPr lang="en-US" altLang="ko-KR" dirty="0" err="1"/>
              <a:t>pagedir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(</a:t>
            </a:r>
            <a:r>
              <a:rPr lang="en-US" altLang="ko-KR" dirty="0" err="1"/>
              <a:t>struct</a:t>
            </a:r>
            <a:r>
              <a:rPr lang="en-US" altLang="ko-KR" dirty="0"/>
              <a:t> thread</a:t>
            </a:r>
            <a:r>
              <a:rPr lang="ko-KR" altLang="en-US" dirty="0"/>
              <a:t>가 갖는다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sz="2000" b="1" u="sng" dirty="0" err="1">
                <a:solidFill>
                  <a:srgbClr val="990000"/>
                </a:solidFill>
              </a:rPr>
              <a:t>pagedir_get_page</a:t>
            </a:r>
            <a:r>
              <a:rPr lang="en-US" altLang="ko-KR" sz="2000" b="1" u="sng" dirty="0">
                <a:solidFill>
                  <a:srgbClr val="990000"/>
                </a:solidFill>
              </a:rPr>
              <a:t>()</a:t>
            </a:r>
            <a:r>
              <a:rPr lang="en-US" altLang="ko-KR" dirty="0"/>
              <a:t> – user virtual address</a:t>
            </a:r>
            <a:r>
              <a:rPr lang="ko-KR" altLang="en-US" dirty="0"/>
              <a:t>에 대해 </a:t>
            </a:r>
            <a:r>
              <a:rPr lang="en-US" altLang="ko-KR" dirty="0"/>
              <a:t>kernel virtual address</a:t>
            </a:r>
            <a:r>
              <a:rPr lang="ko-KR" altLang="en-US" dirty="0"/>
              <a:t>를 구해준다</a:t>
            </a:r>
            <a:r>
              <a:rPr lang="en-US" altLang="ko-KR" dirty="0"/>
              <a:t>(</a:t>
            </a:r>
            <a:r>
              <a:rPr lang="en-US" altLang="ko-KR" dirty="0" err="1"/>
              <a:t>pagedir</a:t>
            </a:r>
            <a:r>
              <a:rPr lang="en-US" altLang="ko-KR" dirty="0"/>
              <a:t>-&gt;</a:t>
            </a:r>
            <a:r>
              <a:rPr lang="en-US" altLang="ko-KR" dirty="0" err="1"/>
              <a:t>pagetable</a:t>
            </a:r>
            <a:r>
              <a:rPr lang="en-US" altLang="ko-KR" dirty="0"/>
              <a:t>-&gt;physical page), NULL if unmapped.</a:t>
            </a:r>
          </a:p>
          <a:p>
            <a:pPr lvl="2"/>
            <a:r>
              <a:rPr lang="en-US" altLang="ko-KR" dirty="0" err="1"/>
              <a:t>pagedir_set_page</a:t>
            </a:r>
            <a:r>
              <a:rPr lang="en-US" altLang="ko-KR" dirty="0"/>
              <a:t>() – </a:t>
            </a:r>
            <a:r>
              <a:rPr lang="en-US" altLang="ko-KR" dirty="0" err="1"/>
              <a:t>pagedirectory</a:t>
            </a:r>
            <a:r>
              <a:rPr lang="ko-KR" altLang="en-US" dirty="0"/>
              <a:t>에 </a:t>
            </a:r>
            <a:r>
              <a:rPr lang="ko-KR" altLang="en-US" dirty="0" err="1"/>
              <a:t>맵핑을</a:t>
            </a:r>
            <a:r>
              <a:rPr lang="ko-KR" altLang="en-US" dirty="0"/>
              <a:t> 추가한다</a:t>
            </a:r>
            <a:r>
              <a:rPr lang="en-US" altLang="ko-KR" dirty="0"/>
              <a:t>.</a:t>
            </a:r>
          </a:p>
          <a:p>
            <a:pPr lvl="1"/>
            <a:endParaRPr lang="en-US" altLang="ko-KR" b="0" dirty="0"/>
          </a:p>
          <a:p>
            <a:r>
              <a:rPr lang="ko-KR" altLang="en-US" b="0" dirty="0"/>
              <a:t>기타 </a:t>
            </a:r>
            <a:r>
              <a:rPr lang="en-US" altLang="ko-KR" b="0" dirty="0"/>
              <a:t>‘</a:t>
            </a:r>
            <a:r>
              <a:rPr lang="en-US" altLang="ko-KR" b="0" dirty="0" err="1"/>
              <a:t>userprog</a:t>
            </a:r>
            <a:r>
              <a:rPr lang="en-US" altLang="ko-KR" b="0" dirty="0"/>
              <a:t>/</a:t>
            </a:r>
            <a:r>
              <a:rPr lang="en-US" altLang="ko-KR" b="0" dirty="0" err="1"/>
              <a:t>pagedir.c</a:t>
            </a:r>
            <a:r>
              <a:rPr lang="en-US" altLang="ko-KR" b="0" dirty="0"/>
              <a:t>’, ‘threads/</a:t>
            </a:r>
            <a:r>
              <a:rPr lang="en-US" altLang="ko-KR" b="0" dirty="0" err="1"/>
              <a:t>vaddr.h</a:t>
            </a:r>
            <a:r>
              <a:rPr lang="en-US" altLang="ko-KR" b="0" dirty="0"/>
              <a:t>’ </a:t>
            </a:r>
            <a:r>
              <a:rPr lang="ko-KR" altLang="en-US" b="0" dirty="0"/>
              <a:t>의 </a:t>
            </a:r>
            <a:r>
              <a:rPr lang="en-US" altLang="ko-KR" b="0" dirty="0"/>
              <a:t>API</a:t>
            </a:r>
            <a:r>
              <a:rPr lang="ko-KR" altLang="en-US" b="0" dirty="0"/>
              <a:t>를 활용가능</a:t>
            </a:r>
            <a:endParaRPr lang="en-US" altLang="ko-KR" b="0" dirty="0"/>
          </a:p>
          <a:p>
            <a:endParaRPr lang="en-US" altLang="ko-KR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 APIs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99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18864" y="3068960"/>
            <a:ext cx="8229600" cy="576064"/>
          </a:xfrm>
        </p:spPr>
        <p:txBody>
          <a:bodyPr/>
          <a:lstStyle/>
          <a:p>
            <a:r>
              <a:rPr lang="en-US" altLang="ko-KR" dirty="0"/>
              <a:t>Requirements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7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0" dirty="0" smtClean="0"/>
          </a:p>
          <a:p>
            <a:r>
              <a:rPr lang="ko-KR" altLang="en-US" b="0" dirty="0" smtClean="0"/>
              <a:t>유저 </a:t>
            </a:r>
            <a:r>
              <a:rPr lang="ko-KR" altLang="en-US" b="0" dirty="0"/>
              <a:t>프로그램이 종료될 때</a:t>
            </a:r>
            <a:r>
              <a:rPr lang="en-US" altLang="ko-KR" b="0" dirty="0"/>
              <a:t>(system call – exit(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exitstatus</a:t>
            </a:r>
            <a:r>
              <a:rPr lang="en-US" altLang="ko-KR" b="0" dirty="0"/>
              <a:t>)</a:t>
            </a:r>
            <a:r>
              <a:rPr lang="ko-KR" altLang="en-US" b="0" dirty="0"/>
              <a:t>호출</a:t>
            </a:r>
            <a:r>
              <a:rPr lang="en-US" altLang="ko-KR" b="0" dirty="0"/>
              <a:t>), </a:t>
            </a:r>
            <a:r>
              <a:rPr lang="ko-KR" altLang="en-US" b="0" dirty="0" err="1"/>
              <a:t>커널이</a:t>
            </a:r>
            <a:r>
              <a:rPr lang="ko-KR" altLang="en-US" b="0" dirty="0"/>
              <a:t> 종료 메시지를 출력한다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 err="1"/>
              <a:t>ProcessName</a:t>
            </a:r>
            <a:r>
              <a:rPr lang="en-US" altLang="ko-KR" b="0" dirty="0"/>
              <a:t>: </a:t>
            </a:r>
            <a:r>
              <a:rPr lang="en-US" altLang="ko-KR" b="0" dirty="0" smtClean="0"/>
              <a:t>exit(</a:t>
            </a:r>
            <a:r>
              <a:rPr lang="en-US" altLang="ko-KR" b="0" dirty="0" err="1" smtClean="0"/>
              <a:t>exitstatus</a:t>
            </a:r>
            <a:r>
              <a:rPr lang="en-US" altLang="ko-KR" b="0" dirty="0" smtClean="0"/>
              <a:t>)\n </a:t>
            </a:r>
            <a:r>
              <a:rPr lang="ko-KR" altLang="en-US" b="0" dirty="0"/>
              <a:t>형식</a:t>
            </a:r>
          </a:p>
          <a:p>
            <a:pPr lvl="1"/>
            <a:r>
              <a:rPr lang="en-US" altLang="ko-KR" b="0" dirty="0"/>
              <a:t>Ex) echo: exit(23)</a:t>
            </a:r>
          </a:p>
          <a:p>
            <a:pPr lvl="1"/>
            <a:r>
              <a:rPr lang="en-US" altLang="ko-KR" b="0" dirty="0" err="1"/>
              <a:t>SystemCall</a:t>
            </a:r>
            <a:r>
              <a:rPr lang="en-US" altLang="ko-KR" b="0" dirty="0"/>
              <a:t> – exit()</a:t>
            </a:r>
            <a:r>
              <a:rPr lang="ko-KR" altLang="en-US" b="0" dirty="0"/>
              <a:t>를 올바르게 구현해야 동작한다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/>
              <a:t>Pintos </a:t>
            </a:r>
            <a:r>
              <a:rPr lang="ko-KR" altLang="en-US" b="0" dirty="0"/>
              <a:t>문서 </a:t>
            </a:r>
            <a:r>
              <a:rPr lang="en-US" altLang="ko-KR" b="0" dirty="0"/>
              <a:t>3.3.2 </a:t>
            </a:r>
            <a:r>
              <a:rPr lang="ko-KR" altLang="en-US" b="0" dirty="0"/>
              <a:t>참고</a:t>
            </a:r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864096"/>
          </a:xfrm>
        </p:spPr>
        <p:txBody>
          <a:bodyPr/>
          <a:lstStyle/>
          <a:p>
            <a:pPr algn="l"/>
            <a:r>
              <a:rPr lang="en-US" altLang="ko-KR" sz="3600" dirty="0"/>
              <a:t>Project </a:t>
            </a:r>
            <a:r>
              <a:rPr lang="en-US" altLang="ko-KR" sz="3600" dirty="0" smtClean="0"/>
              <a:t>Requirements</a:t>
            </a:r>
            <a:br>
              <a:rPr lang="en-US" altLang="ko-KR" sz="3600" dirty="0" smtClean="0"/>
            </a:br>
            <a:r>
              <a:rPr lang="en-US" altLang="ko-KR" sz="3600" dirty="0" smtClean="0"/>
              <a:t>:Process </a:t>
            </a:r>
            <a:r>
              <a:rPr lang="en-US" altLang="ko-KR" sz="3600" dirty="0"/>
              <a:t>Termination Messages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99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b="0" dirty="0"/>
              <a:t>User</a:t>
            </a:r>
            <a:r>
              <a:rPr lang="ko-KR" altLang="en-US" b="0" dirty="0"/>
              <a:t>가 수행하고자 하는 프로그램은 다양한 </a:t>
            </a:r>
            <a:r>
              <a:rPr lang="en-US" altLang="ko-KR" b="0" dirty="0"/>
              <a:t>argument</a:t>
            </a:r>
            <a:r>
              <a:rPr lang="ko-KR" altLang="en-US" b="0" dirty="0"/>
              <a:t>를 가질 수 있다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Argument</a:t>
            </a:r>
            <a:r>
              <a:rPr lang="ko-KR" altLang="en-US" b="0" dirty="0"/>
              <a:t>를 해석하고 </a:t>
            </a:r>
            <a:r>
              <a:rPr lang="en-US" altLang="ko-KR" b="0" dirty="0"/>
              <a:t>80x86 Calling Convention</a:t>
            </a:r>
            <a:r>
              <a:rPr lang="ko-KR" altLang="en-US" b="0" dirty="0"/>
              <a:t>에 맞추어 메모리에 배치해야 올바른 수행을 기대할 수 있다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/>
              <a:t>Pintos </a:t>
            </a:r>
            <a:r>
              <a:rPr lang="ko-KR" altLang="en-US" b="0" dirty="0"/>
              <a:t>문서 </a:t>
            </a:r>
            <a:r>
              <a:rPr lang="en-US" altLang="ko-KR" b="0" dirty="0"/>
              <a:t>3.5 80x86 Calling Convention </a:t>
            </a:r>
            <a:r>
              <a:rPr lang="ko-KR" altLang="en-US" b="0" dirty="0"/>
              <a:t>참고</a:t>
            </a:r>
          </a:p>
          <a:p>
            <a:r>
              <a:rPr lang="en-US" altLang="ko-KR" b="0" dirty="0"/>
              <a:t>Argument</a:t>
            </a:r>
            <a:r>
              <a:rPr lang="ko-KR" altLang="en-US" b="0" dirty="0"/>
              <a:t>의 길이는 </a:t>
            </a:r>
            <a:r>
              <a:rPr lang="en-US" altLang="ko-KR" b="0" dirty="0"/>
              <a:t>4K </a:t>
            </a:r>
            <a:r>
              <a:rPr lang="ko-KR" altLang="en-US" b="0" dirty="0"/>
              <a:t>이하라고 가정</a:t>
            </a:r>
          </a:p>
          <a:p>
            <a:pPr lvl="1"/>
            <a:r>
              <a:rPr lang="ko-KR" altLang="en-US" b="0" dirty="0"/>
              <a:t>테스트는 약 </a:t>
            </a:r>
            <a:r>
              <a:rPr lang="en-US" altLang="ko-KR" b="0" dirty="0"/>
              <a:t>128 bytes </a:t>
            </a:r>
            <a:r>
              <a:rPr lang="ko-KR" altLang="en-US" b="0" dirty="0"/>
              <a:t>이하로 이루어진다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Argument</a:t>
            </a:r>
            <a:r>
              <a:rPr lang="ko-KR" altLang="en-US" b="0" dirty="0"/>
              <a:t>의 해석 후 </a:t>
            </a:r>
            <a:r>
              <a:rPr lang="en-US" altLang="ko-KR" b="0" dirty="0"/>
              <a:t>ESP(stack pointer)</a:t>
            </a:r>
            <a:r>
              <a:rPr lang="ko-KR" altLang="en-US" b="0" dirty="0"/>
              <a:t>의 가장 밑 부분에 차례대로 채운다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864096"/>
          </a:xfrm>
        </p:spPr>
        <p:txBody>
          <a:bodyPr/>
          <a:lstStyle/>
          <a:p>
            <a:pPr algn="l"/>
            <a:r>
              <a:rPr lang="en-US" altLang="ko-KR" sz="3600" dirty="0"/>
              <a:t>Project Requirements</a:t>
            </a:r>
            <a:br>
              <a:rPr lang="en-US" altLang="ko-KR" sz="3600" dirty="0"/>
            </a:br>
            <a:r>
              <a:rPr lang="en-US" altLang="ko-KR" sz="3600" dirty="0"/>
              <a:t>:Argument Passing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39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0" dirty="0"/>
              <a:t>Stack grows downward!</a:t>
            </a:r>
          </a:p>
          <a:p>
            <a:endParaRPr lang="en-US" altLang="ko-KR" b="0" dirty="0"/>
          </a:p>
          <a:p>
            <a:r>
              <a:rPr lang="en-US" altLang="ko-KR" b="0" dirty="0"/>
              <a:t>Should think about </a:t>
            </a:r>
          </a:p>
          <a:p>
            <a:pPr marL="0" indent="0">
              <a:buNone/>
            </a:pPr>
            <a:r>
              <a:rPr lang="en-US" altLang="ko-KR" b="0" dirty="0"/>
              <a:t>     ‘How control</a:t>
            </a:r>
          </a:p>
          <a:p>
            <a:pPr marL="0" indent="0">
              <a:buNone/>
            </a:pPr>
            <a:r>
              <a:rPr lang="en-US" altLang="ko-KR" b="0" dirty="0"/>
              <a:t>      stack pointer?’</a:t>
            </a:r>
          </a:p>
          <a:p>
            <a:endParaRPr lang="en-US" altLang="ko-KR" b="0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08112"/>
          </a:xfrm>
        </p:spPr>
        <p:txBody>
          <a:bodyPr/>
          <a:lstStyle/>
          <a:p>
            <a:pPr algn="l"/>
            <a:r>
              <a:rPr lang="en-US" altLang="ko-KR" sz="3600" dirty="0"/>
              <a:t>Project Requirements</a:t>
            </a:r>
            <a:br>
              <a:rPr lang="en-US" altLang="ko-KR" sz="3600" dirty="0"/>
            </a:br>
            <a:r>
              <a:rPr lang="en-US" altLang="ko-KR" sz="3600" dirty="0"/>
              <a:t>:Argument Passing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28800"/>
            <a:ext cx="3892218" cy="4539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01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 lnSpcReduction="10000"/>
          </a:bodyPr>
          <a:lstStyle/>
          <a:p>
            <a:r>
              <a:rPr lang="en-US" altLang="ko-KR" b="0" dirty="0"/>
              <a:t>Example: main(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argc</a:t>
            </a:r>
            <a:r>
              <a:rPr lang="en-US" altLang="ko-KR" b="0" dirty="0"/>
              <a:t>, char** </a:t>
            </a:r>
            <a:r>
              <a:rPr lang="en-US" altLang="ko-KR" b="0" dirty="0" err="1"/>
              <a:t>argv</a:t>
            </a:r>
            <a:r>
              <a:rPr lang="en-US" altLang="ko-KR" b="0" dirty="0"/>
              <a:t>)</a:t>
            </a:r>
          </a:p>
          <a:p>
            <a:pPr lvl="1"/>
            <a:r>
              <a:rPr lang="en-US" altLang="ko-KR" b="0" dirty="0" err="1"/>
              <a:t>cp</a:t>
            </a:r>
            <a:r>
              <a:rPr lang="en-US" altLang="ko-KR" b="0" dirty="0"/>
              <a:t> </a:t>
            </a:r>
            <a:r>
              <a:rPr lang="en-US" altLang="ko-KR" b="0" dirty="0" err="1"/>
              <a:t>filea</a:t>
            </a:r>
            <a:r>
              <a:rPr lang="en-US" altLang="ko-KR" b="0" dirty="0"/>
              <a:t> </a:t>
            </a:r>
            <a:r>
              <a:rPr lang="en-US" altLang="ko-KR" b="0" dirty="0" err="1"/>
              <a:t>fileb</a:t>
            </a:r>
            <a:endParaRPr lang="en-US" altLang="ko-KR" b="0" dirty="0"/>
          </a:p>
          <a:p>
            <a:r>
              <a:rPr lang="en-US" altLang="ko-KR" b="0" dirty="0"/>
              <a:t>Stack overview</a:t>
            </a:r>
          </a:p>
          <a:p>
            <a:pPr lvl="1"/>
            <a:r>
              <a:rPr lang="en-US" altLang="ko-KR" b="0" dirty="0"/>
              <a:t>“</a:t>
            </a:r>
            <a:r>
              <a:rPr lang="en-US" altLang="ko-KR" b="0" dirty="0" err="1"/>
              <a:t>fileb</a:t>
            </a:r>
            <a:r>
              <a:rPr lang="en-US" altLang="ko-KR" b="0" dirty="0"/>
              <a:t>”</a:t>
            </a:r>
          </a:p>
          <a:p>
            <a:pPr lvl="1">
              <a:lnSpc>
                <a:spcPct val="60000"/>
              </a:lnSpc>
            </a:pPr>
            <a:r>
              <a:rPr lang="en-US" altLang="ko-KR" b="0" dirty="0"/>
              <a:t>“</a:t>
            </a:r>
            <a:r>
              <a:rPr lang="en-US" altLang="ko-KR" b="0" dirty="0" err="1"/>
              <a:t>filea</a:t>
            </a:r>
            <a:r>
              <a:rPr lang="en-US" altLang="ko-KR" b="0" dirty="0"/>
              <a:t>”</a:t>
            </a:r>
          </a:p>
          <a:p>
            <a:pPr lvl="1">
              <a:lnSpc>
                <a:spcPct val="60000"/>
              </a:lnSpc>
            </a:pPr>
            <a:r>
              <a:rPr lang="en-US" altLang="ko-KR" b="0" dirty="0"/>
              <a:t>“</a:t>
            </a:r>
            <a:r>
              <a:rPr lang="en-US" altLang="ko-KR" b="0" dirty="0" err="1"/>
              <a:t>cp</a:t>
            </a:r>
            <a:r>
              <a:rPr lang="en-US" altLang="ko-KR" b="0" dirty="0"/>
              <a:t>”</a:t>
            </a:r>
          </a:p>
          <a:p>
            <a:pPr lvl="1">
              <a:lnSpc>
                <a:spcPct val="60000"/>
              </a:lnSpc>
            </a:pPr>
            <a:r>
              <a:rPr lang="en-US" altLang="ko-KR" b="0" dirty="0"/>
              <a:t>&lt;word-align&gt;</a:t>
            </a:r>
          </a:p>
          <a:p>
            <a:pPr lvl="1">
              <a:lnSpc>
                <a:spcPct val="60000"/>
              </a:lnSpc>
            </a:pPr>
            <a:r>
              <a:rPr lang="en-US" altLang="ko-KR" b="0" dirty="0"/>
              <a:t>NULL</a:t>
            </a:r>
          </a:p>
          <a:p>
            <a:pPr lvl="1">
              <a:lnSpc>
                <a:spcPct val="60000"/>
              </a:lnSpc>
            </a:pPr>
            <a:r>
              <a:rPr lang="en-US" altLang="ko-KR" b="0" dirty="0"/>
              <a:t>&amp; “</a:t>
            </a:r>
            <a:r>
              <a:rPr lang="en-US" altLang="ko-KR" b="0" dirty="0" err="1"/>
              <a:t>fileb</a:t>
            </a:r>
            <a:r>
              <a:rPr lang="en-US" altLang="ko-KR" b="0" dirty="0"/>
              <a:t>”</a:t>
            </a:r>
          </a:p>
          <a:p>
            <a:pPr lvl="1">
              <a:lnSpc>
                <a:spcPct val="60000"/>
              </a:lnSpc>
            </a:pPr>
            <a:r>
              <a:rPr lang="en-US" altLang="ko-KR" b="0" dirty="0"/>
              <a:t>&amp; “</a:t>
            </a:r>
            <a:r>
              <a:rPr lang="en-US" altLang="ko-KR" b="0" dirty="0" err="1"/>
              <a:t>filea</a:t>
            </a:r>
            <a:r>
              <a:rPr lang="en-US" altLang="ko-KR" b="0" dirty="0"/>
              <a:t>”</a:t>
            </a:r>
          </a:p>
          <a:p>
            <a:pPr lvl="1">
              <a:lnSpc>
                <a:spcPct val="60000"/>
              </a:lnSpc>
            </a:pPr>
            <a:r>
              <a:rPr lang="en-US" altLang="ko-KR" b="0" dirty="0"/>
              <a:t>&amp; “</a:t>
            </a:r>
            <a:r>
              <a:rPr lang="en-US" altLang="ko-KR" b="0" dirty="0" err="1"/>
              <a:t>cp</a:t>
            </a:r>
            <a:r>
              <a:rPr lang="en-US" altLang="ko-KR" b="0" dirty="0"/>
              <a:t>”</a:t>
            </a:r>
          </a:p>
          <a:p>
            <a:pPr lvl="1">
              <a:lnSpc>
                <a:spcPct val="60000"/>
              </a:lnSpc>
            </a:pPr>
            <a:r>
              <a:rPr lang="en-US" altLang="ko-KR" b="0" dirty="0"/>
              <a:t>&amp; (^^^)  (</a:t>
            </a:r>
            <a:r>
              <a:rPr lang="en-US" altLang="ko-KR" b="0" dirty="0" err="1"/>
              <a:t>argv</a:t>
            </a:r>
            <a:r>
              <a:rPr lang="en-US" altLang="ko-KR" b="0" dirty="0"/>
              <a:t> - address of the word above this word)</a:t>
            </a:r>
          </a:p>
          <a:p>
            <a:pPr lvl="1">
              <a:lnSpc>
                <a:spcPct val="60000"/>
              </a:lnSpc>
            </a:pPr>
            <a:r>
              <a:rPr lang="en-US" altLang="ko-KR" b="0" dirty="0"/>
              <a:t>3           (</a:t>
            </a:r>
            <a:r>
              <a:rPr lang="en-US" altLang="ko-KR" b="0" dirty="0" err="1"/>
              <a:t>argc</a:t>
            </a:r>
            <a:r>
              <a:rPr lang="en-US" altLang="ko-KR" b="0" dirty="0"/>
              <a:t>)</a:t>
            </a:r>
          </a:p>
          <a:p>
            <a:pPr lvl="1">
              <a:lnSpc>
                <a:spcPct val="60000"/>
              </a:lnSpc>
            </a:pPr>
            <a:r>
              <a:rPr lang="en-US" altLang="ko-KR" b="0" dirty="0"/>
              <a:t>Return address</a:t>
            </a:r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864096"/>
          </a:xfrm>
        </p:spPr>
        <p:txBody>
          <a:bodyPr/>
          <a:lstStyle/>
          <a:p>
            <a:pPr algn="l"/>
            <a:r>
              <a:rPr lang="en-US" altLang="ko-KR" sz="3600" dirty="0"/>
              <a:t>Project Requirements</a:t>
            </a:r>
            <a:br>
              <a:rPr lang="en-US" altLang="ko-KR" sz="3600" dirty="0"/>
            </a:br>
            <a:r>
              <a:rPr lang="en-US" altLang="ko-KR" sz="3600" dirty="0"/>
              <a:t>:Argument Passing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02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Prerequisites</a:t>
            </a:r>
          </a:p>
          <a:p>
            <a:pPr lvl="1"/>
            <a:r>
              <a:rPr lang="en-US" altLang="ko-KR" b="0" dirty="0"/>
              <a:t>Background</a:t>
            </a:r>
          </a:p>
          <a:p>
            <a:pPr lvl="1"/>
            <a:r>
              <a:rPr lang="en-US" altLang="ko-KR" b="0" dirty="0"/>
              <a:t>Making &amp; Using the File System for Pintos</a:t>
            </a:r>
          </a:p>
          <a:p>
            <a:pPr lvl="1"/>
            <a:r>
              <a:rPr lang="en-US" altLang="ko-KR" b="0" dirty="0"/>
              <a:t>How User Program Work</a:t>
            </a:r>
          </a:p>
          <a:p>
            <a:pPr lvl="1"/>
            <a:r>
              <a:rPr lang="en-US" altLang="ko-KR" b="0" dirty="0"/>
              <a:t>Virtual Memory Layout</a:t>
            </a:r>
          </a:p>
          <a:p>
            <a:pPr lvl="1"/>
            <a:r>
              <a:rPr lang="en-US" altLang="ko-KR" b="0" dirty="0"/>
              <a:t>Accessing User Memory</a:t>
            </a:r>
          </a:p>
          <a:p>
            <a:r>
              <a:rPr lang="en-US" altLang="ko-KR" dirty="0"/>
              <a:t>Requirements</a:t>
            </a:r>
          </a:p>
          <a:p>
            <a:pPr lvl="1"/>
            <a:r>
              <a:rPr lang="en-US" altLang="ko-KR" b="0" dirty="0"/>
              <a:t>Process Termination Messages</a:t>
            </a:r>
          </a:p>
          <a:p>
            <a:pPr lvl="1"/>
            <a:r>
              <a:rPr lang="en-US" altLang="ko-KR" b="0" dirty="0"/>
              <a:t>Argument Passing</a:t>
            </a:r>
          </a:p>
          <a:p>
            <a:pPr lvl="1"/>
            <a:r>
              <a:rPr lang="en-US" altLang="ko-KR" b="0" dirty="0"/>
              <a:t>System Calls</a:t>
            </a:r>
          </a:p>
          <a:p>
            <a:pPr lvl="1"/>
            <a:r>
              <a:rPr lang="en-US" altLang="ko-KR" b="0" dirty="0"/>
              <a:t>Denying Writes to </a:t>
            </a:r>
            <a:r>
              <a:rPr lang="en-US" altLang="ko-KR" b="0" dirty="0" err="1"/>
              <a:t>Executables</a:t>
            </a:r>
            <a:endParaRPr lang="en-US" altLang="ko-KR" b="0" dirty="0"/>
          </a:p>
          <a:p>
            <a:r>
              <a:rPr lang="en-US" altLang="ko-KR" dirty="0"/>
              <a:t>Suggested Order of Implementation</a:t>
            </a:r>
          </a:p>
          <a:p>
            <a:r>
              <a:rPr lang="en-US" altLang="ko-KR" dirty="0"/>
              <a:t>Evaluation</a:t>
            </a:r>
          </a:p>
          <a:p>
            <a:r>
              <a:rPr lang="en-US" altLang="ko-KR" dirty="0"/>
              <a:t>Documentation</a:t>
            </a:r>
          </a:p>
          <a:p>
            <a:r>
              <a:rPr lang="en-US" altLang="ko-KR" dirty="0"/>
              <a:t>Submission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19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Actual Example</a:t>
            </a:r>
          </a:p>
          <a:p>
            <a:pPr lvl="1"/>
            <a:r>
              <a:rPr lang="en-US" altLang="ko-KR" dirty="0"/>
              <a:t>‘/bin/</a:t>
            </a:r>
            <a:r>
              <a:rPr lang="en-US" altLang="ko-KR" dirty="0" err="1"/>
              <a:t>ls</a:t>
            </a:r>
            <a:r>
              <a:rPr lang="en-US" altLang="ko-KR" dirty="0"/>
              <a:t> –l foo bar’ -&gt; ‘/bin/</a:t>
            </a:r>
            <a:r>
              <a:rPr lang="en-US" altLang="ko-KR" dirty="0" err="1"/>
              <a:t>ls</a:t>
            </a:r>
            <a:r>
              <a:rPr lang="en-US" altLang="ko-KR" dirty="0"/>
              <a:t>’, ‘-l’, ‘foo’, ‘bar’(parse)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Base Address is 0xC0000000, Why?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b="0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864096"/>
          </a:xfrm>
        </p:spPr>
        <p:txBody>
          <a:bodyPr/>
          <a:lstStyle/>
          <a:p>
            <a:pPr algn="l"/>
            <a:r>
              <a:rPr lang="en-US" altLang="ko-KR" sz="3600" dirty="0"/>
              <a:t>Project Requirements</a:t>
            </a:r>
            <a:br>
              <a:rPr lang="en-US" altLang="ko-KR" sz="3600" dirty="0"/>
            </a:br>
            <a:r>
              <a:rPr lang="en-US" altLang="ko-KR" sz="3600" dirty="0"/>
              <a:t>:Argument Passing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636912"/>
            <a:ext cx="4346575" cy="260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Result of </a:t>
            </a:r>
            <a:r>
              <a:rPr lang="en-US" altLang="ko-KR" b="0" dirty="0" err="1"/>
              <a:t>hex_dump</a:t>
            </a:r>
            <a:r>
              <a:rPr lang="en-US" altLang="ko-KR" b="0" dirty="0"/>
              <a:t>()</a:t>
            </a:r>
          </a:p>
          <a:p>
            <a:pPr lvl="1"/>
            <a:r>
              <a:rPr lang="en-US" altLang="ko-KR" b="0" dirty="0"/>
              <a:t>This help-function is very useful for debug</a:t>
            </a:r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r>
              <a:rPr lang="en-US" altLang="ko-KR" b="0" dirty="0"/>
              <a:t>PHYS_BASE</a:t>
            </a:r>
            <a:r>
              <a:rPr lang="ko-KR" altLang="en-US" b="0" dirty="0"/>
              <a:t>에 대한 포인터는 다음 함수에서 주어진다</a:t>
            </a:r>
            <a:r>
              <a:rPr lang="en-US" altLang="ko-KR" b="0" dirty="0"/>
              <a:t>.</a:t>
            </a:r>
            <a:br>
              <a:rPr lang="en-US" altLang="ko-KR" b="0" dirty="0"/>
            </a:br>
            <a:r>
              <a:rPr lang="en-US" altLang="ko-KR" b="0" dirty="0"/>
              <a:t>	</a:t>
            </a:r>
            <a:r>
              <a:rPr lang="en-US" altLang="ko-KR" b="0" dirty="0" err="1"/>
              <a:t>process.c:static</a:t>
            </a:r>
            <a:r>
              <a:rPr lang="en-US" altLang="ko-KR" b="0" dirty="0"/>
              <a:t> </a:t>
            </a:r>
            <a:r>
              <a:rPr lang="en-US" altLang="ko-KR" b="0" dirty="0" err="1"/>
              <a:t>bool</a:t>
            </a:r>
            <a:r>
              <a:rPr lang="en-US" altLang="ko-KR" b="0" dirty="0"/>
              <a:t> </a:t>
            </a:r>
            <a:r>
              <a:rPr lang="en-US" altLang="ko-KR" b="0" dirty="0" err="1">
                <a:solidFill>
                  <a:srgbClr val="990000"/>
                </a:solidFill>
              </a:rPr>
              <a:t>setup_stack</a:t>
            </a:r>
            <a:r>
              <a:rPr lang="en-US" altLang="ko-KR" b="0" dirty="0"/>
              <a:t>(void **</a:t>
            </a:r>
            <a:r>
              <a:rPr lang="en-US" altLang="ko-KR" b="0" dirty="0" err="1"/>
              <a:t>esp</a:t>
            </a:r>
            <a:r>
              <a:rPr lang="en-US" altLang="ko-KR" b="0" dirty="0"/>
              <a:t>)</a:t>
            </a:r>
          </a:p>
          <a:p>
            <a:endParaRPr lang="en-US" altLang="ko-KR" b="0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864096"/>
          </a:xfrm>
        </p:spPr>
        <p:txBody>
          <a:bodyPr/>
          <a:lstStyle/>
          <a:p>
            <a:pPr algn="l"/>
            <a:r>
              <a:rPr lang="en-US" altLang="ko-KR" sz="3600" dirty="0"/>
              <a:t>Project Requirements</a:t>
            </a:r>
            <a:br>
              <a:rPr lang="en-US" altLang="ko-KR" sz="3600" dirty="0"/>
            </a:br>
            <a:r>
              <a:rPr lang="en-US" altLang="ko-KR" sz="3600" dirty="0"/>
              <a:t>:Argument Passing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618581"/>
            <a:ext cx="6615112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6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0" dirty="0"/>
              <a:t>명시된 </a:t>
            </a:r>
            <a:r>
              <a:rPr lang="en-US" altLang="ko-KR" b="0" dirty="0"/>
              <a:t>System Call</a:t>
            </a:r>
            <a:r>
              <a:rPr lang="ko-KR" altLang="en-US" b="0" dirty="0"/>
              <a:t>들을 모두 구현한다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/>
              <a:t>System Call</a:t>
            </a:r>
            <a:r>
              <a:rPr lang="ko-KR" altLang="en-US" b="0" dirty="0"/>
              <a:t>의 요구사항은 </a:t>
            </a:r>
            <a:r>
              <a:rPr lang="en-US" altLang="ko-KR" b="0" dirty="0"/>
              <a:t>pintos </a:t>
            </a:r>
            <a:r>
              <a:rPr lang="ko-KR" altLang="en-US" b="0" dirty="0"/>
              <a:t>문서 </a:t>
            </a:r>
            <a:r>
              <a:rPr lang="en-US" altLang="ko-KR" b="0" dirty="0"/>
              <a:t>3.3.4</a:t>
            </a:r>
            <a:r>
              <a:rPr lang="ko-KR" altLang="en-US" b="0" dirty="0"/>
              <a:t>에 기술되어 있음</a:t>
            </a:r>
          </a:p>
          <a:p>
            <a:pPr lvl="1"/>
            <a:endParaRPr lang="ko-KR" altLang="en-US" b="0" dirty="0"/>
          </a:p>
          <a:p>
            <a:r>
              <a:rPr lang="en-US" altLang="ko-KR" b="0" dirty="0"/>
              <a:t>Process </a:t>
            </a:r>
            <a:r>
              <a:rPr lang="ko-KR" altLang="en-US" b="0" dirty="0"/>
              <a:t>관련</a:t>
            </a:r>
          </a:p>
          <a:p>
            <a:pPr lvl="1"/>
            <a:r>
              <a:rPr lang="en-US" altLang="ko-KR" b="0" dirty="0"/>
              <a:t>halt, exit, exec, wait, read, write</a:t>
            </a:r>
          </a:p>
          <a:p>
            <a:pPr lvl="1"/>
            <a:r>
              <a:rPr lang="en-US" altLang="ko-KR" b="0" dirty="0">
                <a:solidFill>
                  <a:srgbClr val="990000"/>
                </a:solidFill>
              </a:rPr>
              <a:t>(</a:t>
            </a:r>
            <a:r>
              <a:rPr lang="ko-KR" altLang="en-US" b="0" dirty="0">
                <a:solidFill>
                  <a:srgbClr val="990000"/>
                </a:solidFill>
              </a:rPr>
              <a:t>주</a:t>
            </a:r>
            <a:r>
              <a:rPr lang="en-US" altLang="ko-KR" b="0" dirty="0">
                <a:solidFill>
                  <a:srgbClr val="990000"/>
                </a:solidFill>
              </a:rPr>
              <a:t>: Pintos</a:t>
            </a:r>
            <a:r>
              <a:rPr lang="ko-KR" altLang="en-US" b="0" dirty="0">
                <a:solidFill>
                  <a:srgbClr val="990000"/>
                </a:solidFill>
              </a:rPr>
              <a:t>의 </a:t>
            </a:r>
            <a:r>
              <a:rPr lang="en-US" altLang="ko-KR" b="0" dirty="0">
                <a:solidFill>
                  <a:srgbClr val="990000"/>
                </a:solidFill>
              </a:rPr>
              <a:t>exec</a:t>
            </a:r>
            <a:r>
              <a:rPr lang="ko-KR" altLang="en-US" b="0" dirty="0">
                <a:solidFill>
                  <a:srgbClr val="990000"/>
                </a:solidFill>
              </a:rPr>
              <a:t>는 </a:t>
            </a:r>
            <a:r>
              <a:rPr lang="en-US" altLang="ko-KR" b="0" dirty="0">
                <a:solidFill>
                  <a:srgbClr val="990000"/>
                </a:solidFill>
              </a:rPr>
              <a:t>Unix</a:t>
            </a:r>
            <a:r>
              <a:rPr lang="ko-KR" altLang="en-US" b="0" dirty="0">
                <a:solidFill>
                  <a:srgbClr val="990000"/>
                </a:solidFill>
              </a:rPr>
              <a:t>의 </a:t>
            </a:r>
            <a:r>
              <a:rPr lang="en-US" altLang="ko-KR" b="0" dirty="0">
                <a:solidFill>
                  <a:srgbClr val="990000"/>
                </a:solidFill>
              </a:rPr>
              <a:t>exec</a:t>
            </a:r>
            <a:r>
              <a:rPr lang="ko-KR" altLang="en-US" b="0" dirty="0">
                <a:solidFill>
                  <a:srgbClr val="990000"/>
                </a:solidFill>
              </a:rPr>
              <a:t>와 다르다</a:t>
            </a:r>
            <a:r>
              <a:rPr lang="en-US" altLang="ko-KR" b="0" dirty="0">
                <a:solidFill>
                  <a:srgbClr val="990000"/>
                </a:solidFill>
              </a:rPr>
              <a:t>)</a:t>
            </a:r>
          </a:p>
          <a:p>
            <a:pPr lvl="1"/>
            <a:r>
              <a:rPr lang="en-US" altLang="ko-KR" b="0" dirty="0"/>
              <a:t>File System </a:t>
            </a:r>
            <a:r>
              <a:rPr lang="ko-KR" altLang="en-US" b="0" dirty="0"/>
              <a:t>관련 </a:t>
            </a:r>
            <a:r>
              <a:rPr lang="en-US" altLang="ko-KR" b="0" dirty="0"/>
              <a:t>system call (create, remove, open, </a:t>
            </a:r>
            <a:r>
              <a:rPr lang="en-US" altLang="ko-KR" b="0" dirty="0" err="1"/>
              <a:t>filesize</a:t>
            </a:r>
            <a:r>
              <a:rPr lang="en-US" altLang="ko-KR" b="0" dirty="0"/>
              <a:t>, read, </a:t>
            </a:r>
            <a:r>
              <a:rPr lang="en-US" altLang="ko-KR" b="0" dirty="0" err="1"/>
              <a:t>wirte</a:t>
            </a:r>
            <a:r>
              <a:rPr lang="en-US" altLang="ko-KR" b="0" dirty="0"/>
              <a:t>, seek, tell, close)</a:t>
            </a:r>
            <a:r>
              <a:rPr lang="ko-KR" altLang="en-US" b="0" dirty="0"/>
              <a:t>은 이번 프로젝트에서는 구현 대상에서 제외하였음</a:t>
            </a:r>
            <a:endParaRPr lang="en-US" altLang="ko-KR" b="0" dirty="0"/>
          </a:p>
          <a:p>
            <a:pPr lvl="1"/>
            <a:r>
              <a:rPr lang="ko-KR" altLang="en-US" b="0" dirty="0"/>
              <a:t>단</a:t>
            </a:r>
            <a:r>
              <a:rPr lang="en-US" altLang="ko-KR" b="0" dirty="0"/>
              <a:t>, read, write</a:t>
            </a:r>
            <a:r>
              <a:rPr lang="ko-KR" altLang="en-US" b="0" dirty="0"/>
              <a:t>의 경우 </a:t>
            </a:r>
            <a:r>
              <a:rPr lang="en-US" altLang="ko-KR" b="0" dirty="0"/>
              <a:t>standard input/output </a:t>
            </a:r>
            <a:r>
              <a:rPr lang="ko-KR" altLang="en-US" b="0" dirty="0"/>
              <a:t>의 기능은 수행할 수 있도록 구현하여야 함</a:t>
            </a:r>
            <a:endParaRPr lang="en-US" altLang="ko-KR" b="0" dirty="0"/>
          </a:p>
          <a:p>
            <a:endParaRPr lang="en-US" altLang="ko-KR" b="0" dirty="0">
              <a:solidFill>
                <a:srgbClr val="990000"/>
              </a:solidFill>
            </a:endParaRPr>
          </a:p>
          <a:p>
            <a:r>
              <a:rPr lang="en-US" altLang="ko-KR" b="0" dirty="0"/>
              <a:t>Pintos document 3.3.4</a:t>
            </a:r>
            <a:r>
              <a:rPr lang="ko-KR" altLang="en-US" b="0" dirty="0"/>
              <a:t>의 </a:t>
            </a:r>
            <a:r>
              <a:rPr lang="en-US" altLang="ko-KR" b="0" dirty="0"/>
              <a:t>system call </a:t>
            </a:r>
            <a:r>
              <a:rPr lang="ko-KR" altLang="en-US" b="0" dirty="0"/>
              <a:t>목록과</a:t>
            </a:r>
            <a:r>
              <a:rPr lang="en-US" altLang="ko-KR" b="0" dirty="0"/>
              <a:t> prototype, return value, </a:t>
            </a:r>
            <a:r>
              <a:rPr lang="ko-KR" altLang="en-US" b="0" dirty="0"/>
              <a:t>기능 설명을 참조하여 구현한다</a:t>
            </a:r>
            <a:r>
              <a:rPr lang="en-US" altLang="ko-KR" b="0" dirty="0"/>
              <a:t>.</a:t>
            </a:r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</p:spPr>
        <p:txBody>
          <a:bodyPr/>
          <a:lstStyle/>
          <a:p>
            <a:pPr algn="l"/>
            <a:r>
              <a:rPr lang="en-US" altLang="ko-KR" sz="3600" dirty="0"/>
              <a:t>Project Requirements </a:t>
            </a:r>
            <a:br>
              <a:rPr lang="en-US" altLang="ko-KR" sz="3600" dirty="0"/>
            </a:br>
            <a:r>
              <a:rPr lang="en-US" altLang="ko-KR" sz="3600" dirty="0"/>
              <a:t>:System Calls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8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b="0" dirty="0"/>
              <a:t>기존 </a:t>
            </a:r>
            <a:r>
              <a:rPr lang="en-US" altLang="ko-KR" b="0" dirty="0"/>
              <a:t>Pintos</a:t>
            </a:r>
            <a:r>
              <a:rPr lang="ko-KR" altLang="en-US" b="0" dirty="0"/>
              <a:t>에 다음의 새로운 </a:t>
            </a:r>
            <a:r>
              <a:rPr lang="en-US" altLang="ko-KR" b="0" dirty="0"/>
              <a:t>system call</a:t>
            </a:r>
            <a:r>
              <a:rPr lang="ko-KR" altLang="en-US" b="0" dirty="0"/>
              <a:t>들을 추가한다</a:t>
            </a:r>
            <a:endParaRPr lang="en-US" altLang="ko-KR" b="0" dirty="0"/>
          </a:p>
          <a:p>
            <a:pPr lvl="1"/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 smtClean="0"/>
              <a:t>pibonacci</a:t>
            </a:r>
            <a:r>
              <a:rPr lang="en-US" altLang="ko-KR" b="0" dirty="0" smtClean="0"/>
              <a:t> </a:t>
            </a:r>
            <a:r>
              <a:rPr lang="en-US" altLang="ko-KR" b="0" dirty="0"/>
              <a:t>(</a:t>
            </a:r>
            <a:r>
              <a:rPr lang="en-US" altLang="ko-KR" b="0" dirty="0" err="1"/>
              <a:t>int</a:t>
            </a:r>
            <a:r>
              <a:rPr lang="en-US" altLang="ko-KR" b="0" dirty="0"/>
              <a:t> n</a:t>
            </a:r>
            <a:r>
              <a:rPr lang="en-US" altLang="ko-KR" b="0" dirty="0" smtClean="0"/>
              <a:t>)</a:t>
            </a:r>
            <a:endParaRPr lang="en-US" altLang="ko-KR" b="0" dirty="0"/>
          </a:p>
          <a:p>
            <a:pPr lvl="2"/>
            <a:r>
              <a:rPr lang="en-US" altLang="ko-KR" dirty="0" smtClean="0"/>
              <a:t>N</a:t>
            </a:r>
            <a:r>
              <a:rPr lang="ko-KR" altLang="en-US" dirty="0" smtClean="0"/>
              <a:t>번째 피보나치 수열의 값을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sum_of_four_integers</a:t>
            </a:r>
            <a:r>
              <a:rPr lang="en-US" altLang="ko-KR" b="0" dirty="0"/>
              <a:t> (</a:t>
            </a:r>
            <a:r>
              <a:rPr lang="en-US" altLang="ko-KR" b="0" dirty="0" err="1"/>
              <a:t>int</a:t>
            </a:r>
            <a:r>
              <a:rPr lang="en-US" altLang="ko-KR" b="0" dirty="0"/>
              <a:t> a, </a:t>
            </a:r>
            <a:r>
              <a:rPr lang="en-US" altLang="ko-KR" b="0" dirty="0" err="1"/>
              <a:t>int</a:t>
            </a:r>
            <a:r>
              <a:rPr lang="en-US" altLang="ko-KR" b="0" dirty="0"/>
              <a:t> b, </a:t>
            </a:r>
            <a:r>
              <a:rPr lang="en-US" altLang="ko-KR" b="0" dirty="0" err="1"/>
              <a:t>int</a:t>
            </a:r>
            <a:r>
              <a:rPr lang="en-US" altLang="ko-KR" b="0" dirty="0"/>
              <a:t> c, </a:t>
            </a:r>
            <a:r>
              <a:rPr lang="en-US" altLang="ko-KR" b="0" dirty="0" err="1"/>
              <a:t>int</a:t>
            </a:r>
            <a:r>
              <a:rPr lang="en-US" altLang="ko-KR" b="0" dirty="0"/>
              <a:t> d)</a:t>
            </a:r>
          </a:p>
          <a:p>
            <a:pPr lvl="2"/>
            <a:r>
              <a:rPr lang="en-US" altLang="ko-KR" dirty="0"/>
              <a:t>a, b, c, d</a:t>
            </a:r>
            <a:r>
              <a:rPr lang="ko-KR" altLang="en-US" dirty="0"/>
              <a:t>의 합을 구해서 반환한다</a:t>
            </a:r>
            <a:endParaRPr lang="en-US" altLang="ko-KR" dirty="0"/>
          </a:p>
          <a:p>
            <a:r>
              <a:rPr lang="ko-KR" altLang="en-US" b="0" dirty="0"/>
              <a:t>추가한 </a:t>
            </a:r>
            <a:r>
              <a:rPr lang="en-US" altLang="ko-KR" b="0" dirty="0"/>
              <a:t>system call</a:t>
            </a:r>
            <a:r>
              <a:rPr lang="ko-KR" altLang="en-US" b="0" dirty="0"/>
              <a:t>을 이용하는 </a:t>
            </a:r>
            <a:r>
              <a:rPr lang="en-US" altLang="ko-KR" b="0" dirty="0"/>
              <a:t>user level program</a:t>
            </a:r>
            <a:r>
              <a:rPr lang="ko-KR" altLang="en-US" b="0" dirty="0"/>
              <a:t>을 작성한다</a:t>
            </a:r>
            <a:endParaRPr lang="en-US" altLang="ko-KR" b="0" dirty="0"/>
          </a:p>
          <a:p>
            <a:pPr lvl="1"/>
            <a:r>
              <a:rPr lang="en-US" altLang="ko-KR" b="0" dirty="0"/>
              <a:t>pintos/</a:t>
            </a:r>
            <a:r>
              <a:rPr lang="en-US" altLang="ko-KR" b="0" dirty="0" err="1"/>
              <a:t>src</a:t>
            </a:r>
            <a:r>
              <a:rPr lang="en-US" altLang="ko-KR" b="0" dirty="0"/>
              <a:t>/examples </a:t>
            </a:r>
            <a:r>
              <a:rPr lang="ko-KR" altLang="en-US" b="0" dirty="0" err="1"/>
              <a:t>디렉토리에</a:t>
            </a:r>
            <a:r>
              <a:rPr lang="ko-KR" altLang="en-US" b="0" dirty="0"/>
              <a:t> </a:t>
            </a:r>
            <a:r>
              <a:rPr lang="en-US" altLang="ko-KR" b="0" dirty="0" err="1"/>
              <a:t>sum.c</a:t>
            </a:r>
            <a:r>
              <a:rPr lang="en-US" altLang="ko-KR" b="0" dirty="0"/>
              <a:t> </a:t>
            </a:r>
            <a:r>
              <a:rPr lang="ko-KR" altLang="en-US" b="0" dirty="0"/>
              <a:t>파일을 만든다</a:t>
            </a:r>
            <a:endParaRPr lang="en-US" altLang="ko-KR" b="0" dirty="0"/>
          </a:p>
          <a:p>
            <a:pPr lvl="1"/>
            <a:r>
              <a:rPr lang="ko-KR" altLang="en-US" b="0" dirty="0"/>
              <a:t>위의 </a:t>
            </a:r>
            <a:r>
              <a:rPr lang="en-US" altLang="ko-KR" b="0" dirty="0"/>
              <a:t>system call</a:t>
            </a:r>
            <a:r>
              <a:rPr lang="ko-KR" altLang="en-US" b="0" dirty="0"/>
              <a:t>을 이용하는 간단한 예제를 작성한다</a:t>
            </a:r>
            <a:endParaRPr lang="en-US" altLang="ko-KR" b="0" dirty="0"/>
          </a:p>
          <a:p>
            <a:pPr lvl="1"/>
            <a:r>
              <a:rPr lang="ko-KR" altLang="en-US" b="0" dirty="0"/>
              <a:t>실행 파일의 이름은 </a:t>
            </a:r>
            <a:r>
              <a:rPr lang="en-US" altLang="ko-KR" b="0" dirty="0"/>
              <a:t>sum </a:t>
            </a:r>
            <a:r>
              <a:rPr lang="ko-KR" altLang="en-US" b="0" dirty="0"/>
              <a:t>으로 한다</a:t>
            </a:r>
            <a:endParaRPr lang="en-US" altLang="ko-KR" b="0" dirty="0"/>
          </a:p>
          <a:p>
            <a:pPr lvl="1"/>
            <a:r>
              <a:rPr lang="en-US" altLang="ko-KR" b="0" dirty="0"/>
              <a:t>Usage : ./sum [</a:t>
            </a:r>
            <a:r>
              <a:rPr lang="en-US" altLang="ko-KR" b="0" dirty="0" err="1"/>
              <a:t>num</a:t>
            </a:r>
            <a:r>
              <a:rPr lang="en-US" altLang="ko-KR" b="0" dirty="0"/>
              <a:t> 1] [</a:t>
            </a:r>
            <a:r>
              <a:rPr lang="en-US" altLang="ko-KR" b="0" dirty="0" err="1"/>
              <a:t>num</a:t>
            </a:r>
            <a:r>
              <a:rPr lang="en-US" altLang="ko-KR" b="0" dirty="0"/>
              <a:t> 2] [</a:t>
            </a:r>
            <a:r>
              <a:rPr lang="en-US" altLang="ko-KR" b="0" dirty="0" err="1"/>
              <a:t>num</a:t>
            </a:r>
            <a:r>
              <a:rPr lang="en-US" altLang="ko-KR" b="0" dirty="0"/>
              <a:t> 3] [</a:t>
            </a:r>
            <a:r>
              <a:rPr lang="en-US" altLang="ko-KR" b="0" dirty="0" err="1"/>
              <a:t>num</a:t>
            </a:r>
            <a:r>
              <a:rPr lang="en-US" altLang="ko-KR" b="0" dirty="0"/>
              <a:t> 4]</a:t>
            </a:r>
          </a:p>
          <a:p>
            <a:pPr lvl="1"/>
            <a:r>
              <a:rPr lang="en-US" altLang="ko-KR" b="0" dirty="0"/>
              <a:t>Function : </a:t>
            </a:r>
            <a:r>
              <a:rPr lang="en-US" altLang="ko-KR" b="0" dirty="0" err="1"/>
              <a:t>num</a:t>
            </a:r>
            <a:r>
              <a:rPr lang="en-US" altLang="ko-KR" b="0" dirty="0"/>
              <a:t> </a:t>
            </a:r>
            <a:r>
              <a:rPr lang="en-US" altLang="ko-KR" b="0" dirty="0" smtClean="0"/>
              <a:t>1 </a:t>
            </a:r>
            <a:r>
              <a:rPr lang="ko-KR" altLang="en-US" b="0" dirty="0"/>
              <a:t>을</a:t>
            </a:r>
            <a:r>
              <a:rPr lang="ko-KR" altLang="en-US" b="0" dirty="0" smtClean="0"/>
              <a:t> </a:t>
            </a:r>
            <a:r>
              <a:rPr lang="en-US" altLang="ko-KR" b="0" dirty="0"/>
              <a:t>parameter</a:t>
            </a:r>
            <a:r>
              <a:rPr lang="ko-KR" altLang="en-US" b="0" dirty="0"/>
              <a:t>로 하여 </a:t>
            </a:r>
            <a:r>
              <a:rPr lang="en-US" altLang="ko-KR" b="0" dirty="0" err="1" smtClean="0"/>
              <a:t>pibonacci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를 </a:t>
            </a:r>
            <a:r>
              <a:rPr lang="ko-KR" altLang="en-US" b="0" dirty="0"/>
              <a:t>수행하고 </a:t>
            </a:r>
            <a:r>
              <a:rPr lang="en-US" altLang="ko-KR" b="0" dirty="0" err="1"/>
              <a:t>num</a:t>
            </a:r>
            <a:r>
              <a:rPr lang="en-US" altLang="ko-KR" b="0" dirty="0"/>
              <a:t> 1, 2, 3, 4</a:t>
            </a:r>
            <a:r>
              <a:rPr lang="ko-KR" altLang="en-US" b="0" dirty="0"/>
              <a:t>를 </a:t>
            </a:r>
            <a:r>
              <a:rPr lang="en-US" altLang="ko-KR" b="0" dirty="0"/>
              <a:t>parameter</a:t>
            </a:r>
            <a:r>
              <a:rPr lang="ko-KR" altLang="en-US" b="0" dirty="0"/>
              <a:t>로 하여 </a:t>
            </a:r>
            <a:r>
              <a:rPr lang="en-US" altLang="ko-KR" b="0" dirty="0" err="1"/>
              <a:t>sum_of_four_integer</a:t>
            </a:r>
            <a:r>
              <a:rPr lang="ko-KR" altLang="en-US" b="0" dirty="0"/>
              <a:t>를 수행한 후 결과를 출력한다</a:t>
            </a:r>
            <a:endParaRPr lang="en-US" altLang="ko-KR" b="0" dirty="0"/>
          </a:p>
          <a:p>
            <a:pPr lvl="1"/>
            <a:r>
              <a:rPr lang="en-US" altLang="ko-KR" b="0" dirty="0"/>
              <a:t>Example</a:t>
            </a:r>
          </a:p>
          <a:p>
            <a:pPr lvl="2"/>
            <a:r>
              <a:rPr lang="en-US" altLang="ko-KR" dirty="0"/>
              <a:t>Input : ./sum 5</a:t>
            </a:r>
            <a:r>
              <a:rPr lang="en-US" altLang="ko-KR" dirty="0" smtClean="0"/>
              <a:t> </a:t>
            </a:r>
            <a:r>
              <a:rPr lang="en-US" altLang="ko-KR" dirty="0"/>
              <a:t>5 1 4</a:t>
            </a:r>
          </a:p>
          <a:p>
            <a:pPr lvl="2"/>
            <a:r>
              <a:rPr lang="en-US" altLang="ko-KR" dirty="0"/>
              <a:t>Output : 5</a:t>
            </a:r>
            <a:r>
              <a:rPr lang="en-US" altLang="ko-KR" dirty="0" smtClean="0"/>
              <a:t> 15</a:t>
            </a:r>
            <a:endParaRPr lang="en-US" altLang="ko-KR" dirty="0"/>
          </a:p>
          <a:p>
            <a:endParaRPr lang="en-US" altLang="ko-KR" b="0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Add new system calls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r>
              <a:rPr lang="en-US" altLang="ko-KR" b="0" dirty="0"/>
              <a:t>System-Call</a:t>
            </a:r>
            <a:r>
              <a:rPr lang="ko-KR" altLang="en-US" b="0" dirty="0"/>
              <a:t>의 번호는 어떻게 식별하는가</a:t>
            </a:r>
            <a:r>
              <a:rPr lang="en-US" altLang="ko-KR" b="0" dirty="0"/>
              <a:t>?</a:t>
            </a:r>
          </a:p>
          <a:p>
            <a:r>
              <a:rPr lang="en-US" altLang="ko-KR" b="0" dirty="0"/>
              <a:t>System Call</a:t>
            </a:r>
            <a:r>
              <a:rPr lang="ko-KR" altLang="en-US" b="0" dirty="0"/>
              <a:t>의 결과값을 어떻게 돌려주는가</a:t>
            </a:r>
            <a:r>
              <a:rPr lang="en-US" altLang="ko-KR" b="0" dirty="0"/>
              <a:t>?</a:t>
            </a:r>
          </a:p>
          <a:p>
            <a:pPr lvl="1"/>
            <a:r>
              <a:rPr lang="en-US" altLang="ko-KR" b="0" dirty="0" err="1"/>
              <a:t>syscall.c:</a:t>
            </a:r>
            <a:r>
              <a:rPr lang="en-US" altLang="ko-KR" b="0" dirty="0" err="1">
                <a:solidFill>
                  <a:srgbClr val="990000"/>
                </a:solidFill>
              </a:rPr>
              <a:t>syscall_handler</a:t>
            </a:r>
            <a:r>
              <a:rPr lang="en-US" altLang="ko-KR" b="0" dirty="0"/>
              <a:t>()</a:t>
            </a:r>
            <a:r>
              <a:rPr lang="ko-KR" altLang="en-US" b="0" dirty="0"/>
              <a:t>에 전달되는 </a:t>
            </a:r>
            <a:r>
              <a:rPr lang="en-US" altLang="ko-KR" b="0" dirty="0" err="1"/>
              <a:t>intr_frame</a:t>
            </a:r>
            <a:r>
              <a:rPr lang="ko-KR" altLang="en-US" b="0" dirty="0"/>
              <a:t>에 어떤 정보가 있는지 잘 살펴본다</a:t>
            </a:r>
          </a:p>
          <a:p>
            <a:pPr lvl="1"/>
            <a:endParaRPr lang="ko-KR" altLang="en-US" b="0" dirty="0"/>
          </a:p>
          <a:p>
            <a:r>
              <a:rPr lang="en-US" altLang="ko-KR" b="0" dirty="0"/>
              <a:t>Pintos</a:t>
            </a:r>
            <a:r>
              <a:rPr lang="ko-KR" altLang="en-US" b="0" dirty="0"/>
              <a:t>는 </a:t>
            </a:r>
            <a:r>
              <a:rPr lang="en-US" altLang="ko-KR" b="0" dirty="0"/>
              <a:t>System Call</a:t>
            </a:r>
            <a:r>
              <a:rPr lang="ko-KR" altLang="en-US" b="0" dirty="0"/>
              <a:t>에 의해 시스템이 손상되지 않도록 해야 한다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0" dirty="0"/>
              <a:t>유저 프로그램이 </a:t>
            </a:r>
            <a:r>
              <a:rPr lang="ko-KR" altLang="en-US" b="0" dirty="0" err="1"/>
              <a:t>커널영역</a:t>
            </a:r>
            <a:r>
              <a:rPr lang="ko-KR" altLang="en-US" b="0" dirty="0"/>
              <a:t> 메모리 주소를 참조할 수 없어야 한다</a:t>
            </a:r>
            <a:r>
              <a:rPr lang="en-US" altLang="ko-KR" b="0" dirty="0"/>
              <a:t>(pintos </a:t>
            </a:r>
            <a:r>
              <a:rPr lang="ko-KR" altLang="en-US" b="0" dirty="0"/>
              <a:t>문서 </a:t>
            </a:r>
            <a:r>
              <a:rPr lang="en-US" altLang="ko-KR" b="0" dirty="0"/>
              <a:t>3.1.5 </a:t>
            </a:r>
            <a:r>
              <a:rPr lang="ko-KR" altLang="en-US" b="0" dirty="0"/>
              <a:t>참고</a:t>
            </a:r>
            <a:r>
              <a:rPr lang="en-US" altLang="ko-KR" b="0" dirty="0"/>
              <a:t>).</a:t>
            </a:r>
          </a:p>
          <a:p>
            <a:pPr lvl="1"/>
            <a:r>
              <a:rPr lang="en-US" altLang="ko-KR" b="0" dirty="0"/>
              <a:t>open(NULL);</a:t>
            </a:r>
          </a:p>
          <a:p>
            <a:pPr lvl="1"/>
            <a:r>
              <a:rPr lang="en-US" altLang="ko-KR" b="0" dirty="0"/>
              <a:t>exec(“no-such-file”);</a:t>
            </a:r>
          </a:p>
          <a:p>
            <a:endParaRPr lang="en-US" altLang="ko-KR" b="0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864096"/>
          </a:xfrm>
        </p:spPr>
        <p:txBody>
          <a:bodyPr/>
          <a:lstStyle/>
          <a:p>
            <a:pPr algn="l"/>
            <a:r>
              <a:rPr lang="en-US" altLang="ko-KR" sz="3600" dirty="0"/>
              <a:t>Project Requirements </a:t>
            </a:r>
            <a:br>
              <a:rPr lang="en-US" altLang="ko-KR" sz="3600" dirty="0"/>
            </a:br>
            <a:r>
              <a:rPr lang="en-US" altLang="ko-KR" sz="3600" dirty="0"/>
              <a:t>:System Calls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64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r>
              <a:rPr lang="en-US" altLang="ko-KR" b="0" dirty="0"/>
              <a:t>exec() and wait()</a:t>
            </a:r>
          </a:p>
          <a:p>
            <a:pPr lvl="1"/>
            <a:r>
              <a:rPr lang="en-US" altLang="ko-KR" b="0" dirty="0"/>
              <a:t>exec() </a:t>
            </a:r>
            <a:r>
              <a:rPr lang="ko-KR" altLang="en-US" b="0" dirty="0"/>
              <a:t>로 프로세스를 생성하고 </a:t>
            </a:r>
            <a:r>
              <a:rPr lang="en-US" altLang="ko-KR" b="0" dirty="0"/>
              <a:t>wait() </a:t>
            </a:r>
            <a:r>
              <a:rPr lang="ko-KR" altLang="en-US" b="0" dirty="0"/>
              <a:t>로 종료를 기다리는 다양한 시나리오를 고려한다</a:t>
            </a:r>
            <a:r>
              <a:rPr lang="en-US" altLang="ko-KR" b="0" dirty="0"/>
              <a:t>.</a:t>
            </a:r>
          </a:p>
          <a:p>
            <a:pPr lvl="2"/>
            <a:r>
              <a:rPr lang="en-US" altLang="ko-KR" sz="1800" dirty="0"/>
              <a:t>wait( exec(“</a:t>
            </a:r>
            <a:r>
              <a:rPr lang="en-US" altLang="ko-KR" sz="1800" dirty="0" err="1"/>
              <a:t>a.out</a:t>
            </a:r>
            <a:r>
              <a:rPr lang="en-US" altLang="ko-KR" sz="1800" dirty="0"/>
              <a:t>”) ); ?</a:t>
            </a:r>
          </a:p>
          <a:p>
            <a:pPr lvl="1"/>
            <a:r>
              <a:rPr lang="ko-KR" altLang="en-US" b="0" dirty="0"/>
              <a:t>각종 동기화 기법이 필요할 수 있다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/>
              <a:t>pintos/</a:t>
            </a:r>
            <a:r>
              <a:rPr lang="en-US" altLang="ko-KR" b="0" dirty="0" err="1"/>
              <a:t>src</a:t>
            </a:r>
            <a:r>
              <a:rPr lang="en-US" altLang="ko-KR" b="0" dirty="0"/>
              <a:t>/tests/</a:t>
            </a:r>
            <a:r>
              <a:rPr lang="en-US" altLang="ko-KR" b="0" dirty="0" err="1"/>
              <a:t>userprogram</a:t>
            </a:r>
            <a:r>
              <a:rPr lang="en-US" altLang="ko-KR" b="0" dirty="0"/>
              <a:t>, pintos/</a:t>
            </a:r>
            <a:r>
              <a:rPr lang="en-US" altLang="ko-KR" b="0" dirty="0" err="1"/>
              <a:t>src</a:t>
            </a:r>
            <a:r>
              <a:rPr lang="en-US" altLang="ko-KR" b="0" dirty="0"/>
              <a:t>/tests/</a:t>
            </a:r>
            <a:r>
              <a:rPr lang="en-US" altLang="ko-KR" b="0" dirty="0" err="1"/>
              <a:t>filesys</a:t>
            </a:r>
            <a:r>
              <a:rPr lang="ko-KR" altLang="en-US" b="0" dirty="0"/>
              <a:t>의 다양한 예제 소스를 분석해본다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</p:spPr>
        <p:txBody>
          <a:bodyPr/>
          <a:lstStyle/>
          <a:p>
            <a:pPr algn="l"/>
            <a:r>
              <a:rPr lang="en-US" altLang="ko-KR" sz="3600" dirty="0"/>
              <a:t>Project Requirements </a:t>
            </a:r>
            <a:br>
              <a:rPr lang="en-US" altLang="ko-KR" sz="3600" dirty="0"/>
            </a:br>
            <a:r>
              <a:rPr lang="en-US" altLang="ko-KR" sz="3600" dirty="0"/>
              <a:t>:System Calls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58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write() and read()</a:t>
            </a:r>
          </a:p>
          <a:p>
            <a:pPr lvl="1"/>
            <a:r>
              <a:rPr lang="en-US" altLang="ko-KR" b="0" dirty="0"/>
              <a:t>File Descriptor(</a:t>
            </a:r>
            <a:r>
              <a:rPr lang="ko-KR" altLang="en-US" b="0" dirty="0"/>
              <a:t>표준 </a:t>
            </a:r>
            <a:r>
              <a:rPr lang="en-US" altLang="ko-KR" b="0" dirty="0"/>
              <a:t>C</a:t>
            </a:r>
            <a:r>
              <a:rPr lang="ko-KR" altLang="en-US" b="0" dirty="0"/>
              <a:t>의 </a:t>
            </a:r>
            <a:r>
              <a:rPr lang="en-US" altLang="ko-KR" b="0" dirty="0"/>
              <a:t>FILE*</a:t>
            </a:r>
            <a:r>
              <a:rPr lang="ko-KR" altLang="en-US" b="0" dirty="0"/>
              <a:t>와 비슷하다</a:t>
            </a:r>
            <a:r>
              <a:rPr lang="en-US" altLang="ko-KR" b="0" dirty="0"/>
              <a:t>)</a:t>
            </a:r>
          </a:p>
          <a:p>
            <a:pPr lvl="2"/>
            <a:r>
              <a:rPr lang="en-US" altLang="ko-KR" sz="1800" dirty="0"/>
              <a:t>open(), create() </a:t>
            </a:r>
            <a:r>
              <a:rPr lang="ko-KR" altLang="en-US" sz="1800" dirty="0"/>
              <a:t>등의 </a:t>
            </a:r>
            <a:r>
              <a:rPr lang="en-US" altLang="ko-KR" sz="1800" dirty="0"/>
              <a:t>return value. </a:t>
            </a:r>
          </a:p>
          <a:p>
            <a:pPr lvl="2"/>
            <a:r>
              <a:rPr lang="en-US" altLang="ko-KR" sz="1800" dirty="0"/>
              <a:t>Pintos</a:t>
            </a:r>
            <a:r>
              <a:rPr lang="ko-KR" altLang="en-US" sz="1800" dirty="0"/>
              <a:t>에서는 각 </a:t>
            </a:r>
            <a:r>
              <a:rPr lang="en-US" altLang="ko-KR" sz="1800" dirty="0"/>
              <a:t>thread</a:t>
            </a:r>
            <a:r>
              <a:rPr lang="ko-KR" altLang="en-US" sz="1800" dirty="0"/>
              <a:t>가 독립적인 </a:t>
            </a:r>
            <a:r>
              <a:rPr lang="en-US" altLang="ko-KR" sz="1800" dirty="0"/>
              <a:t>FD</a:t>
            </a:r>
            <a:r>
              <a:rPr lang="ko-KR" altLang="en-US" sz="1800" dirty="0"/>
              <a:t>를 가지며</a:t>
            </a:r>
            <a:r>
              <a:rPr lang="en-US" altLang="ko-KR" sz="1800" dirty="0"/>
              <a:t>, </a:t>
            </a:r>
            <a:r>
              <a:rPr lang="ko-KR" altLang="en-US" sz="1800" dirty="0"/>
              <a:t>관리한다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b="0" dirty="0"/>
              <a:t>File Descriptors of STDIN, STDOUT</a:t>
            </a:r>
          </a:p>
          <a:p>
            <a:pPr lvl="2"/>
            <a:r>
              <a:rPr lang="en-US" altLang="ko-KR" sz="1800" dirty="0"/>
              <a:t>STDIN = 0</a:t>
            </a:r>
          </a:p>
          <a:p>
            <a:pPr lvl="2"/>
            <a:r>
              <a:rPr lang="en-US" altLang="ko-KR" sz="1800" dirty="0"/>
              <a:t>STDOUT = 1</a:t>
            </a:r>
          </a:p>
          <a:p>
            <a:pPr lvl="1"/>
            <a:r>
              <a:rPr lang="en-US" altLang="ko-KR" b="0" dirty="0"/>
              <a:t>read(0)</a:t>
            </a:r>
            <a:r>
              <a:rPr lang="ko-KR" altLang="en-US" b="0" dirty="0"/>
              <a:t>의 구현은 다음 함수를 이용하면 된다</a:t>
            </a:r>
            <a:r>
              <a:rPr lang="en-US" altLang="ko-KR" b="0" dirty="0"/>
              <a:t>.</a:t>
            </a:r>
            <a:br>
              <a:rPr lang="en-US" altLang="ko-KR" b="0" dirty="0"/>
            </a:br>
            <a:r>
              <a:rPr lang="en-US" altLang="ko-KR" b="0" dirty="0"/>
              <a:t>	pintos/</a:t>
            </a:r>
            <a:r>
              <a:rPr lang="en-US" altLang="ko-KR" b="0" dirty="0" err="1"/>
              <a:t>src</a:t>
            </a:r>
            <a:r>
              <a:rPr lang="en-US" altLang="ko-KR" b="0" dirty="0"/>
              <a:t>/devices/input.c:uint8_t </a:t>
            </a:r>
            <a:r>
              <a:rPr lang="en-US" altLang="ko-KR" b="0" dirty="0" err="1">
                <a:solidFill>
                  <a:srgbClr val="990000"/>
                </a:solidFill>
              </a:rPr>
              <a:t>input_getc</a:t>
            </a:r>
            <a:r>
              <a:rPr lang="en-US" altLang="ko-KR" b="0" dirty="0"/>
              <a:t>(void)</a:t>
            </a:r>
          </a:p>
          <a:p>
            <a:pPr lvl="1"/>
            <a:endParaRPr lang="en-US" altLang="ko-KR" b="0" dirty="0"/>
          </a:p>
          <a:p>
            <a:pPr lvl="1"/>
            <a:r>
              <a:rPr lang="en-US" altLang="ko-KR" b="0" dirty="0"/>
              <a:t>write(1)</a:t>
            </a:r>
            <a:r>
              <a:rPr lang="ko-KR" altLang="en-US" b="0" dirty="0"/>
              <a:t>의 구현은 다음 함수를 이용하면 된다</a:t>
            </a:r>
            <a:r>
              <a:rPr lang="en-US" altLang="ko-KR" b="0" dirty="0"/>
              <a:t>.</a:t>
            </a:r>
            <a:br>
              <a:rPr lang="en-US" altLang="ko-KR" b="0" dirty="0"/>
            </a:br>
            <a:r>
              <a:rPr lang="en-US" altLang="ko-KR" b="0" dirty="0"/>
              <a:t>	pintos/</a:t>
            </a:r>
            <a:r>
              <a:rPr lang="en-US" altLang="ko-KR" b="0" dirty="0" err="1"/>
              <a:t>src</a:t>
            </a:r>
            <a:r>
              <a:rPr lang="en-US" altLang="ko-KR" b="0" dirty="0"/>
              <a:t>/lib/kernel/</a:t>
            </a:r>
            <a:r>
              <a:rPr lang="en-US" altLang="ko-KR" b="0" dirty="0" err="1"/>
              <a:t>console.c:void</a:t>
            </a:r>
            <a:r>
              <a:rPr lang="en-US" altLang="ko-KR" b="0" dirty="0"/>
              <a:t> </a:t>
            </a:r>
            <a:r>
              <a:rPr lang="en-US" altLang="ko-KR" b="0" dirty="0" err="1">
                <a:solidFill>
                  <a:srgbClr val="990000"/>
                </a:solidFill>
              </a:rPr>
              <a:t>putbuf</a:t>
            </a:r>
            <a:r>
              <a:rPr lang="en-US" altLang="ko-KR" b="0" dirty="0"/>
              <a:t>(…)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</p:spPr>
        <p:txBody>
          <a:bodyPr/>
          <a:lstStyle/>
          <a:p>
            <a:pPr algn="l"/>
            <a:r>
              <a:rPr lang="en-US" altLang="ko-KR" sz="3600" dirty="0"/>
              <a:t>Project Requirements </a:t>
            </a:r>
            <a:br>
              <a:rPr lang="en-US" altLang="ko-KR" sz="3600" dirty="0"/>
            </a:br>
            <a:r>
              <a:rPr lang="en-US" altLang="ko-KR" sz="3600" dirty="0"/>
              <a:t>:System Calls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1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936104"/>
          </a:xfrm>
        </p:spPr>
        <p:txBody>
          <a:bodyPr/>
          <a:lstStyle/>
          <a:p>
            <a:r>
              <a:rPr lang="en-US" altLang="ko-KR" dirty="0"/>
              <a:t>System Call : supplementary notes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4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u="sng" dirty="0" smtClean="0">
                <a:solidFill>
                  <a:srgbClr val="990000"/>
                </a:solidFill>
              </a:rPr>
              <a:t>System </a:t>
            </a:r>
            <a:r>
              <a:rPr lang="en-US" altLang="ko-KR" u="sng" dirty="0">
                <a:solidFill>
                  <a:srgbClr val="990000"/>
                </a:solidFill>
              </a:rPr>
              <a:t>calls provide the interface between a running program and the operating system.</a:t>
            </a:r>
          </a:p>
          <a:p>
            <a:pPr lvl="1">
              <a:lnSpc>
                <a:spcPct val="110000"/>
              </a:lnSpc>
            </a:pPr>
            <a:r>
              <a:rPr lang="en-US" altLang="ko-KR" sz="1400" b="0" dirty="0"/>
              <a:t>Generally available as assembly-language instructions.</a:t>
            </a:r>
          </a:p>
          <a:p>
            <a:pPr lvl="1">
              <a:lnSpc>
                <a:spcPct val="110000"/>
              </a:lnSpc>
            </a:pPr>
            <a:r>
              <a:rPr lang="en-US" altLang="ko-KR" sz="1400" b="0" dirty="0"/>
              <a:t>Languages defined to replace assembly language for systems programming allow system calls to be made directly (e.g., C, C++)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600" b="0" dirty="0"/>
              <a:t>Three general methods are used to pass parameters between a running program and the operating system.</a:t>
            </a:r>
          </a:p>
          <a:p>
            <a:pPr lvl="1">
              <a:lnSpc>
                <a:spcPct val="110000"/>
              </a:lnSpc>
            </a:pPr>
            <a:r>
              <a:rPr lang="en-US" altLang="ko-KR" sz="1400" b="0" dirty="0"/>
              <a:t>Pass parameters in </a:t>
            </a:r>
            <a:r>
              <a:rPr lang="en-US" altLang="ko-KR" sz="1400" b="0" i="1" dirty="0">
                <a:solidFill>
                  <a:srgbClr val="CC0000"/>
                </a:solidFill>
              </a:rPr>
              <a:t>registers</a:t>
            </a:r>
            <a:r>
              <a:rPr lang="en-US" altLang="ko-KR" sz="1400" b="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sz="1400" b="0" dirty="0"/>
              <a:t>Store the parameters in a table in memory, and the </a:t>
            </a:r>
            <a:r>
              <a:rPr lang="en-US" altLang="ko-KR" sz="1400" b="0" dirty="0">
                <a:solidFill>
                  <a:srgbClr val="CC0000"/>
                </a:solidFill>
              </a:rPr>
              <a:t>table address is passed as a parameter in a register</a:t>
            </a:r>
            <a:r>
              <a:rPr lang="en-US" altLang="ko-KR" sz="1400" b="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sz="2400" i="1" u="sng" dirty="0"/>
              <a:t>Push</a:t>
            </a:r>
            <a:r>
              <a:rPr lang="en-US" altLang="ko-KR" sz="2400" u="sng" dirty="0"/>
              <a:t> (store) the parameters onto the </a:t>
            </a:r>
            <a:r>
              <a:rPr lang="en-US" altLang="ko-KR" sz="2400" i="1" u="sng" dirty="0">
                <a:solidFill>
                  <a:srgbClr val="CC0000"/>
                </a:solidFill>
              </a:rPr>
              <a:t>stack</a:t>
            </a:r>
            <a:r>
              <a:rPr lang="en-US" altLang="ko-KR" sz="2400" u="sng" dirty="0"/>
              <a:t> by the program, and </a:t>
            </a:r>
            <a:r>
              <a:rPr lang="en-US" altLang="ko-KR" sz="2400" i="1" u="sng" dirty="0"/>
              <a:t>pop</a:t>
            </a:r>
            <a:r>
              <a:rPr lang="en-US" altLang="ko-KR" sz="2400" u="sng" dirty="0"/>
              <a:t> off the stack by operating system.</a:t>
            </a:r>
          </a:p>
          <a:p>
            <a:pPr marL="0" indent="0">
              <a:buNone/>
            </a:pPr>
            <a:endParaRPr lang="en-US" altLang="ko-KR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</p:spPr>
        <p:txBody>
          <a:bodyPr/>
          <a:lstStyle/>
          <a:p>
            <a:pPr algn="l"/>
            <a:r>
              <a:rPr lang="en-US" altLang="ko-KR" dirty="0"/>
              <a:t>System-Call(from 2004 OS </a:t>
            </a:r>
            <a:r>
              <a:rPr lang="en-US" altLang="ko-KR" dirty="0" err="1"/>
              <a:t>ppt</a:t>
            </a:r>
            <a:r>
              <a:rPr lang="en-US" altLang="ko-KR" dirty="0"/>
              <a:t>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3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dirty="0" smtClean="0"/>
              <a:t>System-Call in Linux(from 2004 OS </a:t>
            </a:r>
            <a:r>
              <a:rPr lang="en-US" altLang="ko-KR" sz="3600" dirty="0" err="1" smtClean="0"/>
              <a:t>ppt</a:t>
            </a:r>
            <a:r>
              <a:rPr lang="en-US" altLang="ko-KR" sz="3600" dirty="0" smtClean="0"/>
              <a:t>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9388" y="1679575"/>
            <a:ext cx="1476375" cy="9906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49388" y="3127375"/>
            <a:ext cx="1476375" cy="2209800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800225" y="2670175"/>
            <a:ext cx="0" cy="457200"/>
          </a:xfrm>
          <a:prstGeom prst="line">
            <a:avLst/>
          </a:prstGeom>
          <a:noFill/>
          <a:ln w="12700">
            <a:solidFill>
              <a:srgbClr val="020306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39750" y="3284538"/>
            <a:ext cx="9144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prstClr val="black"/>
                </a:solidFill>
                <a:latin typeface="Arial" charset="0"/>
                <a:ea typeface="돋움" pitchFamily="50" charset="-127"/>
              </a:rPr>
              <a:t>Linking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590675" y="1908175"/>
            <a:ext cx="1335088" cy="517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prstClr val="black"/>
                </a:solidFill>
                <a:latin typeface="Arial" charset="0"/>
                <a:ea typeface="돋움" pitchFamily="50" charset="-127"/>
              </a:rPr>
              <a:t>User Program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730375" y="3279775"/>
            <a:ext cx="133667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prstClr val="black"/>
                </a:solidFill>
                <a:latin typeface="Arial" charset="0"/>
                <a:ea typeface="돋움" pitchFamily="50" charset="-127"/>
              </a:rPr>
              <a:t>Libraries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449388" y="3660775"/>
            <a:ext cx="1476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590675" y="3813175"/>
            <a:ext cx="1195388" cy="1581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>
                <a:solidFill>
                  <a:prstClr val="black"/>
                </a:solidFill>
                <a:latin typeface="Arial" charset="0"/>
                <a:ea typeface="돋움" pitchFamily="50" charset="-127"/>
              </a:rPr>
              <a:t>   </a:t>
            </a:r>
            <a:r>
              <a:rPr kumimoji="0" lang="en-US" altLang="ko-KR" sz="1400" b="1">
                <a:solidFill>
                  <a:srgbClr val="9966FF"/>
                </a:solidFill>
                <a:latin typeface="Arial" charset="0"/>
                <a:ea typeface="돋움" pitchFamily="50" charset="-127"/>
              </a:rPr>
              <a:t>_syscall()</a:t>
            </a:r>
            <a:endParaRPr kumimoji="0" lang="en-US" altLang="ko-KR" sz="1400">
              <a:solidFill>
                <a:srgbClr val="9966FF"/>
              </a:solidFill>
              <a:latin typeface="Arial" charset="0"/>
              <a:ea typeface="돋움" pitchFamily="50" charset="-127"/>
            </a:endParaRPr>
          </a:p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>
                <a:solidFill>
                  <a:prstClr val="black"/>
                </a:solidFill>
                <a:latin typeface="Arial" charset="0"/>
                <a:ea typeface="돋움" pitchFamily="50" charset="-127"/>
              </a:rPr>
              <a:t>          </a:t>
            </a:r>
          </a:p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>
                <a:solidFill>
                  <a:prstClr val="black"/>
                </a:solidFill>
                <a:latin typeface="Arial" charset="0"/>
                <a:ea typeface="돋움" pitchFamily="50" charset="-127"/>
              </a:rPr>
              <a:t>     </a:t>
            </a:r>
            <a:r>
              <a:rPr kumimoji="0" lang="en-US" altLang="ko-KR" sz="1400" b="1">
                <a:solidFill>
                  <a:srgbClr val="CC0000"/>
                </a:solidFill>
                <a:latin typeface="Arial" charset="0"/>
                <a:ea typeface="돋움" pitchFamily="50" charset="-127"/>
              </a:rPr>
              <a:t>int 0x80</a:t>
            </a:r>
            <a:endParaRPr kumimoji="0" lang="en-US" altLang="ko-KR" sz="1400">
              <a:solidFill>
                <a:srgbClr val="CC0000"/>
              </a:solidFill>
              <a:latin typeface="Arial" charset="0"/>
              <a:ea typeface="돋움" pitchFamily="50" charset="-127"/>
            </a:endParaRPr>
          </a:p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>
                <a:solidFill>
                  <a:prstClr val="black"/>
                </a:solidFill>
                <a:latin typeface="Arial" charset="0"/>
                <a:ea typeface="돋움" pitchFamily="50" charset="-127"/>
              </a:rPr>
              <a:t>         ret</a:t>
            </a:r>
          </a:p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ko-KR" sz="1400">
              <a:solidFill>
                <a:prstClr val="black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489325" y="1364704"/>
            <a:ext cx="0" cy="480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714625" y="1334095"/>
            <a:ext cx="7048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rgbClr val="FF9999"/>
                </a:solidFill>
                <a:latin typeface="Arial" charset="0"/>
                <a:ea typeface="돋움" pitchFamily="50" charset="-127"/>
              </a:rPr>
              <a:t>User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419475" y="1334095"/>
            <a:ext cx="9842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 dirty="0">
                <a:solidFill>
                  <a:prstClr val="black"/>
                </a:solidFill>
                <a:latin typeface="Arial" charset="0"/>
                <a:ea typeface="돋움" pitchFamily="50" charset="-127"/>
              </a:rPr>
              <a:t> </a:t>
            </a:r>
            <a:r>
              <a:rPr kumimoji="0" lang="en-US" altLang="ko-KR" sz="1800" b="1" dirty="0">
                <a:solidFill>
                  <a:srgbClr val="FF9999"/>
                </a:solidFill>
                <a:latin typeface="Arial" charset="0"/>
                <a:ea typeface="돋움" pitchFamily="50" charset="-127"/>
              </a:rPr>
              <a:t>Kernel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433638" y="2670175"/>
            <a:ext cx="0" cy="457200"/>
          </a:xfrm>
          <a:prstGeom prst="line">
            <a:avLst/>
          </a:prstGeom>
          <a:noFill/>
          <a:ln w="12700">
            <a:solidFill>
              <a:srgbClr val="02030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574925" y="2746375"/>
            <a:ext cx="70326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prstClr val="black"/>
                </a:solidFill>
                <a:latin typeface="Arial" charset="0"/>
                <a:ea typeface="돋움" pitchFamily="50" charset="-127"/>
              </a:rPr>
              <a:t>Call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957263" y="2746375"/>
            <a:ext cx="773112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prstClr val="black"/>
                </a:solidFill>
                <a:latin typeface="Arial" charset="0"/>
                <a:ea typeface="돋움" pitchFamily="50" charset="-127"/>
              </a:rPr>
              <a:t>Return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152650" y="3584575"/>
            <a:ext cx="0" cy="228600"/>
          </a:xfrm>
          <a:prstGeom prst="line">
            <a:avLst/>
          </a:prstGeom>
          <a:noFill/>
          <a:ln w="12700">
            <a:solidFill>
              <a:srgbClr val="02030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152650" y="4117975"/>
            <a:ext cx="0" cy="381000"/>
          </a:xfrm>
          <a:prstGeom prst="line">
            <a:avLst/>
          </a:prstGeom>
          <a:noFill/>
          <a:ln w="12700">
            <a:solidFill>
              <a:srgbClr val="02030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1660525" y="3508375"/>
            <a:ext cx="0" cy="1447800"/>
          </a:xfrm>
          <a:prstGeom prst="line">
            <a:avLst/>
          </a:prstGeom>
          <a:noFill/>
          <a:ln w="12700">
            <a:solidFill>
              <a:srgbClr val="020306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1660525" y="4956175"/>
            <a:ext cx="3508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700463" y="2517775"/>
            <a:ext cx="1617662" cy="1219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3700463" y="2136775"/>
            <a:ext cx="1617662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prstClr val="black"/>
                </a:solidFill>
                <a:latin typeface="Arial" charset="0"/>
                <a:ea typeface="돋움" pitchFamily="50" charset="-127"/>
              </a:rPr>
              <a:t>  Interrupt Vector</a:t>
            </a: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3700463" y="2822575"/>
            <a:ext cx="1617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3700463" y="3203575"/>
            <a:ext cx="1617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3700463" y="3508375"/>
            <a:ext cx="1617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3779838" y="3213100"/>
            <a:ext cx="1477962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>
                <a:solidFill>
                  <a:prstClr val="black"/>
                </a:solidFill>
                <a:latin typeface="Arial" charset="0"/>
                <a:ea typeface="돋움" pitchFamily="50" charset="-127"/>
              </a:rPr>
              <a:t> </a:t>
            </a:r>
            <a:r>
              <a:rPr kumimoji="0" lang="en-US" altLang="ko-KR" sz="1400" b="1">
                <a:solidFill>
                  <a:srgbClr val="CC0000"/>
                </a:solidFill>
                <a:latin typeface="Arial" charset="0"/>
                <a:ea typeface="돋움" pitchFamily="50" charset="-127"/>
              </a:rPr>
              <a:t>_system_call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5292725" y="3068638"/>
            <a:ext cx="70326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prstClr val="black"/>
                </a:solidFill>
                <a:latin typeface="Arial" charset="0"/>
                <a:ea typeface="돋움" pitchFamily="50" charset="-127"/>
              </a:rPr>
              <a:t>0x80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372225" y="2060575"/>
            <a:ext cx="2376488" cy="3581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6372225" y="1679575"/>
            <a:ext cx="246221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prstClr val="black"/>
                </a:solidFill>
                <a:latin typeface="Arial" charset="0"/>
                <a:ea typeface="돋움" pitchFamily="50" charset="-127"/>
              </a:rPr>
              <a:t>   arch/i386/kernel/entry.S</a:t>
            </a: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3208338" y="3355975"/>
            <a:ext cx="492125" cy="0"/>
          </a:xfrm>
          <a:prstGeom prst="line">
            <a:avLst/>
          </a:prstGeom>
          <a:noFill/>
          <a:ln w="12700">
            <a:solidFill>
              <a:srgbClr val="02030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3208338" y="3355975"/>
            <a:ext cx="0" cy="1219200"/>
          </a:xfrm>
          <a:prstGeom prst="line">
            <a:avLst/>
          </a:prstGeom>
          <a:noFill/>
          <a:ln w="12700">
            <a:solidFill>
              <a:srgbClr val="02030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2644775" y="4575175"/>
            <a:ext cx="563563" cy="0"/>
          </a:xfrm>
          <a:prstGeom prst="line">
            <a:avLst/>
          </a:prstGeom>
          <a:noFill/>
          <a:ln w="12700">
            <a:solidFill>
              <a:srgbClr val="02030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5318125" y="3355975"/>
            <a:ext cx="561975" cy="0"/>
          </a:xfrm>
          <a:prstGeom prst="line">
            <a:avLst/>
          </a:prstGeom>
          <a:noFill/>
          <a:ln w="12700">
            <a:solidFill>
              <a:srgbClr val="02030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5880100" y="2289175"/>
            <a:ext cx="0" cy="1066800"/>
          </a:xfrm>
          <a:prstGeom prst="line">
            <a:avLst/>
          </a:prstGeom>
          <a:noFill/>
          <a:ln w="12700">
            <a:solidFill>
              <a:srgbClr val="02030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5880100" y="2289175"/>
            <a:ext cx="352425" cy="0"/>
          </a:xfrm>
          <a:prstGeom prst="line">
            <a:avLst/>
          </a:prstGeom>
          <a:noFill/>
          <a:ln w="12700">
            <a:solidFill>
              <a:srgbClr val="02030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6372225" y="2212975"/>
            <a:ext cx="2376488" cy="1581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rgbClr val="9966FF"/>
                </a:solidFill>
                <a:latin typeface="Arial" charset="0"/>
                <a:ea typeface="돋움" pitchFamily="50" charset="-127"/>
              </a:rPr>
              <a:t>_system_call:</a:t>
            </a:r>
            <a:endParaRPr kumimoji="0" lang="en-US" altLang="ko-KR" sz="1400" b="1">
              <a:solidFill>
                <a:prstClr val="black"/>
              </a:solidFill>
              <a:latin typeface="Arial" charset="0"/>
              <a:ea typeface="돋움" pitchFamily="50" charset="-127"/>
            </a:endParaRPr>
          </a:p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prstClr val="black"/>
                </a:solidFill>
                <a:latin typeface="Arial" charset="0"/>
                <a:ea typeface="돋움" pitchFamily="50" charset="-127"/>
              </a:rPr>
              <a:t>     …..</a:t>
            </a:r>
          </a:p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prstClr val="black"/>
                </a:solidFill>
                <a:latin typeface="Arial" charset="0"/>
                <a:ea typeface="돋움" pitchFamily="50" charset="-127"/>
              </a:rPr>
              <a:t>     fn = get function #</a:t>
            </a:r>
          </a:p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prstClr val="black"/>
                </a:solidFill>
                <a:latin typeface="Arial" charset="0"/>
                <a:ea typeface="돋움" pitchFamily="50" charset="-127"/>
              </a:rPr>
              <a:t>     </a:t>
            </a:r>
            <a:r>
              <a:rPr kumimoji="0" lang="en-US" altLang="ko-KR" sz="1400" b="1">
                <a:solidFill>
                  <a:srgbClr val="CC0000"/>
                </a:solidFill>
                <a:latin typeface="Arial" charset="0"/>
                <a:ea typeface="돋움" pitchFamily="50" charset="-127"/>
              </a:rPr>
              <a:t>call (sys_call_table+fn)</a:t>
            </a:r>
          </a:p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rgbClr val="9966FF"/>
                </a:solidFill>
                <a:latin typeface="Arial" charset="0"/>
                <a:ea typeface="돋움" pitchFamily="50" charset="-127"/>
              </a:rPr>
              <a:t>     </a:t>
            </a:r>
            <a:r>
              <a:rPr kumimoji="0" lang="en-US" altLang="ko-KR" sz="1400" b="1">
                <a:solidFill>
                  <a:prstClr val="black"/>
                </a:solidFill>
                <a:latin typeface="Arial" charset="0"/>
                <a:ea typeface="돋움" pitchFamily="50" charset="-127"/>
              </a:rPr>
              <a:t>…..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6372225" y="3889375"/>
            <a:ext cx="2087563" cy="1581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rgbClr val="9966FF"/>
                </a:solidFill>
                <a:latin typeface="Arial" charset="0"/>
                <a:ea typeface="돋움" pitchFamily="50" charset="-127"/>
              </a:rPr>
              <a:t>_sys_call_table:</a:t>
            </a:r>
            <a:endParaRPr kumimoji="0" lang="en-US" altLang="ko-KR" sz="1400" b="1">
              <a:solidFill>
                <a:prstClr val="black"/>
              </a:solidFill>
              <a:latin typeface="Arial" charset="0"/>
              <a:ea typeface="돋움" pitchFamily="50" charset="-127"/>
            </a:endParaRPr>
          </a:p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prstClr val="black"/>
                </a:solidFill>
                <a:latin typeface="Arial" charset="0"/>
                <a:ea typeface="돋움" pitchFamily="50" charset="-127"/>
              </a:rPr>
              <a:t>     .long 	sys_func_1</a:t>
            </a:r>
          </a:p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prstClr val="black"/>
                </a:solidFill>
                <a:latin typeface="Arial" charset="0"/>
                <a:ea typeface="돋움" pitchFamily="50" charset="-127"/>
              </a:rPr>
              <a:t>     .long     </a:t>
            </a:r>
            <a:r>
              <a:rPr kumimoji="0" lang="en-US" altLang="ko-KR" sz="1400" b="1">
                <a:solidFill>
                  <a:srgbClr val="9966FF"/>
                </a:solidFill>
                <a:latin typeface="Arial" charset="0"/>
                <a:ea typeface="돋움" pitchFamily="50" charset="-127"/>
              </a:rPr>
              <a:t>sys_func_2</a:t>
            </a:r>
          </a:p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prstClr val="black"/>
                </a:solidFill>
                <a:latin typeface="Arial" charset="0"/>
                <a:ea typeface="돋움" pitchFamily="50" charset="-127"/>
              </a:rPr>
              <a:t>     …..</a:t>
            </a:r>
          </a:p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prstClr val="black"/>
                </a:solidFill>
                <a:latin typeface="Arial" charset="0"/>
                <a:ea typeface="돋움" pitchFamily="50" charset="-127"/>
              </a:rPr>
              <a:t>     .long sys_func_n </a:t>
            </a:r>
          </a:p>
        </p:txBody>
      </p:sp>
      <p:sp>
        <p:nvSpPr>
          <p:cNvPr id="41" name="Freeform 40"/>
          <p:cNvSpPr>
            <a:spLocks/>
          </p:cNvSpPr>
          <p:nvPr/>
        </p:nvSpPr>
        <p:spPr bwMode="auto">
          <a:xfrm>
            <a:off x="6219825" y="4346575"/>
            <a:ext cx="363538" cy="304800"/>
          </a:xfrm>
          <a:custGeom>
            <a:avLst/>
            <a:gdLst/>
            <a:ahLst/>
            <a:cxnLst>
              <a:cxn ang="0">
                <a:pos x="248" y="0"/>
              </a:cxn>
              <a:cxn ang="0">
                <a:pos x="8" y="96"/>
              </a:cxn>
              <a:cxn ang="0">
                <a:pos x="200" y="192"/>
              </a:cxn>
            </a:cxnLst>
            <a:rect l="0" t="0" r="r" b="b"/>
            <a:pathLst>
              <a:path w="248" h="192">
                <a:moveTo>
                  <a:pt x="248" y="0"/>
                </a:moveTo>
                <a:cubicBezTo>
                  <a:pt x="132" y="32"/>
                  <a:pt x="16" y="64"/>
                  <a:pt x="8" y="96"/>
                </a:cubicBezTo>
                <a:cubicBezTo>
                  <a:pt x="0" y="128"/>
                  <a:pt x="168" y="168"/>
                  <a:pt x="200" y="192"/>
                </a:cubicBezTo>
              </a:path>
            </a:pathLst>
          </a:custGeom>
          <a:noFill/>
          <a:ln w="12700" cap="flat" cmpd="sng">
            <a:solidFill>
              <a:srgbClr val="020306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5940425" y="4221163"/>
            <a:ext cx="42227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prstClr val="black"/>
                </a:solidFill>
                <a:latin typeface="Arial" charset="0"/>
                <a:ea typeface="돋움" pitchFamily="50" charset="-127"/>
              </a:rPr>
              <a:t>fn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211638" y="4292600"/>
            <a:ext cx="1758950" cy="1371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4356100" y="4365625"/>
            <a:ext cx="1476375" cy="12620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rgbClr val="9966FF"/>
                </a:solidFill>
                <a:latin typeface="Arial" charset="0"/>
                <a:ea typeface="돋움" pitchFamily="50" charset="-127"/>
              </a:rPr>
              <a:t>sys_func_2()</a:t>
            </a:r>
          </a:p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prstClr val="black"/>
                </a:solidFill>
                <a:latin typeface="Arial" charset="0"/>
                <a:ea typeface="돋움" pitchFamily="50" charset="-127"/>
              </a:rPr>
              <a:t>{</a:t>
            </a:r>
          </a:p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prstClr val="black"/>
                </a:solidFill>
                <a:latin typeface="Arial" charset="0"/>
                <a:ea typeface="돋움" pitchFamily="50" charset="-127"/>
              </a:rPr>
              <a:t>     return;</a:t>
            </a:r>
          </a:p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prstClr val="black"/>
                </a:solidFill>
                <a:latin typeface="Arial" charset="0"/>
                <a:ea typeface="돋움" pitchFamily="50" charset="-127"/>
              </a:rPr>
              <a:t>}</a:t>
            </a:r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 flipH="1" flipV="1">
            <a:off x="5580063" y="4581525"/>
            <a:ext cx="933450" cy="146050"/>
          </a:xfrm>
          <a:prstGeom prst="line">
            <a:avLst/>
          </a:prstGeom>
          <a:noFill/>
          <a:ln w="12700">
            <a:solidFill>
              <a:srgbClr val="02030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5318125" y="3432175"/>
            <a:ext cx="1054100" cy="0"/>
          </a:xfrm>
          <a:prstGeom prst="line">
            <a:avLst/>
          </a:prstGeom>
          <a:noFill/>
          <a:ln w="12700">
            <a:solidFill>
              <a:srgbClr val="020306"/>
            </a:solidFill>
            <a:round/>
            <a:headEnd type="triangle" w="med" len="med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3348038" y="3432175"/>
            <a:ext cx="352425" cy="0"/>
          </a:xfrm>
          <a:prstGeom prst="line">
            <a:avLst/>
          </a:prstGeom>
          <a:noFill/>
          <a:ln w="12700">
            <a:solidFill>
              <a:srgbClr val="02030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3348038" y="3432175"/>
            <a:ext cx="0" cy="1371600"/>
          </a:xfrm>
          <a:prstGeom prst="line">
            <a:avLst/>
          </a:prstGeom>
          <a:noFill/>
          <a:ln w="12700">
            <a:solidFill>
              <a:srgbClr val="02030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>
            <a:off x="2644775" y="4803775"/>
            <a:ext cx="703263" cy="0"/>
          </a:xfrm>
          <a:prstGeom prst="line">
            <a:avLst/>
          </a:prstGeom>
          <a:noFill/>
          <a:ln w="12700">
            <a:solidFill>
              <a:srgbClr val="020306"/>
            </a:solidFill>
            <a:round/>
            <a:headEnd type="triangle" w="med" len="med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95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936104"/>
          </a:xfrm>
        </p:spPr>
        <p:txBody>
          <a:bodyPr/>
          <a:lstStyle/>
          <a:p>
            <a:r>
              <a:rPr lang="en-US" altLang="ko-KR" dirty="0"/>
              <a:t>Prerequisites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421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850"/>
          </a:xfrm>
        </p:spPr>
        <p:txBody>
          <a:bodyPr/>
          <a:lstStyle/>
          <a:p>
            <a:pPr algn="l"/>
            <a:r>
              <a:rPr lang="en-US" altLang="ko-KR" dirty="0"/>
              <a:t>System-Call in Pintos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49388" y="1679575"/>
            <a:ext cx="1476375" cy="9906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Program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(echo.c)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49388" y="3127375"/>
            <a:ext cx="1476375" cy="2209800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800225" y="2670175"/>
            <a:ext cx="0" cy="457200"/>
          </a:xfrm>
          <a:prstGeom prst="line">
            <a:avLst/>
          </a:prstGeom>
          <a:noFill/>
          <a:ln w="12700">
            <a:solidFill>
              <a:srgbClr val="020306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39750" y="3284538"/>
            <a:ext cx="9144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prstClr val="black"/>
                </a:solidFill>
                <a:ea typeface="돋움" pitchFamily="50" charset="-127"/>
              </a:rPr>
              <a:t>Linking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730375" y="3279775"/>
            <a:ext cx="133667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prstClr val="black"/>
                </a:solidFill>
                <a:ea typeface="돋움" pitchFamily="50" charset="-127"/>
              </a:rPr>
              <a:t>Libraries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449388" y="3660775"/>
            <a:ext cx="1476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590675" y="3813175"/>
            <a:ext cx="1195388" cy="1581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>
                <a:solidFill>
                  <a:prstClr val="black"/>
                </a:solidFill>
                <a:ea typeface="돋움" pitchFamily="50" charset="-127"/>
              </a:rPr>
              <a:t>  </a:t>
            </a:r>
            <a:r>
              <a:rPr kumimoji="0" lang="en-US" altLang="ko-KR" sz="1400" b="1">
                <a:solidFill>
                  <a:srgbClr val="9966FF"/>
                </a:solidFill>
                <a:ea typeface="돋움" pitchFamily="50" charset="-127"/>
              </a:rPr>
              <a:t>syscall3()</a:t>
            </a:r>
          </a:p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200">
                <a:solidFill>
                  <a:prstClr val="black"/>
                </a:solidFill>
                <a:ea typeface="돋움" pitchFamily="50" charset="-127"/>
              </a:rPr>
              <a:t>     </a:t>
            </a:r>
            <a:r>
              <a:rPr kumimoji="0" lang="en-US" altLang="ko-KR" sz="1400" b="1">
                <a:solidFill>
                  <a:srgbClr val="990000"/>
                </a:solidFill>
                <a:ea typeface="돋움" pitchFamily="50" charset="-127"/>
              </a:rPr>
              <a:t>pushl</a:t>
            </a:r>
          </a:p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>
                <a:solidFill>
                  <a:prstClr val="black"/>
                </a:solidFill>
                <a:ea typeface="돋움" pitchFamily="50" charset="-127"/>
              </a:rPr>
              <a:t>    </a:t>
            </a:r>
            <a:r>
              <a:rPr kumimoji="0" lang="en-US" altLang="ko-KR" sz="1400" b="1">
                <a:solidFill>
                  <a:srgbClr val="CC0000"/>
                </a:solidFill>
                <a:ea typeface="돋움" pitchFamily="50" charset="-127"/>
              </a:rPr>
              <a:t>int 0x30</a:t>
            </a:r>
            <a:endParaRPr kumimoji="0" lang="en-US" altLang="ko-KR" sz="1400">
              <a:solidFill>
                <a:srgbClr val="CC0000"/>
              </a:solidFill>
              <a:ea typeface="돋움" pitchFamily="50" charset="-127"/>
            </a:endParaRPr>
          </a:p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>
                <a:solidFill>
                  <a:prstClr val="black"/>
                </a:solidFill>
                <a:ea typeface="돋움" pitchFamily="50" charset="-127"/>
              </a:rPr>
              <a:t>         ret</a:t>
            </a:r>
          </a:p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ko-KR" sz="1400">
              <a:solidFill>
                <a:prstClr val="black"/>
              </a:solidFill>
              <a:ea typeface="돋움" pitchFamily="50" charset="-127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489325" y="1222375"/>
            <a:ext cx="0" cy="480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714625" y="1222375"/>
            <a:ext cx="7048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rgbClr val="FF9999"/>
                </a:solidFill>
                <a:ea typeface="돋움" pitchFamily="50" charset="-127"/>
              </a:rPr>
              <a:t>User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419475" y="1222375"/>
            <a:ext cx="9842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prstClr val="black"/>
                </a:solidFill>
                <a:ea typeface="돋움" pitchFamily="50" charset="-127"/>
              </a:rPr>
              <a:t> </a:t>
            </a:r>
            <a:r>
              <a:rPr kumimoji="0" lang="en-US" altLang="ko-KR" sz="1800" b="1">
                <a:solidFill>
                  <a:srgbClr val="FF9999"/>
                </a:solidFill>
                <a:ea typeface="돋움" pitchFamily="50" charset="-127"/>
              </a:rPr>
              <a:t>Kernel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124075" y="2708275"/>
            <a:ext cx="0" cy="457200"/>
          </a:xfrm>
          <a:prstGeom prst="line">
            <a:avLst/>
          </a:prstGeom>
          <a:noFill/>
          <a:ln w="12700">
            <a:solidFill>
              <a:srgbClr val="02030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124075" y="2781300"/>
            <a:ext cx="165576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prstClr val="black"/>
                </a:solidFill>
                <a:ea typeface="돋움" pitchFamily="50" charset="-127"/>
              </a:rPr>
              <a:t>Call(printf(…))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971550" y="2708275"/>
            <a:ext cx="97472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prstClr val="black"/>
                </a:solidFill>
                <a:ea typeface="돋움" pitchFamily="50" charset="-127"/>
              </a:rPr>
              <a:t>Return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2152650" y="3584575"/>
            <a:ext cx="0" cy="228600"/>
          </a:xfrm>
          <a:prstGeom prst="line">
            <a:avLst/>
          </a:prstGeom>
          <a:noFill/>
          <a:ln w="12700">
            <a:solidFill>
              <a:srgbClr val="02030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152650" y="4117975"/>
            <a:ext cx="0" cy="381000"/>
          </a:xfrm>
          <a:prstGeom prst="line">
            <a:avLst/>
          </a:prstGeom>
          <a:noFill/>
          <a:ln w="12700">
            <a:solidFill>
              <a:srgbClr val="02030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1660525" y="3508375"/>
            <a:ext cx="0" cy="1447800"/>
          </a:xfrm>
          <a:prstGeom prst="line">
            <a:avLst/>
          </a:prstGeom>
          <a:noFill/>
          <a:ln w="38100">
            <a:solidFill>
              <a:srgbClr val="020306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1692275" y="4941888"/>
            <a:ext cx="4238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700463" y="2517775"/>
            <a:ext cx="1617662" cy="1219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ko-KR" sz="180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3492500" y="1773238"/>
            <a:ext cx="2374900" cy="623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prstClr val="black"/>
                </a:solidFill>
                <a:ea typeface="돋움" pitchFamily="50" charset="-127"/>
              </a:rPr>
              <a:t>Interrupt Vector  Table</a:t>
            </a:r>
          </a:p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prstClr val="black"/>
                </a:solidFill>
                <a:ea typeface="맑은 고딕" panose="020B0503020000020004" pitchFamily="50" charset="-127"/>
              </a:rPr>
              <a:t> threads/interrupt.c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3700463" y="2822575"/>
            <a:ext cx="1617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3700463" y="3203575"/>
            <a:ext cx="1617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3700463" y="3508375"/>
            <a:ext cx="1617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3779838" y="3213100"/>
            <a:ext cx="1477962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>
                <a:solidFill>
                  <a:prstClr val="black"/>
                </a:solidFill>
                <a:ea typeface="돋움" pitchFamily="50" charset="-127"/>
              </a:rPr>
              <a:t> </a:t>
            </a:r>
            <a:r>
              <a:rPr kumimoji="0" lang="en-US" altLang="ko-KR" sz="1400" b="1">
                <a:solidFill>
                  <a:srgbClr val="CC0000"/>
                </a:solidFill>
                <a:ea typeface="돋움" pitchFamily="50" charset="-127"/>
              </a:rPr>
              <a:t>syscall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5292725" y="2420938"/>
            <a:ext cx="70326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prstClr val="black"/>
                </a:solidFill>
                <a:ea typeface="돋움" pitchFamily="50" charset="-127"/>
              </a:rPr>
              <a:t>0x30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156325" y="1989138"/>
            <a:ext cx="2376488" cy="19256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struct intr_frame *f;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syscallnum = f-&gt;esp;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handle(syscallnum, f);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…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...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save syscall_result;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end of syscall handler;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5940425" y="1125538"/>
            <a:ext cx="2808288" cy="836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prstClr val="black"/>
                </a:solidFill>
                <a:ea typeface="돋움" pitchFamily="50" charset="-127"/>
              </a:rPr>
              <a:t>Registered Interrupt handler for 0x30</a:t>
            </a:r>
          </a:p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prstClr val="black"/>
                </a:solidFill>
                <a:ea typeface="돋움" pitchFamily="50" charset="-127"/>
              </a:rPr>
              <a:t>[</a:t>
            </a:r>
            <a:r>
              <a:rPr kumimoji="0" lang="en-US" altLang="ko-KR" sz="1400" b="1">
                <a:solidFill>
                  <a:srgbClr val="1F497D"/>
                </a:solidFill>
                <a:ea typeface="돋움" pitchFamily="50" charset="-127"/>
              </a:rPr>
              <a:t>syscall.c:syscall_handler()</a:t>
            </a:r>
            <a:r>
              <a:rPr kumimoji="0" lang="en-US" altLang="ko-KR" sz="1400" b="1">
                <a:solidFill>
                  <a:prstClr val="black"/>
                </a:solidFill>
                <a:ea typeface="돋움" pitchFamily="50" charset="-127"/>
              </a:rPr>
              <a:t>]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3208338" y="3355975"/>
            <a:ext cx="492125" cy="0"/>
          </a:xfrm>
          <a:prstGeom prst="line">
            <a:avLst/>
          </a:prstGeom>
          <a:noFill/>
          <a:ln w="12700">
            <a:solidFill>
              <a:srgbClr val="02030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3208338" y="3355975"/>
            <a:ext cx="0" cy="1219200"/>
          </a:xfrm>
          <a:prstGeom prst="line">
            <a:avLst/>
          </a:prstGeom>
          <a:noFill/>
          <a:ln w="12700">
            <a:solidFill>
              <a:srgbClr val="02030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2700338" y="4581525"/>
            <a:ext cx="503237" cy="0"/>
          </a:xfrm>
          <a:prstGeom prst="line">
            <a:avLst/>
          </a:prstGeom>
          <a:noFill/>
          <a:ln w="12700">
            <a:solidFill>
              <a:srgbClr val="02030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 flipH="1">
            <a:off x="5292725" y="2205038"/>
            <a:ext cx="863600" cy="1152525"/>
          </a:xfrm>
          <a:prstGeom prst="line">
            <a:avLst/>
          </a:prstGeom>
          <a:noFill/>
          <a:ln w="12700">
            <a:solidFill>
              <a:srgbClr val="020306"/>
            </a:solidFill>
            <a:round/>
            <a:headEnd type="triangle" w="sm" len="sm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6" name="Line 44"/>
          <p:cNvSpPr>
            <a:spLocks noChangeShapeType="1"/>
          </p:cNvSpPr>
          <p:nvPr/>
        </p:nvSpPr>
        <p:spPr bwMode="auto">
          <a:xfrm>
            <a:off x="5318125" y="3432175"/>
            <a:ext cx="838200" cy="284163"/>
          </a:xfrm>
          <a:prstGeom prst="line">
            <a:avLst/>
          </a:prstGeom>
          <a:noFill/>
          <a:ln w="12700">
            <a:solidFill>
              <a:srgbClr val="020306"/>
            </a:solidFill>
            <a:round/>
            <a:headEnd type="triangle" w="med" len="med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>
            <a:off x="3348038" y="3432175"/>
            <a:ext cx="352425" cy="0"/>
          </a:xfrm>
          <a:prstGeom prst="line">
            <a:avLst/>
          </a:prstGeom>
          <a:noFill/>
          <a:ln w="12700">
            <a:solidFill>
              <a:srgbClr val="02030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8" name="Line 46"/>
          <p:cNvSpPr>
            <a:spLocks noChangeShapeType="1"/>
          </p:cNvSpPr>
          <p:nvPr/>
        </p:nvSpPr>
        <p:spPr bwMode="auto">
          <a:xfrm>
            <a:off x="3348038" y="3432175"/>
            <a:ext cx="0" cy="1371600"/>
          </a:xfrm>
          <a:prstGeom prst="line">
            <a:avLst/>
          </a:prstGeom>
          <a:noFill/>
          <a:ln w="12700">
            <a:solidFill>
              <a:srgbClr val="02030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9" name="Line 47"/>
          <p:cNvSpPr>
            <a:spLocks noChangeShapeType="1"/>
          </p:cNvSpPr>
          <p:nvPr/>
        </p:nvSpPr>
        <p:spPr bwMode="auto">
          <a:xfrm>
            <a:off x="2644775" y="4803775"/>
            <a:ext cx="703263" cy="0"/>
          </a:xfrm>
          <a:prstGeom prst="line">
            <a:avLst/>
          </a:prstGeom>
          <a:noFill/>
          <a:ln w="12700">
            <a:solidFill>
              <a:srgbClr val="020306"/>
            </a:solidFill>
            <a:round/>
            <a:headEnd type="triangle" w="med" len="med"/>
            <a:tailEnd type="none" w="sm" len="sm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0" name="Text Box 48"/>
          <p:cNvSpPr txBox="1">
            <a:spLocks noChangeArrowheads="1"/>
          </p:cNvSpPr>
          <p:nvPr/>
        </p:nvSpPr>
        <p:spPr bwMode="auto">
          <a:xfrm>
            <a:off x="2195513" y="3573463"/>
            <a:ext cx="1081087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fontAlgn="auto" latinLnBrk="0" hangingPunct="0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400" b="1">
                <a:solidFill>
                  <a:srgbClr val="990000"/>
                </a:solidFill>
                <a:ea typeface="돋움" pitchFamily="50" charset="-127"/>
              </a:rPr>
              <a:t>write(…)</a:t>
            </a:r>
          </a:p>
        </p:txBody>
      </p:sp>
      <p:sp>
        <p:nvSpPr>
          <p:cNvPr id="41" name="AutoShape 49"/>
          <p:cNvSpPr>
            <a:spLocks noChangeArrowheads="1"/>
          </p:cNvSpPr>
          <p:nvPr/>
        </p:nvSpPr>
        <p:spPr bwMode="auto">
          <a:xfrm>
            <a:off x="0" y="4076700"/>
            <a:ext cx="1403350" cy="1008063"/>
          </a:xfrm>
          <a:prstGeom prst="wedgeRoundRectCallout">
            <a:avLst>
              <a:gd name="adj1" fmla="val 65046"/>
              <a:gd name="adj2" fmla="val -121810"/>
              <a:gd name="adj3" fmla="val 16667"/>
            </a:avLst>
          </a:prstGeom>
          <a:solidFill>
            <a:srgbClr val="FF99CC"/>
          </a:solidFill>
          <a:ln w="12700" algn="ctr">
            <a:solidFill>
              <a:srgbClr val="FF99CC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2000">
                <a:solidFill>
                  <a:prstClr val="black"/>
                </a:solidFill>
                <a:ea typeface="맑은 고딕" panose="020B0503020000020004" pitchFamily="50" charset="-127"/>
              </a:rPr>
              <a:t>lib/user/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2000">
                <a:solidFill>
                  <a:prstClr val="black"/>
                </a:solidFill>
                <a:ea typeface="맑은 고딕" panose="020B0503020000020004" pitchFamily="50" charset="-127"/>
              </a:rPr>
              <a:t>syscall.h</a:t>
            </a:r>
          </a:p>
        </p:txBody>
      </p:sp>
      <p:pic>
        <p:nvPicPr>
          <p:cNvPr id="42" name="Picture 5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375" y="4437063"/>
            <a:ext cx="5095875" cy="2190750"/>
          </a:xfrm>
          <a:prstGeom prst="rect">
            <a:avLst/>
          </a:prstGeom>
          <a:noFill/>
        </p:spPr>
      </p:pic>
      <p:sp>
        <p:nvSpPr>
          <p:cNvPr id="43" name="Line 52"/>
          <p:cNvSpPr>
            <a:spLocks noChangeShapeType="1"/>
          </p:cNvSpPr>
          <p:nvPr/>
        </p:nvSpPr>
        <p:spPr bwMode="auto">
          <a:xfrm>
            <a:off x="2700338" y="4005263"/>
            <a:ext cx="935037" cy="936625"/>
          </a:xfrm>
          <a:prstGeom prst="line">
            <a:avLst/>
          </a:prstGeom>
          <a:noFill/>
          <a:ln w="38100">
            <a:solidFill>
              <a:srgbClr val="99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4" name="AutoShape 53"/>
          <p:cNvSpPr>
            <a:spLocks noChangeArrowheads="1"/>
          </p:cNvSpPr>
          <p:nvPr/>
        </p:nvSpPr>
        <p:spPr bwMode="auto">
          <a:xfrm>
            <a:off x="1979613" y="5734050"/>
            <a:ext cx="1403350" cy="1008063"/>
          </a:xfrm>
          <a:prstGeom prst="wedgeRoundRectCallout">
            <a:avLst>
              <a:gd name="adj1" fmla="val 77148"/>
              <a:gd name="adj2" fmla="val -71102"/>
              <a:gd name="adj3" fmla="val 16667"/>
            </a:avLst>
          </a:prstGeom>
          <a:solidFill>
            <a:srgbClr val="FF99CC"/>
          </a:solidFill>
          <a:ln w="12700" algn="ctr">
            <a:solidFill>
              <a:srgbClr val="FF99CC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2000">
                <a:solidFill>
                  <a:prstClr val="black"/>
                </a:solidFill>
                <a:ea typeface="맑은 고딕" panose="020B0503020000020004" pitchFamily="50" charset="-127"/>
              </a:rPr>
              <a:t>lib/user/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2000">
                <a:solidFill>
                  <a:prstClr val="black"/>
                </a:solidFill>
                <a:ea typeface="맑은 고딕" panose="020B0503020000020004" pitchFamily="50" charset="-127"/>
              </a:rPr>
              <a:t>syscall.c</a:t>
            </a:r>
          </a:p>
        </p:txBody>
      </p:sp>
      <p:pic>
        <p:nvPicPr>
          <p:cNvPr id="45" name="Picture 5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375" y="4076700"/>
            <a:ext cx="4114800" cy="352425"/>
          </a:xfrm>
          <a:prstGeom prst="rect">
            <a:avLst/>
          </a:prstGeom>
          <a:noFill/>
        </p:spPr>
      </p:pic>
      <p:sp>
        <p:nvSpPr>
          <p:cNvPr id="46" name="Line 56"/>
          <p:cNvSpPr>
            <a:spLocks noChangeShapeType="1"/>
          </p:cNvSpPr>
          <p:nvPr/>
        </p:nvSpPr>
        <p:spPr bwMode="auto">
          <a:xfrm>
            <a:off x="3132138" y="3716338"/>
            <a:ext cx="503237" cy="360362"/>
          </a:xfrm>
          <a:prstGeom prst="line">
            <a:avLst/>
          </a:prstGeom>
          <a:noFill/>
          <a:ln w="38100">
            <a:solidFill>
              <a:srgbClr val="99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19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4" grpId="0" animBg="1"/>
      <p:bldP spid="4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System-Call</a:t>
            </a:r>
            <a:r>
              <a:rPr lang="ko-KR" altLang="en-US" b="0" dirty="0"/>
              <a:t>의 번호는 어떻게 식별하는가</a:t>
            </a:r>
            <a:r>
              <a:rPr lang="en-US" altLang="ko-KR" b="0" dirty="0"/>
              <a:t>?</a:t>
            </a:r>
          </a:p>
          <a:p>
            <a:pPr lvl="1"/>
            <a:r>
              <a:rPr lang="en-US" altLang="ko-KR" b="0" dirty="0"/>
              <a:t>lib/</a:t>
            </a:r>
            <a:r>
              <a:rPr lang="en-US" altLang="ko-KR" b="0" dirty="0" err="1"/>
              <a:t>syscall-nr.h</a:t>
            </a:r>
            <a:r>
              <a:rPr lang="en-US" altLang="ko-KR" b="0" dirty="0"/>
              <a:t> </a:t>
            </a:r>
            <a:r>
              <a:rPr lang="ko-KR" altLang="en-US" b="0" dirty="0"/>
              <a:t>파일에 </a:t>
            </a:r>
            <a:r>
              <a:rPr lang="en-US" altLang="ko-KR" b="0" dirty="0"/>
              <a:t>enumeration</a:t>
            </a:r>
            <a:r>
              <a:rPr lang="ko-KR" altLang="en-US" b="0" dirty="0"/>
              <a:t>으로 정의되어 있다</a:t>
            </a:r>
            <a:r>
              <a:rPr lang="en-US" altLang="ko-KR" b="0" dirty="0"/>
              <a:t>.</a:t>
            </a:r>
          </a:p>
          <a:p>
            <a:pPr marL="0" indent="0">
              <a:buNone/>
            </a:pPr>
            <a:endParaRPr lang="en-US" altLang="ko-KR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</p:spPr>
        <p:txBody>
          <a:bodyPr/>
          <a:lstStyle/>
          <a:p>
            <a:pPr algn="l"/>
            <a:r>
              <a:rPr lang="en-US" altLang="ko-KR" dirty="0"/>
              <a:t>System-Call in Pintos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420888"/>
            <a:ext cx="5838825" cy="4106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21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In ‘pintos/</a:t>
            </a:r>
            <a:r>
              <a:rPr lang="en-US" altLang="ko-KR" b="0" dirty="0" err="1"/>
              <a:t>src</a:t>
            </a:r>
            <a:r>
              <a:rPr lang="en-US" altLang="ko-KR" b="0" dirty="0"/>
              <a:t>/threads/</a:t>
            </a:r>
            <a:r>
              <a:rPr lang="en-US" altLang="ko-KR" b="0" dirty="0" err="1"/>
              <a:t>synch.c</a:t>
            </a:r>
            <a:r>
              <a:rPr lang="en-US" altLang="ko-KR" b="0" dirty="0"/>
              <a:t>’</a:t>
            </a:r>
          </a:p>
          <a:p>
            <a:pPr lvl="1"/>
            <a:r>
              <a:rPr lang="en-US" altLang="ko-KR" b="0" dirty="0"/>
              <a:t>void </a:t>
            </a:r>
            <a:r>
              <a:rPr lang="en-US" altLang="ko-KR" b="0" dirty="0" err="1"/>
              <a:t>lock_init</a:t>
            </a:r>
            <a:r>
              <a:rPr lang="en-US" altLang="ko-KR" b="0" dirty="0"/>
              <a:t>(</a:t>
            </a:r>
            <a:r>
              <a:rPr lang="en-US" altLang="ko-KR" b="0" dirty="0" err="1"/>
              <a:t>struct</a:t>
            </a:r>
            <a:r>
              <a:rPr lang="en-US" altLang="ko-KR" b="0" dirty="0"/>
              <a:t> lock *)</a:t>
            </a:r>
          </a:p>
          <a:p>
            <a:pPr lvl="1"/>
            <a:r>
              <a:rPr lang="en-US" altLang="ko-KR" b="0" dirty="0"/>
              <a:t>void </a:t>
            </a:r>
            <a:r>
              <a:rPr lang="en-US" altLang="ko-KR" b="0" dirty="0" err="1"/>
              <a:t>lock_acquire</a:t>
            </a:r>
            <a:r>
              <a:rPr lang="en-US" altLang="ko-KR" b="0" dirty="0"/>
              <a:t>(</a:t>
            </a:r>
            <a:r>
              <a:rPr lang="en-US" altLang="ko-KR" b="0" dirty="0" err="1"/>
              <a:t>struct</a:t>
            </a:r>
            <a:r>
              <a:rPr lang="en-US" altLang="ko-KR" b="0" dirty="0"/>
              <a:t> lock *)</a:t>
            </a:r>
          </a:p>
          <a:p>
            <a:pPr lvl="1"/>
            <a:r>
              <a:rPr lang="en-US" altLang="ko-KR" b="0" dirty="0" err="1"/>
              <a:t>bool</a:t>
            </a:r>
            <a:r>
              <a:rPr lang="en-US" altLang="ko-KR" b="0" dirty="0"/>
              <a:t> </a:t>
            </a:r>
            <a:r>
              <a:rPr lang="en-US" altLang="ko-KR" b="0" dirty="0" err="1"/>
              <a:t>lock_try_acquire</a:t>
            </a:r>
            <a:r>
              <a:rPr lang="en-US" altLang="ko-KR" b="0" dirty="0"/>
              <a:t>(</a:t>
            </a:r>
            <a:r>
              <a:rPr lang="en-US" altLang="ko-KR" b="0" dirty="0" err="1"/>
              <a:t>struct</a:t>
            </a:r>
            <a:r>
              <a:rPr lang="en-US" altLang="ko-KR" b="0" dirty="0"/>
              <a:t> lock *)</a:t>
            </a:r>
          </a:p>
          <a:p>
            <a:pPr lvl="1"/>
            <a:r>
              <a:rPr lang="en-US" altLang="ko-KR" b="0" dirty="0"/>
              <a:t>void </a:t>
            </a:r>
            <a:r>
              <a:rPr lang="en-US" altLang="ko-KR" b="0" dirty="0" err="1"/>
              <a:t>lock_release</a:t>
            </a:r>
            <a:r>
              <a:rPr lang="en-US" altLang="ko-KR" b="0" dirty="0"/>
              <a:t>(</a:t>
            </a:r>
            <a:r>
              <a:rPr lang="en-US" altLang="ko-KR" b="0" dirty="0" err="1"/>
              <a:t>struct</a:t>
            </a:r>
            <a:r>
              <a:rPr lang="en-US" altLang="ko-KR" b="0" dirty="0"/>
              <a:t> lock *)</a:t>
            </a:r>
          </a:p>
          <a:p>
            <a:pPr lvl="1"/>
            <a:r>
              <a:rPr lang="en-US" altLang="ko-KR" b="0" dirty="0" err="1"/>
              <a:t>bool</a:t>
            </a:r>
            <a:r>
              <a:rPr lang="en-US" altLang="ko-KR" b="0" dirty="0"/>
              <a:t> </a:t>
            </a:r>
            <a:r>
              <a:rPr lang="en-US" altLang="ko-KR" b="0" dirty="0" err="1"/>
              <a:t>lock_held_by_current_thread</a:t>
            </a:r>
            <a:r>
              <a:rPr lang="en-US" altLang="ko-KR" b="0" dirty="0"/>
              <a:t>(</a:t>
            </a:r>
            <a:r>
              <a:rPr lang="en-US" altLang="ko-KR" b="0" dirty="0" err="1"/>
              <a:t>const</a:t>
            </a:r>
            <a:r>
              <a:rPr lang="en-US" altLang="ko-KR" b="0" dirty="0"/>
              <a:t> </a:t>
            </a:r>
            <a:r>
              <a:rPr lang="en-US" altLang="ko-KR" b="0" dirty="0" err="1"/>
              <a:t>struct</a:t>
            </a:r>
            <a:r>
              <a:rPr lang="en-US" altLang="ko-KR" b="0" dirty="0"/>
              <a:t> lock *)</a:t>
            </a:r>
            <a:endParaRPr lang="ko-KR" altLang="en-US" b="0" dirty="0"/>
          </a:p>
          <a:p>
            <a:pPr marL="0" indent="0">
              <a:buNone/>
            </a:pPr>
            <a:endParaRPr lang="en-US" altLang="ko-KR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</p:spPr>
        <p:txBody>
          <a:bodyPr/>
          <a:lstStyle/>
          <a:p>
            <a:pPr algn="l"/>
            <a:r>
              <a:rPr lang="en-US" altLang="ko-KR" dirty="0"/>
              <a:t>Synchronization APIs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3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0" dirty="0"/>
              <a:t>이번 프로젝트는 일정 수준이상 완성하기 전에는 전혀 결과를 </a:t>
            </a:r>
            <a:r>
              <a:rPr lang="en-US" altLang="ko-KR" b="0" dirty="0" err="1"/>
              <a:t>stdout</a:t>
            </a:r>
            <a:r>
              <a:rPr lang="ko-KR" altLang="en-US" b="0" dirty="0"/>
              <a:t>으로 확인 할 수 없다</a:t>
            </a:r>
            <a:r>
              <a:rPr lang="en-US" altLang="ko-KR" b="0" dirty="0"/>
              <a:t>. </a:t>
            </a:r>
            <a:r>
              <a:rPr lang="ko-KR" altLang="en-US" b="0" dirty="0"/>
              <a:t>따라서 </a:t>
            </a:r>
            <a:r>
              <a:rPr lang="en-US" altLang="ko-KR" b="0" dirty="0"/>
              <a:t>pintos </a:t>
            </a:r>
            <a:r>
              <a:rPr lang="ko-KR" altLang="en-US" b="0" dirty="0"/>
              <a:t>문서를 매우 신중하게 읽고 확실한 전략 수립 후 진행해 </a:t>
            </a:r>
            <a:r>
              <a:rPr lang="ko-KR" altLang="en-US" b="0" dirty="0" err="1"/>
              <a:t>나가는것이</a:t>
            </a:r>
            <a:r>
              <a:rPr lang="ko-KR" altLang="en-US" b="0" dirty="0"/>
              <a:t> 좋다</a:t>
            </a:r>
            <a:r>
              <a:rPr lang="en-US" altLang="ko-KR" b="0" dirty="0"/>
              <a:t>.</a:t>
            </a:r>
          </a:p>
          <a:p>
            <a:pPr marL="0" indent="0">
              <a:buNone/>
            </a:pPr>
            <a:endParaRPr lang="en-US" altLang="ko-KR" b="0" i="1" dirty="0" smtClean="0"/>
          </a:p>
          <a:p>
            <a:pPr marL="0" indent="0">
              <a:buNone/>
            </a:pPr>
            <a:r>
              <a:rPr lang="en-US" altLang="ko-KR" i="1" dirty="0" smtClean="0"/>
              <a:t>1</a:t>
            </a:r>
            <a:r>
              <a:rPr lang="en-US" altLang="ko-KR" i="1" dirty="0"/>
              <a:t>) Argument Passing:</a:t>
            </a:r>
            <a:r>
              <a:rPr lang="en-US" altLang="ko-KR" dirty="0"/>
              <a:t> </a:t>
            </a:r>
            <a:r>
              <a:rPr lang="ko-KR" altLang="en-US" b="0" dirty="0"/>
              <a:t>프로그램 실행의 기본이 되기 때문에</a:t>
            </a:r>
            <a:r>
              <a:rPr lang="en-US" altLang="ko-KR" b="0" dirty="0"/>
              <a:t>, </a:t>
            </a:r>
            <a:r>
              <a:rPr lang="ko-KR" altLang="en-US" b="0" dirty="0"/>
              <a:t>반드시 </a:t>
            </a:r>
            <a:r>
              <a:rPr lang="en-US" altLang="ko-KR" b="0" dirty="0" err="1"/>
              <a:t>hex_dump</a:t>
            </a:r>
            <a:r>
              <a:rPr lang="en-US" altLang="ko-KR" b="0" dirty="0"/>
              <a:t>()</a:t>
            </a:r>
            <a:r>
              <a:rPr lang="ko-KR" altLang="en-US" b="0" dirty="0"/>
              <a:t>를 이용해 확인한다</a:t>
            </a:r>
            <a:r>
              <a:rPr lang="en-US" altLang="ko-KR" b="0" dirty="0"/>
              <a:t>(word-alignment </a:t>
            </a:r>
            <a:r>
              <a:rPr lang="ko-KR" altLang="en-US" b="0" dirty="0"/>
              <a:t>등</a:t>
            </a:r>
            <a:r>
              <a:rPr lang="en-US" altLang="ko-KR" b="0" dirty="0"/>
              <a:t>).</a:t>
            </a:r>
          </a:p>
          <a:p>
            <a:pPr marL="0" indent="0">
              <a:buNone/>
            </a:pPr>
            <a:endParaRPr lang="en-US" altLang="ko-KR" b="0" i="1" dirty="0" smtClean="0"/>
          </a:p>
          <a:p>
            <a:pPr marL="0" indent="0">
              <a:buNone/>
            </a:pPr>
            <a:r>
              <a:rPr lang="en-US" altLang="ko-KR" i="1" dirty="0" smtClean="0"/>
              <a:t>2</a:t>
            </a:r>
            <a:r>
              <a:rPr lang="en-US" altLang="ko-KR" i="1" dirty="0"/>
              <a:t>) User Memory Access:</a:t>
            </a:r>
            <a:r>
              <a:rPr lang="en-US" altLang="ko-KR" dirty="0"/>
              <a:t> </a:t>
            </a:r>
            <a:r>
              <a:rPr lang="en-US" altLang="ko-KR" b="0" dirty="0"/>
              <a:t>Memory Access</a:t>
            </a:r>
            <a:r>
              <a:rPr lang="ko-KR" altLang="en-US" b="0" dirty="0"/>
              <a:t>는 </a:t>
            </a:r>
            <a:r>
              <a:rPr lang="en-US" altLang="ko-KR" b="0" dirty="0"/>
              <a:t>pintos</a:t>
            </a:r>
            <a:r>
              <a:rPr lang="ko-KR" altLang="en-US" b="0" dirty="0"/>
              <a:t>의 평가에서 중요한 부분이므로 어떻게 보호할 것인지 명확한 전략을 세운다</a:t>
            </a:r>
            <a:r>
              <a:rPr lang="en-US" altLang="ko-KR" b="0" dirty="0"/>
              <a:t>(System Call argument</a:t>
            </a:r>
            <a:r>
              <a:rPr lang="ko-KR" altLang="en-US" b="0" dirty="0"/>
              <a:t>의 주소 등</a:t>
            </a:r>
            <a:r>
              <a:rPr lang="en-US" altLang="ko-KR" b="0" dirty="0"/>
              <a:t>).</a:t>
            </a:r>
          </a:p>
          <a:p>
            <a:pPr marL="0" indent="0">
              <a:buNone/>
            </a:pPr>
            <a:endParaRPr lang="en-US" altLang="ko-KR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</p:spPr>
        <p:txBody>
          <a:bodyPr/>
          <a:lstStyle/>
          <a:p>
            <a:pPr algn="l"/>
            <a:r>
              <a:rPr lang="en-US" altLang="ko-KR" sz="3600" dirty="0"/>
              <a:t>Suggested Order of Implementation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67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i="1" dirty="0"/>
              <a:t>3) System Call Infrastructure:</a:t>
            </a:r>
            <a:r>
              <a:rPr lang="en-US" altLang="ko-KR" b="0" dirty="0"/>
              <a:t> </a:t>
            </a:r>
            <a:r>
              <a:rPr lang="en-US" altLang="ko-KR" b="0" dirty="0" err="1"/>
              <a:t>syscall_handler</a:t>
            </a:r>
            <a:r>
              <a:rPr lang="en-US" altLang="ko-KR" b="0" dirty="0"/>
              <a:t>()</a:t>
            </a:r>
            <a:r>
              <a:rPr lang="ko-KR" altLang="en-US" b="0" dirty="0"/>
              <a:t>에 </a:t>
            </a:r>
            <a:r>
              <a:rPr lang="en-US" altLang="ko-KR" b="0" dirty="0"/>
              <a:t>System Call</a:t>
            </a:r>
            <a:r>
              <a:rPr lang="ko-KR" altLang="en-US" b="0" dirty="0"/>
              <a:t>을 처리하기 위한 기본구조를 만든다</a:t>
            </a:r>
            <a:r>
              <a:rPr lang="en-US" altLang="ko-KR" b="0" dirty="0"/>
              <a:t>. </a:t>
            </a:r>
            <a:r>
              <a:rPr lang="ko-KR" altLang="en-US" b="0" dirty="0"/>
              <a:t>특히 가시적인 결과를 주는 </a:t>
            </a:r>
            <a:r>
              <a:rPr lang="en-US" altLang="ko-KR" b="0" dirty="0"/>
              <a:t>exec(), exit(), write(), read() </a:t>
            </a:r>
            <a:r>
              <a:rPr lang="ko-KR" altLang="en-US" b="0" dirty="0"/>
              <a:t>등에 우선순위를 두고 구현한다</a:t>
            </a:r>
            <a:r>
              <a:rPr lang="en-US" altLang="ko-KR" b="0" dirty="0"/>
              <a:t>.</a:t>
            </a:r>
          </a:p>
          <a:p>
            <a:pPr marL="0" indent="0">
              <a:buNone/>
            </a:pPr>
            <a:r>
              <a:rPr lang="en-US" altLang="ko-KR" i="1" dirty="0"/>
              <a:t>4) System Call Implementation:</a:t>
            </a:r>
            <a:r>
              <a:rPr lang="en-US" altLang="ko-KR" dirty="0"/>
              <a:t> </a:t>
            </a:r>
            <a:r>
              <a:rPr lang="en-US" altLang="ko-KR" b="0" strike="sngStrike" dirty="0"/>
              <a:t>file system Call</a:t>
            </a:r>
            <a:r>
              <a:rPr lang="ko-KR" altLang="en-US" b="0" strike="sngStrike" dirty="0"/>
              <a:t>과 </a:t>
            </a:r>
            <a:r>
              <a:rPr lang="en-US" altLang="ko-KR" b="0" dirty="0"/>
              <a:t>wait()</a:t>
            </a:r>
            <a:r>
              <a:rPr lang="ko-KR" altLang="en-US" b="0" dirty="0"/>
              <a:t>의 동기화 등 남은 부분에 대해 구현한다</a:t>
            </a:r>
            <a:r>
              <a:rPr lang="en-US" altLang="ko-KR" b="0" dirty="0"/>
              <a:t>.</a:t>
            </a:r>
          </a:p>
          <a:p>
            <a:pPr marL="0" indent="0">
              <a:buNone/>
            </a:pPr>
            <a:r>
              <a:rPr lang="en-US" altLang="ko-KR" i="1" strike="sngStrike" dirty="0"/>
              <a:t>5) Denying Writes to </a:t>
            </a:r>
            <a:r>
              <a:rPr lang="en-US" altLang="ko-KR" i="1" strike="sngStrike" dirty="0" err="1"/>
              <a:t>Executables</a:t>
            </a:r>
            <a:endParaRPr lang="en-US" altLang="ko-KR" i="1" strike="sngStrike" dirty="0"/>
          </a:p>
          <a:p>
            <a:pPr marL="0" indent="0">
              <a:buNone/>
            </a:pPr>
            <a:r>
              <a:rPr lang="en-US" altLang="ko-KR" i="1" dirty="0"/>
              <a:t>6) Tune the pintos:</a:t>
            </a:r>
            <a:r>
              <a:rPr lang="en-US" altLang="ko-KR" dirty="0"/>
              <a:t> </a:t>
            </a:r>
            <a:r>
              <a:rPr lang="en-US" altLang="ko-KR" b="0" strike="sngStrike" dirty="0"/>
              <a:t>76</a:t>
            </a:r>
            <a:r>
              <a:rPr lang="ko-KR" altLang="en-US" b="0" strike="sngStrike" dirty="0"/>
              <a:t>개의 </a:t>
            </a:r>
            <a:r>
              <a:rPr lang="ko-KR" altLang="en-US" b="0" dirty="0"/>
              <a:t>다양한 예제에서 제공하는 예외상황을 해결한다</a:t>
            </a:r>
            <a:r>
              <a:rPr lang="en-US" altLang="ko-KR" b="0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</p:spPr>
        <p:txBody>
          <a:bodyPr/>
          <a:lstStyle/>
          <a:p>
            <a:pPr algn="l"/>
            <a:r>
              <a:rPr lang="en-US" altLang="ko-KR" sz="3600" dirty="0"/>
              <a:t>Suggested Order of Implementation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94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Project </a:t>
            </a:r>
            <a:r>
              <a:rPr lang="en-US" altLang="ko-KR" b="0" dirty="0" smtClean="0"/>
              <a:t>1</a:t>
            </a:r>
            <a:r>
              <a:rPr lang="ko-KR" altLang="en-US" b="0" dirty="0" smtClean="0"/>
              <a:t>의 </a:t>
            </a:r>
            <a:r>
              <a:rPr lang="ko-KR" altLang="en-US" b="0" dirty="0"/>
              <a:t>평가 테스트는 총 </a:t>
            </a:r>
            <a:r>
              <a:rPr lang="en-US" altLang="ko-KR" b="0" dirty="0"/>
              <a:t>76</a:t>
            </a:r>
            <a:r>
              <a:rPr lang="ko-KR" altLang="en-US" b="0" dirty="0"/>
              <a:t>개이며 </a:t>
            </a:r>
            <a:r>
              <a:rPr lang="en-US" altLang="ko-KR" b="0" dirty="0" smtClean="0"/>
              <a:t>Process</a:t>
            </a:r>
            <a:r>
              <a:rPr lang="ko-KR" altLang="en-US" b="0" dirty="0"/>
              <a:t>에 관련된 테스트를 통과해야 한다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각각의 테스트는 다른 점수를 갖는다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Pintos</a:t>
            </a:r>
            <a:r>
              <a:rPr lang="ko-KR" altLang="en-US" b="0" dirty="0"/>
              <a:t>의 </a:t>
            </a:r>
            <a:r>
              <a:rPr lang="en-US" altLang="ko-KR" b="0" dirty="0"/>
              <a:t>Grading script(</a:t>
            </a:r>
            <a:r>
              <a:rPr lang="en-US" altLang="ko-KR" b="0" i="1" dirty="0"/>
              <a:t>make grade</a:t>
            </a:r>
            <a:r>
              <a:rPr lang="en-US" altLang="ko-KR" b="0" dirty="0"/>
              <a:t>)</a:t>
            </a:r>
            <a:r>
              <a:rPr lang="ko-KR" altLang="en-US" b="0" dirty="0"/>
              <a:t>로 평가하며 </a:t>
            </a:r>
            <a:r>
              <a:rPr lang="en-US" altLang="ko-KR" b="0" dirty="0"/>
              <a:t>Functionality</a:t>
            </a:r>
            <a:r>
              <a:rPr lang="ko-KR" altLang="en-US" b="0" dirty="0"/>
              <a:t>와 </a:t>
            </a:r>
            <a:r>
              <a:rPr lang="en-US" altLang="ko-KR" b="0" dirty="0"/>
              <a:t>Robustness</a:t>
            </a:r>
            <a:r>
              <a:rPr lang="ko-KR" altLang="en-US" b="0" dirty="0"/>
              <a:t>로 구분된다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각 테스트의 비중은 다음을 참고한다</a:t>
            </a:r>
            <a:r>
              <a:rPr lang="en-US" altLang="ko-KR" b="0" dirty="0"/>
              <a:t>.</a:t>
            </a:r>
            <a:br>
              <a:rPr lang="en-US" altLang="ko-KR" b="0" dirty="0"/>
            </a:br>
            <a:r>
              <a:rPr lang="en-US" altLang="ko-KR" b="0" dirty="0"/>
              <a:t>	pintos/</a:t>
            </a:r>
            <a:r>
              <a:rPr lang="en-US" altLang="ko-KR" b="0" dirty="0" err="1"/>
              <a:t>src</a:t>
            </a:r>
            <a:r>
              <a:rPr lang="en-US" altLang="ko-KR" b="0" dirty="0"/>
              <a:t>/tests/</a:t>
            </a:r>
            <a:r>
              <a:rPr lang="en-US" altLang="ko-KR" b="0" dirty="0" err="1"/>
              <a:t>userprog</a:t>
            </a:r>
            <a:r>
              <a:rPr lang="en-US" altLang="ko-KR" b="0" dirty="0"/>
              <a:t>/Grading</a:t>
            </a:r>
            <a:br>
              <a:rPr lang="en-US" altLang="ko-KR" b="0" dirty="0"/>
            </a:br>
            <a:r>
              <a:rPr lang="en-US" altLang="ko-KR" b="0" dirty="0"/>
              <a:t>	pintos/</a:t>
            </a:r>
            <a:r>
              <a:rPr lang="en-US" altLang="ko-KR" b="0" dirty="0" err="1"/>
              <a:t>src</a:t>
            </a:r>
            <a:r>
              <a:rPr lang="en-US" altLang="ko-KR" b="0" dirty="0"/>
              <a:t>/tests/</a:t>
            </a:r>
            <a:r>
              <a:rPr lang="en-US" altLang="ko-KR" b="0" dirty="0" err="1"/>
              <a:t>userprog</a:t>
            </a:r>
            <a:r>
              <a:rPr lang="en-US" altLang="ko-KR" b="0" dirty="0"/>
              <a:t>/Rubric*</a:t>
            </a:r>
            <a:br>
              <a:rPr lang="en-US" altLang="ko-KR" b="0" dirty="0"/>
            </a:br>
            <a:r>
              <a:rPr lang="en-US" altLang="ko-KR" b="0" dirty="0"/>
              <a:t>	pintos/</a:t>
            </a:r>
            <a:r>
              <a:rPr lang="en-US" altLang="ko-KR" b="0" dirty="0" err="1"/>
              <a:t>src</a:t>
            </a:r>
            <a:r>
              <a:rPr lang="en-US" altLang="ko-KR" b="0" dirty="0"/>
              <a:t>/tests/</a:t>
            </a:r>
            <a:r>
              <a:rPr lang="en-US" altLang="ko-KR" b="0" dirty="0" err="1"/>
              <a:t>userprog</a:t>
            </a:r>
            <a:r>
              <a:rPr lang="en-US" altLang="ko-KR" b="0" dirty="0"/>
              <a:t>/no-</a:t>
            </a:r>
            <a:r>
              <a:rPr lang="en-US" altLang="ko-KR" b="0" dirty="0" err="1"/>
              <a:t>vm</a:t>
            </a:r>
            <a:r>
              <a:rPr lang="en-US" altLang="ko-KR" b="0" dirty="0"/>
              <a:t>/Rubric</a:t>
            </a:r>
            <a:br>
              <a:rPr lang="en-US" altLang="ko-KR" b="0" dirty="0"/>
            </a:br>
            <a:r>
              <a:rPr lang="en-US" altLang="ko-KR" b="0" dirty="0"/>
              <a:t>	pintos/</a:t>
            </a:r>
            <a:r>
              <a:rPr lang="en-US" altLang="ko-KR" b="0" dirty="0" err="1"/>
              <a:t>src</a:t>
            </a:r>
            <a:r>
              <a:rPr lang="en-US" altLang="ko-KR" b="0" dirty="0"/>
              <a:t>/tests/</a:t>
            </a:r>
            <a:r>
              <a:rPr lang="en-US" altLang="ko-KR" b="0" dirty="0" err="1"/>
              <a:t>filesys</a:t>
            </a:r>
            <a:r>
              <a:rPr lang="en-US" altLang="ko-KR" b="0" dirty="0"/>
              <a:t>/base/Rubric</a:t>
            </a:r>
          </a:p>
          <a:p>
            <a:pPr marL="0" indent="0">
              <a:buNone/>
            </a:pPr>
            <a:endParaRPr lang="en-US" altLang="ko-KR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</p:spPr>
        <p:txBody>
          <a:bodyPr/>
          <a:lstStyle/>
          <a:p>
            <a:pPr algn="l"/>
            <a:r>
              <a:rPr lang="en-US" altLang="ko-KR" dirty="0"/>
              <a:t>Evaluation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7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ko-KR" b="0" dirty="0"/>
              <a:t>pass tests/</a:t>
            </a:r>
            <a:r>
              <a:rPr lang="en-US" altLang="ko-KR" b="0" dirty="0" err="1"/>
              <a:t>userprog</a:t>
            </a:r>
            <a:r>
              <a:rPr lang="en-US" altLang="ko-KR" b="0" dirty="0"/>
              <a:t>/</a:t>
            </a:r>
            <a:r>
              <a:rPr lang="en-US" altLang="ko-KR" b="0" dirty="0" err="1"/>
              <a:t>args</a:t>
            </a:r>
            <a:r>
              <a:rPr lang="en-US" altLang="ko-KR" b="0" dirty="0"/>
              <a:t>-none</a:t>
            </a:r>
          </a:p>
          <a:p>
            <a:pPr>
              <a:lnSpc>
                <a:spcPct val="80000"/>
              </a:lnSpc>
            </a:pPr>
            <a:r>
              <a:rPr lang="en-US" altLang="ko-KR" b="0" dirty="0"/>
              <a:t>pass tests/</a:t>
            </a:r>
            <a:r>
              <a:rPr lang="en-US" altLang="ko-KR" b="0" dirty="0" err="1"/>
              <a:t>userprog</a:t>
            </a:r>
            <a:r>
              <a:rPr lang="en-US" altLang="ko-KR" b="0" dirty="0"/>
              <a:t>/</a:t>
            </a:r>
            <a:r>
              <a:rPr lang="en-US" altLang="ko-KR" b="0" dirty="0" err="1"/>
              <a:t>args</a:t>
            </a:r>
            <a:r>
              <a:rPr lang="en-US" altLang="ko-KR" b="0" dirty="0"/>
              <a:t>-single</a:t>
            </a:r>
          </a:p>
          <a:p>
            <a:pPr>
              <a:lnSpc>
                <a:spcPct val="80000"/>
              </a:lnSpc>
            </a:pPr>
            <a:r>
              <a:rPr lang="en-US" altLang="ko-KR" b="0" dirty="0"/>
              <a:t>pass tests/</a:t>
            </a:r>
            <a:r>
              <a:rPr lang="en-US" altLang="ko-KR" b="0" dirty="0" err="1"/>
              <a:t>userprog</a:t>
            </a:r>
            <a:r>
              <a:rPr lang="en-US" altLang="ko-KR" b="0" dirty="0"/>
              <a:t>/</a:t>
            </a:r>
            <a:r>
              <a:rPr lang="en-US" altLang="ko-KR" b="0" dirty="0" err="1"/>
              <a:t>args</a:t>
            </a:r>
            <a:r>
              <a:rPr lang="en-US" altLang="ko-KR" b="0" dirty="0"/>
              <a:t>-multiple</a:t>
            </a:r>
          </a:p>
          <a:p>
            <a:pPr>
              <a:lnSpc>
                <a:spcPct val="80000"/>
              </a:lnSpc>
            </a:pPr>
            <a:r>
              <a:rPr lang="en-US" altLang="ko-KR" b="0" dirty="0"/>
              <a:t>pass tests/</a:t>
            </a:r>
            <a:r>
              <a:rPr lang="en-US" altLang="ko-KR" b="0" dirty="0" err="1"/>
              <a:t>userprog</a:t>
            </a:r>
            <a:r>
              <a:rPr lang="en-US" altLang="ko-KR" b="0" dirty="0"/>
              <a:t>/</a:t>
            </a:r>
            <a:r>
              <a:rPr lang="en-US" altLang="ko-KR" b="0" dirty="0" err="1"/>
              <a:t>args</a:t>
            </a:r>
            <a:r>
              <a:rPr lang="en-US" altLang="ko-KR" b="0" dirty="0"/>
              <a:t>-many</a:t>
            </a:r>
          </a:p>
          <a:p>
            <a:pPr>
              <a:lnSpc>
                <a:spcPct val="80000"/>
              </a:lnSpc>
            </a:pPr>
            <a:r>
              <a:rPr lang="en-US" altLang="ko-KR" b="0" dirty="0"/>
              <a:t>pass tests/</a:t>
            </a:r>
            <a:r>
              <a:rPr lang="en-US" altLang="ko-KR" b="0" dirty="0" err="1"/>
              <a:t>userprog</a:t>
            </a:r>
            <a:r>
              <a:rPr lang="en-US" altLang="ko-KR" b="0" dirty="0"/>
              <a:t>/</a:t>
            </a:r>
            <a:r>
              <a:rPr lang="en-US" altLang="ko-KR" b="0" dirty="0" err="1"/>
              <a:t>args</a:t>
            </a:r>
            <a:r>
              <a:rPr lang="en-US" altLang="ko-KR" b="0" dirty="0"/>
              <a:t>-</a:t>
            </a:r>
            <a:r>
              <a:rPr lang="en-US" altLang="ko-KR" b="0" dirty="0" err="1"/>
              <a:t>dbl</a:t>
            </a:r>
            <a:r>
              <a:rPr lang="en-US" altLang="ko-KR" b="0" dirty="0"/>
              <a:t>-space</a:t>
            </a:r>
          </a:p>
          <a:p>
            <a:pPr>
              <a:lnSpc>
                <a:spcPct val="80000"/>
              </a:lnSpc>
            </a:pPr>
            <a:r>
              <a:rPr lang="en-US" altLang="ko-KR" b="0" dirty="0"/>
              <a:t>pass tests/</a:t>
            </a:r>
            <a:r>
              <a:rPr lang="en-US" altLang="ko-KR" b="0" dirty="0" err="1"/>
              <a:t>userprog</a:t>
            </a:r>
            <a:r>
              <a:rPr lang="en-US" altLang="ko-KR" b="0" dirty="0"/>
              <a:t>/</a:t>
            </a:r>
            <a:r>
              <a:rPr lang="en-US" altLang="ko-KR" b="0" dirty="0" err="1"/>
              <a:t>sc</a:t>
            </a:r>
            <a:r>
              <a:rPr lang="en-US" altLang="ko-KR" b="0" dirty="0"/>
              <a:t>-bad-</a:t>
            </a:r>
            <a:r>
              <a:rPr lang="en-US" altLang="ko-KR" b="0" dirty="0" err="1"/>
              <a:t>sp</a:t>
            </a:r>
            <a:endParaRPr lang="en-US" altLang="ko-KR" b="0" dirty="0"/>
          </a:p>
          <a:p>
            <a:pPr>
              <a:lnSpc>
                <a:spcPct val="80000"/>
              </a:lnSpc>
            </a:pPr>
            <a:r>
              <a:rPr lang="en-US" altLang="ko-KR" b="0" dirty="0"/>
              <a:t>pass tests/</a:t>
            </a:r>
            <a:r>
              <a:rPr lang="en-US" altLang="ko-KR" b="0" dirty="0" err="1"/>
              <a:t>userprog</a:t>
            </a:r>
            <a:r>
              <a:rPr lang="en-US" altLang="ko-KR" b="0" dirty="0"/>
              <a:t>/</a:t>
            </a:r>
            <a:r>
              <a:rPr lang="en-US" altLang="ko-KR" b="0" dirty="0" err="1"/>
              <a:t>sc</a:t>
            </a:r>
            <a:r>
              <a:rPr lang="en-US" altLang="ko-KR" b="0" dirty="0"/>
              <a:t>-bad-</a:t>
            </a:r>
            <a:r>
              <a:rPr lang="en-US" altLang="ko-KR" b="0" dirty="0" err="1"/>
              <a:t>arg</a:t>
            </a:r>
            <a:endParaRPr lang="en-US" altLang="ko-KR" b="0" dirty="0"/>
          </a:p>
          <a:p>
            <a:pPr>
              <a:lnSpc>
                <a:spcPct val="80000"/>
              </a:lnSpc>
            </a:pPr>
            <a:r>
              <a:rPr lang="en-US" altLang="ko-KR" b="0" dirty="0"/>
              <a:t>pass tests/</a:t>
            </a:r>
            <a:r>
              <a:rPr lang="en-US" altLang="ko-KR" b="0" dirty="0" err="1"/>
              <a:t>userprog</a:t>
            </a:r>
            <a:r>
              <a:rPr lang="en-US" altLang="ko-KR" b="0" dirty="0"/>
              <a:t>/</a:t>
            </a:r>
            <a:r>
              <a:rPr lang="en-US" altLang="ko-KR" b="0" dirty="0" err="1"/>
              <a:t>sc</a:t>
            </a:r>
            <a:r>
              <a:rPr lang="en-US" altLang="ko-KR" b="0" dirty="0"/>
              <a:t>-boundary</a:t>
            </a:r>
          </a:p>
          <a:p>
            <a:pPr>
              <a:lnSpc>
                <a:spcPct val="80000"/>
              </a:lnSpc>
            </a:pPr>
            <a:r>
              <a:rPr lang="en-US" altLang="ko-KR" b="0" dirty="0"/>
              <a:t>pass tests/</a:t>
            </a:r>
            <a:r>
              <a:rPr lang="en-US" altLang="ko-KR" b="0" dirty="0" err="1"/>
              <a:t>userprog</a:t>
            </a:r>
            <a:r>
              <a:rPr lang="en-US" altLang="ko-KR" b="0" dirty="0"/>
              <a:t>/sc-boundary-2</a:t>
            </a:r>
          </a:p>
          <a:p>
            <a:pPr>
              <a:lnSpc>
                <a:spcPct val="80000"/>
              </a:lnSpc>
            </a:pPr>
            <a:r>
              <a:rPr lang="en-US" altLang="ko-KR" b="0" dirty="0"/>
              <a:t>pass tests/</a:t>
            </a:r>
            <a:r>
              <a:rPr lang="en-US" altLang="ko-KR" b="0" dirty="0" err="1"/>
              <a:t>userprog</a:t>
            </a:r>
            <a:r>
              <a:rPr lang="en-US" altLang="ko-KR" b="0" dirty="0"/>
              <a:t>/halt</a:t>
            </a:r>
          </a:p>
          <a:p>
            <a:pPr>
              <a:lnSpc>
                <a:spcPct val="80000"/>
              </a:lnSpc>
            </a:pPr>
            <a:r>
              <a:rPr lang="en-US" altLang="ko-KR" b="0" dirty="0"/>
              <a:t>pass tests/</a:t>
            </a:r>
            <a:r>
              <a:rPr lang="en-US" altLang="ko-KR" b="0" dirty="0" err="1"/>
              <a:t>userprog</a:t>
            </a:r>
            <a:r>
              <a:rPr lang="en-US" altLang="ko-KR" b="0" dirty="0"/>
              <a:t>/exit</a:t>
            </a:r>
          </a:p>
          <a:p>
            <a:pPr>
              <a:lnSpc>
                <a:spcPct val="80000"/>
              </a:lnSpc>
            </a:pPr>
            <a:endParaRPr lang="en-US" altLang="ko-KR" b="0" dirty="0"/>
          </a:p>
          <a:p>
            <a:pPr>
              <a:lnSpc>
                <a:spcPct val="80000"/>
              </a:lnSpc>
            </a:pPr>
            <a:r>
              <a:rPr lang="en-US" altLang="ko-KR" b="0" dirty="0"/>
              <a:t>pass tests/</a:t>
            </a:r>
            <a:r>
              <a:rPr lang="en-US" altLang="ko-KR" b="0" dirty="0" err="1"/>
              <a:t>userprog</a:t>
            </a:r>
            <a:r>
              <a:rPr lang="en-US" altLang="ko-KR" b="0" dirty="0"/>
              <a:t>/exec-once</a:t>
            </a:r>
          </a:p>
          <a:p>
            <a:pPr>
              <a:lnSpc>
                <a:spcPct val="80000"/>
              </a:lnSpc>
            </a:pPr>
            <a:r>
              <a:rPr lang="en-US" altLang="ko-KR" b="0" dirty="0"/>
              <a:t>pass tests/</a:t>
            </a:r>
            <a:r>
              <a:rPr lang="en-US" altLang="ko-KR" b="0" dirty="0" err="1"/>
              <a:t>userprog</a:t>
            </a:r>
            <a:r>
              <a:rPr lang="en-US" altLang="ko-KR" b="0" dirty="0"/>
              <a:t>/exec-</a:t>
            </a:r>
            <a:r>
              <a:rPr lang="en-US" altLang="ko-KR" b="0" dirty="0" err="1"/>
              <a:t>arg</a:t>
            </a:r>
            <a:endParaRPr lang="en-US" altLang="ko-KR" b="0" dirty="0"/>
          </a:p>
          <a:p>
            <a:pPr>
              <a:lnSpc>
                <a:spcPct val="80000"/>
              </a:lnSpc>
            </a:pPr>
            <a:r>
              <a:rPr lang="en-US" altLang="ko-KR" b="0" dirty="0"/>
              <a:t>pass tests/</a:t>
            </a:r>
            <a:r>
              <a:rPr lang="en-US" altLang="ko-KR" b="0" dirty="0" err="1"/>
              <a:t>userprog</a:t>
            </a:r>
            <a:r>
              <a:rPr lang="en-US" altLang="ko-KR" b="0" dirty="0"/>
              <a:t>/exec-multiple</a:t>
            </a:r>
          </a:p>
          <a:p>
            <a:pPr>
              <a:lnSpc>
                <a:spcPct val="80000"/>
              </a:lnSpc>
            </a:pPr>
            <a:r>
              <a:rPr lang="en-US" altLang="ko-KR" b="0" dirty="0"/>
              <a:t>pass tests/</a:t>
            </a:r>
            <a:r>
              <a:rPr lang="en-US" altLang="ko-KR" b="0" dirty="0" err="1"/>
              <a:t>userprog</a:t>
            </a:r>
            <a:r>
              <a:rPr lang="en-US" altLang="ko-KR" b="0" dirty="0"/>
              <a:t>/exec-missing</a:t>
            </a:r>
          </a:p>
          <a:p>
            <a:pPr>
              <a:lnSpc>
                <a:spcPct val="80000"/>
              </a:lnSpc>
            </a:pPr>
            <a:r>
              <a:rPr lang="en-US" altLang="ko-KR" b="0" dirty="0"/>
              <a:t>pass tests/</a:t>
            </a:r>
            <a:r>
              <a:rPr lang="en-US" altLang="ko-KR" b="0" dirty="0" err="1"/>
              <a:t>userprog</a:t>
            </a:r>
            <a:r>
              <a:rPr lang="en-US" altLang="ko-KR" b="0" dirty="0"/>
              <a:t>/exec-bad-</a:t>
            </a:r>
            <a:r>
              <a:rPr lang="en-US" altLang="ko-KR" b="0" dirty="0" err="1"/>
              <a:t>ptr</a:t>
            </a:r>
            <a:endParaRPr lang="en-US" altLang="ko-KR" b="0" dirty="0"/>
          </a:p>
          <a:p>
            <a:pPr>
              <a:lnSpc>
                <a:spcPct val="80000"/>
              </a:lnSpc>
            </a:pPr>
            <a:r>
              <a:rPr lang="en-US" altLang="ko-KR" b="0" dirty="0"/>
              <a:t>pass tests/</a:t>
            </a:r>
            <a:r>
              <a:rPr lang="en-US" altLang="ko-KR" b="0" dirty="0" err="1"/>
              <a:t>userprog</a:t>
            </a:r>
            <a:r>
              <a:rPr lang="en-US" altLang="ko-KR" b="0" dirty="0"/>
              <a:t>/wait-simple</a:t>
            </a:r>
          </a:p>
          <a:p>
            <a:pPr>
              <a:lnSpc>
                <a:spcPct val="80000"/>
              </a:lnSpc>
            </a:pPr>
            <a:r>
              <a:rPr lang="en-US" altLang="ko-KR" b="0" dirty="0"/>
              <a:t>pass tests/</a:t>
            </a:r>
            <a:r>
              <a:rPr lang="en-US" altLang="ko-KR" b="0" dirty="0" err="1"/>
              <a:t>userprog</a:t>
            </a:r>
            <a:r>
              <a:rPr lang="en-US" altLang="ko-KR" b="0" dirty="0"/>
              <a:t>/wait-twice</a:t>
            </a:r>
          </a:p>
          <a:p>
            <a:pPr>
              <a:lnSpc>
                <a:spcPct val="80000"/>
              </a:lnSpc>
            </a:pPr>
            <a:r>
              <a:rPr lang="en-US" altLang="ko-KR" b="0" dirty="0"/>
              <a:t>pass tests/</a:t>
            </a:r>
            <a:r>
              <a:rPr lang="en-US" altLang="ko-KR" b="0" dirty="0" err="1"/>
              <a:t>userprog</a:t>
            </a:r>
            <a:r>
              <a:rPr lang="en-US" altLang="ko-KR" b="0" dirty="0"/>
              <a:t>/wait-killed</a:t>
            </a:r>
          </a:p>
          <a:p>
            <a:pPr>
              <a:lnSpc>
                <a:spcPct val="80000"/>
              </a:lnSpc>
            </a:pPr>
            <a:r>
              <a:rPr lang="en-US" altLang="ko-KR" b="0" dirty="0"/>
              <a:t>pass tests/</a:t>
            </a:r>
            <a:r>
              <a:rPr lang="en-US" altLang="ko-KR" b="0" dirty="0" err="1"/>
              <a:t>userprog</a:t>
            </a:r>
            <a:r>
              <a:rPr lang="en-US" altLang="ko-KR" b="0" dirty="0"/>
              <a:t>/wait-bad-</a:t>
            </a:r>
            <a:r>
              <a:rPr lang="en-US" altLang="ko-KR" b="0" dirty="0" err="1"/>
              <a:t>pid</a:t>
            </a:r>
            <a:endParaRPr lang="en-US" altLang="ko-KR" b="0" dirty="0"/>
          </a:p>
          <a:p>
            <a:pPr>
              <a:lnSpc>
                <a:spcPct val="80000"/>
              </a:lnSpc>
            </a:pPr>
            <a:r>
              <a:rPr lang="en-US" altLang="ko-KR" b="0" dirty="0"/>
              <a:t>pass tests/</a:t>
            </a:r>
            <a:r>
              <a:rPr lang="en-US" altLang="ko-KR" b="0" dirty="0" err="1"/>
              <a:t>userprog</a:t>
            </a:r>
            <a:r>
              <a:rPr lang="en-US" altLang="ko-KR" b="0" dirty="0"/>
              <a:t>/multi-</a:t>
            </a:r>
            <a:r>
              <a:rPr lang="en-US" altLang="ko-KR" b="0" dirty="0" err="1"/>
              <a:t>recurse</a:t>
            </a:r>
            <a:endParaRPr lang="en-US" altLang="ko-KR" b="0" dirty="0"/>
          </a:p>
          <a:p>
            <a:pPr>
              <a:lnSpc>
                <a:spcPct val="80000"/>
              </a:lnSpc>
            </a:pPr>
            <a:endParaRPr lang="en-US" altLang="ko-KR" b="0" dirty="0"/>
          </a:p>
          <a:p>
            <a:pPr>
              <a:lnSpc>
                <a:spcPct val="80000"/>
              </a:lnSpc>
            </a:pPr>
            <a:r>
              <a:rPr lang="en-US" altLang="ko-KR" b="0" dirty="0"/>
              <a:t>21 tests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Tests to pass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04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Pintos Project</a:t>
            </a:r>
            <a:r>
              <a:rPr lang="ko-KR" altLang="en-US" b="0" dirty="0"/>
              <a:t>는 </a:t>
            </a:r>
            <a:r>
              <a:rPr lang="en-US" altLang="ko-KR" b="0" dirty="0"/>
              <a:t>ABEEK</a:t>
            </a:r>
            <a:r>
              <a:rPr lang="ko-KR" altLang="en-US" b="0" dirty="0"/>
              <a:t>의 프로젝트 형식을 따라야 하므로</a:t>
            </a:r>
            <a:r>
              <a:rPr lang="en-US" altLang="ko-KR" b="0" dirty="0"/>
              <a:t>, </a:t>
            </a:r>
            <a:r>
              <a:rPr lang="ko-KR" altLang="en-US" b="0" dirty="0"/>
              <a:t>추후 문서 작성 양식이 공지될 것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8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77500" lnSpcReduction="20000"/>
          </a:bodyPr>
          <a:lstStyle/>
          <a:p>
            <a:pPr marL="381000" indent="-381000">
              <a:lnSpc>
                <a:spcPct val="120000"/>
              </a:lnSpc>
            </a:pPr>
            <a:r>
              <a:rPr lang="en-US" altLang="ko-KR" dirty="0"/>
              <a:t>Team project</a:t>
            </a:r>
          </a:p>
          <a:p>
            <a:pPr marL="381000" indent="-381000">
              <a:lnSpc>
                <a:spcPct val="120000"/>
              </a:lnSpc>
            </a:pPr>
            <a:r>
              <a:rPr lang="en-US" altLang="ko-KR" dirty="0"/>
              <a:t>Deadline: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일 금요일</a:t>
            </a:r>
            <a:r>
              <a:rPr lang="en-US" altLang="ko-KR" dirty="0" smtClean="0"/>
              <a:t>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59</a:t>
            </a:r>
            <a:r>
              <a:rPr lang="ko-KR" altLang="en-US" dirty="0" smtClean="0"/>
              <a:t>분</a:t>
            </a:r>
            <a:endParaRPr lang="en-US" altLang="ko-KR" dirty="0"/>
          </a:p>
          <a:p>
            <a:pPr marL="381000" indent="-381000">
              <a:lnSpc>
                <a:spcPct val="120000"/>
              </a:lnSpc>
            </a:pPr>
            <a:r>
              <a:rPr lang="en-US" altLang="ko-KR" dirty="0"/>
              <a:t>E-mail </a:t>
            </a:r>
            <a:r>
              <a:rPr lang="ko-KR" altLang="en-US" dirty="0"/>
              <a:t>제출</a:t>
            </a:r>
            <a:endParaRPr lang="en-US" altLang="ko-KR" dirty="0"/>
          </a:p>
          <a:p>
            <a:pPr marL="781050" lvl="1" indent="-381000">
              <a:lnSpc>
                <a:spcPct val="120000"/>
              </a:lnSpc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make clean </a:t>
            </a:r>
            <a:r>
              <a:rPr lang="ko-KR" altLang="en-US" dirty="0"/>
              <a:t>수행한 후</a:t>
            </a:r>
            <a:r>
              <a:rPr lang="en-US" altLang="ko-KR" dirty="0"/>
              <a:t>,</a:t>
            </a:r>
          </a:p>
          <a:p>
            <a:pPr marL="781050" lvl="1" indent="-381000">
              <a:lnSpc>
                <a:spcPct val="120000"/>
              </a:lnSpc>
            </a:pPr>
            <a:r>
              <a:rPr lang="ko-KR" altLang="en-US" dirty="0"/>
              <a:t>조 번호로 </a:t>
            </a:r>
            <a:r>
              <a:rPr lang="ko-KR" altLang="en-US" dirty="0" err="1"/>
              <a:t>디렉토리를</a:t>
            </a:r>
            <a:r>
              <a:rPr lang="ko-KR" altLang="en-US" dirty="0"/>
              <a:t> 만들고 그 안에 </a:t>
            </a:r>
            <a:r>
              <a:rPr lang="en-US" altLang="ko-KR" dirty="0"/>
              <a:t>pintos </a:t>
            </a:r>
            <a:r>
              <a:rPr lang="ko-KR" altLang="en-US" dirty="0" err="1"/>
              <a:t>디렉토리와</a:t>
            </a:r>
            <a:r>
              <a:rPr lang="ko-KR" altLang="en-US" dirty="0"/>
              <a:t> </a:t>
            </a:r>
            <a:r>
              <a:rPr lang="en-US" altLang="ko-KR" dirty="0"/>
              <a:t>document</a:t>
            </a:r>
            <a:r>
              <a:rPr lang="ko-KR" altLang="en-US" dirty="0"/>
              <a:t> 복사</a:t>
            </a:r>
            <a:endParaRPr lang="en-US" altLang="ko-KR" dirty="0"/>
          </a:p>
          <a:p>
            <a:pPr marL="781050" lvl="1" indent="-381000">
              <a:lnSpc>
                <a:spcPct val="120000"/>
              </a:lnSpc>
            </a:pPr>
            <a:r>
              <a:rPr lang="ko-KR" altLang="en-US" dirty="0"/>
              <a:t>조 번호</a:t>
            </a:r>
            <a:r>
              <a:rPr lang="en-US" altLang="ko-KR" dirty="0"/>
              <a:t> </a:t>
            </a:r>
            <a:r>
              <a:rPr lang="ko-KR" altLang="en-US" dirty="0"/>
              <a:t>디렉토리 전체를 </a:t>
            </a:r>
            <a:r>
              <a:rPr lang="en-US" altLang="ko-KR" dirty="0" smtClean="0">
                <a:solidFill>
                  <a:srgbClr val="FF0000"/>
                </a:solidFill>
              </a:rPr>
              <a:t>os_prj1_</a:t>
            </a:r>
            <a:r>
              <a:rPr lang="ko-KR" altLang="en-US" dirty="0" smtClean="0">
                <a:solidFill>
                  <a:srgbClr val="FF0000"/>
                </a:solidFill>
              </a:rPr>
              <a:t>조번호</a:t>
            </a:r>
            <a:r>
              <a:rPr lang="en-US" altLang="ko-KR" dirty="0">
                <a:solidFill>
                  <a:srgbClr val="FF0000"/>
                </a:solidFill>
              </a:rPr>
              <a:t>.tar.gz</a:t>
            </a:r>
            <a:r>
              <a:rPr lang="en-US" altLang="ko-KR" dirty="0"/>
              <a:t> </a:t>
            </a:r>
            <a:r>
              <a:rPr lang="ko-KR" altLang="en-US" dirty="0"/>
              <a:t>으로 압축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조번호는</a:t>
            </a:r>
            <a:r>
              <a:rPr lang="ko-KR" altLang="en-US" dirty="0"/>
              <a:t> </a:t>
            </a:r>
            <a:r>
              <a:rPr lang="ko-KR" altLang="en-US" dirty="0" err="1"/>
              <a:t>두자리</a:t>
            </a:r>
            <a:r>
              <a:rPr lang="ko-KR" altLang="en-US" dirty="0"/>
              <a:t> 숫자로</a:t>
            </a:r>
            <a:r>
              <a:rPr lang="en-US" altLang="ko-KR" dirty="0"/>
              <a:t>)</a:t>
            </a:r>
          </a:p>
          <a:p>
            <a:pPr marL="1181100" lvl="2" indent="-381000">
              <a:lnSpc>
                <a:spcPct val="120000"/>
              </a:lnSpc>
            </a:pPr>
            <a:r>
              <a:rPr lang="en-US" altLang="ko-KR" dirty="0"/>
              <a:t>Ex. tar -</a:t>
            </a:r>
            <a:r>
              <a:rPr lang="en-US" altLang="ko-KR" dirty="0" err="1"/>
              <a:t>czvf</a:t>
            </a:r>
            <a:r>
              <a:rPr lang="en-US" altLang="ko-KR" dirty="0"/>
              <a:t> </a:t>
            </a:r>
            <a:r>
              <a:rPr lang="en-US" altLang="ko-KR" dirty="0" smtClean="0"/>
              <a:t>os_prj1_02.tar.gz </a:t>
            </a:r>
            <a:r>
              <a:rPr lang="en-US" altLang="ko-KR" dirty="0"/>
              <a:t>./02</a:t>
            </a:r>
          </a:p>
          <a:p>
            <a:pPr marL="781050" lvl="1" indent="-381000">
              <a:lnSpc>
                <a:spcPct val="120000"/>
              </a:lnSpc>
            </a:pPr>
            <a:r>
              <a:rPr lang="ko-KR" altLang="en-US" dirty="0"/>
              <a:t>메일 제목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OS </a:t>
            </a:r>
            <a:r>
              <a:rPr lang="en-US" altLang="ko-KR" dirty="0" smtClean="0">
                <a:solidFill>
                  <a:srgbClr val="FF0000"/>
                </a:solidFill>
              </a:rPr>
              <a:t>HW1] 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조</a:t>
            </a:r>
            <a:endParaRPr lang="en-US" altLang="ko-KR" dirty="0">
              <a:solidFill>
                <a:srgbClr val="FF0000"/>
              </a:solidFill>
            </a:endParaRPr>
          </a:p>
          <a:p>
            <a:pPr marL="781050" lvl="1" indent="-381000">
              <a:lnSpc>
                <a:spcPct val="120000"/>
              </a:lnSpc>
            </a:pPr>
            <a:r>
              <a:rPr lang="en-US" altLang="ko-KR" dirty="0" smtClean="0"/>
              <a:t>oshw2017@gmail.com</a:t>
            </a:r>
            <a:r>
              <a:rPr lang="ko-KR" altLang="en-US" dirty="0" smtClean="0"/>
              <a:t>으로 </a:t>
            </a:r>
            <a:r>
              <a:rPr lang="ko-KR" altLang="en-US" dirty="0"/>
              <a:t>제출</a:t>
            </a:r>
            <a:endParaRPr lang="en-US" altLang="ko-KR" dirty="0"/>
          </a:p>
          <a:p>
            <a:pPr marL="1181100" lvl="2" indent="-381000">
              <a:lnSpc>
                <a:spcPct val="120000"/>
              </a:lnSpc>
            </a:pPr>
            <a:r>
              <a:rPr lang="ko-KR" altLang="en-US" dirty="0"/>
              <a:t>메일제목</a:t>
            </a:r>
            <a:r>
              <a:rPr lang="en-US" altLang="ko-KR" dirty="0"/>
              <a:t>, </a:t>
            </a:r>
            <a:r>
              <a:rPr lang="ko-KR" altLang="en-US" dirty="0"/>
              <a:t>압축파일명 등이 양식에 어긋날 경우</a:t>
            </a:r>
            <a:r>
              <a:rPr lang="en-US" altLang="ko-KR" dirty="0"/>
              <a:t>, </a:t>
            </a:r>
            <a:r>
              <a:rPr lang="ko-KR" altLang="en-US" dirty="0"/>
              <a:t>제대로 제출처리가 되지 않을 수 </a:t>
            </a:r>
            <a:r>
              <a:rPr lang="ko-KR" altLang="en-US" dirty="0" smtClean="0"/>
              <a:t>있으니</a:t>
            </a:r>
            <a:r>
              <a:rPr lang="en-US" altLang="ko-KR" dirty="0" smtClean="0"/>
              <a:t> </a:t>
            </a:r>
            <a:r>
              <a:rPr lang="ko-KR" altLang="en-US" dirty="0"/>
              <a:t>반드시 신경 써서 양식에 맞게 제출해 주시기 바랍니다</a:t>
            </a:r>
            <a:endParaRPr lang="en-US" altLang="ko-KR" dirty="0"/>
          </a:p>
          <a:p>
            <a:pPr marL="381000" indent="-381000">
              <a:lnSpc>
                <a:spcPct val="120000"/>
              </a:lnSpc>
            </a:pPr>
            <a:r>
              <a:rPr lang="en-US" altLang="ko-KR" dirty="0"/>
              <a:t>Document</a:t>
            </a:r>
          </a:p>
          <a:p>
            <a:pPr marL="781050" lvl="1" indent="-381000">
              <a:lnSpc>
                <a:spcPct val="120000"/>
              </a:lnSpc>
            </a:pPr>
            <a:r>
              <a:rPr lang="en-US" altLang="ko-KR" dirty="0" smtClean="0"/>
              <a:t>AS909</a:t>
            </a:r>
            <a:r>
              <a:rPr lang="ko-KR" altLang="en-US" dirty="0" smtClean="0"/>
              <a:t>에 </a:t>
            </a:r>
            <a:r>
              <a:rPr lang="en-US" altLang="ko-KR" dirty="0">
                <a:solidFill>
                  <a:srgbClr val="FF0000"/>
                </a:solidFill>
              </a:rPr>
              <a:t>hardcopy</a:t>
            </a:r>
            <a:r>
              <a:rPr lang="en-US" altLang="ko-KR" dirty="0"/>
              <a:t> </a:t>
            </a:r>
            <a:r>
              <a:rPr lang="ko-KR" altLang="en-US" dirty="0"/>
              <a:t>제출</a:t>
            </a:r>
            <a:endParaRPr lang="en-US" altLang="ko-KR" dirty="0"/>
          </a:p>
          <a:p>
            <a:pPr marL="1181100" lvl="2" indent="-381000">
              <a:lnSpc>
                <a:spcPct val="120000"/>
              </a:lnSpc>
            </a:pPr>
            <a:r>
              <a:rPr lang="en-US" altLang="ko-KR" dirty="0"/>
              <a:t>Document deadline</a:t>
            </a:r>
            <a:r>
              <a:rPr lang="ko-KR" altLang="en-US" dirty="0"/>
              <a:t>도 </a:t>
            </a:r>
            <a:r>
              <a:rPr lang="en-US" altLang="ko-KR" dirty="0"/>
              <a:t>source code deadline</a:t>
            </a:r>
            <a:r>
              <a:rPr lang="ko-KR" altLang="en-US" dirty="0"/>
              <a:t>과 </a:t>
            </a:r>
            <a:r>
              <a:rPr lang="ko-KR" altLang="en-US" dirty="0" smtClean="0"/>
              <a:t>같습니다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000" indent="-381000">
              <a:defRPr/>
            </a:pPr>
            <a:r>
              <a:rPr lang="en-US" altLang="ko-KR" dirty="0"/>
              <a:t>Pintos Project : User Programs</a:t>
            </a:r>
          </a:p>
          <a:p>
            <a:pPr marL="781050" lvl="1" indent="-381000">
              <a:defRPr/>
            </a:pPr>
            <a:r>
              <a:rPr lang="en-US" altLang="ko-KR" dirty="0"/>
              <a:t>Base code supports loading and running user programs minimally, but no I/O or interactivity is possible.</a:t>
            </a:r>
          </a:p>
          <a:p>
            <a:pPr marL="781050" lvl="1" indent="-381000">
              <a:defRPr/>
            </a:pPr>
            <a:r>
              <a:rPr lang="en-US" altLang="ko-KR" dirty="0"/>
              <a:t>Working out of the ‘pintos/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r>
              <a:rPr lang="en-US" altLang="ko-KR" dirty="0"/>
              <a:t>’ directory.</a:t>
            </a:r>
          </a:p>
          <a:p>
            <a:pPr marL="781050" lvl="1" indent="-381000">
              <a:defRPr/>
            </a:pPr>
            <a:r>
              <a:rPr lang="en-US" altLang="ko-KR" dirty="0"/>
              <a:t>Need to modify…</a:t>
            </a:r>
          </a:p>
          <a:p>
            <a:pPr marL="1181100" lvl="2" indent="-381000">
              <a:defRPr/>
            </a:pPr>
            <a:r>
              <a:rPr lang="en-US" altLang="ko-KR" dirty="0" err="1"/>
              <a:t>process.h</a:t>
            </a:r>
            <a:r>
              <a:rPr lang="en-US" altLang="ko-KR" dirty="0"/>
              <a:t> / </a:t>
            </a:r>
            <a:r>
              <a:rPr lang="en-US" altLang="ko-KR" dirty="0" err="1"/>
              <a:t>process.c</a:t>
            </a:r>
            <a:endParaRPr lang="en-US" altLang="ko-KR" dirty="0"/>
          </a:p>
          <a:p>
            <a:pPr marL="1181100" lvl="2" indent="-381000">
              <a:defRPr/>
            </a:pP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pagedir.h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/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pagedir.c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1181100" lvl="2" indent="-381000">
              <a:defRPr/>
            </a:pPr>
            <a:r>
              <a:rPr lang="en-US" altLang="ko-KR" dirty="0" err="1"/>
              <a:t>syscall.h</a:t>
            </a:r>
            <a:r>
              <a:rPr lang="en-US" altLang="ko-KR" dirty="0"/>
              <a:t> / </a:t>
            </a:r>
            <a:r>
              <a:rPr lang="en-US" altLang="ko-KR" dirty="0" err="1"/>
              <a:t>syscall.c</a:t>
            </a:r>
            <a:endParaRPr lang="en-US" altLang="ko-KR" dirty="0"/>
          </a:p>
          <a:p>
            <a:pPr marL="1181100" lvl="2" indent="-381000">
              <a:defRPr/>
            </a:pPr>
            <a:r>
              <a:rPr lang="en-US" altLang="ko-KR" dirty="0" err="1"/>
              <a:t>exception.h</a:t>
            </a:r>
            <a:r>
              <a:rPr lang="en-US" altLang="ko-KR" dirty="0"/>
              <a:t> / </a:t>
            </a:r>
            <a:r>
              <a:rPr lang="en-US" altLang="ko-KR" dirty="0" err="1"/>
              <a:t>exception.c</a:t>
            </a:r>
            <a:endParaRPr lang="en-US" altLang="ko-KR" dirty="0"/>
          </a:p>
          <a:p>
            <a:pPr marL="1181100" lvl="2" indent="-381000">
              <a:defRPr/>
            </a:pP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gdt.h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/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gdt.c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1181100" lvl="2" indent="-381000">
              <a:defRPr/>
            </a:pP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tss.h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/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tss.c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53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User </a:t>
            </a:r>
            <a:r>
              <a:rPr lang="en-US" altLang="ko-KR" dirty="0"/>
              <a:t>programs are loaded from the file system!!</a:t>
            </a:r>
          </a:p>
          <a:p>
            <a:r>
              <a:rPr lang="en-US" altLang="ko-KR" dirty="0"/>
              <a:t>Commands for the simulated file system disk</a:t>
            </a:r>
          </a:p>
          <a:p>
            <a:pPr lvl="1"/>
            <a:r>
              <a:rPr lang="en-US" altLang="ko-KR" dirty="0"/>
              <a:t>Creating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$ pintos–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mkdisk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filesys.dsk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-–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filesys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-size=2</a:t>
            </a:r>
          </a:p>
          <a:p>
            <a:pPr lvl="1"/>
            <a:r>
              <a:rPr lang="en-US" altLang="ko-KR" dirty="0"/>
              <a:t>Formatting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$ pintos –f –q</a:t>
            </a:r>
          </a:p>
          <a:p>
            <a:pPr lvl="1"/>
            <a:r>
              <a:rPr lang="en-US" altLang="ko-KR" dirty="0"/>
              <a:t>Copying ‘user program file’ into the Pintos file system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$ pintos –p ../../examples/echo –a echo –– –q</a:t>
            </a:r>
          </a:p>
          <a:p>
            <a:pPr lvl="1"/>
            <a:r>
              <a:rPr lang="en-US" altLang="ko-KR" dirty="0">
                <a:cs typeface="Courier New" pitchFamily="49" charset="0"/>
              </a:rPr>
              <a:t>Running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$ pintos –q run ‘echo x’</a:t>
            </a:r>
          </a:p>
          <a:p>
            <a:pPr lvl="1"/>
            <a:r>
              <a:rPr lang="en-US" altLang="ko-KR" dirty="0">
                <a:cs typeface="Courier New" pitchFamily="49" charset="0"/>
              </a:rPr>
              <a:t>Combined command (example)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$ pintos-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mkdisk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filesys.dsk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-–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filesys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-size=2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$ pintos –p ../../examples/echo –a echo -- -f –q run ‘echo x’</a:t>
            </a:r>
          </a:p>
          <a:p>
            <a:pPr lvl="2">
              <a:buNone/>
            </a:pP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                           </a:t>
            </a:r>
            <a:r>
              <a:rPr lang="en-US" altLang="ko-KR" dirty="0">
                <a:cs typeface="Courier New" pitchFamily="49" charset="0"/>
              </a:rPr>
              <a:t>or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$ pintos 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-–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filesys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-size=2 –p ../../examples/echo –a echo -- -f –q run ‘echo x’</a:t>
            </a:r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&amp; Using the File System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97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Pintos can load run regular ELF </a:t>
            </a:r>
            <a:r>
              <a:rPr lang="en-US" altLang="ko-KR" b="0" dirty="0" err="1"/>
              <a:t>executables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To run user program, you must copy (put) the user program to the simulated file system disk</a:t>
            </a:r>
            <a:endParaRPr lang="ko-KR" altLang="en-US" b="0" dirty="0"/>
          </a:p>
          <a:p>
            <a:endParaRPr lang="en-US" altLang="ko-KR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520978" y="3212976"/>
            <a:ext cx="3551352" cy="272764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05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05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05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05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05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05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05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05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05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05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05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05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05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05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50" dirty="0">
                <a:solidFill>
                  <a:prstClr val="white"/>
                </a:solidFill>
                <a:ea typeface="굴림" charset="-127"/>
                <a:cs typeface="Tahoma" pitchFamily="34" charset="0"/>
              </a:rPr>
              <a:t>Hardware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00" dirty="0">
                <a:solidFill>
                  <a:prstClr val="white"/>
                </a:solidFill>
                <a:ea typeface="굴림" charset="-127"/>
                <a:cs typeface="Tahoma" pitchFamily="34" charset="0"/>
              </a:rPr>
              <a:t>(ex. </a:t>
            </a:r>
            <a:r>
              <a:rPr kumimoji="0" lang="en-US" altLang="ko-KR" sz="1000" dirty="0" err="1">
                <a:solidFill>
                  <a:prstClr val="white"/>
                </a:solidFill>
                <a:ea typeface="굴림" charset="-127"/>
                <a:cs typeface="Tahoma" pitchFamily="34" charset="0"/>
              </a:rPr>
              <a:t>cspro</a:t>
            </a:r>
            <a:r>
              <a:rPr kumimoji="0" lang="en-US" altLang="ko-KR" sz="1000" dirty="0">
                <a:solidFill>
                  <a:prstClr val="white"/>
                </a:solidFill>
                <a:ea typeface="굴림" charset="-127"/>
                <a:cs typeface="Tahoma" pitchFamily="34" charset="0"/>
              </a:rPr>
              <a:t>)</a:t>
            </a:r>
            <a:endParaRPr kumimoji="0" lang="ko-KR" altLang="en-US" sz="100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142976" y="5485971"/>
            <a:ext cx="1714475" cy="441624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50" dirty="0">
                <a:solidFill>
                  <a:prstClr val="white"/>
                </a:solidFill>
                <a:ea typeface="굴림" charset="-127"/>
                <a:cs typeface="Tahoma" pitchFamily="34" charset="0"/>
              </a:rPr>
              <a:t>Hardware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00" dirty="0">
                <a:solidFill>
                  <a:prstClr val="white"/>
                </a:solidFill>
                <a:ea typeface="굴림" charset="-127"/>
                <a:cs typeface="Tahoma" pitchFamily="34" charset="0"/>
              </a:rPr>
              <a:t>(PPC, SPARC...)</a:t>
            </a:r>
            <a:endParaRPr kumimoji="0" lang="ko-KR" altLang="en-US" sz="100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142976" y="5043209"/>
            <a:ext cx="1714475" cy="4427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50" dirty="0">
                <a:solidFill>
                  <a:prstClr val="white"/>
                </a:solidFill>
                <a:ea typeface="굴림" charset="-127"/>
                <a:cs typeface="Tahoma" pitchFamily="34" charset="0"/>
              </a:rPr>
              <a:t>Host OS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00" dirty="0">
                <a:solidFill>
                  <a:prstClr val="white"/>
                </a:solidFill>
                <a:ea typeface="굴림" charset="-127"/>
                <a:cs typeface="Tahoma" pitchFamily="34" charset="0"/>
              </a:rPr>
              <a:t>(Linux, …)</a:t>
            </a:r>
            <a:endParaRPr kumimoji="0" lang="ko-KR" altLang="en-US" sz="100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643306" y="3284413"/>
            <a:ext cx="2143140" cy="221457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05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05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05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05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05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05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05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05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05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05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50" dirty="0">
                <a:solidFill>
                  <a:prstClr val="white"/>
                </a:solidFill>
                <a:ea typeface="굴림" charset="-127"/>
                <a:cs typeface="Tahoma" pitchFamily="34" charset="0"/>
              </a:rPr>
              <a:t>Host OS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00" dirty="0">
                <a:solidFill>
                  <a:prstClr val="white"/>
                </a:solidFill>
                <a:ea typeface="굴림" charset="-127"/>
                <a:cs typeface="Tahoma" pitchFamily="34" charset="0"/>
              </a:rPr>
              <a:t>(Linux, …)</a:t>
            </a:r>
            <a:endParaRPr kumimoji="0" lang="ko-KR" altLang="en-US" sz="100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142976" y="3673949"/>
            <a:ext cx="1382919" cy="92763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50" dirty="0">
                <a:solidFill>
                  <a:prstClr val="white"/>
                </a:solidFill>
                <a:ea typeface="굴림" charset="-127"/>
                <a:cs typeface="Tahoma" pitchFamily="34" charset="0"/>
              </a:rPr>
              <a:t>Guest OS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00" dirty="0">
                <a:solidFill>
                  <a:prstClr val="white"/>
                </a:solidFill>
                <a:ea typeface="굴림" charset="-127"/>
                <a:cs typeface="Tahoma" pitchFamily="34" charset="0"/>
              </a:rPr>
              <a:t>(Pintos, …)</a:t>
            </a:r>
            <a:endParaRPr kumimoji="0" lang="ko-KR" altLang="en-US" sz="100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142976" y="4601585"/>
            <a:ext cx="1382919" cy="441624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50" dirty="0">
                <a:solidFill>
                  <a:prstClr val="white"/>
                </a:solidFill>
                <a:ea typeface="굴림" charset="-127"/>
                <a:cs typeface="Tahoma" pitchFamily="34" charset="0"/>
              </a:rPr>
              <a:t>Hardware Emulator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00" dirty="0">
                <a:solidFill>
                  <a:prstClr val="white"/>
                </a:solidFill>
                <a:ea typeface="굴림" charset="-127"/>
                <a:cs typeface="Tahoma" pitchFamily="34" charset="0"/>
              </a:rPr>
              <a:t>(</a:t>
            </a:r>
            <a:r>
              <a:rPr kumimoji="0" lang="en-US" altLang="ko-KR" sz="1000" dirty="0" err="1">
                <a:solidFill>
                  <a:prstClr val="white"/>
                </a:solidFill>
                <a:ea typeface="굴림" charset="-127"/>
                <a:cs typeface="Tahoma" pitchFamily="34" charset="0"/>
              </a:rPr>
              <a:t>Bochs</a:t>
            </a:r>
            <a:r>
              <a:rPr kumimoji="0" lang="en-US" altLang="ko-KR" sz="1000" dirty="0">
                <a:solidFill>
                  <a:prstClr val="white"/>
                </a:solidFill>
                <a:ea typeface="굴림" charset="-127"/>
                <a:cs typeface="Tahoma" pitchFamily="34" charset="0"/>
              </a:rPr>
              <a:t>, QEMU, ..)</a:t>
            </a:r>
            <a:endParaRPr kumimoji="0" lang="ko-KR" altLang="en-US" sz="100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142976" y="3212976"/>
            <a:ext cx="1382919" cy="4609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50" dirty="0">
                <a:solidFill>
                  <a:prstClr val="white"/>
                </a:solidFill>
                <a:ea typeface="굴림" charset="-127"/>
                <a:cs typeface="Tahoma" pitchFamily="34" charset="0"/>
              </a:rPr>
              <a:t>Apps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00" dirty="0">
                <a:solidFill>
                  <a:prstClr val="white"/>
                </a:solidFill>
                <a:ea typeface="굴림" charset="-127"/>
                <a:cs typeface="Tahoma" pitchFamily="34" charset="0"/>
              </a:rPr>
              <a:t>(Pintos Application)</a:t>
            </a:r>
            <a:endParaRPr kumimoji="0" lang="ko-KR" altLang="en-US" sz="100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786182" y="3355852"/>
            <a:ext cx="1857388" cy="165607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05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05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05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05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05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05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105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50" dirty="0">
                <a:solidFill>
                  <a:prstClr val="white"/>
                </a:solidFill>
                <a:ea typeface="굴림" charset="-127"/>
                <a:cs typeface="Tahoma" pitchFamily="34" charset="0"/>
              </a:rPr>
              <a:t>Hardware Emulator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00" dirty="0">
                <a:solidFill>
                  <a:prstClr val="white"/>
                </a:solidFill>
                <a:ea typeface="굴림" charset="-127"/>
                <a:cs typeface="Tahoma" pitchFamily="34" charset="0"/>
              </a:rPr>
              <a:t>(</a:t>
            </a:r>
            <a:r>
              <a:rPr kumimoji="0" lang="en-US" altLang="ko-KR" sz="1000" dirty="0" err="1">
                <a:solidFill>
                  <a:prstClr val="white"/>
                </a:solidFill>
                <a:ea typeface="굴림" charset="-127"/>
                <a:cs typeface="Tahoma" pitchFamily="34" charset="0"/>
              </a:rPr>
              <a:t>Bochs</a:t>
            </a:r>
            <a:r>
              <a:rPr kumimoji="0" lang="en-US" altLang="ko-KR" sz="1000" dirty="0">
                <a:solidFill>
                  <a:prstClr val="white"/>
                </a:solidFill>
                <a:ea typeface="굴림" charset="-127"/>
                <a:cs typeface="Tahoma" pitchFamily="34" charset="0"/>
              </a:rPr>
              <a:t> or QEMU)</a:t>
            </a:r>
            <a:endParaRPr kumimoji="0" lang="ko-KR" altLang="en-US" sz="100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857620" y="3427290"/>
            <a:ext cx="1490994" cy="10001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50" dirty="0">
                <a:solidFill>
                  <a:prstClr val="white"/>
                </a:solidFill>
                <a:ea typeface="굴림" charset="-127"/>
                <a:cs typeface="Tahoma" pitchFamily="34" charset="0"/>
              </a:rPr>
              <a:t>Pintos</a:t>
            </a:r>
            <a:endParaRPr kumimoji="0" lang="ko-KR" altLang="en-US" sz="1000" dirty="0">
              <a:solidFill>
                <a:prstClr val="white"/>
              </a:solidFill>
              <a:ea typeface="굴림" charset="-127"/>
              <a:cs typeface="Tahoma" pitchFamily="34" charset="0"/>
            </a:endParaRPr>
          </a:p>
        </p:txBody>
      </p:sp>
      <p:sp>
        <p:nvSpPr>
          <p:cNvPr id="15" name="원통 14"/>
          <p:cNvSpPr/>
          <p:nvPr/>
        </p:nvSpPr>
        <p:spPr bwMode="auto">
          <a:xfrm>
            <a:off x="6072198" y="3641604"/>
            <a:ext cx="857256" cy="2143140"/>
          </a:xfrm>
          <a:prstGeom prst="ca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ko-KR" sz="1050" dirty="0"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ko-KR" sz="1050" dirty="0"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ko-KR" sz="1050" dirty="0"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ko-KR" sz="1050" dirty="0"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ko-KR" sz="1050" dirty="0"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ko-KR" sz="1050" dirty="0"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ko-KR" sz="1050" dirty="0"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ko-KR" sz="1050" dirty="0"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ko-KR" sz="1050" dirty="0">
              <a:ea typeface="굴림" charset="-127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050" dirty="0">
                <a:ea typeface="굴림" charset="-127"/>
                <a:cs typeface="Tahoma" pitchFamily="34" charset="0"/>
              </a:rPr>
              <a:t>File System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ko-KR" sz="1050" dirty="0">
                <a:ea typeface="굴림" charset="-127"/>
                <a:cs typeface="Tahoma" pitchFamily="34" charset="0"/>
              </a:rPr>
              <a:t>(Disk)</a:t>
            </a:r>
            <a:endParaRPr lang="ko-KR" altLang="en-US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6429388" y="4784612"/>
            <a:ext cx="357190" cy="214314"/>
          </a:xfrm>
          <a:prstGeom prst="ellipse">
            <a:avLst/>
          </a:prstGeom>
          <a:solidFill>
            <a:schemeClr val="bg1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ko-KR" altLang="en-US">
              <a:solidFill>
                <a:prstClr val="black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6215074" y="3927356"/>
            <a:ext cx="642942" cy="50006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ko-KR" altLang="en-US">
              <a:solidFill>
                <a:prstClr val="black"/>
              </a:solidFill>
              <a:latin typeface="Times New Roman" pitchFamily="18" charset="0"/>
              <a:ea typeface="굴림" charset="-127"/>
            </a:endParaRPr>
          </a:p>
        </p:txBody>
      </p:sp>
      <p:cxnSp>
        <p:nvCxnSpPr>
          <p:cNvPr id="18" name="직선 화살표 연결선 17"/>
          <p:cNvCxnSpPr>
            <a:stCxn id="16" idx="0"/>
          </p:cNvCxnSpPr>
          <p:nvPr/>
        </p:nvCxnSpPr>
        <p:spPr bwMode="auto">
          <a:xfrm rot="16200000" flipV="1">
            <a:off x="6340091" y="4516719"/>
            <a:ext cx="500066" cy="357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 w="sm" len="med"/>
          </a:ln>
          <a:effectLst/>
        </p:spPr>
      </p:cxnSp>
      <p:sp>
        <p:nvSpPr>
          <p:cNvPr id="19" name="타원 18"/>
          <p:cNvSpPr/>
          <p:nvPr/>
        </p:nvSpPr>
        <p:spPr bwMode="auto">
          <a:xfrm>
            <a:off x="6357950" y="4070232"/>
            <a:ext cx="357190" cy="214314"/>
          </a:xfrm>
          <a:prstGeom prst="ellipse">
            <a:avLst/>
          </a:prstGeom>
          <a:solidFill>
            <a:schemeClr val="bg1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ko-KR" altLang="en-US">
              <a:solidFill>
                <a:prstClr val="black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20" name="설명선 1(강조선) 19"/>
          <p:cNvSpPr/>
          <p:nvPr/>
        </p:nvSpPr>
        <p:spPr bwMode="auto">
          <a:xfrm>
            <a:off x="7286644" y="4713174"/>
            <a:ext cx="1000132" cy="428628"/>
          </a:xfrm>
          <a:prstGeom prst="accentCallout1">
            <a:avLst>
              <a:gd name="adj1" fmla="val 18750"/>
              <a:gd name="adj2" fmla="val -8333"/>
              <a:gd name="adj3" fmla="val 38193"/>
              <a:gd name="adj4" fmla="val -51071"/>
            </a:avLst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050" dirty="0">
                <a:ea typeface="굴림" charset="-127"/>
                <a:cs typeface="Tahoma" pitchFamily="34" charset="0"/>
              </a:rPr>
              <a:t>Regular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ko-KR" sz="1050" dirty="0">
                <a:ea typeface="굴림" charset="-127"/>
                <a:cs typeface="Tahoma" pitchFamily="34" charset="0"/>
              </a:rPr>
              <a:t>ELF executable</a:t>
            </a:r>
            <a:endParaRPr lang="ko-KR" altLang="en-US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89732" y="445925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050" b="1" dirty="0">
                <a:solidFill>
                  <a:srgbClr val="990000"/>
                </a:solidFill>
                <a:ea typeface="굴림" charset="-127"/>
                <a:cs typeface="Tahoma" pitchFamily="34" charset="0"/>
              </a:rPr>
              <a:t>PUT</a:t>
            </a:r>
            <a:endParaRPr kumimoji="0" lang="ko-KR" altLang="en-US" sz="1800" b="1" dirty="0">
              <a:solidFill>
                <a:srgbClr val="99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2" name="왼쪽/오른쪽 화살표 21"/>
          <p:cNvSpPr/>
          <p:nvPr/>
        </p:nvSpPr>
        <p:spPr bwMode="auto">
          <a:xfrm rot="614534">
            <a:off x="5298722" y="3997039"/>
            <a:ext cx="1013556" cy="198981"/>
          </a:xfrm>
          <a:prstGeom prst="left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ko-KR" altLang="en-US">
              <a:solidFill>
                <a:prstClr val="black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23" name="왼쪽/오른쪽 화살표 22"/>
          <p:cNvSpPr/>
          <p:nvPr/>
        </p:nvSpPr>
        <p:spPr bwMode="auto">
          <a:xfrm>
            <a:off x="5643569" y="5087451"/>
            <a:ext cx="561889" cy="197227"/>
          </a:xfrm>
          <a:prstGeom prst="left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ko-KR" altLang="en-US">
              <a:solidFill>
                <a:prstClr val="black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24" name="설명선 1(강조선) 23"/>
          <p:cNvSpPr/>
          <p:nvPr/>
        </p:nvSpPr>
        <p:spPr bwMode="auto">
          <a:xfrm>
            <a:off x="7358082" y="3855918"/>
            <a:ext cx="1071570" cy="428628"/>
          </a:xfrm>
          <a:prstGeom prst="accentCallout1">
            <a:avLst>
              <a:gd name="adj1" fmla="val 18750"/>
              <a:gd name="adj2" fmla="val -8333"/>
              <a:gd name="adj3" fmla="val 38193"/>
              <a:gd name="adj4" fmla="val -51071"/>
            </a:avLst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050" dirty="0">
                <a:ea typeface="굴림" charset="-127"/>
                <a:cs typeface="Tahoma" pitchFamily="34" charset="0"/>
              </a:rPr>
              <a:t>Simulated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050" dirty="0">
                <a:ea typeface="굴림" charset="-127"/>
                <a:cs typeface="Tahoma" pitchFamily="34" charset="0"/>
              </a:rPr>
              <a:t>File system disk</a:t>
            </a:r>
            <a:endParaRPr lang="ko-KR" altLang="en-US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25" name="톱니 모양의 오른쪽 화살표 24"/>
          <p:cNvSpPr/>
          <p:nvPr/>
        </p:nvSpPr>
        <p:spPr bwMode="auto">
          <a:xfrm>
            <a:off x="2714612" y="4070232"/>
            <a:ext cx="642942" cy="500066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ko-KR" altLang="en-US">
              <a:solidFill>
                <a:prstClr val="black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1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135063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 dirty="0">
                <a:solidFill>
                  <a:prstClr val="black"/>
                </a:solidFill>
                <a:ea typeface="맑은 고딕" panose="020B0503020000020004" pitchFamily="50" charset="-127"/>
              </a:rPr>
              <a:t>pintos -v -k -T 60 --</a:t>
            </a:r>
            <a:r>
              <a:rPr kumimoji="0" lang="en-US" altLang="ko-KR" sz="180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bochs</a:t>
            </a:r>
            <a:r>
              <a:rPr kumimoji="0" lang="en-US" altLang="ko-KR" sz="1800" dirty="0">
                <a:solidFill>
                  <a:prstClr val="black"/>
                </a:solidFill>
                <a:ea typeface="맑은 고딕" panose="020B0503020000020004" pitchFamily="50" charset="-127"/>
              </a:rPr>
              <a:t>  --</a:t>
            </a:r>
            <a:r>
              <a:rPr kumimoji="0" lang="en-US" altLang="ko-KR" sz="1800" dirty="0" err="1">
                <a:solidFill>
                  <a:prstClr val="black"/>
                </a:solidFill>
                <a:ea typeface="맑은 고딕" panose="020B0503020000020004" pitchFamily="50" charset="-127"/>
              </a:rPr>
              <a:t>fs</a:t>
            </a:r>
            <a:r>
              <a:rPr kumimoji="0" lang="en-US" altLang="ko-KR" sz="1800" dirty="0">
                <a:solidFill>
                  <a:prstClr val="black"/>
                </a:solidFill>
                <a:ea typeface="맑은 고딕" panose="020B0503020000020004" pitchFamily="50" charset="-127"/>
              </a:rPr>
              <a:t>-disk=2 -- -q   -f </a:t>
            </a:r>
            <a:r>
              <a:rPr kumimoji="0" lang="en-US" altLang="en-US" sz="1800" dirty="0">
                <a:solidFill>
                  <a:prstClr val="black"/>
                </a:solidFill>
                <a:ea typeface="+mn-ea"/>
              </a:rPr>
              <a:t>run </a:t>
            </a:r>
            <a:r>
              <a:rPr kumimoji="0" lang="en-US" altLang="en-US" sz="1800" u="sng" dirty="0">
                <a:solidFill>
                  <a:srgbClr val="990000"/>
                </a:solidFill>
                <a:ea typeface="+mn-ea"/>
              </a:rPr>
              <a:t>'</a:t>
            </a:r>
            <a:r>
              <a:rPr kumimoji="0" lang="en-US" altLang="en-US" sz="1800" u="sng" dirty="0" err="1">
                <a:solidFill>
                  <a:srgbClr val="990000"/>
                </a:solidFill>
                <a:ea typeface="+mn-ea"/>
              </a:rPr>
              <a:t>args</a:t>
            </a:r>
            <a:r>
              <a:rPr kumimoji="0" lang="en-US" altLang="en-US" sz="1800" u="sng" dirty="0">
                <a:solidFill>
                  <a:srgbClr val="990000"/>
                </a:solidFill>
                <a:ea typeface="+mn-ea"/>
              </a:rPr>
              <a:t>-single </a:t>
            </a:r>
            <a:r>
              <a:rPr kumimoji="0" lang="en-US" altLang="en-US" sz="1800" u="sng" dirty="0" err="1">
                <a:solidFill>
                  <a:srgbClr val="990000"/>
                </a:solidFill>
                <a:ea typeface="+mn-ea"/>
              </a:rPr>
              <a:t>onearg</a:t>
            </a:r>
            <a:r>
              <a:rPr kumimoji="0" lang="en-US" altLang="en-US" sz="1800" u="sng" dirty="0">
                <a:solidFill>
                  <a:srgbClr val="990000"/>
                </a:solidFill>
                <a:ea typeface="+mn-ea"/>
              </a:rPr>
              <a:t>'</a:t>
            </a:r>
            <a:endParaRPr kumimoji="0" lang="en-US" altLang="ko-KR" sz="1800" u="sng" dirty="0">
              <a:solidFill>
                <a:srgbClr val="99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7950" y="1700213"/>
            <a:ext cx="2592388" cy="252095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 i="1" dirty="0">
                <a:solidFill>
                  <a:prstClr val="black"/>
                </a:solidFill>
                <a:ea typeface="맑은 고딕" panose="020B0503020000020004" pitchFamily="50" charset="-127"/>
              </a:rPr>
              <a:t>threads/</a:t>
            </a:r>
            <a:r>
              <a:rPr kumimoji="0" lang="en-US" altLang="ko-KR" sz="1800" i="1" dirty="0" err="1">
                <a:solidFill>
                  <a:prstClr val="black"/>
                </a:solidFill>
                <a:ea typeface="맑은 고딕" panose="020B0503020000020004" pitchFamily="50" charset="-127"/>
              </a:rPr>
              <a:t>init.c</a:t>
            </a:r>
            <a:endParaRPr kumimoji="0" lang="en-US" altLang="ko-KR" sz="1800" i="1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 dirty="0" err="1">
                <a:solidFill>
                  <a:prstClr val="black"/>
                </a:solidFill>
                <a:ea typeface="맑은 고딕" panose="020B0503020000020004" pitchFamily="50" charset="-127"/>
              </a:rPr>
              <a:t>int</a:t>
            </a:r>
            <a:r>
              <a:rPr kumimoji="0" lang="en-US" altLang="ko-KR" sz="1800" dirty="0">
                <a:solidFill>
                  <a:prstClr val="black"/>
                </a:solidFill>
                <a:ea typeface="맑은 고딕" panose="020B0503020000020004" pitchFamily="50" charset="-127"/>
              </a:rPr>
              <a:t> main(void)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 dirty="0">
                <a:solidFill>
                  <a:prstClr val="black"/>
                </a:solidFill>
                <a:ea typeface="맑은 고딕" panose="020B0503020000020004" pitchFamily="50" charset="-127"/>
              </a:rPr>
              <a:t>{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 dirty="0">
                <a:solidFill>
                  <a:prstClr val="black"/>
                </a:solidFill>
                <a:ea typeface="맑은 고딕" panose="020B0503020000020004" pitchFamily="50" charset="-127"/>
              </a:rPr>
              <a:t>    some initializations…;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 dirty="0">
                <a:solidFill>
                  <a:prstClr val="black"/>
                </a:solidFill>
                <a:ea typeface="맑은 고딕" panose="020B0503020000020004" pitchFamily="50" charset="-127"/>
              </a:rPr>
              <a:t>    </a:t>
            </a:r>
            <a:r>
              <a:rPr kumimoji="0" lang="en-US" altLang="ko-KR" sz="1800" dirty="0" err="1">
                <a:solidFill>
                  <a:srgbClr val="990000"/>
                </a:solidFill>
                <a:ea typeface="맑은 고딕" panose="020B0503020000020004" pitchFamily="50" charset="-127"/>
              </a:rPr>
              <a:t>syscall_init</a:t>
            </a:r>
            <a:r>
              <a:rPr kumimoji="0" lang="en-US" altLang="ko-KR" sz="1800" dirty="0">
                <a:solidFill>
                  <a:srgbClr val="990000"/>
                </a:solidFill>
                <a:ea typeface="맑은 고딕" panose="020B0503020000020004" pitchFamily="50" charset="-127"/>
              </a:rPr>
              <a:t>();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 dirty="0">
                <a:solidFill>
                  <a:prstClr val="black"/>
                </a:solidFill>
                <a:ea typeface="맑은 고딕" panose="020B0503020000020004" pitchFamily="50" charset="-127"/>
              </a:rPr>
              <a:t>    …;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 dirty="0">
                <a:solidFill>
                  <a:prstClr val="black"/>
                </a:solidFill>
                <a:ea typeface="맑은 고딕" panose="020B0503020000020004" pitchFamily="50" charset="-127"/>
              </a:rPr>
              <a:t>    </a:t>
            </a:r>
            <a:r>
              <a:rPr kumimoji="0" lang="en-US" altLang="ko-KR" sz="1800" dirty="0" err="1">
                <a:solidFill>
                  <a:srgbClr val="990000"/>
                </a:solidFill>
                <a:ea typeface="맑은 고딕" panose="020B0503020000020004" pitchFamily="50" charset="-127"/>
              </a:rPr>
              <a:t>run_actions</a:t>
            </a:r>
            <a:r>
              <a:rPr kumimoji="0" lang="en-US" altLang="ko-KR" sz="1800" dirty="0">
                <a:solidFill>
                  <a:srgbClr val="990000"/>
                </a:solidFill>
                <a:ea typeface="맑은 고딕" panose="020B0503020000020004" pitchFamily="50" charset="-127"/>
              </a:rPr>
              <a:t>(</a:t>
            </a:r>
            <a:r>
              <a:rPr kumimoji="0" lang="en-US" altLang="ko-KR" sz="1800" dirty="0" err="1">
                <a:solidFill>
                  <a:srgbClr val="990000"/>
                </a:solidFill>
                <a:ea typeface="맑은 고딕" panose="020B0503020000020004" pitchFamily="50" charset="-127"/>
              </a:rPr>
              <a:t>argv</a:t>
            </a:r>
            <a:r>
              <a:rPr kumimoji="0" lang="en-US" altLang="ko-KR" sz="1800" dirty="0">
                <a:solidFill>
                  <a:srgbClr val="990000"/>
                </a:solidFill>
                <a:ea typeface="맑은 고딕" panose="020B0503020000020004" pitchFamily="50" charset="-127"/>
              </a:rPr>
              <a:t>);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 dirty="0">
                <a:solidFill>
                  <a:prstClr val="black"/>
                </a:solidFill>
                <a:ea typeface="맑은 고딕" panose="020B0503020000020004" pitchFamily="50" charset="-127"/>
              </a:rPr>
              <a:t>    …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 dirty="0">
                <a:solidFill>
                  <a:prstClr val="black"/>
                </a:solidFill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03575" y="1700213"/>
            <a:ext cx="3960813" cy="1512887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 i="1">
                <a:solidFill>
                  <a:prstClr val="black"/>
                </a:solidFill>
                <a:ea typeface="맑은 고딕" panose="020B0503020000020004" pitchFamily="50" charset="-127"/>
              </a:rPr>
              <a:t>threads/init.c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void run_task()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{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srgbClr val="990000"/>
                </a:solidFill>
                <a:ea typeface="맑은 고딕" panose="020B0503020000020004" pitchFamily="50" charset="-127"/>
              </a:rPr>
              <a:t>process_wait(process_execute(task));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411413" y="2205038"/>
            <a:ext cx="865187" cy="1368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732588" y="1557338"/>
            <a:ext cx="0" cy="1008062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95963" y="3284538"/>
            <a:ext cx="3240087" cy="1728787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 i="1">
                <a:solidFill>
                  <a:prstClr val="black"/>
                </a:solidFill>
                <a:ea typeface="맑은 고딕" panose="020B0503020000020004" pitchFamily="50" charset="-127"/>
              </a:rPr>
              <a:t>process.c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process_execute()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{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    thread_create() with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      </a:t>
            </a:r>
            <a:r>
              <a:rPr kumimoji="0" lang="en-US" altLang="ko-KR" sz="1800">
                <a:solidFill>
                  <a:srgbClr val="990000"/>
                </a:solidFill>
                <a:ea typeface="맑은 고딕" panose="020B0503020000020004" pitchFamily="50" charset="-127"/>
              </a:rPr>
              <a:t>execute_thread(filename)</a:t>
            </a: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003800" y="2852738"/>
            <a:ext cx="863600" cy="93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Freeform 14"/>
          <p:cNvSpPr>
            <a:spLocks/>
          </p:cNvSpPr>
          <p:nvPr/>
        </p:nvSpPr>
        <p:spPr bwMode="auto">
          <a:xfrm>
            <a:off x="6659563" y="2924175"/>
            <a:ext cx="2112962" cy="1512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34" y="409"/>
              </a:cxn>
              <a:cxn ang="0">
                <a:pos x="1180" y="953"/>
              </a:cxn>
            </a:cxnLst>
            <a:rect l="0" t="0" r="r" b="b"/>
            <a:pathLst>
              <a:path w="1331" h="953">
                <a:moveTo>
                  <a:pt x="0" y="0"/>
                </a:moveTo>
                <a:cubicBezTo>
                  <a:pt x="468" y="125"/>
                  <a:pt x="937" y="250"/>
                  <a:pt x="1134" y="409"/>
                </a:cubicBezTo>
                <a:cubicBezTo>
                  <a:pt x="1331" y="568"/>
                  <a:pt x="1180" y="870"/>
                  <a:pt x="1180" y="953"/>
                </a:cubicBezTo>
              </a:path>
            </a:pathLst>
          </a:custGeom>
          <a:noFill/>
          <a:ln w="25400" cap="rnd" cmpd="sng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908175" y="4292600"/>
            <a:ext cx="3024188" cy="2447925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 i="1">
                <a:solidFill>
                  <a:prstClr val="black"/>
                </a:solidFill>
                <a:ea typeface="맑은 고딕" panose="020B0503020000020004" pitchFamily="50" charset="-127"/>
              </a:rPr>
              <a:t>process.c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bool load(filename, eip, esp)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{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    allocate_pagedir;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    </a:t>
            </a:r>
            <a:r>
              <a:rPr kumimoji="0" lang="en-US" altLang="ko-KR" sz="1800" b="1">
                <a:solidFill>
                  <a:srgbClr val="1F497D"/>
                </a:solidFill>
                <a:ea typeface="맑은 고딕" panose="020B0503020000020004" pitchFamily="50" charset="-127"/>
              </a:rPr>
              <a:t>parse_filename();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    load ELF executable;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    setup_stack(esp);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    </a:t>
            </a:r>
            <a:r>
              <a:rPr kumimoji="0" lang="en-US" altLang="ko-KR" sz="1800" b="1">
                <a:solidFill>
                  <a:srgbClr val="1F497D"/>
                </a:solidFill>
                <a:ea typeface="맑은 고딕" panose="020B0503020000020004" pitchFamily="50" charset="-127"/>
              </a:rPr>
              <a:t>construct_ESP(esp);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107950" y="4437063"/>
            <a:ext cx="1512888" cy="2305050"/>
          </a:xfrm>
          <a:prstGeom prst="wedgeRectCallout">
            <a:avLst>
              <a:gd name="adj1" fmla="val 91657"/>
              <a:gd name="adj2" fmla="val 32093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“onearg”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“args-single”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&lt;word-align&gt;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NULL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&amp;”onearg”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&amp;”args-single”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&amp;(^^^)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2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5795963" y="5084763"/>
            <a:ext cx="2952750" cy="165735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 i="1">
                <a:solidFill>
                  <a:prstClr val="black"/>
                </a:solidFill>
                <a:ea typeface="맑은 고딕" panose="020B0503020000020004" pitchFamily="50" charset="-127"/>
              </a:rPr>
              <a:t>process.c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execute_thread()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{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    </a:t>
            </a:r>
            <a:r>
              <a:rPr kumimoji="0" lang="en-US" altLang="ko-KR" sz="1800">
                <a:solidFill>
                  <a:srgbClr val="990000"/>
                </a:solidFill>
                <a:ea typeface="맑은 고딕" panose="020B0503020000020004" pitchFamily="50" charset="-127"/>
              </a:rPr>
              <a:t>load</a:t>
            </a: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(…);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    start_user_process;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H="1">
            <a:off x="7164388" y="4724400"/>
            <a:ext cx="144462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H="1" flipV="1">
            <a:off x="4932363" y="4797425"/>
            <a:ext cx="1152525" cy="1223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Freeform 21"/>
          <p:cNvSpPr>
            <a:spLocks/>
          </p:cNvSpPr>
          <p:nvPr/>
        </p:nvSpPr>
        <p:spPr bwMode="auto">
          <a:xfrm>
            <a:off x="6732588" y="4724400"/>
            <a:ext cx="1511300" cy="1406525"/>
          </a:xfrm>
          <a:custGeom>
            <a:avLst/>
            <a:gdLst/>
            <a:ahLst/>
            <a:cxnLst>
              <a:cxn ang="0">
                <a:pos x="952" y="0"/>
              </a:cxn>
              <a:cxn ang="0">
                <a:pos x="589" y="772"/>
              </a:cxn>
              <a:cxn ang="0">
                <a:pos x="136" y="681"/>
              </a:cxn>
              <a:cxn ang="0">
                <a:pos x="0" y="772"/>
              </a:cxn>
            </a:cxnLst>
            <a:rect l="0" t="0" r="r" b="b"/>
            <a:pathLst>
              <a:path w="952" h="886">
                <a:moveTo>
                  <a:pt x="952" y="0"/>
                </a:moveTo>
                <a:cubicBezTo>
                  <a:pt x="838" y="329"/>
                  <a:pt x="725" y="658"/>
                  <a:pt x="589" y="772"/>
                </a:cubicBezTo>
                <a:cubicBezTo>
                  <a:pt x="453" y="886"/>
                  <a:pt x="234" y="681"/>
                  <a:pt x="136" y="681"/>
                </a:cubicBezTo>
                <a:cubicBezTo>
                  <a:pt x="38" y="681"/>
                  <a:pt x="19" y="726"/>
                  <a:pt x="0" y="772"/>
                </a:cubicBezTo>
              </a:path>
            </a:pathLst>
          </a:custGeom>
          <a:noFill/>
          <a:ln w="25400" cap="rnd" cmpd="sng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2843213" y="3716338"/>
            <a:ext cx="2592387" cy="466725"/>
          </a:xfrm>
          <a:prstGeom prst="wedgeRectCallout">
            <a:avLst>
              <a:gd name="adj1" fmla="val 32"/>
              <a:gd name="adj2" fmla="val 309185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ko-KR" sz="1800">
                <a:solidFill>
                  <a:prstClr val="black"/>
                </a:solidFill>
                <a:ea typeface="맑은 고딕" panose="020B0503020000020004" pitchFamily="50" charset="-127"/>
              </a:rPr>
              <a:t>“args-single”, “onearg”</a:t>
            </a:r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01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0" dirty="0"/>
              <a:t>Pintos</a:t>
            </a:r>
            <a:r>
              <a:rPr lang="ko-KR" altLang="en-US" sz="2000" b="0" dirty="0"/>
              <a:t>는 </a:t>
            </a:r>
            <a:r>
              <a:rPr lang="en-US" altLang="ko-KR" sz="2000" b="0" dirty="0"/>
              <a:t>32bit </a:t>
            </a:r>
            <a:r>
              <a:rPr lang="ko-KR" altLang="en-US" sz="2000" b="0" dirty="0"/>
              <a:t>메모리 주소를 가지며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각각의 프로세스</a:t>
            </a:r>
            <a:r>
              <a:rPr lang="en-US" altLang="ko-KR" sz="2000" b="0" dirty="0"/>
              <a:t>(thread)</a:t>
            </a:r>
            <a:r>
              <a:rPr lang="ko-KR" altLang="en-US" sz="2000" b="0" dirty="0"/>
              <a:t>는 독립적인 </a:t>
            </a:r>
            <a:r>
              <a:rPr lang="en-US" altLang="ko-KR" sz="2000" b="0" dirty="0"/>
              <a:t>3G</a:t>
            </a:r>
            <a:r>
              <a:rPr lang="ko-KR" altLang="en-US" sz="2000" b="0" dirty="0"/>
              <a:t>의 공간을 갖는다</a:t>
            </a:r>
            <a:r>
              <a:rPr lang="en-US" altLang="ko-KR" sz="2000" b="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000" b="0" dirty="0"/>
              <a:t>Pintos</a:t>
            </a:r>
            <a:r>
              <a:rPr lang="ko-KR" altLang="en-US" sz="2000" b="0" dirty="0"/>
              <a:t>의 </a:t>
            </a:r>
            <a:r>
              <a:rPr lang="ko-KR" altLang="en-US" sz="2000" b="0" dirty="0" err="1"/>
              <a:t>커널은</a:t>
            </a:r>
            <a:r>
              <a:rPr lang="ko-KR" altLang="en-US" sz="2000" b="0" dirty="0"/>
              <a:t> </a:t>
            </a:r>
            <a:r>
              <a:rPr lang="en-US" altLang="ko-KR" sz="2000" b="0" dirty="0"/>
              <a:t>1G</a:t>
            </a:r>
            <a:r>
              <a:rPr lang="ko-KR" altLang="en-US" sz="2000" b="0" dirty="0"/>
              <a:t>의 </a:t>
            </a:r>
            <a:r>
              <a:rPr lang="en-US" altLang="ko-KR" sz="2000" b="0" dirty="0"/>
              <a:t>Global </a:t>
            </a:r>
            <a:r>
              <a:rPr lang="ko-KR" altLang="en-US" sz="2000" b="0" dirty="0"/>
              <a:t>공간을 할당 받는다</a:t>
            </a:r>
            <a:r>
              <a:rPr lang="en-US" altLang="ko-KR" sz="2000" b="0" dirty="0"/>
              <a:t>(PHYS_BASE(3G)~4G </a:t>
            </a:r>
            <a:r>
              <a:rPr lang="ko-KR" altLang="en-US" sz="2000" b="0" dirty="0"/>
              <a:t>영역</a:t>
            </a:r>
            <a:r>
              <a:rPr lang="en-US" altLang="ko-KR" sz="2000" b="0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ko-KR" sz="2000" b="0" dirty="0"/>
              <a:t>Pintos</a:t>
            </a:r>
            <a:r>
              <a:rPr lang="ko-KR" altLang="en-US" sz="2000" b="0" dirty="0"/>
              <a:t>에서 물리적인 메모리를 처리하는 단위는 </a:t>
            </a:r>
            <a:r>
              <a:rPr lang="en-US" altLang="ko-KR" sz="2000" b="0" dirty="0"/>
              <a:t>Page</a:t>
            </a:r>
            <a:r>
              <a:rPr lang="ko-KR" altLang="en-US" sz="2000" b="0" dirty="0"/>
              <a:t>이며 </a:t>
            </a:r>
            <a:r>
              <a:rPr lang="en-US" altLang="ko-KR" sz="2000" b="0" dirty="0"/>
              <a:t>4K</a:t>
            </a:r>
            <a:r>
              <a:rPr lang="ko-KR" altLang="en-US" sz="2000" b="0" dirty="0"/>
              <a:t>의 </a:t>
            </a:r>
            <a:r>
              <a:rPr lang="en-US" altLang="ko-KR" sz="2000" b="0" dirty="0"/>
              <a:t>PAGE_SIZE</a:t>
            </a:r>
            <a:r>
              <a:rPr lang="ko-KR" altLang="en-US" sz="2000" b="0" dirty="0"/>
              <a:t>를 갖는다</a:t>
            </a:r>
            <a:r>
              <a:rPr lang="en-US" altLang="ko-KR" sz="2000" b="0" dirty="0"/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sz="2000" b="0" dirty="0"/>
              <a:t>Pintos</a:t>
            </a:r>
            <a:r>
              <a:rPr lang="ko-KR" altLang="en-US" sz="2000" b="0" dirty="0"/>
              <a:t>에서 수행되는 각각의 </a:t>
            </a:r>
            <a:r>
              <a:rPr lang="en-US" altLang="ko-KR" sz="2000" b="0" dirty="0"/>
              <a:t>Thread</a:t>
            </a:r>
            <a:r>
              <a:rPr lang="ko-KR" altLang="en-US" sz="2000" b="0" dirty="0"/>
              <a:t>는 하나의 </a:t>
            </a:r>
            <a:r>
              <a:rPr lang="en-US" altLang="ko-KR" sz="2000" b="0" dirty="0"/>
              <a:t>Page (PCB : process control block)</a:t>
            </a:r>
            <a:r>
              <a:rPr lang="ko-KR" altLang="en-US" sz="2000" b="0" dirty="0"/>
              <a:t>를 할당 받으며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수행에 필요한 정보를 포함한다</a:t>
            </a:r>
            <a:r>
              <a:rPr lang="en-US" altLang="ko-KR" sz="2000" b="0" dirty="0"/>
              <a:t>. (threads/</a:t>
            </a:r>
            <a:r>
              <a:rPr lang="en-US" altLang="ko-KR" sz="2000" b="0" dirty="0" err="1"/>
              <a:t>thread.h:struct</a:t>
            </a:r>
            <a:r>
              <a:rPr lang="en-US" altLang="ko-KR" sz="2000" b="0" dirty="0"/>
              <a:t> thread)</a:t>
            </a:r>
          </a:p>
          <a:p>
            <a:pPr>
              <a:lnSpc>
                <a:spcPct val="120000"/>
              </a:lnSpc>
            </a:pPr>
            <a:r>
              <a:rPr lang="en-US" altLang="ko-KR" sz="2000" b="0" dirty="0"/>
              <a:t>Pintos</a:t>
            </a:r>
            <a:r>
              <a:rPr lang="ko-KR" altLang="en-US" sz="2000" b="0" dirty="0"/>
              <a:t>의 유저프로그램은 </a:t>
            </a:r>
            <a:r>
              <a:rPr lang="en-US" altLang="ko-KR" sz="2000" b="0" dirty="0" err="1"/>
              <a:t>page_directory</a:t>
            </a:r>
            <a:r>
              <a:rPr lang="en-US" altLang="ko-KR" sz="2000" b="0" dirty="0"/>
              <a:t>, </a:t>
            </a:r>
            <a:r>
              <a:rPr lang="en-US" altLang="ko-KR" sz="2000" b="0" dirty="0" err="1"/>
              <a:t>page_table</a:t>
            </a:r>
            <a:r>
              <a:rPr lang="ko-KR" altLang="en-US" sz="2000" b="0" dirty="0"/>
              <a:t>을 통해 실제 </a:t>
            </a:r>
            <a:r>
              <a:rPr lang="en-US" altLang="ko-KR" sz="2000" b="0" dirty="0"/>
              <a:t>physical page</a:t>
            </a:r>
            <a:r>
              <a:rPr lang="ko-KR" altLang="en-US" sz="2000" b="0" dirty="0"/>
              <a:t>에 </a:t>
            </a:r>
            <a:r>
              <a:rPr lang="ko-KR" altLang="en-US" sz="2000" b="0"/>
              <a:t>접근한다</a:t>
            </a:r>
            <a:r>
              <a:rPr lang="en-US" altLang="ko-KR" sz="2000" b="0" smtClean="0"/>
              <a:t>.</a:t>
            </a:r>
            <a:endParaRPr lang="en-US" altLang="ko-KR" sz="2000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89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struct</a:t>
            </a:r>
            <a:r>
              <a:rPr lang="en-US" altLang="ko-KR" dirty="0"/>
              <a:t> thread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0507" y="1384837"/>
            <a:ext cx="6478587" cy="3448050"/>
          </a:xfrm>
          <a:prstGeom prst="rect">
            <a:avLst/>
          </a:prstGeom>
          <a:noFill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89" y="1426939"/>
            <a:ext cx="3352800" cy="3352800"/>
          </a:xfrm>
          <a:prstGeom prst="rect">
            <a:avLst/>
          </a:prstGeom>
          <a:noFill/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29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6745</TotalTime>
  <Words>2239</Words>
  <Application>Microsoft Macintosh PowerPoint</Application>
  <PresentationFormat>화면 슬라이드 쇼(4:3)</PresentationFormat>
  <Paragraphs>605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9" baseType="lpstr">
      <vt:lpstr>굴림</vt:lpstr>
      <vt:lpstr>돋움</vt:lpstr>
      <vt:lpstr>Arial</vt:lpstr>
      <vt:lpstr>Courier New</vt:lpstr>
      <vt:lpstr>Gill Sans MT</vt:lpstr>
      <vt:lpstr>Times New Roman</vt:lpstr>
      <vt:lpstr>Wingdings</vt:lpstr>
      <vt:lpstr>맑은 고딕</vt:lpstr>
      <vt:lpstr>Tahoma</vt:lpstr>
      <vt:lpstr>3_Office 테마</vt:lpstr>
      <vt:lpstr>Office 테마</vt:lpstr>
      <vt:lpstr>PowerPoint 프레젠테이션</vt:lpstr>
      <vt:lpstr>Contents</vt:lpstr>
      <vt:lpstr>Prerequisites</vt:lpstr>
      <vt:lpstr>Background</vt:lpstr>
      <vt:lpstr>Making &amp; Using the File System</vt:lpstr>
      <vt:lpstr>How User Program Work</vt:lpstr>
      <vt:lpstr>Code Level Flow</vt:lpstr>
      <vt:lpstr>Virtual Memory</vt:lpstr>
      <vt:lpstr>struct thread</vt:lpstr>
      <vt:lpstr>struct thread</vt:lpstr>
      <vt:lpstr>Virtual Memory Overview</vt:lpstr>
      <vt:lpstr>Accessing User Memory</vt:lpstr>
      <vt:lpstr>Accessing User Memory : Page Fault</vt:lpstr>
      <vt:lpstr>Virtual Memory APIs</vt:lpstr>
      <vt:lpstr>Requirements</vt:lpstr>
      <vt:lpstr>Project Requirements :Process Termination Messages</vt:lpstr>
      <vt:lpstr>Project Requirements :Argument Passing</vt:lpstr>
      <vt:lpstr>Project Requirements :Argument Passing</vt:lpstr>
      <vt:lpstr>Project Requirements :Argument Passing</vt:lpstr>
      <vt:lpstr>Project Requirements :Argument Passing</vt:lpstr>
      <vt:lpstr>Project Requirements :Argument Passing</vt:lpstr>
      <vt:lpstr>Project Requirements  :System Calls</vt:lpstr>
      <vt:lpstr>Add new system calls</vt:lpstr>
      <vt:lpstr>Project Requirements  :System Calls</vt:lpstr>
      <vt:lpstr>Project Requirements  :System Calls</vt:lpstr>
      <vt:lpstr>Project Requirements  :System Calls</vt:lpstr>
      <vt:lpstr>System Call : supplementary notes</vt:lpstr>
      <vt:lpstr>System-Call(from 2004 OS ppt)</vt:lpstr>
      <vt:lpstr>System-Call in Linux(from 2004 OS ppt)</vt:lpstr>
      <vt:lpstr>System-Call in Pintos</vt:lpstr>
      <vt:lpstr>System-Call in Pintos</vt:lpstr>
      <vt:lpstr>Synchronization APIs</vt:lpstr>
      <vt:lpstr>Suggested Order of Implementation</vt:lpstr>
      <vt:lpstr>Suggested Order of Implementation</vt:lpstr>
      <vt:lpstr>Evaluation</vt:lpstr>
      <vt:lpstr>Tests to pass</vt:lpstr>
      <vt:lpstr>Documentation</vt:lpstr>
      <vt:lpstr>Submission</vt:lpstr>
    </vt:vector>
  </TitlesOfParts>
  <Company>Sogang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Christine Suh</dc:creator>
  <cp:lastModifiedBy>Chang-gyu Lee</cp:lastModifiedBy>
  <cp:revision>591</cp:revision>
  <cp:lastPrinted>2014-11-28T05:57:09Z</cp:lastPrinted>
  <dcterms:created xsi:type="dcterms:W3CDTF">2002-01-07T06:13:44Z</dcterms:created>
  <dcterms:modified xsi:type="dcterms:W3CDTF">2017-09-29T04:00:43Z</dcterms:modified>
</cp:coreProperties>
</file>