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8" r:id="rId2"/>
    <p:sldId id="369" r:id="rId3"/>
    <p:sldId id="371" r:id="rId4"/>
    <p:sldId id="374" r:id="rId5"/>
    <p:sldId id="375" r:id="rId6"/>
    <p:sldId id="376" r:id="rId7"/>
    <p:sldId id="333" r:id="rId8"/>
  </p:sldIdLst>
  <p:sldSz cx="9144000" cy="5143500" type="screen16x9"/>
  <p:notesSz cx="6662738" cy="9906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9DBF3"/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4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-2988" y="-120"/>
      </p:cViewPr>
      <p:guideLst>
        <p:guide orient="horz" pos="3119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F5AF125-88F1-4937-BB16-55945B2686A9}" type="datetimeFigureOut">
              <a:rPr lang="en-US"/>
              <a:pPr>
                <a:defRPr/>
              </a:pPr>
              <a:t>18/02/2019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8876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488" y="9409113"/>
            <a:ext cx="2887662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83F05E7-1ADC-4F5C-8A9B-4FC88889EC8A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956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0F9399ED-13D9-4D8A-8F8E-2436A1358D95}" type="datetimeFigureOut">
              <a:rPr lang="en-MY"/>
              <a:pPr>
                <a:defRPr/>
              </a:pPr>
              <a:t>18/2/2019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63" y="742950"/>
            <a:ext cx="6602412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MY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05350"/>
            <a:ext cx="5329238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MY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8876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488" y="9409113"/>
            <a:ext cx="2887662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A478C70A-B671-43C7-B48E-687D0A603EB7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650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7E9CCD-F99D-4FEA-B411-D9384C63AB0A}" type="slidenum">
              <a:rPr lang="de-DE"/>
              <a:pPr/>
              <a:t>1</a:t>
            </a:fld>
            <a:endParaRPr lang="de-D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63638" y="-14288"/>
            <a:ext cx="8993188" cy="50593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8" y="5291138"/>
            <a:ext cx="6246812" cy="4079875"/>
          </a:xfrm>
          <a:noFill/>
        </p:spPr>
        <p:txBody>
          <a:bodyPr lIns="89247" tIns="44626" rIns="89247" bIns="44626"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4120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670675" y="0"/>
            <a:ext cx="2482850" cy="1174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70548" y="1279394"/>
            <a:ext cx="4879423" cy="5362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0548" y="1950156"/>
            <a:ext cx="5510934" cy="2294190"/>
          </a:xfrm>
        </p:spPr>
        <p:txBody>
          <a:bodyPr/>
          <a:lstStyle>
            <a:lvl1pPr marL="0" indent="0">
              <a:buSzPct val="130000"/>
              <a:buFontTx/>
              <a:buNone/>
              <a:defRPr/>
            </a:lvl1pPr>
            <a:lvl2pPr marL="742950" indent="-285750">
              <a:buSzPct val="130000"/>
              <a:buFontTx/>
              <a:buBlip>
                <a:blip r:embed="rId2"/>
              </a:buBlip>
              <a:defRPr/>
            </a:lvl2pPr>
            <a:lvl3pPr marL="1143000" indent="-228600">
              <a:buSzPct val="130000"/>
              <a:buFontTx/>
              <a:buBlip>
                <a:blip r:embed="rId2"/>
              </a:buBlip>
              <a:defRPr/>
            </a:lvl3pPr>
            <a:lvl4pPr marL="1657350" indent="-285750">
              <a:buFont typeface="Arial"/>
              <a:buChar char="•"/>
              <a:defRPr/>
            </a:lvl4pPr>
            <a:lvl5pPr marL="2057400" indent="-228600">
              <a:buFont typeface="Courier New"/>
              <a:buChar char="o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4103CC-B465-4DF0-89BD-91C748C65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26" y="204696"/>
            <a:ext cx="3008313" cy="871538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125" y="1076327"/>
            <a:ext cx="2749390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ECC9A5-AAE8-422E-8046-8C71D605B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B3920D-FDF2-4D3C-8F8D-939AFBA73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918DAA-D150-4C89-B04C-697E1B6BA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29BDC8-C157-4E0D-97CB-1981EC7C6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075" y="4806950"/>
            <a:ext cx="1343025" cy="185738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Page  1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D119D7-6851-4A27-9E94-7CFA6E4B0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075" y="4806950"/>
            <a:ext cx="1343025" cy="185738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Page  1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AA9F8E-031F-4FB0-89C3-30F3956FC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075" y="4806950"/>
            <a:ext cx="1343025" cy="185738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Page  1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F59D34-2F32-4F64-8873-C573CB7A6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5" name="Picture 18" descr="ater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74888" y="2665413"/>
            <a:ext cx="2770187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84868" y="1815658"/>
            <a:ext cx="4879423" cy="5362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982884" y="2351922"/>
            <a:ext cx="4676998" cy="144064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13131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11049"/>
            <a:ext cx="7772400" cy="489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52257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13131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2C7C90-216C-405C-902C-21C016E68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30000"/>
              <a:buFontTx/>
              <a:buBlip>
                <a:blip r:embed="rId2"/>
              </a:buBlip>
              <a:defRPr/>
            </a:lvl1pPr>
            <a:lvl2pPr marL="742950" indent="-285750">
              <a:buSzPct val="130000"/>
              <a:buFontTx/>
              <a:buBlip>
                <a:blip r:embed="rId2"/>
              </a:buBlip>
              <a:defRPr/>
            </a:lvl2pPr>
            <a:lvl3pPr marL="1143000" indent="-228600">
              <a:buSzPct val="130000"/>
              <a:buFontTx/>
              <a:buBlip>
                <a:blip r:embed="rId2"/>
              </a:buBlip>
              <a:defRPr/>
            </a:lvl3pPr>
            <a:lvl4pPr marL="1657350" indent="-285750">
              <a:buFont typeface="Arial"/>
              <a:buChar char="•"/>
              <a:defRPr/>
            </a:lvl4pPr>
            <a:lvl5pPr marL="2057400" indent="-228600">
              <a:buFont typeface="Courier New"/>
              <a:buChar char="o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B5421-2242-49B5-8EDD-39A8BA817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rgbClr val="13131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5DB72B-CC26-488A-934B-38E13E202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03C8F1-2754-4BB2-B6DE-6D1FBDA49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5B24E3-F08A-4CE2-AC8F-EFDAFC232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758441-6FF8-49CE-8C21-27CA2E8B4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D710AD-EAFE-4575-B631-F4944589C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1" descr="baclk.jpg"/>
          <p:cNvPicPr>
            <a:picLocks noChangeAspect="1"/>
          </p:cNvPicPr>
          <p:nvPr userDrawn="1"/>
        </p:nvPicPr>
        <p:blipFill>
          <a:blip r:embed="rId18"/>
          <a:srcRect l="13658"/>
          <a:stretch>
            <a:fillRect/>
          </a:stretch>
        </p:blipFill>
        <p:spPr bwMode="auto">
          <a:xfrm>
            <a:off x="0" y="969963"/>
            <a:ext cx="2087563" cy="36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12"/>
          <p:cNvPicPr>
            <a:picLocks noChangeAspect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8051800" y="0"/>
            <a:ext cx="86995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254000"/>
            <a:ext cx="70040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15913" y="6386513"/>
            <a:ext cx="534987" cy="400050"/>
          </a:xfrm>
          <a:prstGeom prst="rect">
            <a:avLst/>
          </a:prstGeom>
        </p:spPr>
        <p:txBody>
          <a:bodyPr anchor="ctr"/>
          <a:lstStyle/>
          <a:p>
            <a:pPr algn="ctr" defTabSz="914400">
              <a:defRPr/>
            </a:pPr>
            <a:endParaRPr lang="en-IN" sz="1200">
              <a:solidFill>
                <a:srgbClr val="8B91B1"/>
              </a:solidFill>
            </a:endParaRPr>
          </a:p>
        </p:txBody>
      </p:sp>
      <p:pic>
        <p:nvPicPr>
          <p:cNvPr id="17415" name="Picture 8"/>
          <p:cNvPicPr>
            <a:picLocks noChangeAspect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0" y="195263"/>
            <a:ext cx="6048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10"/>
          <p:cNvPicPr>
            <a:picLocks noChangeAspect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7793038" y="344488"/>
            <a:ext cx="1371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800975" y="376238"/>
            <a:ext cx="13493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Growing Global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6063" y="4672013"/>
            <a:ext cx="10799762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           …………………………………………………………………………………………………………………………………………………………………………………..</a:t>
            </a:r>
          </a:p>
        </p:txBody>
      </p:sp>
      <p:pic>
        <p:nvPicPr>
          <p:cNvPr id="17419" name="Picture 14"/>
          <p:cNvPicPr>
            <a:picLocks noChangeAspect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204788" y="4689475"/>
            <a:ext cx="857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15"/>
          <p:cNvPicPr>
            <a:picLocks noChangeAspect="1"/>
          </p:cNvPicPr>
          <p:nvPr userDrawn="1"/>
        </p:nvPicPr>
        <p:blipFill>
          <a:blip r:embed="rId23"/>
          <a:srcRect/>
          <a:stretch>
            <a:fillRect/>
          </a:stretch>
        </p:blipFill>
        <p:spPr bwMode="auto">
          <a:xfrm>
            <a:off x="584200" y="4687888"/>
            <a:ext cx="857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7505700" y="4638675"/>
            <a:ext cx="14160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Innovation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63" y="4594225"/>
            <a:ext cx="777875" cy="371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131313"/>
                </a:solidFill>
              </a:defRPr>
            </a:lvl1pPr>
          </a:lstStyle>
          <a:p>
            <a:pPr>
              <a:defRPr/>
            </a:pPr>
            <a:fld id="{3AACD8E7-087D-4AE4-9C4A-D9BE9CF11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16" r:id="rId2"/>
    <p:sldLayoutId id="2147484717" r:id="rId3"/>
    <p:sldLayoutId id="2147484714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1"/>
          <p:cNvSpPr txBox="1">
            <a:spLocks/>
          </p:cNvSpPr>
          <p:nvPr/>
        </p:nvSpPr>
        <p:spPr bwMode="auto">
          <a:xfrm>
            <a:off x="1638300" y="3643539"/>
            <a:ext cx="6941231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IN" b="1" dirty="0" err="1" smtClean="0"/>
              <a:t>Hartalega</a:t>
            </a:r>
            <a:r>
              <a:rPr lang="en-IN" b="1" dirty="0"/>
              <a:t> </a:t>
            </a:r>
            <a:r>
              <a:rPr lang="en-IN" b="1" dirty="0" smtClean="0"/>
              <a:t>Holding</a:t>
            </a:r>
            <a:r>
              <a:rPr lang="en-US" b="1" dirty="0" smtClean="0"/>
              <a:t>s</a:t>
            </a:r>
            <a:r>
              <a:rPr lang="en-IN" b="1" dirty="0" smtClean="0"/>
              <a:t> </a:t>
            </a:r>
            <a:r>
              <a:rPr lang="en-IN" b="1" dirty="0" err="1" smtClean="0"/>
              <a:t>Bhd</a:t>
            </a:r>
            <a:endParaRPr lang="en-IN" b="1" dirty="0" smtClean="0"/>
          </a:p>
          <a:p>
            <a:pPr algn="r"/>
            <a:endParaRPr lang="en-IN" b="1" dirty="0"/>
          </a:p>
          <a:p>
            <a:pPr algn="r"/>
            <a:r>
              <a:rPr lang="en-IN" sz="2000" b="1" dirty="0" smtClean="0"/>
              <a:t> </a:t>
            </a:r>
          </a:p>
          <a:p>
            <a:pPr algn="r"/>
            <a:endParaRPr lang="en-IN" b="1" dirty="0"/>
          </a:p>
          <a:p>
            <a:pPr algn="r"/>
            <a:r>
              <a:rPr lang="en-IN" sz="1200" b="1" i="1" dirty="0" smtClean="0"/>
              <a:t>Prepared by Pang Yik Siu</a:t>
            </a:r>
          </a:p>
          <a:p>
            <a:pPr algn="r"/>
            <a:r>
              <a:rPr lang="en-IN" sz="1200" b="1" i="1" dirty="0" smtClean="0"/>
              <a:t>Version 1.0</a:t>
            </a:r>
          </a:p>
          <a:p>
            <a:pPr algn="r"/>
            <a:endParaRPr lang="en-IN" sz="1200" b="1" i="1" dirty="0"/>
          </a:p>
          <a:p>
            <a:pPr algn="r"/>
            <a:r>
              <a:rPr lang="en-IN" sz="1200" b="1" dirty="0" smtClean="0"/>
              <a:t>18</a:t>
            </a:r>
            <a:r>
              <a:rPr lang="en-IN" sz="1200" b="1" baseline="30000" dirty="0" smtClean="0"/>
              <a:t>th</a:t>
            </a:r>
            <a:r>
              <a:rPr lang="en-IN" sz="1200" b="1" dirty="0" smtClean="0"/>
              <a:t> Feb, 2019</a:t>
            </a:r>
            <a:endParaRPr lang="en-US" sz="1200" b="1" i="1" dirty="0"/>
          </a:p>
        </p:txBody>
      </p:sp>
      <p:pic>
        <p:nvPicPr>
          <p:cNvPr id="33795" name="Picture 8" descr="logo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" y="695325"/>
            <a:ext cx="13223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012950" y="544513"/>
            <a:ext cx="1874838" cy="587375"/>
          </a:xfrm>
          <a:prstGeom prst="rect">
            <a:avLst/>
          </a:prstGeom>
          <a:solidFill>
            <a:schemeClr val="accent5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2950" y="1432167"/>
            <a:ext cx="5045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HSB Monthly WIP </a:t>
            </a:r>
            <a:r>
              <a:rPr lang="en-US" b="1" dirty="0"/>
              <a:t>Monitoring </a:t>
            </a:r>
            <a:r>
              <a:rPr lang="en-US" b="1" dirty="0" smtClean="0"/>
              <a:t>Report</a:t>
            </a:r>
          </a:p>
          <a:p>
            <a:endParaRPr lang="en-US" b="1" dirty="0"/>
          </a:p>
          <a:p>
            <a:r>
              <a:rPr lang="en-US" b="1" dirty="0" smtClean="0"/>
              <a:t>User Guide Document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777874" y="4621535"/>
            <a:ext cx="777875" cy="371475"/>
          </a:xfrm>
        </p:spPr>
        <p:txBody>
          <a:bodyPr/>
          <a:lstStyle/>
          <a:p>
            <a:pPr>
              <a:defRPr/>
            </a:pPr>
            <a:fld id="{4CBB5421-2242-49B5-8EDD-39A8BA8175B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6137" y="292100"/>
            <a:ext cx="68487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System Functionalities – Monthly WIP Monitoring Report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4005812" y="2525842"/>
            <a:ext cx="126173" cy="3569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005812" y="2998033"/>
            <a:ext cx="126173" cy="8055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005812" y="3874957"/>
            <a:ext cx="86503" cy="894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80508" y="2563370"/>
            <a:ext cx="5410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Input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169047" y="3262557"/>
            <a:ext cx="641608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Output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180508" y="3803561"/>
            <a:ext cx="711731" cy="248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In transit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52" b="3110"/>
          <a:stretch/>
        </p:blipFill>
        <p:spPr>
          <a:xfrm>
            <a:off x="509750" y="1458209"/>
            <a:ext cx="3350625" cy="255915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20724"/>
              </p:ext>
            </p:extLst>
          </p:nvPr>
        </p:nvGraphicFramePr>
        <p:xfrm>
          <a:off x="5022413" y="856156"/>
          <a:ext cx="4024151" cy="3626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842">
                  <a:extLst>
                    <a:ext uri="{9D8B030D-6E8A-4147-A177-3AD203B41FA5}">
                      <a16:colId xmlns:a16="http://schemas.microsoft.com/office/drawing/2014/main" val="3091905317"/>
                    </a:ext>
                  </a:extLst>
                </a:gridCol>
                <a:gridCol w="1303367">
                  <a:extLst>
                    <a:ext uri="{9D8B030D-6E8A-4147-A177-3AD203B41FA5}">
                      <a16:colId xmlns:a16="http://schemas.microsoft.com/office/drawing/2014/main" val="2681489804"/>
                    </a:ext>
                  </a:extLst>
                </a:gridCol>
                <a:gridCol w="2453942">
                  <a:extLst>
                    <a:ext uri="{9D8B030D-6E8A-4147-A177-3AD203B41FA5}">
                      <a16:colId xmlns:a16="http://schemas.microsoft.com/office/drawing/2014/main" val="2010173901"/>
                    </a:ext>
                  </a:extLst>
                </a:gridCol>
              </a:tblGrid>
              <a:tr h="126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Area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3681442697"/>
                  </a:ext>
                </a:extLst>
              </a:tr>
              <a:tr h="3634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a.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Actual Output (completed QAI)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Online and offline batch card that completed QAI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Online: Hourly Batch Card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Offline: Print Normal Batch Card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3877239467"/>
                  </a:ext>
                </a:extLst>
              </a:tr>
              <a:tr h="253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b.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Watertight (</a:t>
                      </a:r>
                      <a:r>
                        <a:rPr lang="en-US" sz="800" dirty="0" err="1">
                          <a:effectLst/>
                        </a:rPr>
                        <a:t>QC,QAI,PSI,Production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Watertight batch card that completed QAI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4132521934"/>
                  </a:ext>
                </a:extLst>
              </a:tr>
              <a:tr h="126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c.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Lost batch</a:t>
                      </a:r>
                      <a:r>
                        <a:rPr lang="en-US" sz="800" baseline="0" dirty="0" smtClean="0">
                          <a:effectLst/>
                        </a:rPr>
                        <a:t> (Completed QAI)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Lost batch</a:t>
                      </a:r>
                      <a:r>
                        <a:rPr lang="en-US" sz="800" baseline="0" dirty="0" smtClean="0">
                          <a:effectLst/>
                        </a:rPr>
                        <a:t> card that completed QAI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1240278025"/>
                  </a:ext>
                </a:extLst>
              </a:tr>
              <a:tr h="253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d.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Packed as FG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Batch card completed final pack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1803079243"/>
                  </a:ext>
                </a:extLst>
              </a:tr>
              <a:tr h="253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e.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Full batch downgrade to 2G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Batch card downgrade to second grade glove completely under QC module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1412146049"/>
                  </a:ext>
                </a:extLst>
              </a:tr>
              <a:tr h="126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f.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Full batch </a:t>
                      </a:r>
                      <a:r>
                        <a:rPr lang="en-US" sz="800" dirty="0" smtClean="0">
                          <a:effectLst/>
                        </a:rPr>
                        <a:t>downgrade to </a:t>
                      </a:r>
                      <a:r>
                        <a:rPr lang="en-US" sz="800" dirty="0">
                          <a:effectLst/>
                        </a:rPr>
                        <a:t>Reject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Batch card downgrade to reject glove completely under QC module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2742335607"/>
                  </a:ext>
                </a:extLst>
              </a:tr>
              <a:tr h="126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g.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OQC-2G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Sorted out </a:t>
                      </a:r>
                      <a:r>
                        <a:rPr lang="en-US" sz="800" dirty="0">
                          <a:effectLst/>
                        </a:rPr>
                        <a:t>2G glove pieces during QC scanning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127272211"/>
                  </a:ext>
                </a:extLst>
              </a:tr>
              <a:tr h="126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h.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OQC-Reject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Sorted out </a:t>
                      </a:r>
                      <a:r>
                        <a:rPr lang="en-US" sz="800" dirty="0">
                          <a:effectLst/>
                        </a:rPr>
                        <a:t>rejected glove pieces during QC scanning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2403908073"/>
                  </a:ext>
                </a:extLst>
              </a:tr>
              <a:tr h="584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>
                          <a:effectLst/>
                        </a:rPr>
                        <a:t>i</a:t>
                      </a:r>
                      <a:r>
                        <a:rPr lang="en-US" sz="800" dirty="0" smtClean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TMP</a:t>
                      </a:r>
                      <a:r>
                        <a:rPr lang="en-US" sz="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generated in TOMS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Batch card registered in TOMS system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2009024707"/>
                  </a:ext>
                </a:extLst>
              </a:tr>
              <a:tr h="253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j.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TMP </a:t>
                      </a:r>
                      <a:r>
                        <a:rPr lang="en-US" sz="800" dirty="0" err="1" smtClean="0">
                          <a:effectLst/>
                        </a:rPr>
                        <a:t>inventorized</a:t>
                      </a:r>
                      <a:r>
                        <a:rPr lang="en-US" sz="800" baseline="0" dirty="0" smtClean="0">
                          <a:effectLst/>
                        </a:rPr>
                        <a:t> in TOMS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Batch card registered in TOMS system without scan out and scan into pallets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2221567236"/>
                  </a:ext>
                </a:extLst>
              </a:tr>
              <a:tr h="242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k.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WIP </a:t>
                      </a:r>
                      <a:r>
                        <a:rPr lang="en-US" sz="800" dirty="0" err="1" smtClean="0">
                          <a:effectLst/>
                        </a:rPr>
                        <a:t>inventorized</a:t>
                      </a:r>
                      <a:r>
                        <a:rPr lang="en-US" sz="800" dirty="0" smtClean="0">
                          <a:effectLst/>
                        </a:rPr>
                        <a:t> in GIS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Batch card scan in to GIS without scan out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2490588915"/>
                  </a:ext>
                </a:extLst>
              </a:tr>
              <a:tr h="726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l.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WIP in transit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Batch card not found in area below but not packed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Full batch downgrade to 2G/Reject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Full batch downgrade to 2G/Reject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Non-SP pending OQC/PT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Registered as TMP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Stored into Glove Inventory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DengXian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1264" marR="61264" marT="0" marB="0"/>
                </a:tc>
                <a:extLst>
                  <a:ext uri="{0D108BD9-81ED-4DB2-BD59-A6C34878D82A}">
                    <a16:rowId xmlns:a16="http://schemas.microsoft.com/office/drawing/2014/main" val="2418762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3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BB5421-2242-49B5-8EDD-39A8BA8175B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6137" y="292100"/>
            <a:ext cx="68487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System Functionalities – Monthly WIP Monitoring Report 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307" y="2212733"/>
            <a:ext cx="6933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Report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Start Date: batch card date – First date of the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End </a:t>
            </a:r>
            <a:r>
              <a:rPr lang="en-US" sz="1400" dirty="0"/>
              <a:t>Date: batch card date – </a:t>
            </a:r>
            <a:r>
              <a:rPr lang="en-US" sz="1400" dirty="0" smtClean="0"/>
              <a:t>Last </a:t>
            </a:r>
            <a:r>
              <a:rPr lang="en-US" sz="1400" dirty="0"/>
              <a:t>date of the </a:t>
            </a:r>
            <a:r>
              <a:rPr lang="en-US" sz="1400" dirty="0" smtClean="0"/>
              <a:t>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Shift : 7-7 or 12-12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Plant: plant selection (P2,P3,P4,P5,P6)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Estimated Output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Get glove output from OEE </a:t>
            </a:r>
            <a:r>
              <a:rPr lang="en-US" sz="1400" dirty="0"/>
              <a:t>data (</a:t>
            </a:r>
            <a:r>
              <a:rPr lang="en-US" sz="1200" dirty="0" err="1" smtClean="0"/>
              <a:t>OEE_Data.TargetOutput</a:t>
            </a:r>
            <a:r>
              <a:rPr lang="en-US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selected ‘Date’ is not process in OEE backend, it will get output from production line in particular plant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200" dirty="0" err="1" smtClean="0"/>
              <a:t>ProductionLine.Speed</a:t>
            </a:r>
            <a:r>
              <a:rPr lang="en-US" sz="1200" dirty="0" smtClean="0"/>
              <a:t> * 24</a:t>
            </a:r>
            <a:r>
              <a:rPr lang="en-US" sz="1400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73" y="838109"/>
            <a:ext cx="46101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28921"/>
            <a:ext cx="9144000" cy="19086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BB5421-2242-49B5-8EDD-39A8BA8175B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6137" y="292100"/>
            <a:ext cx="7173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System Functionalities – </a:t>
            </a:r>
            <a:r>
              <a:rPr lang="en-GB" b="1" dirty="0" smtClean="0">
                <a:latin typeface="Calibri" panose="020F0502020204030204" pitchFamily="34" charset="0"/>
              </a:rPr>
              <a:t>Monthly WIP Monitoring Detailed Report 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690" y="3446005"/>
            <a:ext cx="433451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" y="3348810"/>
            <a:ext cx="8900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Detailed report show the record breakdown by batch card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Screen shot (Table 1) showed ‘PT’ batch card in </a:t>
            </a:r>
            <a:r>
              <a:rPr lang="en-US" sz="1400" i="1" dirty="0" smtClean="0"/>
              <a:t>Glove Inventory System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Screen shot (Table 2) show remaining batch card in </a:t>
            </a:r>
            <a:r>
              <a:rPr lang="en-US" sz="1400" i="1" dirty="0"/>
              <a:t>Glove Inventory </a:t>
            </a:r>
            <a:r>
              <a:rPr lang="en-US" sz="1400" i="1" dirty="0" smtClean="0"/>
              <a:t>System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12" name="Straight Arrow Connector 11"/>
          <p:cNvCxnSpPr>
            <a:stCxn id="13" idx="2"/>
          </p:cNvCxnSpPr>
          <p:nvPr/>
        </p:nvCxnSpPr>
        <p:spPr>
          <a:xfrm>
            <a:off x="5908675" y="1420550"/>
            <a:ext cx="0" cy="393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94350" y="1138610"/>
            <a:ext cx="628650" cy="28194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Table 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7263038" y="3418800"/>
            <a:ext cx="628650" cy="28194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Table 2</a:t>
            </a:r>
            <a:endParaRPr lang="en-US" sz="9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577363" y="3102550"/>
            <a:ext cx="1" cy="316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1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BB5421-2242-49B5-8EDD-39A8BA8175B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6137" y="292100"/>
            <a:ext cx="68487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System Functionalities – Monthly WIP Monitoring Detailed Report 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057" y="987878"/>
            <a:ext cx="55068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Detailed report will show batch card breakdown information for each area by clicking hyperlink at (Total Batch)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It will get the latest posted date for particular 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Total PCs information is purely from QAI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Fields displayed included: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04591"/>
              </p:ext>
            </p:extLst>
          </p:nvPr>
        </p:nvGraphicFramePr>
        <p:xfrm>
          <a:off x="2163083" y="2801031"/>
          <a:ext cx="3539217" cy="1504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01">
                  <a:extLst>
                    <a:ext uri="{9D8B030D-6E8A-4147-A177-3AD203B41FA5}">
                      <a16:colId xmlns:a16="http://schemas.microsoft.com/office/drawing/2014/main" val="525691114"/>
                    </a:ext>
                  </a:extLst>
                </a:gridCol>
                <a:gridCol w="959639">
                  <a:extLst>
                    <a:ext uri="{9D8B030D-6E8A-4147-A177-3AD203B41FA5}">
                      <a16:colId xmlns:a16="http://schemas.microsoft.com/office/drawing/2014/main" val="2062569688"/>
                    </a:ext>
                  </a:extLst>
                </a:gridCol>
                <a:gridCol w="275577">
                  <a:extLst>
                    <a:ext uri="{9D8B030D-6E8A-4147-A177-3AD203B41FA5}">
                      <a16:colId xmlns:a16="http://schemas.microsoft.com/office/drawing/2014/main" val="311810433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63480180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146119103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494809229"/>
                    </a:ext>
                  </a:extLst>
                </a:gridCol>
              </a:tblGrid>
              <a:tr h="168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1.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Area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10.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Size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 PCs</a:t>
                      </a:r>
                      <a:endParaRPr 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2568427"/>
                  </a:ext>
                </a:extLst>
              </a:tr>
              <a:tr h="168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2.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Post Date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11.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Tier Side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</a:t>
                      </a:r>
                      <a:endParaRPr 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 PCs</a:t>
                      </a:r>
                      <a:endParaRPr 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38640995"/>
                  </a:ext>
                </a:extLst>
              </a:tr>
              <a:tr h="13243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3.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Serial Number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12.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BatchWeight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7977055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4.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Batch Number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13.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TenPCsWeight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10026054"/>
                  </a:ext>
                </a:extLst>
              </a:tr>
              <a:tr h="133067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5.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QC Description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14.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Batch Card Date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22061298"/>
                  </a:ext>
                </a:extLst>
              </a:tr>
              <a:tr h="168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6.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ShiftId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15.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QC Type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65950195"/>
                  </a:ext>
                </a:extLst>
              </a:tr>
              <a:tr h="168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7.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LineId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16.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QAI Date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15189934"/>
                  </a:ext>
                </a:extLst>
              </a:tr>
              <a:tr h="168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8.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Plant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17.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IsOnline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37072413"/>
                  </a:ext>
                </a:extLst>
              </a:tr>
              <a:tr h="168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 smtClean="0">
                          <a:effectLst/>
                        </a:rPr>
                        <a:t>9.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Glove Type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i="1" u="none" strike="noStrike" dirty="0" smtClean="0">
                          <a:effectLst/>
                        </a:rPr>
                        <a:t>18.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Total PCs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2760514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847" y="987878"/>
            <a:ext cx="648381" cy="1551267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5099050" y="1371600"/>
            <a:ext cx="14697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" y="837690"/>
            <a:ext cx="9075737" cy="23715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BB5421-2242-49B5-8EDD-39A8BA8175B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6137" y="292100"/>
            <a:ext cx="68487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System Functionalities –WIP Monitoring Detailed Report 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012" y="3394967"/>
            <a:ext cx="8201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Screen above show ‘WIP in transit’ batch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First table is showing Total batch with partial packed or pending packed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Second table is showing batch card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228850" y="1814465"/>
            <a:ext cx="628650" cy="28194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Table 1</a:t>
            </a:r>
            <a:endParaRPr lang="en-US" sz="900" dirty="0"/>
          </a:p>
        </p:txBody>
      </p:sp>
      <p:cxnSp>
        <p:nvCxnSpPr>
          <p:cNvPr id="3" name="Straight Arrow Connector 2"/>
          <p:cNvCxnSpPr>
            <a:stCxn id="8" idx="1"/>
          </p:cNvCxnSpPr>
          <p:nvPr/>
        </p:nvCxnSpPr>
        <p:spPr>
          <a:xfrm flipH="1">
            <a:off x="1689100" y="1955435"/>
            <a:ext cx="539750" cy="7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73675" y="1781591"/>
            <a:ext cx="628650" cy="28194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Table 2</a:t>
            </a:r>
            <a:endParaRPr lang="en-US" sz="900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5588000" y="2063531"/>
            <a:ext cx="0" cy="244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649C3B-0F62-4E49-ACC5-AE5ABFA2DE44}" type="slidenum">
              <a:rPr lang="en-US"/>
              <a:pPr/>
              <a:t>7</a:t>
            </a:fld>
            <a:endParaRPr lang="en-US"/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7577138" y="3962400"/>
            <a:ext cx="1325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Thank you </a:t>
            </a:r>
            <a:endParaRPr lang="en-MY"/>
          </a:p>
        </p:txBody>
      </p:sp>
      <p:sp>
        <p:nvSpPr>
          <p:cNvPr id="3" name="TextBox 2"/>
          <p:cNvSpPr txBox="1"/>
          <p:nvPr/>
        </p:nvSpPr>
        <p:spPr>
          <a:xfrm>
            <a:off x="2873828" y="1730830"/>
            <a:ext cx="2639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THANK YOU</a:t>
            </a:r>
            <a:endParaRPr lang="en-GB" sz="36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heme/theme1.xml><?xml version="1.0" encoding="utf-8"?>
<a:theme xmlns:a="http://schemas.openxmlformats.org/drawingml/2006/main" name="Office Theme">
  <a:themeElements>
    <a:clrScheme name="Hartalega Graph">
      <a:dk1>
        <a:srgbClr val="1C3B89"/>
      </a:dk1>
      <a:lt1>
        <a:srgbClr val="FFFFFF"/>
      </a:lt1>
      <a:dk2>
        <a:srgbClr val="131313"/>
      </a:dk2>
      <a:lt2>
        <a:srgbClr val="FFFFFF"/>
      </a:lt2>
      <a:accent1>
        <a:srgbClr val="16336D"/>
      </a:accent1>
      <a:accent2>
        <a:srgbClr val="218C2D"/>
      </a:accent2>
      <a:accent3>
        <a:srgbClr val="ADACAE"/>
      </a:accent3>
      <a:accent4>
        <a:srgbClr val="1C3B89"/>
      </a:accent4>
      <a:accent5>
        <a:srgbClr val="27AA18"/>
      </a:accent5>
      <a:accent6>
        <a:srgbClr val="205292"/>
      </a:accent6>
      <a:hlink>
        <a:srgbClr val="218C2D"/>
      </a:hlink>
      <a:folHlink>
        <a:srgbClr val="27AA1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6015</TotalTime>
  <Words>549</Words>
  <Application>Microsoft Office PowerPoint</Application>
  <PresentationFormat>On-screen Show (16:9)</PresentationFormat>
  <Paragraphs>142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DengXian</vt:lpstr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</dc:creator>
  <cp:lastModifiedBy>Pang Yik Siu</cp:lastModifiedBy>
  <cp:revision>841</cp:revision>
  <dcterms:created xsi:type="dcterms:W3CDTF">2013-08-01T10:50:08Z</dcterms:created>
  <dcterms:modified xsi:type="dcterms:W3CDTF">2019-02-18T10:09:20Z</dcterms:modified>
</cp:coreProperties>
</file>