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31" r:id="rId3"/>
    <p:sldId id="341" r:id="rId4"/>
    <p:sldId id="323" r:id="rId5"/>
    <p:sldId id="300" r:id="rId6"/>
    <p:sldId id="301" r:id="rId7"/>
    <p:sldId id="302" r:id="rId8"/>
    <p:sldId id="340" r:id="rId9"/>
    <p:sldId id="298" r:id="rId10"/>
    <p:sldId id="299" r:id="rId11"/>
    <p:sldId id="308" r:id="rId12"/>
    <p:sldId id="309" r:id="rId13"/>
    <p:sldId id="332" r:id="rId14"/>
    <p:sldId id="333" r:id="rId15"/>
    <p:sldId id="334" r:id="rId16"/>
    <p:sldId id="306" r:id="rId17"/>
    <p:sldId id="318" r:id="rId18"/>
    <p:sldId id="335" r:id="rId19"/>
    <p:sldId id="326" r:id="rId20"/>
    <p:sldId id="327" r:id="rId21"/>
    <p:sldId id="263" r:id="rId22"/>
    <p:sldId id="262" r:id="rId23"/>
    <p:sldId id="264" r:id="rId24"/>
    <p:sldId id="259" r:id="rId25"/>
    <p:sldId id="284" r:id="rId26"/>
    <p:sldId id="285" r:id="rId27"/>
    <p:sldId id="336" r:id="rId28"/>
    <p:sldId id="286" r:id="rId29"/>
    <p:sldId id="338" r:id="rId30"/>
    <p:sldId id="339" r:id="rId31"/>
    <p:sldId id="291" r:id="rId32"/>
    <p:sldId id="311" r:id="rId33"/>
    <p:sldId id="312" r:id="rId34"/>
    <p:sldId id="292" r:id="rId35"/>
    <p:sldId id="293" r:id="rId36"/>
    <p:sldId id="294" r:id="rId37"/>
    <p:sldId id="287" r:id="rId38"/>
    <p:sldId id="313" r:id="rId39"/>
    <p:sldId id="288" r:id="rId40"/>
    <p:sldId id="289" r:id="rId41"/>
    <p:sldId id="290" r:id="rId42"/>
    <p:sldId id="265" r:id="rId43"/>
    <p:sldId id="315" r:id="rId44"/>
    <p:sldId id="316" r:id="rId45"/>
    <p:sldId id="266" r:id="rId46"/>
    <p:sldId id="277" r:id="rId47"/>
    <p:sldId id="278" r:id="rId48"/>
    <p:sldId id="279" r:id="rId49"/>
    <p:sldId id="337" r:id="rId50"/>
    <p:sldId id="280" r:id="rId51"/>
    <p:sldId id="281" r:id="rId52"/>
    <p:sldId id="282" r:id="rId53"/>
    <p:sldId id="283" r:id="rId54"/>
    <p:sldId id="328" r:id="rId55"/>
    <p:sldId id="329" r:id="rId56"/>
    <p:sldId id="33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6" autoAdjust="0"/>
    <p:restoredTop sz="94660"/>
  </p:normalViewPr>
  <p:slideViewPr>
    <p:cSldViewPr>
      <p:cViewPr varScale="1">
        <p:scale>
          <a:sx n="53" d="100"/>
          <a:sy n="53" d="100"/>
        </p:scale>
        <p:origin x="-8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799FD-6E61-46FF-8389-CBE95E48BB7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3A4579D3-2957-4738-AE4B-2E97F9A5A08B}">
      <dgm:prSet phldrT="[Text]"/>
      <dgm:spPr/>
      <dgm:t>
        <a:bodyPr/>
        <a:lstStyle/>
        <a:p>
          <a:r>
            <a:rPr lang="en-IN"/>
            <a:t>Program</a:t>
          </a:r>
        </a:p>
      </dgm:t>
    </dgm:pt>
    <dgm:pt modelId="{02CC0000-C461-40C3-897D-73CCDA89BE19}" type="parTrans" cxnId="{2F2A3950-E5AB-4B60-B752-FA0CD86DDF2F}">
      <dgm:prSet/>
      <dgm:spPr/>
      <dgm:t>
        <a:bodyPr/>
        <a:lstStyle/>
        <a:p>
          <a:endParaRPr lang="en-IN"/>
        </a:p>
      </dgm:t>
    </dgm:pt>
    <dgm:pt modelId="{5E0F7E2C-B0A1-4B8A-9FCC-93B0E73BC9D5}" type="sibTrans" cxnId="{2F2A3950-E5AB-4B60-B752-FA0CD86DDF2F}">
      <dgm:prSet/>
      <dgm:spPr/>
      <dgm:t>
        <a:bodyPr/>
        <a:lstStyle/>
        <a:p>
          <a:endParaRPr lang="en-IN"/>
        </a:p>
      </dgm:t>
    </dgm:pt>
    <dgm:pt modelId="{5C6CB203-749E-44F7-AA37-C3F104ECE484}">
      <dgm:prSet/>
      <dgm:spPr/>
      <dgm:t>
        <a:bodyPr/>
        <a:lstStyle/>
        <a:p>
          <a:r>
            <a:rPr lang="en-IN" dirty="0"/>
            <a:t>Relative </a:t>
          </a:r>
          <a:r>
            <a:rPr lang="en-IN" dirty="0" smtClean="0"/>
            <a:t>humidity</a:t>
          </a:r>
        </a:p>
        <a:p>
          <a:r>
            <a:rPr lang="en-US" dirty="0" smtClean="0"/>
            <a:t>[user]</a:t>
          </a:r>
          <a:endParaRPr lang="en-IN" dirty="0"/>
        </a:p>
      </dgm:t>
    </dgm:pt>
    <dgm:pt modelId="{5E268A32-FEBF-4B7B-BFBC-4B0B1ED46B31}" type="parTrans" cxnId="{E4DE90E5-2224-4B8C-ACA5-BE33B61FF1FB}">
      <dgm:prSet/>
      <dgm:spPr/>
      <dgm:t>
        <a:bodyPr/>
        <a:lstStyle/>
        <a:p>
          <a:endParaRPr lang="en-IN"/>
        </a:p>
      </dgm:t>
    </dgm:pt>
    <dgm:pt modelId="{162EC61F-0106-4F57-BF74-E6E761AEBFD2}" type="sibTrans" cxnId="{E4DE90E5-2224-4B8C-ACA5-BE33B61FF1FB}">
      <dgm:prSet/>
      <dgm:spPr/>
      <dgm:t>
        <a:bodyPr/>
        <a:lstStyle/>
        <a:p>
          <a:endParaRPr lang="en-IN"/>
        </a:p>
      </dgm:t>
    </dgm:pt>
    <dgm:pt modelId="{BA0E9E1D-8BFD-4639-9885-27FB70D3E130}">
      <dgm:prSet/>
      <dgm:spPr/>
      <dgm:t>
        <a:bodyPr/>
        <a:lstStyle/>
        <a:p>
          <a:r>
            <a:rPr lang="en-IN" dirty="0"/>
            <a:t>Moisture content of the </a:t>
          </a:r>
          <a:r>
            <a:rPr lang="en-IN" dirty="0" smtClean="0"/>
            <a:t>sample</a:t>
          </a:r>
        </a:p>
        <a:p>
          <a:r>
            <a:rPr lang="en-US" dirty="0" smtClean="0"/>
            <a:t>[user]</a:t>
          </a:r>
          <a:endParaRPr lang="en-IN" dirty="0"/>
        </a:p>
      </dgm:t>
    </dgm:pt>
    <dgm:pt modelId="{4C43F056-517C-4EC4-A087-60B956016C9D}" type="parTrans" cxnId="{4B799F90-5AC3-4124-9BA1-ABF5CA9CEFA4}">
      <dgm:prSet/>
      <dgm:spPr/>
      <dgm:t>
        <a:bodyPr/>
        <a:lstStyle/>
        <a:p>
          <a:endParaRPr lang="en-IN"/>
        </a:p>
      </dgm:t>
    </dgm:pt>
    <dgm:pt modelId="{E004AF2B-3E1C-4D15-AF1A-6366EB5CDA24}" type="sibTrans" cxnId="{4B799F90-5AC3-4124-9BA1-ABF5CA9CEFA4}">
      <dgm:prSet/>
      <dgm:spPr/>
      <dgm:t>
        <a:bodyPr/>
        <a:lstStyle/>
        <a:p>
          <a:endParaRPr lang="en-IN"/>
        </a:p>
      </dgm:t>
    </dgm:pt>
    <dgm:pt modelId="{62B0F85A-1C1A-4EAB-AEF3-7C61F3D1E0A5}">
      <dgm:prSet/>
      <dgm:spPr/>
      <dgm:t>
        <a:bodyPr/>
        <a:lstStyle/>
        <a:p>
          <a:r>
            <a:rPr lang="en-IN" dirty="0"/>
            <a:t>Storage </a:t>
          </a:r>
          <a:r>
            <a:rPr lang="en-IN" dirty="0" smtClean="0"/>
            <a:t>Temperature</a:t>
          </a:r>
        </a:p>
        <a:p>
          <a:r>
            <a:rPr lang="en-US" dirty="0" smtClean="0"/>
            <a:t>[user]</a:t>
          </a:r>
          <a:endParaRPr lang="en-IN" dirty="0"/>
        </a:p>
      </dgm:t>
    </dgm:pt>
    <dgm:pt modelId="{E356E889-F544-428F-B105-B0E6C75251E1}" type="parTrans" cxnId="{5F401C01-416A-46CE-827E-FCDDD9E3B0B1}">
      <dgm:prSet/>
      <dgm:spPr/>
      <dgm:t>
        <a:bodyPr/>
        <a:lstStyle/>
        <a:p>
          <a:endParaRPr lang="en-IN"/>
        </a:p>
      </dgm:t>
    </dgm:pt>
    <dgm:pt modelId="{B3B18699-707A-49E2-B020-DE60B3A8A0DD}" type="sibTrans" cxnId="{5F401C01-416A-46CE-827E-FCDDD9E3B0B1}">
      <dgm:prSet/>
      <dgm:spPr/>
      <dgm:t>
        <a:bodyPr/>
        <a:lstStyle/>
        <a:p>
          <a:endParaRPr lang="en-IN"/>
        </a:p>
      </dgm:t>
    </dgm:pt>
    <dgm:pt modelId="{1F453D46-1508-42B2-BEDC-42408FDC95CA}">
      <dgm:prSet/>
      <dgm:spPr/>
      <dgm:t>
        <a:bodyPr/>
        <a:lstStyle/>
        <a:p>
          <a:r>
            <a:rPr lang="en-IN" dirty="0"/>
            <a:t>Mass of </a:t>
          </a:r>
          <a:r>
            <a:rPr lang="en-IN" dirty="0" smtClean="0"/>
            <a:t>sample</a:t>
          </a:r>
        </a:p>
        <a:p>
          <a:r>
            <a:rPr lang="en-US" dirty="0" smtClean="0"/>
            <a:t>[user]</a:t>
          </a:r>
          <a:endParaRPr lang="en-IN" dirty="0"/>
        </a:p>
      </dgm:t>
    </dgm:pt>
    <dgm:pt modelId="{BD301D5C-2D76-48BA-819B-167C5BA8872B}" type="parTrans" cxnId="{614F4408-AB51-43B9-AAB6-F72DAF8DA03C}">
      <dgm:prSet/>
      <dgm:spPr/>
      <dgm:t>
        <a:bodyPr/>
        <a:lstStyle/>
        <a:p>
          <a:endParaRPr lang="en-IN"/>
        </a:p>
      </dgm:t>
    </dgm:pt>
    <dgm:pt modelId="{FD987904-E1D4-492D-8FC7-BF22ABE55725}" type="sibTrans" cxnId="{614F4408-AB51-43B9-AAB6-F72DAF8DA03C}">
      <dgm:prSet/>
      <dgm:spPr/>
      <dgm:t>
        <a:bodyPr/>
        <a:lstStyle/>
        <a:p>
          <a:endParaRPr lang="en-IN"/>
        </a:p>
      </dgm:t>
    </dgm:pt>
    <dgm:pt modelId="{6AEFCE51-E24F-4160-81BD-FED049EB3055}">
      <dgm:prSet/>
      <dgm:spPr/>
      <dgm:t>
        <a:bodyPr/>
        <a:lstStyle/>
        <a:p>
          <a:r>
            <a:rPr lang="en-IN" dirty="0"/>
            <a:t>Dimensions of the </a:t>
          </a:r>
          <a:r>
            <a:rPr lang="en-IN" dirty="0" smtClean="0"/>
            <a:t>sample</a:t>
          </a:r>
        </a:p>
        <a:p>
          <a:r>
            <a:rPr lang="en-US" dirty="0" smtClean="0"/>
            <a:t>[user]</a:t>
          </a:r>
          <a:endParaRPr lang="en-IN" dirty="0"/>
        </a:p>
      </dgm:t>
    </dgm:pt>
    <dgm:pt modelId="{77FF5A16-A95A-4CE7-A843-8838B3EDD0F7}" type="parTrans" cxnId="{F07EA70A-426A-40AF-A890-18D1A225E88F}">
      <dgm:prSet/>
      <dgm:spPr/>
      <dgm:t>
        <a:bodyPr/>
        <a:lstStyle/>
        <a:p>
          <a:endParaRPr lang="en-IN"/>
        </a:p>
      </dgm:t>
    </dgm:pt>
    <dgm:pt modelId="{6691CC5F-CA10-49F3-B6A3-4A921EAA3236}" type="sibTrans" cxnId="{F07EA70A-426A-40AF-A890-18D1A225E88F}">
      <dgm:prSet/>
      <dgm:spPr/>
      <dgm:t>
        <a:bodyPr/>
        <a:lstStyle/>
        <a:p>
          <a:endParaRPr lang="en-IN"/>
        </a:p>
      </dgm:t>
    </dgm:pt>
    <dgm:pt modelId="{D64EFB2B-2ADF-4BAC-AEBA-13949CF54F78}">
      <dgm:prSet/>
      <dgm:spPr/>
      <dgm:t>
        <a:bodyPr/>
        <a:lstStyle/>
        <a:p>
          <a:r>
            <a:rPr lang="en-IN" dirty="0"/>
            <a:t>Permeability </a:t>
          </a:r>
          <a:r>
            <a:rPr lang="en-IN" dirty="0" smtClean="0"/>
            <a:t>and other data </a:t>
          </a:r>
          <a:r>
            <a:rPr lang="en-IN" dirty="0"/>
            <a:t>of packaging </a:t>
          </a:r>
          <a:r>
            <a:rPr lang="en-IN" dirty="0" smtClean="0"/>
            <a:t>material</a:t>
          </a:r>
        </a:p>
        <a:p>
          <a:r>
            <a:rPr lang="en-US" dirty="0" smtClean="0"/>
            <a:t>[Database]</a:t>
          </a:r>
          <a:endParaRPr lang="en-IN" dirty="0"/>
        </a:p>
      </dgm:t>
    </dgm:pt>
    <dgm:pt modelId="{76C33CBF-5E2C-45C6-88AB-AB1B8458FD76}" type="parTrans" cxnId="{188293DC-D0FF-4C56-8904-F26E662C828A}">
      <dgm:prSet/>
      <dgm:spPr/>
      <dgm:t>
        <a:bodyPr/>
        <a:lstStyle/>
        <a:p>
          <a:endParaRPr lang="en-IN"/>
        </a:p>
      </dgm:t>
    </dgm:pt>
    <dgm:pt modelId="{41FAA8CD-E6E7-42F1-921F-5D6F0236F92C}" type="sibTrans" cxnId="{188293DC-D0FF-4C56-8904-F26E662C828A}">
      <dgm:prSet/>
      <dgm:spPr/>
      <dgm:t>
        <a:bodyPr/>
        <a:lstStyle/>
        <a:p>
          <a:endParaRPr lang="en-IN"/>
        </a:p>
      </dgm:t>
    </dgm:pt>
    <dgm:pt modelId="{815B5B1A-7B00-4528-A136-570BEB69CA3A}">
      <dgm:prSet/>
      <dgm:spPr/>
      <dgm:t>
        <a:bodyPr/>
        <a:lstStyle/>
        <a:p>
          <a:r>
            <a:rPr lang="en-IN" dirty="0"/>
            <a:t>GAB model constant for food </a:t>
          </a:r>
          <a:r>
            <a:rPr lang="en-IN" dirty="0" smtClean="0"/>
            <a:t>sample</a:t>
          </a:r>
        </a:p>
        <a:p>
          <a:r>
            <a:rPr lang="en-IN" dirty="0" smtClean="0"/>
            <a:t>[Database] </a:t>
          </a:r>
          <a:endParaRPr lang="en-IN" dirty="0"/>
        </a:p>
      </dgm:t>
    </dgm:pt>
    <dgm:pt modelId="{2AA15E4D-3919-437A-8123-06D1A794FE22}" type="parTrans" cxnId="{C17E828A-2827-4138-B6C5-65802332FC20}">
      <dgm:prSet/>
      <dgm:spPr/>
      <dgm:t>
        <a:bodyPr/>
        <a:lstStyle/>
        <a:p>
          <a:endParaRPr lang="en-IN"/>
        </a:p>
      </dgm:t>
    </dgm:pt>
    <dgm:pt modelId="{D2E76AF3-5B6D-4BE4-891E-E8310F1868D8}" type="sibTrans" cxnId="{C17E828A-2827-4138-B6C5-65802332FC20}">
      <dgm:prSet/>
      <dgm:spPr/>
      <dgm:t>
        <a:bodyPr/>
        <a:lstStyle/>
        <a:p>
          <a:endParaRPr lang="en-IN"/>
        </a:p>
      </dgm:t>
    </dgm:pt>
    <dgm:pt modelId="{F0364626-E185-4D18-BA44-DB1183BD594D}" type="pres">
      <dgm:prSet presAssocID="{CBD799FD-6E61-46FF-8389-CBE95E48BB7F}" presName="cycle" presStyleCnt="0">
        <dgm:presLayoutVars>
          <dgm:chMax val="1"/>
          <dgm:dir/>
          <dgm:animLvl val="ctr"/>
          <dgm:resizeHandles val="exact"/>
        </dgm:presLayoutVars>
      </dgm:prSet>
      <dgm:spPr/>
      <dgm:t>
        <a:bodyPr/>
        <a:lstStyle/>
        <a:p>
          <a:endParaRPr lang="en-IN"/>
        </a:p>
      </dgm:t>
    </dgm:pt>
    <dgm:pt modelId="{78AFF3CA-5171-4720-9900-6C1F8547A383}" type="pres">
      <dgm:prSet presAssocID="{3A4579D3-2957-4738-AE4B-2E97F9A5A08B}" presName="centerShape" presStyleLbl="node0" presStyleIdx="0" presStyleCnt="1"/>
      <dgm:spPr/>
      <dgm:t>
        <a:bodyPr/>
        <a:lstStyle/>
        <a:p>
          <a:endParaRPr lang="en-IN"/>
        </a:p>
      </dgm:t>
    </dgm:pt>
    <dgm:pt modelId="{B2504D99-6181-42C7-A030-B553A108292D}" type="pres">
      <dgm:prSet presAssocID="{4C43F056-517C-4EC4-A087-60B956016C9D}" presName="parTrans" presStyleLbl="bgSibTrans2D1" presStyleIdx="0" presStyleCnt="7"/>
      <dgm:spPr/>
      <dgm:t>
        <a:bodyPr/>
        <a:lstStyle/>
        <a:p>
          <a:endParaRPr lang="en-IN"/>
        </a:p>
      </dgm:t>
    </dgm:pt>
    <dgm:pt modelId="{0095E4E5-ED71-4195-A821-3E7C8C91B1B3}" type="pres">
      <dgm:prSet presAssocID="{BA0E9E1D-8BFD-4639-9885-27FB70D3E130}" presName="node" presStyleLbl="node1" presStyleIdx="0" presStyleCnt="7" custRadScaleRad="99697" custRadScaleInc="-2121">
        <dgm:presLayoutVars>
          <dgm:bulletEnabled val="1"/>
        </dgm:presLayoutVars>
      </dgm:prSet>
      <dgm:spPr/>
      <dgm:t>
        <a:bodyPr/>
        <a:lstStyle/>
        <a:p>
          <a:endParaRPr lang="en-IN"/>
        </a:p>
      </dgm:t>
    </dgm:pt>
    <dgm:pt modelId="{E26DBE91-22EF-4027-B60D-47EAB6879A6A}" type="pres">
      <dgm:prSet presAssocID="{5E268A32-FEBF-4B7B-BFBC-4B0B1ED46B31}" presName="parTrans" presStyleLbl="bgSibTrans2D1" presStyleIdx="1" presStyleCnt="7"/>
      <dgm:spPr/>
      <dgm:t>
        <a:bodyPr/>
        <a:lstStyle/>
        <a:p>
          <a:endParaRPr lang="en-IN"/>
        </a:p>
      </dgm:t>
    </dgm:pt>
    <dgm:pt modelId="{8DDF7D4D-0FD4-4BE0-9F11-4E8973D8C900}" type="pres">
      <dgm:prSet presAssocID="{5C6CB203-749E-44F7-AA37-C3F104ECE484}" presName="node" presStyleLbl="node1" presStyleIdx="1" presStyleCnt="7">
        <dgm:presLayoutVars>
          <dgm:bulletEnabled val="1"/>
        </dgm:presLayoutVars>
      </dgm:prSet>
      <dgm:spPr/>
      <dgm:t>
        <a:bodyPr/>
        <a:lstStyle/>
        <a:p>
          <a:endParaRPr lang="en-IN"/>
        </a:p>
      </dgm:t>
    </dgm:pt>
    <dgm:pt modelId="{FB611950-06D9-4276-B275-6C6C55AFF644}" type="pres">
      <dgm:prSet presAssocID="{BD301D5C-2D76-48BA-819B-167C5BA8872B}" presName="parTrans" presStyleLbl="bgSibTrans2D1" presStyleIdx="2" presStyleCnt="7"/>
      <dgm:spPr/>
      <dgm:t>
        <a:bodyPr/>
        <a:lstStyle/>
        <a:p>
          <a:endParaRPr lang="en-IN"/>
        </a:p>
      </dgm:t>
    </dgm:pt>
    <dgm:pt modelId="{2937E41D-C2DF-4A78-AA9A-706FC8C53C9B}" type="pres">
      <dgm:prSet presAssocID="{1F453D46-1508-42B2-BEDC-42408FDC95CA}" presName="node" presStyleLbl="node1" presStyleIdx="2" presStyleCnt="7">
        <dgm:presLayoutVars>
          <dgm:bulletEnabled val="1"/>
        </dgm:presLayoutVars>
      </dgm:prSet>
      <dgm:spPr/>
      <dgm:t>
        <a:bodyPr/>
        <a:lstStyle/>
        <a:p>
          <a:endParaRPr lang="en-IN"/>
        </a:p>
      </dgm:t>
    </dgm:pt>
    <dgm:pt modelId="{C9E6C413-13EF-4479-B093-DC158F35B51C}" type="pres">
      <dgm:prSet presAssocID="{E356E889-F544-428F-B105-B0E6C75251E1}" presName="parTrans" presStyleLbl="bgSibTrans2D1" presStyleIdx="3" presStyleCnt="7"/>
      <dgm:spPr/>
      <dgm:t>
        <a:bodyPr/>
        <a:lstStyle/>
        <a:p>
          <a:endParaRPr lang="en-IN"/>
        </a:p>
      </dgm:t>
    </dgm:pt>
    <dgm:pt modelId="{D9386237-39E8-4B55-9E84-D53191560771}" type="pres">
      <dgm:prSet presAssocID="{62B0F85A-1C1A-4EAB-AEF3-7C61F3D1E0A5}" presName="node" presStyleLbl="node1" presStyleIdx="3" presStyleCnt="7">
        <dgm:presLayoutVars>
          <dgm:bulletEnabled val="1"/>
        </dgm:presLayoutVars>
      </dgm:prSet>
      <dgm:spPr/>
      <dgm:t>
        <a:bodyPr/>
        <a:lstStyle/>
        <a:p>
          <a:endParaRPr lang="en-IN"/>
        </a:p>
      </dgm:t>
    </dgm:pt>
    <dgm:pt modelId="{069CF445-46B7-4BD4-B3C4-035CA34370A2}" type="pres">
      <dgm:prSet presAssocID="{77FF5A16-A95A-4CE7-A843-8838B3EDD0F7}" presName="parTrans" presStyleLbl="bgSibTrans2D1" presStyleIdx="4" presStyleCnt="7"/>
      <dgm:spPr/>
      <dgm:t>
        <a:bodyPr/>
        <a:lstStyle/>
        <a:p>
          <a:endParaRPr lang="en-IN"/>
        </a:p>
      </dgm:t>
    </dgm:pt>
    <dgm:pt modelId="{4E4F1DD6-6AF2-44CA-94EC-14475A215242}" type="pres">
      <dgm:prSet presAssocID="{6AEFCE51-E24F-4160-81BD-FED049EB3055}" presName="node" presStyleLbl="node1" presStyleIdx="4" presStyleCnt="7">
        <dgm:presLayoutVars>
          <dgm:bulletEnabled val="1"/>
        </dgm:presLayoutVars>
      </dgm:prSet>
      <dgm:spPr/>
      <dgm:t>
        <a:bodyPr/>
        <a:lstStyle/>
        <a:p>
          <a:endParaRPr lang="en-IN"/>
        </a:p>
      </dgm:t>
    </dgm:pt>
    <dgm:pt modelId="{A336E72B-75A6-4345-8148-CCA55C45454E}" type="pres">
      <dgm:prSet presAssocID="{2AA15E4D-3919-437A-8123-06D1A794FE22}" presName="parTrans" presStyleLbl="bgSibTrans2D1" presStyleIdx="5" presStyleCnt="7"/>
      <dgm:spPr/>
      <dgm:t>
        <a:bodyPr/>
        <a:lstStyle/>
        <a:p>
          <a:endParaRPr lang="en-IN"/>
        </a:p>
      </dgm:t>
    </dgm:pt>
    <dgm:pt modelId="{2D4207CC-0476-4756-9D38-78CD02F3456C}" type="pres">
      <dgm:prSet presAssocID="{815B5B1A-7B00-4528-A136-570BEB69CA3A}" presName="node" presStyleLbl="node1" presStyleIdx="5" presStyleCnt="7">
        <dgm:presLayoutVars>
          <dgm:bulletEnabled val="1"/>
        </dgm:presLayoutVars>
      </dgm:prSet>
      <dgm:spPr/>
      <dgm:t>
        <a:bodyPr/>
        <a:lstStyle/>
        <a:p>
          <a:endParaRPr lang="en-IN"/>
        </a:p>
      </dgm:t>
    </dgm:pt>
    <dgm:pt modelId="{06D9A4CA-060E-48F4-9C88-E297644E30DD}" type="pres">
      <dgm:prSet presAssocID="{76C33CBF-5E2C-45C6-88AB-AB1B8458FD76}" presName="parTrans" presStyleLbl="bgSibTrans2D1" presStyleIdx="6" presStyleCnt="7"/>
      <dgm:spPr/>
      <dgm:t>
        <a:bodyPr/>
        <a:lstStyle/>
        <a:p>
          <a:endParaRPr lang="en-IN"/>
        </a:p>
      </dgm:t>
    </dgm:pt>
    <dgm:pt modelId="{99DF2906-9901-4582-8B69-189AD8B16C3D}" type="pres">
      <dgm:prSet presAssocID="{D64EFB2B-2ADF-4BAC-AEBA-13949CF54F78}" presName="node" presStyleLbl="node1" presStyleIdx="6" presStyleCnt="7">
        <dgm:presLayoutVars>
          <dgm:bulletEnabled val="1"/>
        </dgm:presLayoutVars>
      </dgm:prSet>
      <dgm:spPr/>
      <dgm:t>
        <a:bodyPr/>
        <a:lstStyle/>
        <a:p>
          <a:endParaRPr lang="en-IN"/>
        </a:p>
      </dgm:t>
    </dgm:pt>
  </dgm:ptLst>
  <dgm:cxnLst>
    <dgm:cxn modelId="{A1F46223-CA14-4B37-8A98-E1FAED2B7E4D}" type="presOf" srcId="{D64EFB2B-2ADF-4BAC-AEBA-13949CF54F78}" destId="{99DF2906-9901-4582-8B69-189AD8B16C3D}" srcOrd="0" destOrd="0" presId="urn:microsoft.com/office/officeart/2005/8/layout/radial4"/>
    <dgm:cxn modelId="{5F401C01-416A-46CE-827E-FCDDD9E3B0B1}" srcId="{3A4579D3-2957-4738-AE4B-2E97F9A5A08B}" destId="{62B0F85A-1C1A-4EAB-AEF3-7C61F3D1E0A5}" srcOrd="3" destOrd="0" parTransId="{E356E889-F544-428F-B105-B0E6C75251E1}" sibTransId="{B3B18699-707A-49E2-B020-DE60B3A8A0DD}"/>
    <dgm:cxn modelId="{ED89FC31-2A3B-46F1-B78C-6A193BABE90B}" type="presOf" srcId="{4C43F056-517C-4EC4-A087-60B956016C9D}" destId="{B2504D99-6181-42C7-A030-B553A108292D}" srcOrd="0" destOrd="0" presId="urn:microsoft.com/office/officeart/2005/8/layout/radial4"/>
    <dgm:cxn modelId="{933C9C06-9375-46D3-A6A3-71D61E9A48A0}" type="presOf" srcId="{76C33CBF-5E2C-45C6-88AB-AB1B8458FD76}" destId="{06D9A4CA-060E-48F4-9C88-E297644E30DD}" srcOrd="0" destOrd="0" presId="urn:microsoft.com/office/officeart/2005/8/layout/radial4"/>
    <dgm:cxn modelId="{7B200E9E-CD84-4884-B2EB-D95191C5D6FA}" type="presOf" srcId="{E356E889-F544-428F-B105-B0E6C75251E1}" destId="{C9E6C413-13EF-4479-B093-DC158F35B51C}" srcOrd="0" destOrd="0" presId="urn:microsoft.com/office/officeart/2005/8/layout/radial4"/>
    <dgm:cxn modelId="{72B86A5D-9401-48DB-9AD7-ABA7E2C925A4}" type="presOf" srcId="{5C6CB203-749E-44F7-AA37-C3F104ECE484}" destId="{8DDF7D4D-0FD4-4BE0-9F11-4E8973D8C900}" srcOrd="0" destOrd="0" presId="urn:microsoft.com/office/officeart/2005/8/layout/radial4"/>
    <dgm:cxn modelId="{3ECC1E86-0808-4980-AA13-080358B619E5}" type="presOf" srcId="{6AEFCE51-E24F-4160-81BD-FED049EB3055}" destId="{4E4F1DD6-6AF2-44CA-94EC-14475A215242}" srcOrd="0" destOrd="0" presId="urn:microsoft.com/office/officeart/2005/8/layout/radial4"/>
    <dgm:cxn modelId="{60DEE255-CB0D-4CB5-A48E-8C378C98B68B}" type="presOf" srcId="{77FF5A16-A95A-4CE7-A843-8838B3EDD0F7}" destId="{069CF445-46B7-4BD4-B3C4-035CA34370A2}" srcOrd="0" destOrd="0" presId="urn:microsoft.com/office/officeart/2005/8/layout/radial4"/>
    <dgm:cxn modelId="{4B799F90-5AC3-4124-9BA1-ABF5CA9CEFA4}" srcId="{3A4579D3-2957-4738-AE4B-2E97F9A5A08B}" destId="{BA0E9E1D-8BFD-4639-9885-27FB70D3E130}" srcOrd="0" destOrd="0" parTransId="{4C43F056-517C-4EC4-A087-60B956016C9D}" sibTransId="{E004AF2B-3E1C-4D15-AF1A-6366EB5CDA24}"/>
    <dgm:cxn modelId="{614F4408-AB51-43B9-AAB6-F72DAF8DA03C}" srcId="{3A4579D3-2957-4738-AE4B-2E97F9A5A08B}" destId="{1F453D46-1508-42B2-BEDC-42408FDC95CA}" srcOrd="2" destOrd="0" parTransId="{BD301D5C-2D76-48BA-819B-167C5BA8872B}" sibTransId="{FD987904-E1D4-492D-8FC7-BF22ABE55725}"/>
    <dgm:cxn modelId="{4C4CD86A-D9D2-4ADF-8B7B-969D3D613D7C}" type="presOf" srcId="{BA0E9E1D-8BFD-4639-9885-27FB70D3E130}" destId="{0095E4E5-ED71-4195-A821-3E7C8C91B1B3}" srcOrd="0" destOrd="0" presId="urn:microsoft.com/office/officeart/2005/8/layout/radial4"/>
    <dgm:cxn modelId="{2F2A3950-E5AB-4B60-B752-FA0CD86DDF2F}" srcId="{CBD799FD-6E61-46FF-8389-CBE95E48BB7F}" destId="{3A4579D3-2957-4738-AE4B-2E97F9A5A08B}" srcOrd="0" destOrd="0" parTransId="{02CC0000-C461-40C3-897D-73CCDA89BE19}" sibTransId="{5E0F7E2C-B0A1-4B8A-9FCC-93B0E73BC9D5}"/>
    <dgm:cxn modelId="{EA6784C4-62AF-4B56-A677-54D4ECD0ACDE}" type="presOf" srcId="{815B5B1A-7B00-4528-A136-570BEB69CA3A}" destId="{2D4207CC-0476-4756-9D38-78CD02F3456C}" srcOrd="0" destOrd="0" presId="urn:microsoft.com/office/officeart/2005/8/layout/radial4"/>
    <dgm:cxn modelId="{F07EA70A-426A-40AF-A890-18D1A225E88F}" srcId="{3A4579D3-2957-4738-AE4B-2E97F9A5A08B}" destId="{6AEFCE51-E24F-4160-81BD-FED049EB3055}" srcOrd="4" destOrd="0" parTransId="{77FF5A16-A95A-4CE7-A843-8838B3EDD0F7}" sibTransId="{6691CC5F-CA10-49F3-B6A3-4A921EAA3236}"/>
    <dgm:cxn modelId="{FF0BC45D-B642-460D-B6BC-4784AED7266D}" type="presOf" srcId="{62B0F85A-1C1A-4EAB-AEF3-7C61F3D1E0A5}" destId="{D9386237-39E8-4B55-9E84-D53191560771}" srcOrd="0" destOrd="0" presId="urn:microsoft.com/office/officeart/2005/8/layout/radial4"/>
    <dgm:cxn modelId="{79766D61-FE7F-48A4-94EA-EFFB797E1C18}" type="presOf" srcId="{3A4579D3-2957-4738-AE4B-2E97F9A5A08B}" destId="{78AFF3CA-5171-4720-9900-6C1F8547A383}" srcOrd="0" destOrd="0" presId="urn:microsoft.com/office/officeart/2005/8/layout/radial4"/>
    <dgm:cxn modelId="{9B91A722-5F58-49B0-BFAA-15BCA2F3E731}" type="presOf" srcId="{1F453D46-1508-42B2-BEDC-42408FDC95CA}" destId="{2937E41D-C2DF-4A78-AA9A-706FC8C53C9B}" srcOrd="0" destOrd="0" presId="urn:microsoft.com/office/officeart/2005/8/layout/radial4"/>
    <dgm:cxn modelId="{3B09F8BB-383E-4363-8378-3F431E92FA6B}" type="presOf" srcId="{2AA15E4D-3919-437A-8123-06D1A794FE22}" destId="{A336E72B-75A6-4345-8148-CCA55C45454E}" srcOrd="0" destOrd="0" presId="urn:microsoft.com/office/officeart/2005/8/layout/radial4"/>
    <dgm:cxn modelId="{41D93534-1CE3-4AD8-898E-C6C64700C33D}" type="presOf" srcId="{BD301D5C-2D76-48BA-819B-167C5BA8872B}" destId="{FB611950-06D9-4276-B275-6C6C55AFF644}" srcOrd="0" destOrd="0" presId="urn:microsoft.com/office/officeart/2005/8/layout/radial4"/>
    <dgm:cxn modelId="{1FF3D57D-D208-4C7E-B9BD-E2B8F212FFC4}" type="presOf" srcId="{CBD799FD-6E61-46FF-8389-CBE95E48BB7F}" destId="{F0364626-E185-4D18-BA44-DB1183BD594D}" srcOrd="0" destOrd="0" presId="urn:microsoft.com/office/officeart/2005/8/layout/radial4"/>
    <dgm:cxn modelId="{E4DE90E5-2224-4B8C-ACA5-BE33B61FF1FB}" srcId="{3A4579D3-2957-4738-AE4B-2E97F9A5A08B}" destId="{5C6CB203-749E-44F7-AA37-C3F104ECE484}" srcOrd="1" destOrd="0" parTransId="{5E268A32-FEBF-4B7B-BFBC-4B0B1ED46B31}" sibTransId="{162EC61F-0106-4F57-BF74-E6E761AEBFD2}"/>
    <dgm:cxn modelId="{188293DC-D0FF-4C56-8904-F26E662C828A}" srcId="{3A4579D3-2957-4738-AE4B-2E97F9A5A08B}" destId="{D64EFB2B-2ADF-4BAC-AEBA-13949CF54F78}" srcOrd="6" destOrd="0" parTransId="{76C33CBF-5E2C-45C6-88AB-AB1B8458FD76}" sibTransId="{41FAA8CD-E6E7-42F1-921F-5D6F0236F92C}"/>
    <dgm:cxn modelId="{C17E828A-2827-4138-B6C5-65802332FC20}" srcId="{3A4579D3-2957-4738-AE4B-2E97F9A5A08B}" destId="{815B5B1A-7B00-4528-A136-570BEB69CA3A}" srcOrd="5" destOrd="0" parTransId="{2AA15E4D-3919-437A-8123-06D1A794FE22}" sibTransId="{D2E76AF3-5B6D-4BE4-891E-E8310F1868D8}"/>
    <dgm:cxn modelId="{0860C141-C956-40DA-B992-0CE4B654BF34}" type="presOf" srcId="{5E268A32-FEBF-4B7B-BFBC-4B0B1ED46B31}" destId="{E26DBE91-22EF-4027-B60D-47EAB6879A6A}" srcOrd="0" destOrd="0" presId="urn:microsoft.com/office/officeart/2005/8/layout/radial4"/>
    <dgm:cxn modelId="{69329F1E-92D3-4118-8DF6-A9C19383D00C}" type="presParOf" srcId="{F0364626-E185-4D18-BA44-DB1183BD594D}" destId="{78AFF3CA-5171-4720-9900-6C1F8547A383}" srcOrd="0" destOrd="0" presId="urn:microsoft.com/office/officeart/2005/8/layout/radial4"/>
    <dgm:cxn modelId="{051E8B11-B3F6-4590-9C7E-9CE343AEC20C}" type="presParOf" srcId="{F0364626-E185-4D18-BA44-DB1183BD594D}" destId="{B2504D99-6181-42C7-A030-B553A108292D}" srcOrd="1" destOrd="0" presId="urn:microsoft.com/office/officeart/2005/8/layout/radial4"/>
    <dgm:cxn modelId="{CA535723-6CDF-4387-9586-88A9396D94E8}" type="presParOf" srcId="{F0364626-E185-4D18-BA44-DB1183BD594D}" destId="{0095E4E5-ED71-4195-A821-3E7C8C91B1B3}" srcOrd="2" destOrd="0" presId="urn:microsoft.com/office/officeart/2005/8/layout/radial4"/>
    <dgm:cxn modelId="{0F784568-934D-4FAD-87FE-B3429A328052}" type="presParOf" srcId="{F0364626-E185-4D18-BA44-DB1183BD594D}" destId="{E26DBE91-22EF-4027-B60D-47EAB6879A6A}" srcOrd="3" destOrd="0" presId="urn:microsoft.com/office/officeart/2005/8/layout/radial4"/>
    <dgm:cxn modelId="{B61B661A-3453-4246-8B25-0D2D71B3B844}" type="presParOf" srcId="{F0364626-E185-4D18-BA44-DB1183BD594D}" destId="{8DDF7D4D-0FD4-4BE0-9F11-4E8973D8C900}" srcOrd="4" destOrd="0" presId="urn:microsoft.com/office/officeart/2005/8/layout/radial4"/>
    <dgm:cxn modelId="{06B432CB-9ADF-40C0-A3A6-3A9E6F498C1B}" type="presParOf" srcId="{F0364626-E185-4D18-BA44-DB1183BD594D}" destId="{FB611950-06D9-4276-B275-6C6C55AFF644}" srcOrd="5" destOrd="0" presId="urn:microsoft.com/office/officeart/2005/8/layout/radial4"/>
    <dgm:cxn modelId="{450C338A-2B64-4205-81C2-D27D2A5F2A04}" type="presParOf" srcId="{F0364626-E185-4D18-BA44-DB1183BD594D}" destId="{2937E41D-C2DF-4A78-AA9A-706FC8C53C9B}" srcOrd="6" destOrd="0" presId="urn:microsoft.com/office/officeart/2005/8/layout/radial4"/>
    <dgm:cxn modelId="{E8BC206D-0362-4B2E-976D-6F4246FAFB86}" type="presParOf" srcId="{F0364626-E185-4D18-BA44-DB1183BD594D}" destId="{C9E6C413-13EF-4479-B093-DC158F35B51C}" srcOrd="7" destOrd="0" presId="urn:microsoft.com/office/officeart/2005/8/layout/radial4"/>
    <dgm:cxn modelId="{4E42FDA0-DE80-4C2A-8540-D8B76D8C24DE}" type="presParOf" srcId="{F0364626-E185-4D18-BA44-DB1183BD594D}" destId="{D9386237-39E8-4B55-9E84-D53191560771}" srcOrd="8" destOrd="0" presId="urn:microsoft.com/office/officeart/2005/8/layout/radial4"/>
    <dgm:cxn modelId="{2D0F81FE-23CA-40E2-BF3B-42216A350DAC}" type="presParOf" srcId="{F0364626-E185-4D18-BA44-DB1183BD594D}" destId="{069CF445-46B7-4BD4-B3C4-035CA34370A2}" srcOrd="9" destOrd="0" presId="urn:microsoft.com/office/officeart/2005/8/layout/radial4"/>
    <dgm:cxn modelId="{9A6A2970-878E-4B2C-857B-7E4B44C307A3}" type="presParOf" srcId="{F0364626-E185-4D18-BA44-DB1183BD594D}" destId="{4E4F1DD6-6AF2-44CA-94EC-14475A215242}" srcOrd="10" destOrd="0" presId="urn:microsoft.com/office/officeart/2005/8/layout/radial4"/>
    <dgm:cxn modelId="{09E9E6E6-238A-42BF-9541-10CF72BFC6B9}" type="presParOf" srcId="{F0364626-E185-4D18-BA44-DB1183BD594D}" destId="{A336E72B-75A6-4345-8148-CCA55C45454E}" srcOrd="11" destOrd="0" presId="urn:microsoft.com/office/officeart/2005/8/layout/radial4"/>
    <dgm:cxn modelId="{21529694-CCD8-4850-A20B-73457333E380}" type="presParOf" srcId="{F0364626-E185-4D18-BA44-DB1183BD594D}" destId="{2D4207CC-0476-4756-9D38-78CD02F3456C}" srcOrd="12" destOrd="0" presId="urn:microsoft.com/office/officeart/2005/8/layout/radial4"/>
    <dgm:cxn modelId="{5835C287-B01E-4F9A-86CD-F3C46678452F}" type="presParOf" srcId="{F0364626-E185-4D18-BA44-DB1183BD594D}" destId="{06D9A4CA-060E-48F4-9C88-E297644E30DD}" srcOrd="13" destOrd="0" presId="urn:microsoft.com/office/officeart/2005/8/layout/radial4"/>
    <dgm:cxn modelId="{9B6B6698-6BE6-45D9-B896-D2B20B220E7B}" type="presParOf" srcId="{F0364626-E185-4D18-BA44-DB1183BD594D}" destId="{99DF2906-9901-4582-8B69-189AD8B16C3D}" srcOrd="1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FA1904-AF6E-40CE-A8D2-88184F1D67D0}"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IN"/>
        </a:p>
      </dgm:t>
    </dgm:pt>
    <dgm:pt modelId="{D44F230D-2D6C-4128-B33E-BDA926691EB2}">
      <dgm:prSet phldrT="[Text]"/>
      <dgm:spPr/>
      <dgm:t>
        <a:bodyPr/>
        <a:lstStyle/>
        <a:p>
          <a:r>
            <a:rPr lang="en-IN"/>
            <a:t>Program</a:t>
          </a:r>
        </a:p>
      </dgm:t>
    </dgm:pt>
    <dgm:pt modelId="{003ED288-4598-420F-A417-D9B58CDAC9E0}" type="parTrans" cxnId="{5C8EAC22-1D1D-4641-A842-D82B285D9AEB}">
      <dgm:prSet/>
      <dgm:spPr/>
      <dgm:t>
        <a:bodyPr/>
        <a:lstStyle/>
        <a:p>
          <a:endParaRPr lang="en-IN"/>
        </a:p>
      </dgm:t>
    </dgm:pt>
    <dgm:pt modelId="{BCB8750F-A900-4496-A736-424362D36687}" type="sibTrans" cxnId="{5C8EAC22-1D1D-4641-A842-D82B285D9AEB}">
      <dgm:prSet/>
      <dgm:spPr/>
      <dgm:t>
        <a:bodyPr/>
        <a:lstStyle/>
        <a:p>
          <a:endParaRPr lang="en-IN"/>
        </a:p>
      </dgm:t>
    </dgm:pt>
    <dgm:pt modelId="{91E5D053-ACB6-4414-BECA-E2203DD46025}">
      <dgm:prSet phldrT="[Text]"/>
      <dgm:spPr/>
      <dgm:t>
        <a:bodyPr/>
        <a:lstStyle/>
        <a:p>
          <a:r>
            <a:rPr lang="en-IN"/>
            <a:t>Cost of packaging(Rs)</a:t>
          </a:r>
        </a:p>
      </dgm:t>
    </dgm:pt>
    <dgm:pt modelId="{A43A094C-F906-48EB-9A5C-C720FC9C9ADC}" type="parTrans" cxnId="{0F8F33F1-CF99-4EAA-9FBD-B7E7FA321BE3}">
      <dgm:prSet/>
      <dgm:spPr/>
      <dgm:t>
        <a:bodyPr/>
        <a:lstStyle/>
        <a:p>
          <a:endParaRPr lang="en-IN"/>
        </a:p>
      </dgm:t>
    </dgm:pt>
    <dgm:pt modelId="{E9F963D3-C30B-4CD4-A41E-F5F30FE0AFAB}" type="sibTrans" cxnId="{0F8F33F1-CF99-4EAA-9FBD-B7E7FA321BE3}">
      <dgm:prSet/>
      <dgm:spPr/>
      <dgm:t>
        <a:bodyPr/>
        <a:lstStyle/>
        <a:p>
          <a:endParaRPr lang="en-IN"/>
        </a:p>
      </dgm:t>
    </dgm:pt>
    <dgm:pt modelId="{4B477B07-29B7-45E6-BDC6-2B4D878DD9B0}">
      <dgm:prSet phldrT="[Text]"/>
      <dgm:spPr/>
      <dgm:t>
        <a:bodyPr/>
        <a:lstStyle/>
        <a:p>
          <a:r>
            <a:rPr lang="en-IN"/>
            <a:t>Shelf life(in days)</a:t>
          </a:r>
        </a:p>
      </dgm:t>
    </dgm:pt>
    <dgm:pt modelId="{F411A780-5861-4269-9E82-9E81574B093D}" type="parTrans" cxnId="{4347C1BB-5D7C-4CFC-AFF1-7A885457F063}">
      <dgm:prSet/>
      <dgm:spPr/>
      <dgm:t>
        <a:bodyPr/>
        <a:lstStyle/>
        <a:p>
          <a:endParaRPr lang="en-IN"/>
        </a:p>
      </dgm:t>
    </dgm:pt>
    <dgm:pt modelId="{1C34271E-91EB-44B7-A6B6-A4890BEE2C28}" type="sibTrans" cxnId="{4347C1BB-5D7C-4CFC-AFF1-7A885457F063}">
      <dgm:prSet/>
      <dgm:spPr/>
      <dgm:t>
        <a:bodyPr/>
        <a:lstStyle/>
        <a:p>
          <a:endParaRPr lang="en-IN"/>
        </a:p>
      </dgm:t>
    </dgm:pt>
    <dgm:pt modelId="{1EC06DB6-0181-416B-86D6-3811D0E52CCE}" type="pres">
      <dgm:prSet presAssocID="{87FA1904-AF6E-40CE-A8D2-88184F1D67D0}" presName="Name0" presStyleCnt="0">
        <dgm:presLayoutVars>
          <dgm:chMax val="1"/>
          <dgm:dir/>
          <dgm:animLvl val="ctr"/>
          <dgm:resizeHandles val="exact"/>
        </dgm:presLayoutVars>
      </dgm:prSet>
      <dgm:spPr/>
      <dgm:t>
        <a:bodyPr/>
        <a:lstStyle/>
        <a:p>
          <a:endParaRPr lang="en-IN"/>
        </a:p>
      </dgm:t>
    </dgm:pt>
    <dgm:pt modelId="{D58E50DE-609F-4A9C-B2AF-2DC183F195B1}" type="pres">
      <dgm:prSet presAssocID="{D44F230D-2D6C-4128-B33E-BDA926691EB2}" presName="centerShape" presStyleLbl="node0" presStyleIdx="0" presStyleCnt="1"/>
      <dgm:spPr/>
      <dgm:t>
        <a:bodyPr/>
        <a:lstStyle/>
        <a:p>
          <a:endParaRPr lang="en-IN"/>
        </a:p>
      </dgm:t>
    </dgm:pt>
    <dgm:pt modelId="{B80715F5-C4E8-410D-9A77-933242FE2112}" type="pres">
      <dgm:prSet presAssocID="{A43A094C-F906-48EB-9A5C-C720FC9C9ADC}" presName="parTrans" presStyleLbl="sibTrans2D1" presStyleIdx="0" presStyleCnt="2"/>
      <dgm:spPr/>
      <dgm:t>
        <a:bodyPr/>
        <a:lstStyle/>
        <a:p>
          <a:endParaRPr lang="en-IN"/>
        </a:p>
      </dgm:t>
    </dgm:pt>
    <dgm:pt modelId="{751F48B3-A6A5-4F8F-9779-B8F7EE423270}" type="pres">
      <dgm:prSet presAssocID="{A43A094C-F906-48EB-9A5C-C720FC9C9ADC}" presName="connectorText" presStyleLbl="sibTrans2D1" presStyleIdx="0" presStyleCnt="2"/>
      <dgm:spPr/>
      <dgm:t>
        <a:bodyPr/>
        <a:lstStyle/>
        <a:p>
          <a:endParaRPr lang="en-IN"/>
        </a:p>
      </dgm:t>
    </dgm:pt>
    <dgm:pt modelId="{CE08980D-C783-498C-8DEC-995209738BDB}" type="pres">
      <dgm:prSet presAssocID="{91E5D053-ACB6-4414-BECA-E2203DD46025}" presName="node" presStyleLbl="node1" presStyleIdx="0" presStyleCnt="2">
        <dgm:presLayoutVars>
          <dgm:bulletEnabled val="1"/>
        </dgm:presLayoutVars>
      </dgm:prSet>
      <dgm:spPr/>
      <dgm:t>
        <a:bodyPr/>
        <a:lstStyle/>
        <a:p>
          <a:endParaRPr lang="en-IN"/>
        </a:p>
      </dgm:t>
    </dgm:pt>
    <dgm:pt modelId="{6C2FC452-8331-4BD6-A1C4-69A73F44CE8D}" type="pres">
      <dgm:prSet presAssocID="{F411A780-5861-4269-9E82-9E81574B093D}" presName="parTrans" presStyleLbl="sibTrans2D1" presStyleIdx="1" presStyleCnt="2"/>
      <dgm:spPr/>
      <dgm:t>
        <a:bodyPr/>
        <a:lstStyle/>
        <a:p>
          <a:endParaRPr lang="en-IN"/>
        </a:p>
      </dgm:t>
    </dgm:pt>
    <dgm:pt modelId="{91E67A56-3B64-4169-A963-DC8A813E0A6C}" type="pres">
      <dgm:prSet presAssocID="{F411A780-5861-4269-9E82-9E81574B093D}" presName="connectorText" presStyleLbl="sibTrans2D1" presStyleIdx="1" presStyleCnt="2"/>
      <dgm:spPr/>
      <dgm:t>
        <a:bodyPr/>
        <a:lstStyle/>
        <a:p>
          <a:endParaRPr lang="en-IN"/>
        </a:p>
      </dgm:t>
    </dgm:pt>
    <dgm:pt modelId="{ED0A3FF4-CF76-4BDF-99A0-0EF89C102D02}" type="pres">
      <dgm:prSet presAssocID="{4B477B07-29B7-45E6-BDC6-2B4D878DD9B0}" presName="node" presStyleLbl="node1" presStyleIdx="1" presStyleCnt="2">
        <dgm:presLayoutVars>
          <dgm:bulletEnabled val="1"/>
        </dgm:presLayoutVars>
      </dgm:prSet>
      <dgm:spPr/>
      <dgm:t>
        <a:bodyPr/>
        <a:lstStyle/>
        <a:p>
          <a:endParaRPr lang="en-IN"/>
        </a:p>
      </dgm:t>
    </dgm:pt>
  </dgm:ptLst>
  <dgm:cxnLst>
    <dgm:cxn modelId="{986949FE-1562-48FD-A5A4-8E460944DE9E}" type="presOf" srcId="{A43A094C-F906-48EB-9A5C-C720FC9C9ADC}" destId="{751F48B3-A6A5-4F8F-9779-B8F7EE423270}" srcOrd="1" destOrd="0" presId="urn:microsoft.com/office/officeart/2005/8/layout/radial5"/>
    <dgm:cxn modelId="{D416777F-B8FC-43C0-9416-2D296F224354}" type="presOf" srcId="{4B477B07-29B7-45E6-BDC6-2B4D878DD9B0}" destId="{ED0A3FF4-CF76-4BDF-99A0-0EF89C102D02}" srcOrd="0" destOrd="0" presId="urn:microsoft.com/office/officeart/2005/8/layout/radial5"/>
    <dgm:cxn modelId="{13DEB6C2-6979-470C-A510-8AD7BA58CD08}" type="presOf" srcId="{A43A094C-F906-48EB-9A5C-C720FC9C9ADC}" destId="{B80715F5-C4E8-410D-9A77-933242FE2112}" srcOrd="0" destOrd="0" presId="urn:microsoft.com/office/officeart/2005/8/layout/radial5"/>
    <dgm:cxn modelId="{E7445171-FD4B-4069-9C16-BB7C0724FCD6}" type="presOf" srcId="{F411A780-5861-4269-9E82-9E81574B093D}" destId="{91E67A56-3B64-4169-A963-DC8A813E0A6C}" srcOrd="1" destOrd="0" presId="urn:microsoft.com/office/officeart/2005/8/layout/radial5"/>
    <dgm:cxn modelId="{1E2EC87F-F811-4EBC-A0DB-AF8029BB48AD}" type="presOf" srcId="{91E5D053-ACB6-4414-BECA-E2203DD46025}" destId="{CE08980D-C783-498C-8DEC-995209738BDB}" srcOrd="0" destOrd="0" presId="urn:microsoft.com/office/officeart/2005/8/layout/radial5"/>
    <dgm:cxn modelId="{FB756701-4DCE-4A84-9F38-2C77AE3E0803}" type="presOf" srcId="{F411A780-5861-4269-9E82-9E81574B093D}" destId="{6C2FC452-8331-4BD6-A1C4-69A73F44CE8D}" srcOrd="0" destOrd="0" presId="urn:microsoft.com/office/officeart/2005/8/layout/radial5"/>
    <dgm:cxn modelId="{4347C1BB-5D7C-4CFC-AFF1-7A885457F063}" srcId="{D44F230D-2D6C-4128-B33E-BDA926691EB2}" destId="{4B477B07-29B7-45E6-BDC6-2B4D878DD9B0}" srcOrd="1" destOrd="0" parTransId="{F411A780-5861-4269-9E82-9E81574B093D}" sibTransId="{1C34271E-91EB-44B7-A6B6-A4890BEE2C28}"/>
    <dgm:cxn modelId="{0F8F33F1-CF99-4EAA-9FBD-B7E7FA321BE3}" srcId="{D44F230D-2D6C-4128-B33E-BDA926691EB2}" destId="{91E5D053-ACB6-4414-BECA-E2203DD46025}" srcOrd="0" destOrd="0" parTransId="{A43A094C-F906-48EB-9A5C-C720FC9C9ADC}" sibTransId="{E9F963D3-C30B-4CD4-A41E-F5F30FE0AFAB}"/>
    <dgm:cxn modelId="{57629B86-E303-4649-9545-4097169BCAA1}" type="presOf" srcId="{87FA1904-AF6E-40CE-A8D2-88184F1D67D0}" destId="{1EC06DB6-0181-416B-86D6-3811D0E52CCE}" srcOrd="0" destOrd="0" presId="urn:microsoft.com/office/officeart/2005/8/layout/radial5"/>
    <dgm:cxn modelId="{5C8EAC22-1D1D-4641-A842-D82B285D9AEB}" srcId="{87FA1904-AF6E-40CE-A8D2-88184F1D67D0}" destId="{D44F230D-2D6C-4128-B33E-BDA926691EB2}" srcOrd="0" destOrd="0" parTransId="{003ED288-4598-420F-A417-D9B58CDAC9E0}" sibTransId="{BCB8750F-A900-4496-A736-424362D36687}"/>
    <dgm:cxn modelId="{541F6FD1-4B75-4AD3-AFB9-90C8700B9879}" type="presOf" srcId="{D44F230D-2D6C-4128-B33E-BDA926691EB2}" destId="{D58E50DE-609F-4A9C-B2AF-2DC183F195B1}" srcOrd="0" destOrd="0" presId="urn:microsoft.com/office/officeart/2005/8/layout/radial5"/>
    <dgm:cxn modelId="{094E7AB7-530C-4B42-A1BD-13128532CA83}" type="presParOf" srcId="{1EC06DB6-0181-416B-86D6-3811D0E52CCE}" destId="{D58E50DE-609F-4A9C-B2AF-2DC183F195B1}" srcOrd="0" destOrd="0" presId="urn:microsoft.com/office/officeart/2005/8/layout/radial5"/>
    <dgm:cxn modelId="{11892480-AD30-4FA0-9C58-77C0E80FD5D8}" type="presParOf" srcId="{1EC06DB6-0181-416B-86D6-3811D0E52CCE}" destId="{B80715F5-C4E8-410D-9A77-933242FE2112}" srcOrd="1" destOrd="0" presId="urn:microsoft.com/office/officeart/2005/8/layout/radial5"/>
    <dgm:cxn modelId="{1D2766B8-02CE-47A5-8950-CCC359266D03}" type="presParOf" srcId="{B80715F5-C4E8-410D-9A77-933242FE2112}" destId="{751F48B3-A6A5-4F8F-9779-B8F7EE423270}" srcOrd="0" destOrd="0" presId="urn:microsoft.com/office/officeart/2005/8/layout/radial5"/>
    <dgm:cxn modelId="{0C9CABCC-9477-4376-ADE6-C42D2F80F4A2}" type="presParOf" srcId="{1EC06DB6-0181-416B-86D6-3811D0E52CCE}" destId="{CE08980D-C783-498C-8DEC-995209738BDB}" srcOrd="2" destOrd="0" presId="urn:microsoft.com/office/officeart/2005/8/layout/radial5"/>
    <dgm:cxn modelId="{D5DB7F94-0374-4BC4-8688-B4FA377898CD}" type="presParOf" srcId="{1EC06DB6-0181-416B-86D6-3811D0E52CCE}" destId="{6C2FC452-8331-4BD6-A1C4-69A73F44CE8D}" srcOrd="3" destOrd="0" presId="urn:microsoft.com/office/officeart/2005/8/layout/radial5"/>
    <dgm:cxn modelId="{E8B42F38-9672-4A4A-BD03-DAB131F6F1F9}" type="presParOf" srcId="{6C2FC452-8331-4BD6-A1C4-69A73F44CE8D}" destId="{91E67A56-3B64-4169-A963-DC8A813E0A6C}" srcOrd="0" destOrd="0" presId="urn:microsoft.com/office/officeart/2005/8/layout/radial5"/>
    <dgm:cxn modelId="{7FDEC098-9C9E-4A24-A50C-26A6BFAB8F31}" type="presParOf" srcId="{1EC06DB6-0181-416B-86D6-3811D0E52CCE}" destId="{ED0A3FF4-CF76-4BDF-99A0-0EF89C102D02}" srcOrd="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FF3CA-5171-4720-9900-6C1F8547A383}">
      <dsp:nvSpPr>
        <dsp:cNvPr id="0" name=""/>
        <dsp:cNvSpPr/>
      </dsp:nvSpPr>
      <dsp:spPr>
        <a:xfrm>
          <a:off x="3158725" y="2659289"/>
          <a:ext cx="1835948" cy="183594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a:t>Program</a:t>
          </a:r>
        </a:p>
      </dsp:txBody>
      <dsp:txXfrm>
        <a:off x="3427593" y="2928157"/>
        <a:ext cx="1298212" cy="1298212"/>
      </dsp:txXfrm>
    </dsp:sp>
    <dsp:sp modelId="{B2504D99-6181-42C7-A030-B553A108292D}">
      <dsp:nvSpPr>
        <dsp:cNvPr id="0" name=""/>
        <dsp:cNvSpPr/>
      </dsp:nvSpPr>
      <dsp:spPr>
        <a:xfrm rot="10767276">
          <a:off x="1023436" y="3335101"/>
          <a:ext cx="2017935"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95E4E5-ED71-4195-A821-3E7C8C91B1B3}">
      <dsp:nvSpPr>
        <dsp:cNvPr id="0" name=""/>
        <dsp:cNvSpPr/>
      </dsp:nvSpPr>
      <dsp:spPr>
        <a:xfrm>
          <a:off x="380900" y="3092262"/>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Moisture content of the </a:t>
          </a:r>
          <a:r>
            <a:rPr lang="en-IN" sz="1200" kern="1200" dirty="0" smtClean="0"/>
            <a:t>sample</a:t>
          </a:r>
        </a:p>
        <a:p>
          <a:pPr lvl="0" algn="ctr" defTabSz="533400">
            <a:lnSpc>
              <a:spcPct val="90000"/>
            </a:lnSpc>
            <a:spcBef>
              <a:spcPct val="0"/>
            </a:spcBef>
            <a:spcAft>
              <a:spcPct val="35000"/>
            </a:spcAft>
          </a:pPr>
          <a:r>
            <a:rPr lang="en-US" sz="1200" kern="1200" dirty="0" smtClean="0"/>
            <a:t>[user]</a:t>
          </a:r>
          <a:endParaRPr lang="en-IN" sz="1200" kern="1200" dirty="0"/>
        </a:p>
      </dsp:txBody>
      <dsp:txXfrm>
        <a:off x="411013" y="3122375"/>
        <a:ext cx="1224937" cy="967905"/>
      </dsp:txXfrm>
    </dsp:sp>
    <dsp:sp modelId="{E26DBE91-22EF-4027-B60D-47EAB6879A6A}">
      <dsp:nvSpPr>
        <dsp:cNvPr id="0" name=""/>
        <dsp:cNvSpPr/>
      </dsp:nvSpPr>
      <dsp:spPr>
        <a:xfrm rot="12600000">
          <a:off x="1288616" y="2290999"/>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DF7D4D-0FD4-4BE0-9F11-4E8973D8C900}">
      <dsp:nvSpPr>
        <dsp:cNvPr id="0" name=""/>
        <dsp:cNvSpPr/>
      </dsp:nvSpPr>
      <dsp:spPr>
        <a:xfrm>
          <a:off x="781798" y="1531880"/>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Relative </a:t>
          </a:r>
          <a:r>
            <a:rPr lang="en-IN" sz="1200" kern="1200" dirty="0" smtClean="0"/>
            <a:t>humidity</a:t>
          </a:r>
        </a:p>
        <a:p>
          <a:pPr lvl="0" algn="ctr" defTabSz="533400">
            <a:lnSpc>
              <a:spcPct val="90000"/>
            </a:lnSpc>
            <a:spcBef>
              <a:spcPct val="0"/>
            </a:spcBef>
            <a:spcAft>
              <a:spcPct val="35000"/>
            </a:spcAft>
          </a:pPr>
          <a:r>
            <a:rPr lang="en-US" sz="1200" kern="1200" dirty="0" smtClean="0"/>
            <a:t>[user]</a:t>
          </a:r>
          <a:endParaRPr lang="en-IN" sz="1200" kern="1200" dirty="0"/>
        </a:p>
      </dsp:txBody>
      <dsp:txXfrm>
        <a:off x="811911" y="1561993"/>
        <a:ext cx="1224937" cy="967905"/>
      </dsp:txXfrm>
    </dsp:sp>
    <dsp:sp modelId="{FB611950-06D9-4276-B275-6C6C55AFF644}">
      <dsp:nvSpPr>
        <dsp:cNvPr id="0" name=""/>
        <dsp:cNvSpPr/>
      </dsp:nvSpPr>
      <dsp:spPr>
        <a:xfrm rot="14400000">
          <a:off x="2038706" y="1540909"/>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37E41D-C2DF-4A78-AA9A-706FC8C53C9B}">
      <dsp:nvSpPr>
        <dsp:cNvPr id="0" name=""/>
        <dsp:cNvSpPr/>
      </dsp:nvSpPr>
      <dsp:spPr>
        <a:xfrm>
          <a:off x="1902800" y="410877"/>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Mass of </a:t>
          </a:r>
          <a:r>
            <a:rPr lang="en-IN" sz="1200" kern="1200" dirty="0" smtClean="0"/>
            <a:t>sample</a:t>
          </a:r>
        </a:p>
        <a:p>
          <a:pPr lvl="0" algn="ctr" defTabSz="533400">
            <a:lnSpc>
              <a:spcPct val="90000"/>
            </a:lnSpc>
            <a:spcBef>
              <a:spcPct val="0"/>
            </a:spcBef>
            <a:spcAft>
              <a:spcPct val="35000"/>
            </a:spcAft>
          </a:pPr>
          <a:r>
            <a:rPr lang="en-US" sz="1200" kern="1200" dirty="0" smtClean="0"/>
            <a:t>[user]</a:t>
          </a:r>
          <a:endParaRPr lang="en-IN" sz="1200" kern="1200" dirty="0"/>
        </a:p>
      </dsp:txBody>
      <dsp:txXfrm>
        <a:off x="1932913" y="440990"/>
        <a:ext cx="1224937" cy="967905"/>
      </dsp:txXfrm>
    </dsp:sp>
    <dsp:sp modelId="{C9E6C413-13EF-4479-B093-DC158F35B51C}">
      <dsp:nvSpPr>
        <dsp:cNvPr id="0" name=""/>
        <dsp:cNvSpPr/>
      </dsp:nvSpPr>
      <dsp:spPr>
        <a:xfrm rot="16200000">
          <a:off x="3063347" y="1266357"/>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386237-39E8-4B55-9E84-D53191560771}">
      <dsp:nvSpPr>
        <dsp:cNvPr id="0" name=""/>
        <dsp:cNvSpPr/>
      </dsp:nvSpPr>
      <dsp:spPr>
        <a:xfrm>
          <a:off x="3434118" y="562"/>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Storage </a:t>
          </a:r>
          <a:r>
            <a:rPr lang="en-IN" sz="1200" kern="1200" dirty="0" smtClean="0"/>
            <a:t>Temperature</a:t>
          </a:r>
        </a:p>
        <a:p>
          <a:pPr lvl="0" algn="ctr" defTabSz="533400">
            <a:lnSpc>
              <a:spcPct val="90000"/>
            </a:lnSpc>
            <a:spcBef>
              <a:spcPct val="0"/>
            </a:spcBef>
            <a:spcAft>
              <a:spcPct val="35000"/>
            </a:spcAft>
          </a:pPr>
          <a:r>
            <a:rPr lang="en-US" sz="1200" kern="1200" dirty="0" smtClean="0"/>
            <a:t>[user]</a:t>
          </a:r>
          <a:endParaRPr lang="en-IN" sz="1200" kern="1200" dirty="0"/>
        </a:p>
      </dsp:txBody>
      <dsp:txXfrm>
        <a:off x="3464231" y="30675"/>
        <a:ext cx="1224937" cy="967905"/>
      </dsp:txXfrm>
    </dsp:sp>
    <dsp:sp modelId="{069CF445-46B7-4BD4-B3C4-035CA34370A2}">
      <dsp:nvSpPr>
        <dsp:cNvPr id="0" name=""/>
        <dsp:cNvSpPr/>
      </dsp:nvSpPr>
      <dsp:spPr>
        <a:xfrm rot="18000000">
          <a:off x="4087988" y="1540909"/>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4F1DD6-6AF2-44CA-94EC-14475A215242}">
      <dsp:nvSpPr>
        <dsp:cNvPr id="0" name=""/>
        <dsp:cNvSpPr/>
      </dsp:nvSpPr>
      <dsp:spPr>
        <a:xfrm>
          <a:off x="4965435" y="410877"/>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Dimensions of the </a:t>
          </a:r>
          <a:r>
            <a:rPr lang="en-IN" sz="1200" kern="1200" dirty="0" smtClean="0"/>
            <a:t>sample</a:t>
          </a:r>
        </a:p>
        <a:p>
          <a:pPr lvl="0" algn="ctr" defTabSz="533400">
            <a:lnSpc>
              <a:spcPct val="90000"/>
            </a:lnSpc>
            <a:spcBef>
              <a:spcPct val="0"/>
            </a:spcBef>
            <a:spcAft>
              <a:spcPct val="35000"/>
            </a:spcAft>
          </a:pPr>
          <a:r>
            <a:rPr lang="en-US" sz="1200" kern="1200" dirty="0" smtClean="0"/>
            <a:t>[user]</a:t>
          </a:r>
          <a:endParaRPr lang="en-IN" sz="1200" kern="1200" dirty="0"/>
        </a:p>
      </dsp:txBody>
      <dsp:txXfrm>
        <a:off x="4995548" y="440990"/>
        <a:ext cx="1224937" cy="967905"/>
      </dsp:txXfrm>
    </dsp:sp>
    <dsp:sp modelId="{A336E72B-75A6-4345-8148-CCA55C45454E}">
      <dsp:nvSpPr>
        <dsp:cNvPr id="0" name=""/>
        <dsp:cNvSpPr/>
      </dsp:nvSpPr>
      <dsp:spPr>
        <a:xfrm rot="19800000">
          <a:off x="4838078" y="2290999"/>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4207CC-0476-4756-9D38-78CD02F3456C}">
      <dsp:nvSpPr>
        <dsp:cNvPr id="0" name=""/>
        <dsp:cNvSpPr/>
      </dsp:nvSpPr>
      <dsp:spPr>
        <a:xfrm>
          <a:off x="6086438" y="1531880"/>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GAB model constant for food </a:t>
          </a:r>
          <a:r>
            <a:rPr lang="en-IN" sz="1200" kern="1200" dirty="0" smtClean="0"/>
            <a:t>sample</a:t>
          </a:r>
        </a:p>
        <a:p>
          <a:pPr lvl="0" algn="ctr" defTabSz="533400">
            <a:lnSpc>
              <a:spcPct val="90000"/>
            </a:lnSpc>
            <a:spcBef>
              <a:spcPct val="0"/>
            </a:spcBef>
            <a:spcAft>
              <a:spcPct val="35000"/>
            </a:spcAft>
          </a:pPr>
          <a:r>
            <a:rPr lang="en-IN" sz="1200" kern="1200" dirty="0" smtClean="0"/>
            <a:t>[Database] </a:t>
          </a:r>
          <a:endParaRPr lang="en-IN" sz="1200" kern="1200" dirty="0"/>
        </a:p>
      </dsp:txBody>
      <dsp:txXfrm>
        <a:off x="6116551" y="1561993"/>
        <a:ext cx="1224937" cy="967905"/>
      </dsp:txXfrm>
    </dsp:sp>
    <dsp:sp modelId="{06D9A4CA-060E-48F4-9C88-E297644E30DD}">
      <dsp:nvSpPr>
        <dsp:cNvPr id="0" name=""/>
        <dsp:cNvSpPr/>
      </dsp:nvSpPr>
      <dsp:spPr>
        <a:xfrm>
          <a:off x="5112630" y="3315640"/>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DF2906-9901-4582-8B69-189AD8B16C3D}">
      <dsp:nvSpPr>
        <dsp:cNvPr id="0" name=""/>
        <dsp:cNvSpPr/>
      </dsp:nvSpPr>
      <dsp:spPr>
        <a:xfrm>
          <a:off x="6496753" y="3063197"/>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Permeability </a:t>
          </a:r>
          <a:r>
            <a:rPr lang="en-IN" sz="1200" kern="1200" dirty="0" smtClean="0"/>
            <a:t>and other data </a:t>
          </a:r>
          <a:r>
            <a:rPr lang="en-IN" sz="1200" kern="1200" dirty="0"/>
            <a:t>of packaging </a:t>
          </a:r>
          <a:r>
            <a:rPr lang="en-IN" sz="1200" kern="1200" dirty="0" smtClean="0"/>
            <a:t>material</a:t>
          </a:r>
        </a:p>
        <a:p>
          <a:pPr lvl="0" algn="ctr" defTabSz="533400">
            <a:lnSpc>
              <a:spcPct val="90000"/>
            </a:lnSpc>
            <a:spcBef>
              <a:spcPct val="0"/>
            </a:spcBef>
            <a:spcAft>
              <a:spcPct val="35000"/>
            </a:spcAft>
          </a:pPr>
          <a:r>
            <a:rPr lang="en-US" sz="1200" kern="1200" dirty="0" smtClean="0"/>
            <a:t>[Database]</a:t>
          </a:r>
          <a:endParaRPr lang="en-IN" sz="1200" kern="1200" dirty="0"/>
        </a:p>
      </dsp:txBody>
      <dsp:txXfrm>
        <a:off x="6526866" y="3093310"/>
        <a:ext cx="1224937" cy="967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E50DE-609F-4A9C-B2AF-2DC183F195B1}">
      <dsp:nvSpPr>
        <dsp:cNvPr id="0" name=""/>
        <dsp:cNvSpPr/>
      </dsp:nvSpPr>
      <dsp:spPr>
        <a:xfrm>
          <a:off x="3123228" y="2016741"/>
          <a:ext cx="1221142" cy="1221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a:t>Program</a:t>
          </a:r>
        </a:p>
      </dsp:txBody>
      <dsp:txXfrm>
        <a:off x="3302060" y="2195573"/>
        <a:ext cx="863478" cy="863478"/>
      </dsp:txXfrm>
    </dsp:sp>
    <dsp:sp modelId="{B80715F5-C4E8-410D-9A77-933242FE2112}">
      <dsp:nvSpPr>
        <dsp:cNvPr id="0" name=""/>
        <dsp:cNvSpPr/>
      </dsp:nvSpPr>
      <dsp:spPr>
        <a:xfrm rot="16200000">
          <a:off x="3603398" y="1570488"/>
          <a:ext cx="260802" cy="415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3642519" y="1692647"/>
        <a:ext cx="182561" cy="249112"/>
      </dsp:txXfrm>
    </dsp:sp>
    <dsp:sp modelId="{CE08980D-C783-498C-8DEC-995209738BDB}">
      <dsp:nvSpPr>
        <dsp:cNvPr id="0" name=""/>
        <dsp:cNvSpPr/>
      </dsp:nvSpPr>
      <dsp:spPr>
        <a:xfrm>
          <a:off x="2975356" y="7773"/>
          <a:ext cx="1516887" cy="15168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a:t>Cost of packaging(Rs)</a:t>
          </a:r>
        </a:p>
      </dsp:txBody>
      <dsp:txXfrm>
        <a:off x="3197499" y="229916"/>
        <a:ext cx="1072601" cy="1072601"/>
      </dsp:txXfrm>
    </dsp:sp>
    <dsp:sp modelId="{6C2FC452-8331-4BD6-A1C4-69A73F44CE8D}">
      <dsp:nvSpPr>
        <dsp:cNvPr id="0" name=""/>
        <dsp:cNvSpPr/>
      </dsp:nvSpPr>
      <dsp:spPr>
        <a:xfrm rot="5400000">
          <a:off x="3603398" y="3268948"/>
          <a:ext cx="260802" cy="415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3642519" y="3312866"/>
        <a:ext cx="182561" cy="249112"/>
      </dsp:txXfrm>
    </dsp:sp>
    <dsp:sp modelId="{ED0A3FF4-CF76-4BDF-99A0-0EF89C102D02}">
      <dsp:nvSpPr>
        <dsp:cNvPr id="0" name=""/>
        <dsp:cNvSpPr/>
      </dsp:nvSpPr>
      <dsp:spPr>
        <a:xfrm>
          <a:off x="2975356" y="3729963"/>
          <a:ext cx="1516887" cy="15168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IN" sz="1200" kern="1200"/>
            <a:t>Shelf life(in days)</a:t>
          </a:r>
        </a:p>
      </dsp:txBody>
      <dsp:txXfrm>
        <a:off x="3197499" y="3952106"/>
        <a:ext cx="1072601" cy="107260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5/7/2013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5/7/2013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5/7/2013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5/7/2013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5/7/2013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5/7/2013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5/7/2013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crcnetbase.com/isbn/978-0-8493-5005-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86000" y="2819400"/>
            <a:ext cx="6172200" cy="2199162"/>
          </a:xfrm>
        </p:spPr>
        <p:txBody>
          <a:bodyPr>
            <a:normAutofit/>
          </a:bodyPr>
          <a:lstStyle/>
          <a:p>
            <a:r>
              <a:rPr lang="en-US" sz="2700" dirty="0"/>
              <a:t>DEVELOPMENT OF USER INTERACTIVE SOFTWARE ‘INTER-PACK’ FOR FOOD PACKAGING SYSTEM DESIGN</a:t>
            </a:r>
            <a:r>
              <a:rPr lang="en-IN" dirty="0"/>
              <a:t/>
            </a:r>
            <a:br>
              <a:rPr lang="en-IN" dirty="0"/>
            </a:br>
            <a:endParaRPr lang="en-IN" dirty="0"/>
          </a:p>
        </p:txBody>
      </p:sp>
      <p:sp>
        <p:nvSpPr>
          <p:cNvPr id="7" name="Subtitle 6"/>
          <p:cNvSpPr>
            <a:spLocks noGrp="1"/>
          </p:cNvSpPr>
          <p:nvPr>
            <p:ph type="subTitle" idx="1"/>
          </p:nvPr>
        </p:nvSpPr>
        <p:spPr/>
        <p:txBody>
          <a:bodyPr>
            <a:normAutofit fontScale="92500"/>
          </a:bodyPr>
          <a:lstStyle/>
          <a:p>
            <a:r>
              <a:rPr lang="en-US" dirty="0" smtClean="0"/>
              <a:t>UNDER GUIDANCE OF:                 ABHIJEET SINGH</a:t>
            </a:r>
          </a:p>
          <a:p>
            <a:r>
              <a:rPr lang="en-US" dirty="0"/>
              <a:t> </a:t>
            </a:r>
            <a:r>
              <a:rPr lang="en-US" dirty="0" smtClean="0"/>
              <a:t>Prof. S.K. DAS                                                 09AG3208</a:t>
            </a:r>
          </a:p>
          <a:p>
            <a:endParaRPr lang="en-US" dirty="0"/>
          </a:p>
          <a:p>
            <a:r>
              <a:rPr lang="en-US" dirty="0" smtClean="0"/>
              <a:t>                                               </a:t>
            </a:r>
            <a:endParaRPr lang="en-IN" dirty="0"/>
          </a:p>
        </p:txBody>
      </p:sp>
    </p:spTree>
    <p:extLst>
      <p:ext uri="{BB962C8B-B14F-4D97-AF65-F5344CB8AC3E}">
        <p14:creationId xmlns:p14="http://schemas.microsoft.com/office/powerpoint/2010/main" val="230512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diffusion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IN" i="1">
                              <a:latin typeface="Cambria Math"/>
                            </a:rPr>
                          </m:ctrlPr>
                        </m:sSubPr>
                        <m:e>
                          <m:r>
                            <a:rPr lang="en-IN" i="1">
                              <a:latin typeface="Cambria Math"/>
                            </a:rPr>
                            <m:t>𝑁</m:t>
                          </m:r>
                        </m:e>
                        <m:sub>
                          <m:r>
                            <a:rPr lang="en-IN" i="1">
                              <a:latin typeface="Cambria Math"/>
                            </a:rPr>
                            <m:t>𝐴</m:t>
                          </m:r>
                        </m:sub>
                      </m:sSub>
                      <m:r>
                        <a:rPr lang="en-IN" i="1">
                          <a:latin typeface="Cambria Math"/>
                        </a:rPr>
                        <m:t> = </m:t>
                      </m:r>
                      <m:f>
                        <m:fPr>
                          <m:ctrlPr>
                            <a:rPr lang="en-IN" i="1">
                              <a:latin typeface="Cambria Math"/>
                            </a:rPr>
                          </m:ctrlPr>
                        </m:fPr>
                        <m:num>
                          <m:r>
                            <a:rPr lang="en-IN" i="1">
                              <a:latin typeface="Cambria Math"/>
                            </a:rPr>
                            <m:t>(</m:t>
                          </m:r>
                          <m:sSub>
                            <m:sSubPr>
                              <m:ctrlPr>
                                <a:rPr lang="en-IN" i="1">
                                  <a:latin typeface="Cambria Math"/>
                                </a:rPr>
                              </m:ctrlPr>
                            </m:sSubPr>
                            <m:e>
                              <m:r>
                                <a:rPr lang="en-IN" i="1">
                                  <a:latin typeface="Cambria Math"/>
                                </a:rPr>
                                <m:t>𝑝</m:t>
                              </m:r>
                            </m:e>
                            <m:sub>
                              <m:r>
                                <a:rPr lang="en-IN" i="1">
                                  <a:latin typeface="Cambria Math"/>
                                </a:rPr>
                                <m:t>𝐴</m:t>
                              </m:r>
                              <m:r>
                                <a:rPr lang="en-IN" i="1">
                                  <a:latin typeface="Cambria Math"/>
                                </a:rPr>
                                <m:t>1</m:t>
                              </m:r>
                            </m:sub>
                          </m:sSub>
                          <m:r>
                            <a:rPr lang="en-IN" i="1">
                              <a:latin typeface="Cambria Math"/>
                            </a:rPr>
                            <m:t>−</m:t>
                          </m:r>
                          <m:sSub>
                            <m:sSubPr>
                              <m:ctrlPr>
                                <a:rPr lang="en-IN" i="1">
                                  <a:latin typeface="Cambria Math"/>
                                </a:rPr>
                              </m:ctrlPr>
                            </m:sSubPr>
                            <m:e>
                              <m:r>
                                <a:rPr lang="en-IN" i="1">
                                  <a:latin typeface="Cambria Math"/>
                                </a:rPr>
                                <m:t>𝑝</m:t>
                              </m:r>
                            </m:e>
                            <m:sub>
                              <m:r>
                                <a:rPr lang="en-IN" i="1">
                                  <a:latin typeface="Cambria Math"/>
                                </a:rPr>
                                <m:t>𝐴</m:t>
                              </m:r>
                              <m:r>
                                <a:rPr lang="en-IN" i="1">
                                  <a:latin typeface="Cambria Math"/>
                                </a:rPr>
                                <m:t>2</m:t>
                              </m:r>
                            </m:sub>
                          </m:sSub>
                          <m:r>
                            <a:rPr lang="en-IN" i="1">
                              <a:latin typeface="Cambria Math"/>
                            </a:rPr>
                            <m:t>)</m:t>
                          </m:r>
                        </m:num>
                        <m:den>
                          <m:r>
                            <a:rPr lang="en-IN" i="1">
                              <a:latin typeface="Cambria Math"/>
                            </a:rPr>
                            <m:t>22.414×</m:t>
                          </m:r>
                          <m:nary>
                            <m:naryPr>
                              <m:chr m:val="∑"/>
                              <m:limLoc m:val="undOvr"/>
                              <m:ctrlPr>
                                <a:rPr lang="en-IN" i="1">
                                  <a:latin typeface="Cambria Math"/>
                                </a:rPr>
                              </m:ctrlPr>
                            </m:naryPr>
                            <m:sub>
                              <m:r>
                                <a:rPr lang="en-IN" i="1">
                                  <a:latin typeface="Cambria Math"/>
                                </a:rPr>
                                <m:t>𝑖</m:t>
                              </m:r>
                              <m:r>
                                <a:rPr lang="en-IN" i="1">
                                  <a:latin typeface="Cambria Math"/>
                                </a:rPr>
                                <m:t>=1</m:t>
                              </m:r>
                            </m:sub>
                            <m:sup>
                              <m:r>
                                <a:rPr lang="en-IN" i="1">
                                  <a:latin typeface="Cambria Math"/>
                                </a:rPr>
                                <m:t>𝑛</m:t>
                              </m:r>
                            </m:sup>
                            <m:e>
                              <m:f>
                                <m:fPr>
                                  <m:ctrlPr>
                                    <a:rPr lang="en-IN" i="1">
                                      <a:latin typeface="Cambria Math"/>
                                    </a:rPr>
                                  </m:ctrlPr>
                                </m:fPr>
                                <m:num>
                                  <m:sSub>
                                    <m:sSubPr>
                                      <m:ctrlPr>
                                        <a:rPr lang="en-IN" i="1">
                                          <a:latin typeface="Cambria Math"/>
                                        </a:rPr>
                                      </m:ctrlPr>
                                    </m:sSubPr>
                                    <m:e>
                                      <m:r>
                                        <a:rPr lang="en-IN" i="1">
                                          <a:latin typeface="Cambria Math"/>
                                        </a:rPr>
                                        <m:t>𝐿</m:t>
                                      </m:r>
                                    </m:e>
                                    <m:sub>
                                      <m:r>
                                        <a:rPr lang="en-IN" i="1">
                                          <a:latin typeface="Cambria Math"/>
                                        </a:rPr>
                                        <m:t>𝑖</m:t>
                                      </m:r>
                                    </m:sub>
                                  </m:sSub>
                                </m:num>
                                <m:den>
                                  <m:sSub>
                                    <m:sSubPr>
                                      <m:ctrlPr>
                                        <a:rPr lang="en-IN" i="1">
                                          <a:latin typeface="Cambria Math"/>
                                        </a:rPr>
                                      </m:ctrlPr>
                                    </m:sSubPr>
                                    <m:e>
                                      <m:r>
                                        <a:rPr lang="en-IN" i="1">
                                          <a:latin typeface="Cambria Math"/>
                                        </a:rPr>
                                        <m:t>𝑃</m:t>
                                      </m:r>
                                    </m:e>
                                    <m:sub>
                                      <m:r>
                                        <a:rPr lang="en-IN" i="1">
                                          <a:latin typeface="Cambria Math"/>
                                        </a:rPr>
                                        <m:t>𝑖</m:t>
                                      </m:r>
                                    </m:sub>
                                  </m:sSub>
                                </m:den>
                              </m:f>
                            </m:e>
                          </m:nary>
                        </m:den>
                      </m:f>
                    </m:oMath>
                  </m:oMathPara>
                </a14:m>
                <a:endParaRPr lang="en-IN" dirty="0"/>
              </a:p>
              <a:p>
                <a:pPr marL="0" indent="0">
                  <a:buNone/>
                </a:pPr>
                <a14:m>
                  <m:oMath xmlns:m="http://schemas.openxmlformats.org/officeDocument/2006/math">
                    <m:r>
                      <a:rPr lang="en-IN" i="1">
                        <a:latin typeface="Cambria Math"/>
                      </a:rPr>
                      <m:t>(</m:t>
                    </m:r>
                    <m:sSub>
                      <m:sSubPr>
                        <m:ctrlPr>
                          <a:rPr lang="en-IN" i="1">
                            <a:latin typeface="Cambria Math"/>
                          </a:rPr>
                        </m:ctrlPr>
                      </m:sSubPr>
                      <m:e>
                        <m:r>
                          <a:rPr lang="en-IN" i="1">
                            <a:latin typeface="Cambria Math"/>
                          </a:rPr>
                          <m:t>𝑝</m:t>
                        </m:r>
                      </m:e>
                      <m:sub>
                        <m:r>
                          <a:rPr lang="en-IN" i="1">
                            <a:latin typeface="Cambria Math"/>
                          </a:rPr>
                          <m:t>𝐴</m:t>
                        </m:r>
                        <m:r>
                          <a:rPr lang="en-IN" i="1">
                            <a:latin typeface="Cambria Math"/>
                          </a:rPr>
                          <m:t>1</m:t>
                        </m:r>
                      </m:sub>
                    </m:sSub>
                    <m:r>
                      <a:rPr lang="en-IN" i="1">
                        <a:latin typeface="Cambria Math"/>
                      </a:rPr>
                      <m:t>−</m:t>
                    </m:r>
                    <m:sSub>
                      <m:sSubPr>
                        <m:ctrlPr>
                          <a:rPr lang="en-IN" i="1">
                            <a:latin typeface="Cambria Math"/>
                          </a:rPr>
                        </m:ctrlPr>
                      </m:sSubPr>
                      <m:e>
                        <m:r>
                          <a:rPr lang="en-IN" i="1">
                            <a:latin typeface="Cambria Math"/>
                          </a:rPr>
                          <m:t>𝑝</m:t>
                        </m:r>
                      </m:e>
                      <m:sub>
                        <m:r>
                          <a:rPr lang="en-IN" i="1">
                            <a:latin typeface="Cambria Math"/>
                          </a:rPr>
                          <m:t>𝐴</m:t>
                        </m:r>
                        <m:r>
                          <a:rPr lang="en-IN" i="1">
                            <a:latin typeface="Cambria Math"/>
                          </a:rPr>
                          <m:t>2</m:t>
                        </m:r>
                      </m:sub>
                    </m:sSub>
                    <m:r>
                      <a:rPr lang="en-IN" i="1">
                        <a:latin typeface="Cambria Math"/>
                      </a:rPr>
                      <m:t>)</m:t>
                    </m:r>
                  </m:oMath>
                </a14:m>
                <a:r>
                  <a:rPr lang="en-IN" dirty="0"/>
                  <a:t> = Pressure gradient, </a:t>
                </a:r>
                <a:r>
                  <a:rPr lang="en-IN" dirty="0" err="1" smtClean="0"/>
                  <a:t>kPa</a:t>
                </a:r>
                <a:endParaRPr lang="en-IN" dirty="0" smtClean="0"/>
              </a:p>
              <a:p>
                <a:pPr marL="0" indent="0">
                  <a:buNone/>
                </a:pPr>
                <a:r>
                  <a:rPr lang="en-IN" dirty="0" smtClean="0"/>
                  <a:t>P</a:t>
                </a:r>
                <a:r>
                  <a:rPr lang="en-IN" baseline="-25000" dirty="0" smtClean="0"/>
                  <a:t>i</a:t>
                </a:r>
                <a:r>
                  <a:rPr lang="en-IN" dirty="0" smtClean="0"/>
                  <a:t> </a:t>
                </a:r>
                <a:r>
                  <a:rPr lang="en-IN" dirty="0"/>
                  <a:t>= Water vapour permeability of </a:t>
                </a:r>
                <a:r>
                  <a:rPr lang="en-IN" dirty="0" err="1" smtClean="0"/>
                  <a:t>i</a:t>
                </a:r>
                <a:r>
                  <a:rPr lang="en-IN" baseline="30000" dirty="0" err="1" smtClean="0"/>
                  <a:t>th</a:t>
                </a:r>
                <a:r>
                  <a:rPr lang="en-IN" dirty="0" smtClean="0"/>
                  <a:t> </a:t>
                </a:r>
                <a:r>
                  <a:rPr lang="en-IN" dirty="0"/>
                  <a:t>layer, m</a:t>
                </a:r>
                <a:r>
                  <a:rPr lang="en-IN" baseline="30000" dirty="0"/>
                  <a:t>3</a:t>
                </a:r>
                <a:r>
                  <a:rPr lang="en-IN" dirty="0"/>
                  <a:t>(STP) mm/ Pa </a:t>
                </a:r>
                <a:r>
                  <a:rPr lang="en-IN" dirty="0" smtClean="0"/>
                  <a:t>m</a:t>
                </a:r>
                <a:r>
                  <a:rPr lang="en-IN" baseline="30000" dirty="0" smtClean="0"/>
                  <a:t>2</a:t>
                </a:r>
                <a:r>
                  <a:rPr lang="en-IN" dirty="0" smtClean="0"/>
                  <a:t>s</a:t>
                </a:r>
              </a:p>
              <a:p>
                <a:pPr marL="0" indent="0">
                  <a:buNone/>
                </a:pPr>
                <a:r>
                  <a:rPr lang="en-IN" dirty="0" smtClean="0"/>
                  <a:t>L</a:t>
                </a:r>
                <a:r>
                  <a:rPr lang="en-IN" baseline="-25000" dirty="0" smtClean="0"/>
                  <a:t>i</a:t>
                </a:r>
                <a:r>
                  <a:rPr lang="en-IN" dirty="0" smtClean="0"/>
                  <a:t> </a:t>
                </a:r>
                <a:r>
                  <a:rPr lang="en-IN" dirty="0"/>
                  <a:t>= thickness of </a:t>
                </a:r>
                <a:r>
                  <a:rPr lang="en-IN" dirty="0" err="1" smtClean="0"/>
                  <a:t>i</a:t>
                </a:r>
                <a:r>
                  <a:rPr lang="en-IN" baseline="30000" dirty="0" err="1" smtClean="0"/>
                  <a:t>th</a:t>
                </a:r>
                <a:r>
                  <a:rPr lang="en-IN" dirty="0" smtClean="0"/>
                  <a:t> layer, mm</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24"/>
                </a:stretch>
              </a:blipFill>
            </p:spPr>
            <p:txBody>
              <a:bodyPr/>
              <a:lstStyle/>
              <a:p>
                <a:r>
                  <a:rPr lang="en-IN">
                    <a:noFill/>
                  </a:rPr>
                  <a:t> </a:t>
                </a:r>
              </a:p>
            </p:txBody>
          </p:sp>
        </mc:Fallback>
      </mc:AlternateContent>
    </p:spTree>
    <p:extLst>
      <p:ext uri="{BB962C8B-B14F-4D97-AF65-F5344CB8AC3E}">
        <p14:creationId xmlns:p14="http://schemas.microsoft.com/office/powerpoint/2010/main" val="237941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program does</a:t>
            </a:r>
            <a:endParaRPr lang="en-IN" dirty="0"/>
          </a:p>
        </p:txBody>
      </p:sp>
      <p:sp>
        <p:nvSpPr>
          <p:cNvPr id="3" name="Content Placeholder 2"/>
          <p:cNvSpPr>
            <a:spLocks noGrp="1"/>
          </p:cNvSpPr>
          <p:nvPr>
            <p:ph sz="quarter" idx="1"/>
          </p:nvPr>
        </p:nvSpPr>
        <p:spPr/>
        <p:txBody>
          <a:bodyPr/>
          <a:lstStyle/>
          <a:p>
            <a:r>
              <a:rPr lang="en-US" dirty="0" smtClean="0"/>
              <a:t>It calculates the shelf life of the food material on the basis of GAB model taking into account the permeability of packaging material and storage conditions</a:t>
            </a:r>
            <a:endParaRPr lang="en-US" dirty="0"/>
          </a:p>
          <a:p>
            <a:endParaRPr lang="en-US" dirty="0" smtClean="0"/>
          </a:p>
          <a:p>
            <a:r>
              <a:rPr lang="en-US" dirty="0" smtClean="0"/>
              <a:t>It calculates the cost of packaging</a:t>
            </a:r>
          </a:p>
          <a:p>
            <a:endParaRPr lang="en-IN" dirty="0"/>
          </a:p>
        </p:txBody>
      </p:sp>
    </p:spTree>
    <p:extLst>
      <p:ext uri="{BB962C8B-B14F-4D97-AF65-F5344CB8AC3E}">
        <p14:creationId xmlns:p14="http://schemas.microsoft.com/office/powerpoint/2010/main" val="2055891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t>
            </a:r>
            <a:r>
              <a:rPr lang="en-US" smtClean="0"/>
              <a:t>for such a </a:t>
            </a:r>
            <a:r>
              <a:rPr lang="en-US" dirty="0" smtClean="0"/>
              <a:t>software</a:t>
            </a:r>
            <a:endParaRPr lang="en-IN" dirty="0"/>
          </a:p>
        </p:txBody>
      </p:sp>
      <p:sp>
        <p:nvSpPr>
          <p:cNvPr id="3" name="Content Placeholder 2"/>
          <p:cNvSpPr>
            <a:spLocks noGrp="1"/>
          </p:cNvSpPr>
          <p:nvPr>
            <p:ph sz="quarter" idx="1"/>
          </p:nvPr>
        </p:nvSpPr>
        <p:spPr/>
        <p:txBody>
          <a:bodyPr>
            <a:normAutofit fontScale="70000" lnSpcReduction="20000"/>
          </a:bodyPr>
          <a:lstStyle/>
          <a:p>
            <a:pPr lvl="0"/>
            <a:r>
              <a:rPr lang="en-IN" dirty="0"/>
              <a:t>The program is user friendly and interactive </a:t>
            </a:r>
          </a:p>
          <a:p>
            <a:pPr marL="0" indent="0">
              <a:buNone/>
            </a:pPr>
            <a:r>
              <a:rPr lang="en-IN" dirty="0"/>
              <a:t> </a:t>
            </a:r>
            <a:r>
              <a:rPr lang="en-IN" dirty="0" smtClean="0"/>
              <a:t>   The </a:t>
            </a:r>
            <a:r>
              <a:rPr lang="en-IN" dirty="0"/>
              <a:t>user interface allows for easy entering of data and viewing of the </a:t>
            </a:r>
            <a:r>
              <a:rPr lang="en-IN" dirty="0" smtClean="0"/>
              <a:t>    </a:t>
            </a:r>
          </a:p>
          <a:p>
            <a:pPr marL="0" indent="0">
              <a:buNone/>
            </a:pPr>
            <a:r>
              <a:rPr lang="en-IN" dirty="0"/>
              <a:t> </a:t>
            </a:r>
            <a:r>
              <a:rPr lang="en-IN" dirty="0" smtClean="0"/>
              <a:t>    output</a:t>
            </a:r>
            <a:endParaRPr lang="en-IN" dirty="0"/>
          </a:p>
          <a:p>
            <a:pPr marL="0" indent="0">
              <a:buNone/>
            </a:pPr>
            <a:endParaRPr lang="en-IN" dirty="0"/>
          </a:p>
          <a:p>
            <a:pPr lvl="0"/>
            <a:r>
              <a:rPr lang="en-IN" dirty="0"/>
              <a:t>It helps in the decision making process</a:t>
            </a:r>
          </a:p>
          <a:p>
            <a:pPr marL="0" indent="0">
              <a:buNone/>
            </a:pPr>
            <a:r>
              <a:rPr lang="en-IN" dirty="0" smtClean="0"/>
              <a:t>    As </a:t>
            </a:r>
            <a:r>
              <a:rPr lang="en-IN" dirty="0"/>
              <a:t>the values of time and cost are available the user can better make </a:t>
            </a:r>
            <a:endParaRPr lang="en-IN" dirty="0" smtClean="0"/>
          </a:p>
          <a:p>
            <a:pPr marL="0" indent="0">
              <a:buNone/>
            </a:pPr>
            <a:r>
              <a:rPr lang="en-IN" dirty="0"/>
              <a:t> </a:t>
            </a:r>
            <a:r>
              <a:rPr lang="en-IN" dirty="0" smtClean="0"/>
              <a:t>   the </a:t>
            </a:r>
            <a:r>
              <a:rPr lang="en-IN" dirty="0"/>
              <a:t>decision whether to choose that material or he/she wants to </a:t>
            </a:r>
            <a:endParaRPr lang="en-IN" dirty="0" smtClean="0"/>
          </a:p>
          <a:p>
            <a:pPr marL="0" indent="0">
              <a:buNone/>
            </a:pPr>
            <a:r>
              <a:rPr lang="en-IN" dirty="0"/>
              <a:t> </a:t>
            </a:r>
            <a:r>
              <a:rPr lang="en-IN" dirty="0" smtClean="0"/>
              <a:t>   change</a:t>
            </a:r>
            <a:r>
              <a:rPr lang="en-IN" dirty="0"/>
              <a:t>.</a:t>
            </a:r>
          </a:p>
          <a:p>
            <a:pPr marL="0" indent="0">
              <a:buNone/>
            </a:pPr>
            <a:r>
              <a:rPr lang="en-IN" dirty="0"/>
              <a:t> </a:t>
            </a:r>
          </a:p>
          <a:p>
            <a:pPr lvl="0"/>
            <a:r>
              <a:rPr lang="en-IN" dirty="0"/>
              <a:t>It gives a n estimate of the shelf life and cost quickly which would otherwise be tedious to calculate</a:t>
            </a:r>
          </a:p>
          <a:p>
            <a:pPr marL="0" indent="0">
              <a:buNone/>
            </a:pPr>
            <a:r>
              <a:rPr lang="en-IN" dirty="0"/>
              <a:t> </a:t>
            </a:r>
          </a:p>
          <a:p>
            <a:pPr lvl="0"/>
            <a:r>
              <a:rPr lang="en-IN" dirty="0"/>
              <a:t>We can easily vary the input parameters and see how they affect the shelf life and cost i.e. simulation can be done</a:t>
            </a:r>
          </a:p>
          <a:p>
            <a:pPr marL="0" indent="0">
              <a:buNone/>
            </a:pPr>
            <a:r>
              <a:rPr lang="en-IN" dirty="0"/>
              <a:t>  </a:t>
            </a:r>
          </a:p>
          <a:p>
            <a:pPr lvl="0"/>
            <a:r>
              <a:rPr lang="en-IN" dirty="0"/>
              <a:t>It is portable means it can be carried and used in most systems and does not need to be installed.</a:t>
            </a:r>
          </a:p>
          <a:p>
            <a:endParaRPr lang="en-IN" dirty="0"/>
          </a:p>
        </p:txBody>
      </p:sp>
    </p:spTree>
    <p:extLst>
      <p:ext uri="{BB962C8B-B14F-4D97-AF65-F5344CB8AC3E}">
        <p14:creationId xmlns:p14="http://schemas.microsoft.com/office/powerpoint/2010/main" val="23200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a:t>
            </a:r>
            <a:br>
              <a:rPr lang="en-US" dirty="0" smtClean="0"/>
            </a:br>
            <a:r>
              <a:rPr lang="en-US" dirty="0" smtClean="0"/>
              <a:t>Packaging material database</a:t>
            </a:r>
            <a:endParaRPr lang="en-IN" dirty="0"/>
          </a:p>
        </p:txBody>
      </p:sp>
      <p:sp>
        <p:nvSpPr>
          <p:cNvPr id="3" name="Content Placeholder 2"/>
          <p:cNvSpPr>
            <a:spLocks noGrp="1"/>
          </p:cNvSpPr>
          <p:nvPr>
            <p:ph sz="quarter" idx="1"/>
          </p:nvPr>
        </p:nvSpPr>
        <p:spPr/>
        <p:txBody>
          <a:bodyPr/>
          <a:lstStyle/>
          <a:p>
            <a:r>
              <a:rPr lang="en-IN" dirty="0"/>
              <a:t>Different packaging materials have different values of water vapour permeability. The choice of packaging material can significantly increase the shelf </a:t>
            </a:r>
            <a:r>
              <a:rPr lang="en-IN" dirty="0" smtClean="0"/>
              <a:t>life</a:t>
            </a:r>
          </a:p>
          <a:p>
            <a:endParaRPr lang="en-US" dirty="0"/>
          </a:p>
          <a:p>
            <a:r>
              <a:rPr lang="en-IN" dirty="0"/>
              <a:t>For different packaging material a database of permeability values and the price is maintained in a text fie as ‘watervapourpermeability.txt’</a:t>
            </a:r>
          </a:p>
        </p:txBody>
      </p:sp>
    </p:spTree>
    <p:extLst>
      <p:ext uri="{BB962C8B-B14F-4D97-AF65-F5344CB8AC3E}">
        <p14:creationId xmlns:p14="http://schemas.microsoft.com/office/powerpoint/2010/main" val="325275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material database</a:t>
            </a:r>
            <a:endParaRPr lang="en-IN" dirty="0"/>
          </a:p>
        </p:txBody>
      </p:sp>
      <p:sp>
        <p:nvSpPr>
          <p:cNvPr id="3" name="Content Placeholder 2"/>
          <p:cNvSpPr>
            <a:spLocks noGrp="1"/>
          </p:cNvSpPr>
          <p:nvPr>
            <p:ph sz="quarter" idx="1"/>
          </p:nvPr>
        </p:nvSpPr>
        <p:spPr/>
        <p:txBody>
          <a:bodyPr/>
          <a:lstStyle/>
          <a:p>
            <a:r>
              <a:rPr lang="en-IN" dirty="0"/>
              <a:t>The food material database consists of m</a:t>
            </a:r>
            <a:r>
              <a:rPr lang="en-IN" baseline="-25000" dirty="0"/>
              <a:t>0</a:t>
            </a:r>
            <a:r>
              <a:rPr lang="en-IN" dirty="0"/>
              <a:t>, c, k values of the food material to be used in GAB equation</a:t>
            </a:r>
            <a:r>
              <a:rPr lang="en-IN" dirty="0" smtClean="0"/>
              <a:t>.</a:t>
            </a:r>
          </a:p>
          <a:p>
            <a:endParaRPr lang="en-US" dirty="0"/>
          </a:p>
          <a:p>
            <a:r>
              <a:rPr lang="en-IN" dirty="0"/>
              <a:t>The database is maintained in a text file: ‘gab_parameters.txt’. It can be updated as and when required by the </a:t>
            </a:r>
            <a:r>
              <a:rPr lang="en-IN" dirty="0" smtClean="0"/>
              <a:t>user</a:t>
            </a:r>
          </a:p>
          <a:p>
            <a:endParaRPr lang="en-US" dirty="0"/>
          </a:p>
          <a:p>
            <a:r>
              <a:rPr lang="en-IN" dirty="0"/>
              <a:t>‘Inter-</a:t>
            </a:r>
            <a:r>
              <a:rPr lang="en-IN" dirty="0" err="1"/>
              <a:t>pak</a:t>
            </a:r>
            <a:r>
              <a:rPr lang="en-IN" dirty="0"/>
              <a:t>’ also uses bulk density of the food material during calculations. The values of bulk density of food materials are maintained in a separate text file: ‘bulk_density.txt’.</a:t>
            </a:r>
          </a:p>
          <a:p>
            <a:endParaRPr lang="en-IN" dirty="0"/>
          </a:p>
        </p:txBody>
      </p:sp>
    </p:spTree>
    <p:extLst>
      <p:ext uri="{BB962C8B-B14F-4D97-AF65-F5344CB8AC3E}">
        <p14:creationId xmlns:p14="http://schemas.microsoft.com/office/powerpoint/2010/main" val="96957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entered by the user</a:t>
            </a:r>
            <a:endParaRPr lang="en-IN" dirty="0"/>
          </a:p>
        </p:txBody>
      </p:sp>
      <p:sp>
        <p:nvSpPr>
          <p:cNvPr id="3" name="Content Placeholder 2"/>
          <p:cNvSpPr>
            <a:spLocks noGrp="1"/>
          </p:cNvSpPr>
          <p:nvPr>
            <p:ph sz="quarter" idx="1"/>
          </p:nvPr>
        </p:nvSpPr>
        <p:spPr/>
        <p:txBody>
          <a:bodyPr/>
          <a:lstStyle/>
          <a:p>
            <a:r>
              <a:rPr lang="en-US" dirty="0" smtClean="0"/>
              <a:t>Storage conditions</a:t>
            </a:r>
          </a:p>
          <a:p>
            <a:pPr marL="0" indent="0">
              <a:buNone/>
            </a:pPr>
            <a:endParaRPr lang="en-US" dirty="0" smtClean="0"/>
          </a:p>
          <a:p>
            <a:r>
              <a:rPr lang="en-US" dirty="0" smtClean="0"/>
              <a:t>Material for packaging</a:t>
            </a:r>
          </a:p>
          <a:p>
            <a:pPr marL="0" indent="0">
              <a:buNone/>
            </a:pPr>
            <a:endParaRPr lang="en-US" dirty="0" smtClean="0"/>
          </a:p>
          <a:p>
            <a:r>
              <a:rPr lang="en-US" dirty="0" smtClean="0"/>
              <a:t>Mass of the food sample</a:t>
            </a:r>
          </a:p>
          <a:p>
            <a:pPr marL="0" indent="0">
              <a:buNone/>
            </a:pPr>
            <a:endParaRPr lang="en-US" dirty="0" smtClean="0"/>
          </a:p>
          <a:p>
            <a:r>
              <a:rPr lang="en-US" dirty="0" smtClean="0"/>
              <a:t>Moisture content of the food sample</a:t>
            </a:r>
          </a:p>
          <a:p>
            <a:pPr marL="0" indent="0">
              <a:buNone/>
            </a:pPr>
            <a:endParaRPr lang="en-US" dirty="0" smtClean="0"/>
          </a:p>
          <a:p>
            <a:r>
              <a:rPr lang="en-US" dirty="0" smtClean="0"/>
              <a:t>Dimensions of the sample</a:t>
            </a:r>
          </a:p>
          <a:p>
            <a:endParaRPr lang="en-IN" dirty="0"/>
          </a:p>
        </p:txBody>
      </p:sp>
    </p:spTree>
    <p:extLst>
      <p:ext uri="{BB962C8B-B14F-4D97-AF65-F5344CB8AC3E}">
        <p14:creationId xmlns:p14="http://schemas.microsoft.com/office/powerpoint/2010/main" val="425499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918262595"/>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457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7294440"/>
              </p:ext>
            </p:extLst>
          </p:nvPr>
        </p:nvGraphicFramePr>
        <p:xfrm>
          <a:off x="457200" y="1219200"/>
          <a:ext cx="7467600" cy="5254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11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6" name="Picture 2" descr="C:\Users\Abhijeet\Desktop\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
            <a:ext cx="5057775"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23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 used</a:t>
            </a:r>
            <a:endParaRPr lang="en-IN" dirty="0"/>
          </a:p>
        </p:txBody>
      </p:sp>
      <p:sp>
        <p:nvSpPr>
          <p:cNvPr id="3" name="Content Placeholder 2"/>
          <p:cNvSpPr>
            <a:spLocks noGrp="1"/>
          </p:cNvSpPr>
          <p:nvPr>
            <p:ph sz="quarter" idx="1"/>
          </p:nvPr>
        </p:nvSpPr>
        <p:spPr/>
        <p:txBody>
          <a:bodyPr/>
          <a:lstStyle/>
          <a:p>
            <a:r>
              <a:rPr lang="en-IN" dirty="0"/>
              <a:t>Programming language used is Java. This language is used because of its wide support for building Graphical User Interface (GUI). The Swing toolkit is used for building GUI. For writing code, compiling, debugging </a:t>
            </a:r>
            <a:r>
              <a:rPr lang="en-IN" dirty="0" err="1"/>
              <a:t>NetBeans</a:t>
            </a:r>
            <a:r>
              <a:rPr lang="en-IN" dirty="0"/>
              <a:t> IDE (Integrated Development Environment) is used.</a:t>
            </a:r>
          </a:p>
          <a:p>
            <a:r>
              <a:rPr lang="en-IN" dirty="0"/>
              <a:t>Another reason for used of Java is that it is supported on wide number of platforms. Hence ‘Inter-</a:t>
            </a:r>
            <a:r>
              <a:rPr lang="en-IN" dirty="0" err="1"/>
              <a:t>pak</a:t>
            </a:r>
            <a:r>
              <a:rPr lang="en-IN" dirty="0"/>
              <a:t>’ can be run on any machine without installing.</a:t>
            </a:r>
          </a:p>
          <a:p>
            <a:endParaRPr lang="en-IN" dirty="0"/>
          </a:p>
        </p:txBody>
      </p:sp>
    </p:spTree>
    <p:extLst>
      <p:ext uri="{BB962C8B-B14F-4D97-AF65-F5344CB8AC3E}">
        <p14:creationId xmlns:p14="http://schemas.microsoft.com/office/powerpoint/2010/main" val="72511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p:txBody>
          <a:bodyPr/>
          <a:lstStyle/>
          <a:p>
            <a:r>
              <a:rPr lang="en-IN" dirty="0"/>
              <a:t>The principal roles of packaging are to contain, protect/preserve food and inform the user. </a:t>
            </a:r>
            <a:endParaRPr lang="en-IN" dirty="0" smtClean="0"/>
          </a:p>
          <a:p>
            <a:pPr marL="0" indent="0">
              <a:buNone/>
            </a:pPr>
            <a:endParaRPr lang="en-IN" dirty="0" smtClean="0"/>
          </a:p>
          <a:p>
            <a:r>
              <a:rPr lang="en-IN" dirty="0" smtClean="0"/>
              <a:t>Keeping </a:t>
            </a:r>
            <a:r>
              <a:rPr lang="en-IN" dirty="0"/>
              <a:t>the contents clean, fresh, sterile and safe </a:t>
            </a:r>
            <a:r>
              <a:rPr lang="en-IN" dirty="0" smtClean="0"/>
              <a:t>for </a:t>
            </a:r>
            <a:r>
              <a:rPr lang="en-IN" dirty="0"/>
              <a:t>the intended shelf life is a primary function</a:t>
            </a:r>
            <a:r>
              <a:rPr lang="en-IN" dirty="0" smtClean="0"/>
              <a:t>.</a:t>
            </a:r>
          </a:p>
          <a:p>
            <a:pPr marL="0" indent="0">
              <a:buNone/>
            </a:pPr>
            <a:endParaRPr lang="en-IN" dirty="0" smtClean="0"/>
          </a:p>
          <a:p>
            <a:r>
              <a:rPr lang="en-US" dirty="0" smtClean="0"/>
              <a:t>It is therefore important for us to know for how much time the food material will remain stable and safe for consumption.</a:t>
            </a:r>
            <a:endParaRPr lang="en-IN" dirty="0"/>
          </a:p>
        </p:txBody>
      </p:sp>
    </p:spTree>
    <p:extLst>
      <p:ext uri="{BB962C8B-B14F-4D97-AF65-F5344CB8AC3E}">
        <p14:creationId xmlns:p14="http://schemas.microsoft.com/office/powerpoint/2010/main" val="59952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pdating the database(packaging material)</a:t>
            </a:r>
            <a:endParaRPr lang="en-IN" dirty="0"/>
          </a:p>
        </p:txBody>
      </p:sp>
      <p:sp>
        <p:nvSpPr>
          <p:cNvPr id="3" name="Content Placeholder 2"/>
          <p:cNvSpPr>
            <a:spLocks noGrp="1"/>
          </p:cNvSpPr>
          <p:nvPr>
            <p:ph sz="quarter" idx="1"/>
          </p:nvPr>
        </p:nvSpPr>
        <p:spPr/>
        <p:txBody>
          <a:bodyPr/>
          <a:lstStyle/>
          <a:p>
            <a:r>
              <a:rPr lang="en-US" dirty="0" smtClean="0"/>
              <a:t>If the packaging material is not in the database the user can update it </a:t>
            </a:r>
          </a:p>
          <a:p>
            <a:pPr marL="0" indent="0">
              <a:buNone/>
            </a:pPr>
            <a:endParaRPr lang="en-US" dirty="0" smtClean="0"/>
          </a:p>
          <a:p>
            <a:r>
              <a:rPr lang="en-US" dirty="0" smtClean="0"/>
              <a:t>A pop up box allows the user to enter the permeability value, price of material and density</a:t>
            </a:r>
          </a:p>
          <a:p>
            <a:endParaRPr lang="en-US" dirty="0"/>
          </a:p>
          <a:p>
            <a:r>
              <a:rPr lang="en-US" dirty="0" smtClean="0"/>
              <a:t>The user entered values are updated in the text file</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4176663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updating the packaging material database </a:t>
            </a:r>
            <a:endParaRPr lang="en-IN" dirty="0"/>
          </a:p>
        </p:txBody>
      </p:sp>
      <p:sp>
        <p:nvSpPr>
          <p:cNvPr id="3" name="Content Placeholder 2"/>
          <p:cNvSpPr>
            <a:spLocks noGrp="1"/>
          </p:cNvSpPr>
          <p:nvPr>
            <p:ph sz="quarter" idx="1"/>
          </p:nvPr>
        </p:nvSpPr>
        <p:spPr/>
        <p:txBody>
          <a:bodyPr/>
          <a:lstStyle/>
          <a:p>
            <a:endParaRPr lang="en-IN" dirty="0"/>
          </a:p>
        </p:txBody>
      </p:sp>
      <p:pic>
        <p:nvPicPr>
          <p:cNvPr id="1028" name="Picture 4" descr="C:\Users\Abhijeet\Desktop\popu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1676400"/>
            <a:ext cx="376237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54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pdating the database(food material)</a:t>
            </a:r>
            <a:endParaRPr lang="en-IN" dirty="0"/>
          </a:p>
        </p:txBody>
      </p:sp>
      <p:sp>
        <p:nvSpPr>
          <p:cNvPr id="3" name="Content Placeholder 2"/>
          <p:cNvSpPr>
            <a:spLocks noGrp="1"/>
          </p:cNvSpPr>
          <p:nvPr>
            <p:ph sz="quarter" idx="1"/>
          </p:nvPr>
        </p:nvSpPr>
        <p:spPr>
          <a:xfrm>
            <a:off x="457200" y="1447800"/>
            <a:ext cx="7467600" cy="4873752"/>
          </a:xfrm>
        </p:spPr>
        <p:txBody>
          <a:bodyPr/>
          <a:lstStyle/>
          <a:p>
            <a:r>
              <a:rPr lang="en-US" dirty="0"/>
              <a:t>If the </a:t>
            </a:r>
            <a:r>
              <a:rPr lang="en-US" dirty="0" smtClean="0"/>
              <a:t>food </a:t>
            </a:r>
            <a:r>
              <a:rPr lang="en-US" dirty="0"/>
              <a:t>material is not in the database the user can update it </a:t>
            </a:r>
          </a:p>
          <a:p>
            <a:pPr marL="0" indent="0">
              <a:buNone/>
            </a:pPr>
            <a:endParaRPr lang="en-US" dirty="0"/>
          </a:p>
          <a:p>
            <a:r>
              <a:rPr lang="en-US" dirty="0"/>
              <a:t>A pop up box allows the user to enter the </a:t>
            </a:r>
            <a:r>
              <a:rPr lang="en-US" dirty="0" smtClean="0"/>
              <a:t>Gab equation parameters and density of food sample.</a:t>
            </a:r>
            <a:endParaRPr lang="en-US" dirty="0"/>
          </a:p>
          <a:p>
            <a:endParaRPr lang="en-US" dirty="0"/>
          </a:p>
          <a:p>
            <a:r>
              <a:rPr lang="en-US" dirty="0"/>
              <a:t>The user entered values are updated in the </a:t>
            </a:r>
            <a:r>
              <a:rPr lang="en-US" dirty="0" smtClean="0"/>
              <a:t>gab parameters and bulk density text files</a:t>
            </a:r>
            <a:endParaRPr lang="en-US" dirty="0"/>
          </a:p>
          <a:p>
            <a:endParaRPr lang="en-IN" dirty="0"/>
          </a:p>
        </p:txBody>
      </p:sp>
    </p:spTree>
    <p:extLst>
      <p:ext uri="{BB962C8B-B14F-4D97-AF65-F5344CB8AC3E}">
        <p14:creationId xmlns:p14="http://schemas.microsoft.com/office/powerpoint/2010/main" val="1196231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updating the food material database</a:t>
            </a:r>
            <a:endParaRPr lang="en-IN" dirty="0"/>
          </a:p>
        </p:txBody>
      </p:sp>
      <p:sp>
        <p:nvSpPr>
          <p:cNvPr id="3" name="Content Placeholder 2"/>
          <p:cNvSpPr>
            <a:spLocks noGrp="1"/>
          </p:cNvSpPr>
          <p:nvPr>
            <p:ph sz="quarter" idx="1"/>
          </p:nvPr>
        </p:nvSpPr>
        <p:spPr/>
        <p:txBody>
          <a:bodyPr/>
          <a:lstStyle/>
          <a:p>
            <a:endParaRPr lang="en-IN" dirty="0"/>
          </a:p>
        </p:txBody>
      </p:sp>
      <p:pic>
        <p:nvPicPr>
          <p:cNvPr id="2051" name="Picture 3" descr="C:\Users\Abhijeet\Desktop\popu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047" y="1600200"/>
            <a:ext cx="472440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562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Changing thickness and Multi-layer option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endParaRPr lang="en-IN" dirty="0" smtClean="0"/>
              </a:p>
              <a:p>
                <a:r>
                  <a:rPr lang="en-US" dirty="0" smtClean="0"/>
                  <a:t>User can change the thickness of the packaging material if he is not satisfied by the shelf life/cost.</a:t>
                </a:r>
              </a:p>
              <a:p>
                <a:pPr marL="0" indent="0">
                  <a:buNone/>
                </a:pPr>
                <a:endParaRPr lang="en-US" dirty="0" smtClean="0"/>
              </a:p>
              <a:p>
                <a:r>
                  <a:rPr lang="en-US" dirty="0" smtClean="0"/>
                  <a:t>User can enter the number of materials and then select the packaging materials.</a:t>
                </a:r>
              </a:p>
              <a:p>
                <a:endParaRPr lang="en-US" dirty="0"/>
              </a:p>
              <a:p>
                <a:r>
                  <a:rPr lang="en-US" dirty="0" smtClean="0"/>
                  <a:t>Equivalent permeability can be calculated as </a:t>
                </a:r>
              </a:p>
              <a:p>
                <a:pPr marL="0" indent="0">
                  <a:buNone/>
                </a:pPr>
                <a:r>
                  <a:rPr lang="en-US" dirty="0" smtClean="0"/>
                  <a:t>   P</a:t>
                </a:r>
                <a:r>
                  <a:rPr lang="en-US" dirty="0"/>
                  <a:t>= </a:t>
                </a:r>
                <a14:m>
                  <m:oMath xmlns:m="http://schemas.openxmlformats.org/officeDocument/2006/math">
                    <m:f>
                      <m:fPr>
                        <m:ctrlPr>
                          <a:rPr lang="en-US" i="1">
                            <a:latin typeface="Cambria Math"/>
                          </a:rPr>
                        </m:ctrlPr>
                      </m:fPr>
                      <m:num>
                        <m:r>
                          <a:rPr lang="en-US" i="1">
                            <a:latin typeface="Cambria Math"/>
                          </a:rPr>
                          <m:t>𝑇</m:t>
                        </m:r>
                      </m:num>
                      <m:den>
                        <m:f>
                          <m:fPr>
                            <m:ctrlPr>
                              <a:rPr lang="en-US" i="1">
                                <a:latin typeface="Cambria Math"/>
                              </a:rPr>
                            </m:ctrlPr>
                          </m:fPr>
                          <m:num>
                            <m:sSub>
                              <m:sSubPr>
                                <m:ctrlPr>
                                  <a:rPr lang="en-US" i="1" smtClean="0">
                                    <a:latin typeface="Cambria Math"/>
                                  </a:rPr>
                                </m:ctrlPr>
                              </m:sSubPr>
                              <m:e>
                                <m:r>
                                  <a:rPr lang="en-US" b="0" i="1" smtClean="0">
                                    <a:latin typeface="Cambria Math"/>
                                  </a:rPr>
                                  <m:t>𝑡</m:t>
                                </m:r>
                              </m:e>
                              <m:sub>
                                <m:r>
                                  <a:rPr lang="en-US" b="0" i="1" smtClean="0">
                                    <a:latin typeface="Cambria Math"/>
                                  </a:rPr>
                                  <m:t>1</m:t>
                                </m:r>
                              </m:sub>
                            </m:sSub>
                          </m:num>
                          <m:den>
                            <m:sSub>
                              <m:sSubPr>
                                <m:ctrlPr>
                                  <a:rPr lang="en-US" i="1" smtClean="0">
                                    <a:latin typeface="Cambria Math"/>
                                  </a:rPr>
                                </m:ctrlPr>
                              </m:sSubPr>
                              <m:e>
                                <m:r>
                                  <a:rPr lang="en-US" b="0" i="1" smtClean="0">
                                    <a:latin typeface="Cambria Math"/>
                                  </a:rPr>
                                  <m:t>𝑃</m:t>
                                </m:r>
                              </m:e>
                              <m:sub>
                                <m:r>
                                  <a:rPr lang="en-US" b="0" i="1" smtClean="0">
                                    <a:latin typeface="Cambria Math"/>
                                  </a:rPr>
                                  <m:t>1</m:t>
                                </m:r>
                              </m:sub>
                            </m:sSub>
                          </m:den>
                        </m:f>
                        <m:r>
                          <a:rPr lang="en-US" i="1">
                            <a:latin typeface="Cambria Math"/>
                          </a:rPr>
                          <m:t>+</m:t>
                        </m:r>
                        <m:f>
                          <m:fPr>
                            <m:ctrlPr>
                              <a:rPr lang="en-US" i="1">
                                <a:latin typeface="Cambria Math"/>
                              </a:rPr>
                            </m:ctrlPr>
                          </m:fPr>
                          <m:num>
                            <m:sSub>
                              <m:sSubPr>
                                <m:ctrlPr>
                                  <a:rPr lang="en-US" i="1" smtClean="0">
                                    <a:latin typeface="Cambria Math"/>
                                  </a:rPr>
                                </m:ctrlPr>
                              </m:sSubPr>
                              <m:e>
                                <m:r>
                                  <a:rPr lang="en-US" b="0" i="1" smtClean="0">
                                    <a:latin typeface="Cambria Math"/>
                                  </a:rPr>
                                  <m:t>𝑡</m:t>
                                </m:r>
                              </m:e>
                              <m:sub>
                                <m:r>
                                  <a:rPr lang="en-US" b="0" i="1" smtClean="0">
                                    <a:latin typeface="Cambria Math"/>
                                  </a:rPr>
                                  <m:t>2</m:t>
                                </m:r>
                              </m:sub>
                            </m:sSub>
                          </m:num>
                          <m:den>
                            <m:sSub>
                              <m:sSubPr>
                                <m:ctrlPr>
                                  <a:rPr lang="en-US" i="1" smtClean="0">
                                    <a:latin typeface="Cambria Math"/>
                                  </a:rPr>
                                </m:ctrlPr>
                              </m:sSubPr>
                              <m:e>
                                <m:r>
                                  <a:rPr lang="en-US" b="0" i="1" smtClean="0">
                                    <a:latin typeface="Cambria Math"/>
                                  </a:rPr>
                                  <m:t>𝑃</m:t>
                                </m:r>
                              </m:e>
                              <m:sub>
                                <m:r>
                                  <a:rPr lang="en-US" b="0" i="1" smtClean="0">
                                    <a:latin typeface="Cambria Math"/>
                                  </a:rPr>
                                  <m:t>2</m:t>
                                </m:r>
                              </m:sub>
                            </m:sSub>
                          </m:den>
                        </m:f>
                        <m:r>
                          <a:rPr lang="en-US" i="1">
                            <a:latin typeface="Cambria Math"/>
                          </a:rPr>
                          <m:t>+</m:t>
                        </m:r>
                        <m:f>
                          <m:fPr>
                            <m:ctrlPr>
                              <a:rPr lang="en-US" i="1">
                                <a:latin typeface="Cambria Math"/>
                              </a:rPr>
                            </m:ctrlPr>
                          </m:fPr>
                          <m:num>
                            <m:sSub>
                              <m:sSubPr>
                                <m:ctrlPr>
                                  <a:rPr lang="en-US" i="1" smtClean="0">
                                    <a:latin typeface="Cambria Math"/>
                                  </a:rPr>
                                </m:ctrlPr>
                              </m:sSubPr>
                              <m:e>
                                <m:r>
                                  <a:rPr lang="en-US" b="0" i="1" smtClean="0">
                                    <a:latin typeface="Cambria Math"/>
                                  </a:rPr>
                                  <m:t>𝑡</m:t>
                                </m:r>
                              </m:e>
                              <m:sub>
                                <m:r>
                                  <a:rPr lang="en-US" b="0" i="1" smtClean="0">
                                    <a:latin typeface="Cambria Math"/>
                                  </a:rPr>
                                  <m:t>3</m:t>
                                </m:r>
                              </m:sub>
                            </m:sSub>
                          </m:num>
                          <m:den>
                            <m:sSub>
                              <m:sSubPr>
                                <m:ctrlPr>
                                  <a:rPr lang="en-US" i="1" smtClean="0">
                                    <a:latin typeface="Cambria Math"/>
                                  </a:rPr>
                                </m:ctrlPr>
                              </m:sSubPr>
                              <m:e>
                                <m:r>
                                  <a:rPr lang="en-US" b="0" i="1" smtClean="0">
                                    <a:latin typeface="Cambria Math"/>
                                  </a:rPr>
                                  <m:t>𝑃</m:t>
                                </m:r>
                              </m:e>
                              <m:sub>
                                <m:r>
                                  <a:rPr lang="en-US" b="0" i="1" smtClean="0">
                                    <a:latin typeface="Cambria Math"/>
                                  </a:rPr>
                                  <m:t>3</m:t>
                                </m:r>
                              </m:sub>
                            </m:sSub>
                          </m:den>
                        </m:f>
                        <m:r>
                          <a:rPr lang="en-US" i="1">
                            <a:latin typeface="Cambria Math"/>
                          </a:rPr>
                          <m:t>+ ……..</m:t>
                        </m:r>
                        <m:f>
                          <m:fPr>
                            <m:ctrlPr>
                              <a:rPr lang="en-US" i="1">
                                <a:latin typeface="Cambria Math"/>
                              </a:rPr>
                            </m:ctrlPr>
                          </m:fPr>
                          <m:num>
                            <m:sSub>
                              <m:sSubPr>
                                <m:ctrlPr>
                                  <a:rPr lang="en-US" i="1" smtClean="0">
                                    <a:latin typeface="Cambria Math"/>
                                  </a:rPr>
                                </m:ctrlPr>
                              </m:sSubPr>
                              <m:e>
                                <m:r>
                                  <a:rPr lang="en-US" b="0" i="1" smtClean="0">
                                    <a:latin typeface="Cambria Math"/>
                                  </a:rPr>
                                  <m:t>𝑡</m:t>
                                </m:r>
                              </m:e>
                              <m:sub>
                                <m:r>
                                  <a:rPr lang="en-US" b="0" i="1" smtClean="0">
                                    <a:latin typeface="Cambria Math"/>
                                  </a:rPr>
                                  <m:t>𝑛</m:t>
                                </m:r>
                              </m:sub>
                            </m:sSub>
                          </m:num>
                          <m:den>
                            <m:sSub>
                              <m:sSubPr>
                                <m:ctrlPr>
                                  <a:rPr lang="en-US" i="1" smtClean="0">
                                    <a:latin typeface="Cambria Math"/>
                                  </a:rPr>
                                </m:ctrlPr>
                              </m:sSubPr>
                              <m:e>
                                <m:r>
                                  <a:rPr lang="en-US" b="0" i="1" smtClean="0">
                                    <a:latin typeface="Cambria Math"/>
                                  </a:rPr>
                                  <m:t>𝑃</m:t>
                                </m:r>
                              </m:e>
                              <m:sub>
                                <m:r>
                                  <a:rPr lang="en-US" b="0" i="1" smtClean="0">
                                    <a:latin typeface="Cambria Math"/>
                                  </a:rPr>
                                  <m:t>𝑛</m:t>
                                </m:r>
                              </m:sub>
                            </m:sSub>
                          </m:den>
                        </m:f>
                      </m:den>
                    </m:f>
                  </m:oMath>
                </a14:m>
                <a:r>
                  <a:rPr lang="en-IN" dirty="0"/>
                  <a:t> </a:t>
                </a:r>
                <a:endParaRPr lang="en-IN" dirty="0" smtClean="0"/>
              </a:p>
              <a:p>
                <a:pPr marL="0" indent="0">
                  <a:buNone/>
                </a:pP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r="-1143"/>
                </a:stretch>
              </a:blipFill>
            </p:spPr>
            <p:txBody>
              <a:bodyPr/>
              <a:lstStyle/>
              <a:p>
                <a:r>
                  <a:rPr lang="en-IN">
                    <a:noFill/>
                  </a:rPr>
                  <a:t> </a:t>
                </a:r>
              </a:p>
            </p:txBody>
          </p:sp>
        </mc:Fallback>
      </mc:AlternateContent>
    </p:spTree>
    <p:extLst>
      <p:ext uri="{BB962C8B-B14F-4D97-AF65-F5344CB8AC3E}">
        <p14:creationId xmlns:p14="http://schemas.microsoft.com/office/powerpoint/2010/main" val="523483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 USER DOESN’T  WANT TO KEEP THE SETTINGS</a:t>
            </a:r>
            <a:endParaRPr lang="en-IN" dirty="0"/>
          </a:p>
        </p:txBody>
      </p:sp>
      <p:sp>
        <p:nvSpPr>
          <p:cNvPr id="3" name="Content Placeholder 2"/>
          <p:cNvSpPr>
            <a:spLocks noGrp="1"/>
          </p:cNvSpPr>
          <p:nvPr>
            <p:ph sz="quarter" idx="1"/>
          </p:nvPr>
        </p:nvSpPr>
        <p:spPr/>
        <p:txBody>
          <a:bodyPr/>
          <a:lstStyle/>
          <a:p>
            <a:endParaRPr lang="en-IN" dirty="0"/>
          </a:p>
        </p:txBody>
      </p:sp>
      <p:pic>
        <p:nvPicPr>
          <p:cNvPr id="4" name="Picture 3" descr="C:\Users\Abhijeet\Desktop\popupt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4" y="2387943"/>
            <a:ext cx="519112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34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THICKNESS’ OPTION SELECTED</a:t>
            </a:r>
            <a:endParaRPr lang="en-IN" dirty="0"/>
          </a:p>
        </p:txBody>
      </p:sp>
      <p:sp>
        <p:nvSpPr>
          <p:cNvPr id="3" name="Content Placeholder 2"/>
          <p:cNvSpPr>
            <a:spLocks noGrp="1"/>
          </p:cNvSpPr>
          <p:nvPr>
            <p:ph sz="quarter" idx="1"/>
          </p:nvPr>
        </p:nvSpPr>
        <p:spPr/>
        <p:txBody>
          <a:bodyPr/>
          <a:lstStyle/>
          <a:p>
            <a:endParaRPr lang="en-IN"/>
          </a:p>
        </p:txBody>
      </p:sp>
      <p:pic>
        <p:nvPicPr>
          <p:cNvPr id="5122" name="Picture 2" descr="C:\Users\Abhijeet\Desktop\optio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981200"/>
            <a:ext cx="51816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625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changing the thickness of packaging material</a:t>
            </a:r>
            <a:endParaRPr lang="en-IN" dirty="0"/>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16741"/>
            <a:ext cx="5219700" cy="308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552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OPTION</a:t>
            </a:r>
            <a:endParaRPr lang="en-IN" dirty="0"/>
          </a:p>
        </p:txBody>
      </p:sp>
      <p:sp>
        <p:nvSpPr>
          <p:cNvPr id="3" name="Content Placeholder 2"/>
          <p:cNvSpPr>
            <a:spLocks noGrp="1"/>
          </p:cNvSpPr>
          <p:nvPr>
            <p:ph sz="quarter" idx="1"/>
          </p:nvPr>
        </p:nvSpPr>
        <p:spPr/>
        <p:txBody>
          <a:bodyPr/>
          <a:lstStyle/>
          <a:p>
            <a:endParaRPr lang="en-IN" dirty="0"/>
          </a:p>
        </p:txBody>
      </p:sp>
      <p:pic>
        <p:nvPicPr>
          <p:cNvPr id="5" name="Picture 2" descr="C:\Users\Abhijeet\Desktop\optio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3" y="2140094"/>
            <a:ext cx="8598243"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605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of temperature</a:t>
            </a:r>
            <a:endParaRPr lang="en-IN" dirty="0"/>
          </a:p>
        </p:txBody>
      </p:sp>
      <p:sp>
        <p:nvSpPr>
          <p:cNvPr id="3" name="Content Placeholder 2"/>
          <p:cNvSpPr>
            <a:spLocks noGrp="1"/>
          </p:cNvSpPr>
          <p:nvPr>
            <p:ph sz="quarter" idx="1"/>
          </p:nvPr>
        </p:nvSpPr>
        <p:spPr/>
        <p:txBody>
          <a:bodyPr/>
          <a:lstStyle/>
          <a:p>
            <a:pPr lvl="0"/>
            <a:r>
              <a:rPr lang="en-US" dirty="0"/>
              <a:t>Initially the program was using a constant temperature during </a:t>
            </a:r>
            <a:r>
              <a:rPr lang="en-US" dirty="0" smtClean="0"/>
              <a:t>calculations.</a:t>
            </a:r>
          </a:p>
          <a:p>
            <a:pPr marL="0" lvl="0" indent="0">
              <a:buNone/>
            </a:pPr>
            <a:endParaRPr lang="en-IN" dirty="0"/>
          </a:p>
          <a:p>
            <a:pPr lvl="0"/>
            <a:r>
              <a:rPr lang="en-US" dirty="0"/>
              <a:t>However in reality temperature varies during the day. So to consider this we use a pulse variation of temperature </a:t>
            </a:r>
            <a:r>
              <a:rPr lang="en-US" dirty="0" smtClean="0"/>
              <a:t>.The temperature varies between the minimum and maximum values </a:t>
            </a:r>
            <a:r>
              <a:rPr lang="en-US" smtClean="0"/>
              <a:t>during the day.</a:t>
            </a:r>
            <a:endParaRPr lang="en-US" dirty="0" smtClean="0"/>
          </a:p>
          <a:p>
            <a:pPr marL="0" lvl="0" indent="0">
              <a:buNone/>
            </a:pPr>
            <a:endParaRPr lang="en-IN" dirty="0"/>
          </a:p>
          <a:p>
            <a:pPr lvl="0"/>
            <a:r>
              <a:rPr lang="en-US" dirty="0"/>
              <a:t>If the user chooses to keep the temperature variable, a pop-up box will ask the user to enter the mean, max, min temperature of the day.</a:t>
            </a:r>
            <a:endParaRPr lang="en-IN" dirty="0"/>
          </a:p>
          <a:p>
            <a:endParaRPr lang="en-IN" dirty="0"/>
          </a:p>
        </p:txBody>
      </p:sp>
    </p:spTree>
    <p:extLst>
      <p:ext uri="{BB962C8B-B14F-4D97-AF65-F5344CB8AC3E}">
        <p14:creationId xmlns:p14="http://schemas.microsoft.com/office/powerpoint/2010/main" val="101909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sz="quarter" idx="1"/>
          </p:nvPr>
        </p:nvSpPr>
        <p:spPr/>
        <p:txBody>
          <a:bodyPr/>
          <a:lstStyle/>
          <a:p>
            <a:pPr lvl="0"/>
            <a:r>
              <a:rPr lang="en-IN" dirty="0"/>
              <a:t>To pool the database of packaging material, GAB constants for food material, bulk density of food material, price of packaging material</a:t>
            </a:r>
          </a:p>
          <a:p>
            <a:pPr lvl="0"/>
            <a:r>
              <a:rPr lang="en-IN"/>
              <a:t>To use this database to design food packaging system using a user-interactive program</a:t>
            </a:r>
          </a:p>
          <a:p>
            <a:endParaRPr lang="en-IN"/>
          </a:p>
        </p:txBody>
      </p:sp>
    </p:spTree>
    <p:extLst>
      <p:ext uri="{BB962C8B-B14F-4D97-AF65-F5344CB8AC3E}">
        <p14:creationId xmlns:p14="http://schemas.microsoft.com/office/powerpoint/2010/main" val="3957002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entering mean, max. and min. temperatures</a:t>
            </a:r>
            <a:endParaRPr lang="en-IN" dirty="0"/>
          </a:p>
        </p:txBody>
      </p:sp>
      <p:pic>
        <p:nvPicPr>
          <p:cNvPr id="4" name="Content Placeholder 3" descr="C:\Users\Abhijeet\Desktop\prog outputs\28.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309812" y="1679575"/>
            <a:ext cx="3762375" cy="4714875"/>
          </a:xfrm>
          <a:prstGeom prst="rect">
            <a:avLst/>
          </a:prstGeom>
          <a:noFill/>
          <a:ln>
            <a:noFill/>
          </a:ln>
        </p:spPr>
      </p:pic>
    </p:spTree>
    <p:extLst>
      <p:ext uri="{BB962C8B-B14F-4D97-AF65-F5344CB8AC3E}">
        <p14:creationId xmlns:p14="http://schemas.microsoft.com/office/powerpoint/2010/main" val="2820918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DISCUSSION</a:t>
            </a:r>
            <a:br>
              <a:rPr lang="en-US" dirty="0"/>
            </a:br>
            <a:r>
              <a:rPr lang="en-US" dirty="0"/>
              <a:t>Test </a:t>
            </a:r>
            <a:r>
              <a:rPr lang="en-US" dirty="0" smtClean="0"/>
              <a:t>case(updating food material database)</a:t>
            </a:r>
            <a:endParaRPr lang="en-IN" dirty="0"/>
          </a:p>
        </p:txBody>
      </p:sp>
      <p:pic>
        <p:nvPicPr>
          <p:cNvPr id="5" name="Content Placeholder 4" descr="C:\Users\Abhijeet\Desktop\drop5.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36465" y="1600200"/>
            <a:ext cx="6509069" cy="4873625"/>
          </a:xfrm>
          <a:prstGeom prst="rect">
            <a:avLst/>
          </a:prstGeom>
          <a:noFill/>
          <a:ln>
            <a:noFill/>
          </a:ln>
        </p:spPr>
      </p:pic>
    </p:spTree>
    <p:extLst>
      <p:ext uri="{BB962C8B-B14F-4D97-AF65-F5344CB8AC3E}">
        <p14:creationId xmlns:p14="http://schemas.microsoft.com/office/powerpoint/2010/main" val="358243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drop6.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29671" y="1600200"/>
            <a:ext cx="6522657" cy="4873625"/>
          </a:xfrm>
          <a:prstGeom prst="rect">
            <a:avLst/>
          </a:prstGeom>
          <a:noFill/>
          <a:ln>
            <a:noFill/>
          </a:ln>
        </p:spPr>
      </p:pic>
    </p:spTree>
    <p:extLst>
      <p:ext uri="{BB962C8B-B14F-4D97-AF65-F5344CB8AC3E}">
        <p14:creationId xmlns:p14="http://schemas.microsoft.com/office/powerpoint/2010/main" val="2955897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int3.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20000" y="1600200"/>
            <a:ext cx="6541999" cy="4873625"/>
          </a:xfrm>
          <a:prstGeom prst="rect">
            <a:avLst/>
          </a:prstGeom>
          <a:noFill/>
          <a:ln>
            <a:noFill/>
          </a:ln>
        </p:spPr>
      </p:pic>
    </p:spTree>
    <p:extLst>
      <p:ext uri="{BB962C8B-B14F-4D97-AF65-F5344CB8AC3E}">
        <p14:creationId xmlns:p14="http://schemas.microsoft.com/office/powerpoint/2010/main" val="1832488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before running the program</a:t>
            </a:r>
            <a:endParaRPr lang="en-IN" dirty="0"/>
          </a:p>
        </p:txBody>
      </p:sp>
      <p:pic>
        <p:nvPicPr>
          <p:cNvPr id="6" name="Picture 5" descr="C:\Users\Abhijeet\Desktop\prog outputs\20.jpg"/>
          <p:cNvPicPr/>
          <p:nvPr/>
        </p:nvPicPr>
        <p:blipFill>
          <a:blip r:embed="rId2">
            <a:extLst>
              <a:ext uri="{28A0092B-C50C-407E-A947-70E740481C1C}">
                <a14:useLocalDpi xmlns:a14="http://schemas.microsoft.com/office/drawing/2010/main" val="0"/>
              </a:ext>
            </a:extLst>
          </a:blip>
          <a:srcRect/>
          <a:stretch>
            <a:fillRect/>
          </a:stretch>
        </p:blipFill>
        <p:spPr bwMode="auto">
          <a:xfrm>
            <a:off x="31376" y="1695450"/>
            <a:ext cx="4235824" cy="3619500"/>
          </a:xfrm>
          <a:prstGeom prst="rect">
            <a:avLst/>
          </a:prstGeom>
          <a:noFill/>
          <a:ln>
            <a:noFill/>
          </a:ln>
        </p:spPr>
      </p:pic>
      <p:pic>
        <p:nvPicPr>
          <p:cNvPr id="7" name="Content Placeholder 6" descr="C:\Users\Abhijeet\Desktop\prog outputs\22.jpg"/>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267200" y="1670051"/>
            <a:ext cx="4419600" cy="3644900"/>
          </a:xfrm>
          <a:prstGeom prst="rect">
            <a:avLst/>
          </a:prstGeom>
          <a:noFill/>
          <a:ln>
            <a:noFill/>
          </a:ln>
        </p:spPr>
      </p:pic>
    </p:spTree>
    <p:extLst>
      <p:ext uri="{BB962C8B-B14F-4D97-AF65-F5344CB8AC3E}">
        <p14:creationId xmlns:p14="http://schemas.microsoft.com/office/powerpoint/2010/main" val="1056906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updating the database</a:t>
            </a:r>
            <a:endParaRPr lang="en-IN" dirty="0"/>
          </a:p>
        </p:txBody>
      </p:sp>
      <p:pic>
        <p:nvPicPr>
          <p:cNvPr id="4" name="Content Placeholder 3" descr="C:\Users\Abhijeet\Desktop\prog outputs\25.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63049" y="1600200"/>
            <a:ext cx="4055902" cy="4873625"/>
          </a:xfrm>
          <a:prstGeom prst="rect">
            <a:avLst/>
          </a:prstGeom>
          <a:noFill/>
          <a:ln>
            <a:noFill/>
          </a:ln>
        </p:spPr>
      </p:pic>
    </p:spTree>
    <p:extLst>
      <p:ext uri="{BB962C8B-B14F-4D97-AF65-F5344CB8AC3E}">
        <p14:creationId xmlns:p14="http://schemas.microsoft.com/office/powerpoint/2010/main" val="1379689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after running the program</a:t>
            </a:r>
            <a:endParaRPr lang="en-IN" dirty="0"/>
          </a:p>
        </p:txBody>
      </p:sp>
      <p:pic>
        <p:nvPicPr>
          <p:cNvPr id="4" name="Content Placeholder 3" descr="C:\Users\Abhijeet\Desktop\prog outputs\27.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5153" y="1600200"/>
            <a:ext cx="4343400" cy="3581400"/>
          </a:xfrm>
          <a:prstGeom prst="rect">
            <a:avLst/>
          </a:prstGeom>
          <a:noFill/>
          <a:ln>
            <a:noFill/>
          </a:ln>
        </p:spPr>
      </p:pic>
      <p:pic>
        <p:nvPicPr>
          <p:cNvPr id="5" name="Picture 4" descr="C:\Users\Abhijeet\Desktop\prog outputs\26.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0"/>
            <a:ext cx="4307541" cy="3581400"/>
          </a:xfrm>
          <a:prstGeom prst="rect">
            <a:avLst/>
          </a:prstGeom>
          <a:noFill/>
          <a:ln>
            <a:noFill/>
          </a:ln>
        </p:spPr>
      </p:pic>
    </p:spTree>
    <p:extLst>
      <p:ext uri="{BB962C8B-B14F-4D97-AF65-F5344CB8AC3E}">
        <p14:creationId xmlns:p14="http://schemas.microsoft.com/office/powerpoint/2010/main" val="3774353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case (updating packaging material database)</a:t>
            </a:r>
            <a:endParaRPr lang="en-IN" dirty="0"/>
          </a:p>
        </p:txBody>
      </p:sp>
      <p:pic>
        <p:nvPicPr>
          <p:cNvPr id="6" name="Content Placeholder 5" descr="C:\Users\Abhijeet\Desktop\drop3.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45998" y="1600200"/>
            <a:ext cx="6490003" cy="4873625"/>
          </a:xfrm>
          <a:prstGeom prst="rect">
            <a:avLst/>
          </a:prstGeom>
          <a:noFill/>
          <a:ln>
            <a:noFill/>
          </a:ln>
        </p:spPr>
      </p:pic>
    </p:spTree>
    <p:extLst>
      <p:ext uri="{BB962C8B-B14F-4D97-AF65-F5344CB8AC3E}">
        <p14:creationId xmlns:p14="http://schemas.microsoft.com/office/powerpoint/2010/main" val="4110166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drop4.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3200" y="1600200"/>
            <a:ext cx="6555599" cy="4873625"/>
          </a:xfrm>
          <a:prstGeom prst="rect">
            <a:avLst/>
          </a:prstGeom>
          <a:noFill/>
          <a:ln>
            <a:noFill/>
          </a:ln>
        </p:spPr>
      </p:pic>
    </p:spTree>
    <p:extLst>
      <p:ext uri="{BB962C8B-B14F-4D97-AF65-F5344CB8AC3E}">
        <p14:creationId xmlns:p14="http://schemas.microsoft.com/office/powerpoint/2010/main" val="3196544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Permeability database before running the program </a:t>
            </a:r>
            <a:endParaRPr lang="en-IN" dirty="0"/>
          </a:p>
        </p:txBody>
      </p:sp>
      <p:pic>
        <p:nvPicPr>
          <p:cNvPr id="6" name="Content Placeholder 5" descr="C:\Users\Abhijeet\Desktop\prog outputs\21.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71500" y="1660525"/>
            <a:ext cx="7239000" cy="4752975"/>
          </a:xfrm>
          <a:prstGeom prst="rect">
            <a:avLst/>
          </a:prstGeom>
          <a:noFill/>
          <a:ln>
            <a:noFill/>
          </a:ln>
        </p:spPr>
      </p:pic>
    </p:spTree>
    <p:extLst>
      <p:ext uri="{BB962C8B-B14F-4D97-AF65-F5344CB8AC3E}">
        <p14:creationId xmlns:p14="http://schemas.microsoft.com/office/powerpoint/2010/main" val="108660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LITERATURE</a:t>
            </a:r>
            <a:br>
              <a:rPr lang="en-US" dirty="0" smtClean="0"/>
            </a:br>
            <a:r>
              <a:rPr lang="en-US" dirty="0" smtClean="0"/>
              <a:t>Food stability</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The </a:t>
            </a:r>
            <a:r>
              <a:rPr lang="en-IN" dirty="0"/>
              <a:t>aim is to increase the shelf life keeping the cost of packaging in </a:t>
            </a:r>
            <a:r>
              <a:rPr lang="en-IN" dirty="0" smtClean="0"/>
              <a:t>mind. </a:t>
            </a:r>
            <a:r>
              <a:rPr lang="en-IN" dirty="0"/>
              <a:t>Growth of microorganisms is influenced by the </a:t>
            </a:r>
            <a:r>
              <a:rPr lang="en-IN" dirty="0" smtClean="0"/>
              <a:t>moisture </a:t>
            </a:r>
            <a:r>
              <a:rPr lang="en-IN" dirty="0"/>
              <a:t>content of the food </a:t>
            </a:r>
            <a:r>
              <a:rPr lang="en-IN" dirty="0" smtClean="0"/>
              <a:t>material.</a:t>
            </a:r>
          </a:p>
          <a:p>
            <a:pPr marL="0" indent="0">
              <a:buNone/>
            </a:pPr>
            <a:endParaRPr lang="en-IN" dirty="0" smtClean="0"/>
          </a:p>
          <a:p>
            <a:r>
              <a:rPr lang="en-IN" dirty="0"/>
              <a:t>Water activity is an important consideration for food product design and food </a:t>
            </a:r>
            <a:r>
              <a:rPr lang="en-IN" dirty="0" smtClean="0"/>
              <a:t>safety</a:t>
            </a:r>
          </a:p>
          <a:p>
            <a:pPr marL="0" indent="0">
              <a:buNone/>
            </a:pPr>
            <a:endParaRPr lang="en-IN" dirty="0" smtClean="0"/>
          </a:p>
          <a:p>
            <a:r>
              <a:rPr lang="en-IN" dirty="0"/>
              <a:t>The variation of water activity with moisture content of the food samples is thus important from a food safety perspective. This is modelled with the help of moisture adsorption isotherms</a:t>
            </a:r>
            <a:r>
              <a:rPr lang="en-IN" dirty="0" smtClean="0"/>
              <a:t>.</a:t>
            </a:r>
          </a:p>
          <a:p>
            <a:pPr marL="0" indent="0">
              <a:buNone/>
            </a:pPr>
            <a:endParaRPr lang="en-IN" dirty="0" smtClean="0"/>
          </a:p>
          <a:p>
            <a:r>
              <a:rPr lang="en-IN" dirty="0"/>
              <a:t>There are certain models equations to mathematically relate the water activity and relative humidity.</a:t>
            </a:r>
          </a:p>
        </p:txBody>
      </p:sp>
    </p:spTree>
    <p:extLst>
      <p:ext uri="{BB962C8B-B14F-4D97-AF65-F5344CB8AC3E}">
        <p14:creationId xmlns:p14="http://schemas.microsoft.com/office/powerpoint/2010/main" val="890792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entered for updating</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23.jpg"/>
          <p:cNvPicPr/>
          <p:nvPr/>
        </p:nvPicPr>
        <p:blipFill>
          <a:blip r:embed="rId2">
            <a:extLst>
              <a:ext uri="{28A0092B-C50C-407E-A947-70E740481C1C}">
                <a14:useLocalDpi xmlns:a14="http://schemas.microsoft.com/office/drawing/2010/main" val="0"/>
              </a:ext>
            </a:extLst>
          </a:blip>
          <a:srcRect/>
          <a:stretch>
            <a:fillRect/>
          </a:stretch>
        </p:blipFill>
        <p:spPr bwMode="auto">
          <a:xfrm>
            <a:off x="2415988" y="1828800"/>
            <a:ext cx="3743325" cy="4210050"/>
          </a:xfrm>
          <a:prstGeom prst="rect">
            <a:avLst/>
          </a:prstGeom>
          <a:noFill/>
          <a:ln>
            <a:noFill/>
          </a:ln>
        </p:spPr>
      </p:pic>
    </p:spTree>
    <p:extLst>
      <p:ext uri="{BB962C8B-B14F-4D97-AF65-F5344CB8AC3E}">
        <p14:creationId xmlns:p14="http://schemas.microsoft.com/office/powerpoint/2010/main" val="74929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updated database</a:t>
            </a:r>
            <a:endParaRPr lang="en-IN" dirty="0"/>
          </a:p>
        </p:txBody>
      </p:sp>
      <p:pic>
        <p:nvPicPr>
          <p:cNvPr id="4" name="Picture 3" descr="C:\Users\Abhijeet\Desktop\prog outputs\24.jpg"/>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624012"/>
            <a:ext cx="5448300" cy="3609975"/>
          </a:xfrm>
          <a:prstGeom prst="rect">
            <a:avLst/>
          </a:prstGeom>
          <a:noFill/>
          <a:ln>
            <a:noFill/>
          </a:ln>
        </p:spPr>
      </p:pic>
      <p:pic>
        <p:nvPicPr>
          <p:cNvPr id="5" name="Content Placeholder 4" descr="C:\Users\Abhijeet\Desktop\prog outputs\24.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76262" y="1646237"/>
            <a:ext cx="7229475" cy="4781550"/>
          </a:xfrm>
          <a:prstGeom prst="rect">
            <a:avLst/>
          </a:prstGeom>
          <a:noFill/>
          <a:ln>
            <a:noFill/>
          </a:ln>
        </p:spPr>
      </p:pic>
    </p:spTree>
    <p:extLst>
      <p:ext uri="{BB962C8B-B14F-4D97-AF65-F5344CB8AC3E}">
        <p14:creationId xmlns:p14="http://schemas.microsoft.com/office/powerpoint/2010/main" val="3628099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CASE(WITH ALL THE OPTIONS)</a:t>
            </a:r>
            <a:endParaRPr lang="en-IN" dirty="0"/>
          </a:p>
        </p:txBody>
      </p:sp>
      <p:pic>
        <p:nvPicPr>
          <p:cNvPr id="5" name="Content Placeholder 4" descr="C:\Users\Abhijeet\Desktop\drop1.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33753" y="1600200"/>
            <a:ext cx="6514493" cy="4873625"/>
          </a:xfrm>
          <a:prstGeom prst="rect">
            <a:avLst/>
          </a:prstGeom>
          <a:noFill/>
          <a:ln>
            <a:noFill/>
          </a:ln>
        </p:spPr>
      </p:pic>
    </p:spTree>
    <p:extLst>
      <p:ext uri="{BB962C8B-B14F-4D97-AF65-F5344CB8AC3E}">
        <p14:creationId xmlns:p14="http://schemas.microsoft.com/office/powerpoint/2010/main" val="2251088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drop2.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28288" y="1600200"/>
            <a:ext cx="6525424" cy="4873625"/>
          </a:xfrm>
          <a:prstGeom prst="rect">
            <a:avLst/>
          </a:prstGeom>
          <a:noFill/>
          <a:ln>
            <a:noFill/>
          </a:ln>
        </p:spPr>
      </p:pic>
    </p:spTree>
    <p:extLst>
      <p:ext uri="{BB962C8B-B14F-4D97-AF65-F5344CB8AC3E}">
        <p14:creationId xmlns:p14="http://schemas.microsoft.com/office/powerpoint/2010/main" val="1729731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inter.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1629" y="1600200"/>
            <a:ext cx="6558742" cy="4873625"/>
          </a:xfrm>
          <a:prstGeom prst="rect">
            <a:avLst/>
          </a:prstGeom>
          <a:noFill/>
          <a:ln>
            <a:noFill/>
          </a:ln>
        </p:spPr>
      </p:pic>
    </p:spTree>
    <p:extLst>
      <p:ext uri="{BB962C8B-B14F-4D97-AF65-F5344CB8AC3E}">
        <p14:creationId xmlns:p14="http://schemas.microsoft.com/office/powerpoint/2010/main" val="2332578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with the shelf life and cost </a:t>
            </a:r>
            <a:endParaRPr lang="en-IN" dirty="0"/>
          </a:p>
        </p:txBody>
      </p:sp>
      <p:sp>
        <p:nvSpPr>
          <p:cNvPr id="3" name="Content Placeholder 2"/>
          <p:cNvSpPr>
            <a:spLocks noGrp="1"/>
          </p:cNvSpPr>
          <p:nvPr>
            <p:ph sz="quarter" idx="1"/>
          </p:nvPr>
        </p:nvSpPr>
        <p:spPr/>
        <p:txBody>
          <a:bodyPr/>
          <a:lstStyle/>
          <a:p>
            <a:endParaRPr lang="en-IN"/>
          </a:p>
        </p:txBody>
      </p:sp>
      <p:pic>
        <p:nvPicPr>
          <p:cNvPr id="5" name="Picture 4" descr="C:\Users\Abhijeet\Desktop\prog outputs\3.jpg"/>
          <p:cNvPicPr/>
          <p:nvPr/>
        </p:nvPicPr>
        <p:blipFill>
          <a:blip r:embed="rId2">
            <a:extLst>
              <a:ext uri="{28A0092B-C50C-407E-A947-70E740481C1C}">
                <a14:useLocalDpi xmlns:a14="http://schemas.microsoft.com/office/drawing/2010/main" val="0"/>
              </a:ext>
            </a:extLst>
          </a:blip>
          <a:srcRect/>
          <a:stretch>
            <a:fillRect/>
          </a:stretch>
        </p:blipFill>
        <p:spPr bwMode="auto">
          <a:xfrm>
            <a:off x="1966912" y="2001202"/>
            <a:ext cx="5210175" cy="2855595"/>
          </a:xfrm>
          <a:prstGeom prst="rect">
            <a:avLst/>
          </a:prstGeom>
          <a:noFill/>
          <a:ln>
            <a:noFill/>
          </a:ln>
        </p:spPr>
      </p:pic>
    </p:spTree>
    <p:extLst>
      <p:ext uri="{BB962C8B-B14F-4D97-AF65-F5344CB8AC3E}">
        <p14:creationId xmlns:p14="http://schemas.microsoft.com/office/powerpoint/2010/main" val="6820883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 asking the user</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9.jpg"/>
          <p:cNvPicPr/>
          <p:nvPr/>
        </p:nvPicPr>
        <p:blipFill>
          <a:blip r:embed="rId2">
            <a:extLst>
              <a:ext uri="{28A0092B-C50C-407E-A947-70E740481C1C}">
                <a14:useLocalDpi xmlns:a14="http://schemas.microsoft.com/office/drawing/2010/main" val="0"/>
              </a:ext>
            </a:extLst>
          </a:blip>
          <a:srcRect/>
          <a:stretch>
            <a:fillRect/>
          </a:stretch>
        </p:blipFill>
        <p:spPr bwMode="auto">
          <a:xfrm>
            <a:off x="1971040" y="2014220"/>
            <a:ext cx="5201920" cy="2829560"/>
          </a:xfrm>
          <a:prstGeom prst="rect">
            <a:avLst/>
          </a:prstGeom>
          <a:noFill/>
          <a:ln>
            <a:noFill/>
          </a:ln>
        </p:spPr>
      </p:pic>
    </p:spTree>
    <p:extLst>
      <p:ext uri="{BB962C8B-B14F-4D97-AF65-F5344CB8AC3E}">
        <p14:creationId xmlns:p14="http://schemas.microsoft.com/office/powerpoint/2010/main" val="2228601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selects the ‘change thickness’ option</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0.jpg"/>
          <p:cNvPicPr/>
          <p:nvPr/>
        </p:nvPicPr>
        <p:blipFill>
          <a:blip r:embed="rId2">
            <a:extLst>
              <a:ext uri="{28A0092B-C50C-407E-A947-70E740481C1C}">
                <a14:useLocalDpi xmlns:a14="http://schemas.microsoft.com/office/drawing/2010/main" val="0"/>
              </a:ext>
            </a:extLst>
          </a:blip>
          <a:srcRect/>
          <a:stretch>
            <a:fillRect/>
          </a:stretch>
        </p:blipFill>
        <p:spPr bwMode="auto">
          <a:xfrm>
            <a:off x="1958340" y="2014220"/>
            <a:ext cx="5227320" cy="2829560"/>
          </a:xfrm>
          <a:prstGeom prst="rect">
            <a:avLst/>
          </a:prstGeom>
          <a:noFill/>
          <a:ln>
            <a:noFill/>
          </a:ln>
        </p:spPr>
      </p:pic>
    </p:spTree>
    <p:extLst>
      <p:ext uri="{BB962C8B-B14F-4D97-AF65-F5344CB8AC3E}">
        <p14:creationId xmlns:p14="http://schemas.microsoft.com/office/powerpoint/2010/main" val="2532774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shelf life and cost of packaging</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1.jpg"/>
          <p:cNvPicPr/>
          <p:nvPr/>
        </p:nvPicPr>
        <p:blipFill>
          <a:blip r:embed="rId2">
            <a:extLst>
              <a:ext uri="{28A0092B-C50C-407E-A947-70E740481C1C}">
                <a14:useLocalDpi xmlns:a14="http://schemas.microsoft.com/office/drawing/2010/main" val="0"/>
              </a:ext>
            </a:extLst>
          </a:blip>
          <a:srcRect/>
          <a:stretch>
            <a:fillRect/>
          </a:stretch>
        </p:blipFill>
        <p:spPr bwMode="auto">
          <a:xfrm>
            <a:off x="1984057" y="2022792"/>
            <a:ext cx="5175885" cy="2812415"/>
          </a:xfrm>
          <a:prstGeom prst="rect">
            <a:avLst/>
          </a:prstGeom>
          <a:noFill/>
          <a:ln>
            <a:noFill/>
          </a:ln>
        </p:spPr>
      </p:pic>
    </p:spTree>
    <p:extLst>
      <p:ext uri="{BB962C8B-B14F-4D97-AF65-F5344CB8AC3E}">
        <p14:creationId xmlns:p14="http://schemas.microsoft.com/office/powerpoint/2010/main" val="4178575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 asking the user</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9.jpg"/>
          <p:cNvPicPr/>
          <p:nvPr/>
        </p:nvPicPr>
        <p:blipFill>
          <a:blip r:embed="rId2">
            <a:extLst>
              <a:ext uri="{28A0092B-C50C-407E-A947-70E740481C1C}">
                <a14:useLocalDpi xmlns:a14="http://schemas.microsoft.com/office/drawing/2010/main" val="0"/>
              </a:ext>
            </a:extLst>
          </a:blip>
          <a:srcRect/>
          <a:stretch>
            <a:fillRect/>
          </a:stretch>
        </p:blipFill>
        <p:spPr bwMode="auto">
          <a:xfrm>
            <a:off x="1971040" y="2014220"/>
            <a:ext cx="5201920" cy="2829560"/>
          </a:xfrm>
          <a:prstGeom prst="rect">
            <a:avLst/>
          </a:prstGeom>
          <a:noFill/>
          <a:ln>
            <a:noFill/>
          </a:ln>
        </p:spPr>
      </p:pic>
    </p:spTree>
    <p:extLst>
      <p:ext uri="{BB962C8B-B14F-4D97-AF65-F5344CB8AC3E}">
        <p14:creationId xmlns:p14="http://schemas.microsoft.com/office/powerpoint/2010/main" val="128177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activity</a:t>
            </a:r>
            <a:endParaRPr lang="en-IN" dirty="0"/>
          </a:p>
        </p:txBody>
      </p:sp>
      <p:sp>
        <p:nvSpPr>
          <p:cNvPr id="3" name="Content Placeholder 2"/>
          <p:cNvSpPr>
            <a:spLocks noGrp="1"/>
          </p:cNvSpPr>
          <p:nvPr>
            <p:ph sz="quarter" idx="1"/>
          </p:nvPr>
        </p:nvSpPr>
        <p:spPr/>
        <p:txBody>
          <a:bodyPr>
            <a:normAutofit/>
          </a:bodyPr>
          <a:lstStyle/>
          <a:p>
            <a:r>
              <a:rPr lang="en-IN" dirty="0"/>
              <a:t>It is defined as the vapour pressure of a liquid divided by that of pure water at the same </a:t>
            </a:r>
            <a:r>
              <a:rPr lang="en-IN" dirty="0" smtClean="0"/>
              <a:t>temperature.</a:t>
            </a:r>
          </a:p>
          <a:p>
            <a:endParaRPr lang="en-US" dirty="0"/>
          </a:p>
          <a:p>
            <a:endParaRPr lang="en-IN" dirty="0"/>
          </a:p>
          <a:p>
            <a:pPr marL="0" indent="0">
              <a:buNone/>
            </a:pPr>
            <a:endParaRPr lang="en-IN" dirty="0" smtClean="0"/>
          </a:p>
          <a:p>
            <a:pPr marL="365760" lvl="1" indent="0">
              <a:buNone/>
            </a:pPr>
            <a:r>
              <a:rPr lang="en-IN" dirty="0" smtClean="0"/>
              <a:t>where </a:t>
            </a:r>
            <a:r>
              <a:rPr lang="en-IN" dirty="0"/>
              <a:t>p is the vapour pressure of water in the substance, and p₀ is the vapour pressure of pure water at the same temperature.</a:t>
            </a:r>
          </a:p>
          <a:p>
            <a:endParaRPr lang="en-IN" dirty="0"/>
          </a:p>
        </p:txBody>
      </p:sp>
      <p:pic>
        <p:nvPicPr>
          <p:cNvPr id="4" name="Picture 3" descr=" a_w \equiv p / p_0 "/>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2133600" cy="685800"/>
          </a:xfrm>
          <a:prstGeom prst="rect">
            <a:avLst/>
          </a:prstGeom>
          <a:noFill/>
          <a:ln>
            <a:noFill/>
          </a:ln>
        </p:spPr>
      </p:pic>
    </p:spTree>
    <p:extLst>
      <p:ext uri="{BB962C8B-B14F-4D97-AF65-F5344CB8AC3E}">
        <p14:creationId xmlns:p14="http://schemas.microsoft.com/office/powerpoint/2010/main" val="978330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option pop-up box and the values entered</a:t>
            </a:r>
            <a:endParaRPr lang="en-IN" dirty="0"/>
          </a:p>
        </p:txBody>
      </p:sp>
      <p:pic>
        <p:nvPicPr>
          <p:cNvPr id="5" name="Content Placeholder 4" descr="C:\Users\Abhijeet\Desktop\prog outputs\12.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391168"/>
            <a:ext cx="7467600" cy="3291688"/>
          </a:xfrm>
          <a:prstGeom prst="rect">
            <a:avLst/>
          </a:prstGeom>
          <a:noFill/>
          <a:ln>
            <a:noFill/>
          </a:ln>
        </p:spPr>
      </p:pic>
    </p:spTree>
    <p:extLst>
      <p:ext uri="{BB962C8B-B14F-4D97-AF65-F5344CB8AC3E}">
        <p14:creationId xmlns:p14="http://schemas.microsoft.com/office/powerpoint/2010/main" val="2056355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Recalculated values of shelf life and cost </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3.jpg"/>
          <p:cNvPicPr/>
          <p:nvPr/>
        </p:nvPicPr>
        <p:blipFill>
          <a:blip r:embed="rId2">
            <a:extLst>
              <a:ext uri="{28A0092B-C50C-407E-A947-70E740481C1C}">
                <a14:useLocalDpi xmlns:a14="http://schemas.microsoft.com/office/drawing/2010/main" val="0"/>
              </a:ext>
            </a:extLst>
          </a:blip>
          <a:srcRect/>
          <a:stretch>
            <a:fillRect/>
          </a:stretch>
        </p:blipFill>
        <p:spPr bwMode="auto">
          <a:xfrm>
            <a:off x="2005647" y="2018665"/>
            <a:ext cx="5132705" cy="2820670"/>
          </a:xfrm>
          <a:prstGeom prst="rect">
            <a:avLst/>
          </a:prstGeom>
          <a:noFill/>
          <a:ln>
            <a:noFill/>
          </a:ln>
        </p:spPr>
      </p:pic>
    </p:spTree>
    <p:extLst>
      <p:ext uri="{BB962C8B-B14F-4D97-AF65-F5344CB8AC3E}">
        <p14:creationId xmlns:p14="http://schemas.microsoft.com/office/powerpoint/2010/main" val="2637699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the variable temperature option</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5.jpg"/>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00200"/>
            <a:ext cx="3781425" cy="4724400"/>
          </a:xfrm>
          <a:prstGeom prst="rect">
            <a:avLst/>
          </a:prstGeom>
          <a:noFill/>
          <a:ln>
            <a:noFill/>
          </a:ln>
        </p:spPr>
      </p:pic>
    </p:spTree>
    <p:extLst>
      <p:ext uri="{BB962C8B-B14F-4D97-AF65-F5344CB8AC3E}">
        <p14:creationId xmlns:p14="http://schemas.microsoft.com/office/powerpoint/2010/main" val="39125747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Recalculated values keeping the temperature variable</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6.jpg"/>
          <p:cNvPicPr/>
          <p:nvPr/>
        </p:nvPicPr>
        <p:blipFill>
          <a:blip r:embed="rId2">
            <a:extLst>
              <a:ext uri="{28A0092B-C50C-407E-A947-70E740481C1C}">
                <a14:useLocalDpi xmlns:a14="http://schemas.microsoft.com/office/drawing/2010/main" val="0"/>
              </a:ext>
            </a:extLst>
          </a:blip>
          <a:srcRect/>
          <a:stretch>
            <a:fillRect/>
          </a:stretch>
        </p:blipFill>
        <p:spPr bwMode="auto">
          <a:xfrm>
            <a:off x="1957387" y="2052637"/>
            <a:ext cx="5229225" cy="2752725"/>
          </a:xfrm>
          <a:prstGeom prst="rect">
            <a:avLst/>
          </a:prstGeom>
          <a:noFill/>
          <a:ln>
            <a:noFill/>
          </a:ln>
        </p:spPr>
      </p:pic>
    </p:spTree>
    <p:extLst>
      <p:ext uri="{BB962C8B-B14F-4D97-AF65-F5344CB8AC3E}">
        <p14:creationId xmlns:p14="http://schemas.microsoft.com/office/powerpoint/2010/main" val="4231789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IN" dirty="0"/>
          </a:p>
        </p:txBody>
      </p:sp>
      <p:sp>
        <p:nvSpPr>
          <p:cNvPr id="3" name="Content Placeholder 2"/>
          <p:cNvSpPr>
            <a:spLocks noGrp="1"/>
          </p:cNvSpPr>
          <p:nvPr>
            <p:ph sz="quarter" idx="1"/>
          </p:nvPr>
        </p:nvSpPr>
        <p:spPr/>
        <p:txBody>
          <a:bodyPr/>
          <a:lstStyle/>
          <a:p>
            <a:r>
              <a:rPr lang="en-IN" dirty="0"/>
              <a:t>Inter-</a:t>
            </a:r>
            <a:r>
              <a:rPr lang="en-IN" dirty="0" err="1"/>
              <a:t>pak</a:t>
            </a:r>
            <a:r>
              <a:rPr lang="en-IN" dirty="0"/>
              <a:t>’ gives reasonable results with some values but gives absurd results with some others when the relative humidity is too </a:t>
            </a:r>
            <a:r>
              <a:rPr lang="en-IN" dirty="0" smtClean="0"/>
              <a:t>low </a:t>
            </a:r>
            <a:r>
              <a:rPr lang="en-IN" dirty="0"/>
              <a:t>or the packaging layer is too thick</a:t>
            </a:r>
            <a:r>
              <a:rPr lang="en-IN" dirty="0" smtClean="0"/>
              <a:t>. </a:t>
            </a:r>
            <a:r>
              <a:rPr lang="en-IN" dirty="0"/>
              <a:t>This is because </a:t>
            </a:r>
            <a:r>
              <a:rPr lang="en-IN" dirty="0" smtClean="0"/>
              <a:t>it </a:t>
            </a:r>
            <a:r>
              <a:rPr lang="en-IN" dirty="0"/>
              <a:t>converges to a constant value of water activity (a</a:t>
            </a:r>
            <a:r>
              <a:rPr lang="en-IN" baseline="-25000" dirty="0"/>
              <a:t>w</a:t>
            </a:r>
            <a:r>
              <a:rPr lang="en-IN" dirty="0"/>
              <a:t>) before the limit is reached. Hence we get an infinite </a:t>
            </a:r>
            <a:r>
              <a:rPr lang="en-IN" dirty="0" smtClean="0"/>
              <a:t>loop, taking </a:t>
            </a:r>
            <a:r>
              <a:rPr lang="en-IN" dirty="0"/>
              <a:t>a long time to </a:t>
            </a:r>
            <a:r>
              <a:rPr lang="en-IN" dirty="0" smtClean="0"/>
              <a:t>reach a water </a:t>
            </a:r>
            <a:r>
              <a:rPr lang="en-IN" dirty="0"/>
              <a:t>activity of 0.6.</a:t>
            </a:r>
          </a:p>
        </p:txBody>
      </p:sp>
    </p:spTree>
    <p:extLst>
      <p:ext uri="{BB962C8B-B14F-4D97-AF65-F5344CB8AC3E}">
        <p14:creationId xmlns:p14="http://schemas.microsoft.com/office/powerpoint/2010/main" val="4279470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sz="quarter" idx="1"/>
          </p:nvPr>
        </p:nvSpPr>
        <p:spPr/>
        <p:txBody>
          <a:bodyPr/>
          <a:lstStyle/>
          <a:p>
            <a:r>
              <a:rPr lang="en-IN" dirty="0" smtClean="0"/>
              <a:t>We </a:t>
            </a:r>
            <a:r>
              <a:rPr lang="en-IN" dirty="0"/>
              <a:t>note that the storage conditions have a major impact on the shelf life of a food material. Also </a:t>
            </a:r>
            <a:r>
              <a:rPr lang="en-IN" dirty="0" smtClean="0"/>
              <a:t>the choice </a:t>
            </a:r>
            <a:r>
              <a:rPr lang="en-IN" dirty="0"/>
              <a:t>of packaging material and number of layers also affect the shelf life. The </a:t>
            </a:r>
            <a:r>
              <a:rPr lang="en-IN" dirty="0" smtClean="0"/>
              <a:t>triangular pulse </a:t>
            </a:r>
            <a:r>
              <a:rPr lang="en-IN" dirty="0"/>
              <a:t>variation should </a:t>
            </a:r>
            <a:r>
              <a:rPr lang="en-IN" dirty="0" smtClean="0"/>
              <a:t>be taken into consideration for </a:t>
            </a:r>
            <a:r>
              <a:rPr lang="en-IN" dirty="0"/>
              <a:t>the variation of temperature during the day</a:t>
            </a:r>
          </a:p>
        </p:txBody>
      </p:sp>
    </p:spTree>
    <p:extLst>
      <p:ext uri="{BB962C8B-B14F-4D97-AF65-F5344CB8AC3E}">
        <p14:creationId xmlns:p14="http://schemas.microsoft.com/office/powerpoint/2010/main" val="3035342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IN" dirty="0" smtClean="0"/>
              <a:t>1. BLAHOVEC.J</a:t>
            </a:r>
            <a:r>
              <a:rPr lang="en-IN" dirty="0"/>
              <a:t>., YANNIOTIS S. (2010), ‘Gab’ generalised </a:t>
            </a:r>
            <a:endParaRPr lang="en-IN" dirty="0" smtClean="0"/>
          </a:p>
          <a:p>
            <a:pPr marL="0" indent="0">
              <a:buNone/>
            </a:pPr>
            <a:r>
              <a:rPr lang="en-IN" dirty="0" smtClean="0"/>
              <a:t>    equation </a:t>
            </a:r>
            <a:r>
              <a:rPr lang="en-IN" dirty="0"/>
              <a:t>as a basis for </a:t>
            </a:r>
            <a:r>
              <a:rPr lang="en-IN" dirty="0" smtClean="0"/>
              <a:t>sorption </a:t>
            </a:r>
            <a:r>
              <a:rPr lang="en-IN" dirty="0"/>
              <a:t>spectral analysis. Czech J. </a:t>
            </a:r>
            <a:r>
              <a:rPr lang="en-IN" dirty="0" smtClean="0"/>
              <a:t>    </a:t>
            </a:r>
          </a:p>
          <a:p>
            <a:pPr marL="0" indent="0">
              <a:buNone/>
            </a:pPr>
            <a:r>
              <a:rPr lang="en-IN" dirty="0"/>
              <a:t> </a:t>
            </a:r>
            <a:r>
              <a:rPr lang="en-IN" dirty="0" smtClean="0"/>
              <a:t>   Food </a:t>
            </a:r>
            <a:r>
              <a:rPr lang="en-IN" dirty="0"/>
              <a:t>Sci., 28:345-354. </a:t>
            </a:r>
          </a:p>
          <a:p>
            <a:pPr marL="0" indent="0">
              <a:buNone/>
            </a:pPr>
            <a:r>
              <a:rPr lang="en-IN" dirty="0"/>
              <a:t>2. Coles Richard, McDowell Derek, ‘Food Packaging </a:t>
            </a:r>
            <a:r>
              <a:rPr lang="en-IN" dirty="0" smtClean="0"/>
              <a:t>   </a:t>
            </a:r>
          </a:p>
          <a:p>
            <a:pPr marL="0" indent="0">
              <a:buNone/>
            </a:pPr>
            <a:r>
              <a:rPr lang="en-IN" dirty="0"/>
              <a:t> </a:t>
            </a:r>
            <a:r>
              <a:rPr lang="en-IN" dirty="0" smtClean="0"/>
              <a:t>   Technology</a:t>
            </a:r>
            <a:r>
              <a:rPr lang="en-IN" dirty="0"/>
              <a:t>’ (2003), </a:t>
            </a:r>
            <a:r>
              <a:rPr lang="en-IN" dirty="0" err="1"/>
              <a:t>cRc</a:t>
            </a:r>
            <a:r>
              <a:rPr lang="en-IN" dirty="0"/>
              <a:t> press, </a:t>
            </a:r>
            <a:r>
              <a:rPr lang="en-IN" dirty="0" smtClean="0"/>
              <a:t>Blackwell </a:t>
            </a:r>
            <a:r>
              <a:rPr lang="en-IN" dirty="0"/>
              <a:t>Publishing.</a:t>
            </a:r>
          </a:p>
          <a:p>
            <a:pPr marL="0" indent="0">
              <a:buNone/>
            </a:pPr>
            <a:r>
              <a:rPr lang="en-IN" dirty="0"/>
              <a:t>3. </a:t>
            </a:r>
            <a:r>
              <a:rPr lang="en-IN" dirty="0" err="1"/>
              <a:t>CRCnetBASE</a:t>
            </a:r>
            <a:r>
              <a:rPr lang="en-IN" dirty="0"/>
              <a:t> – Handbook of food properties, Second </a:t>
            </a:r>
            <a:r>
              <a:rPr lang="en-IN" dirty="0" smtClean="0"/>
              <a:t> </a:t>
            </a:r>
          </a:p>
          <a:p>
            <a:pPr marL="0" indent="0">
              <a:buNone/>
            </a:pPr>
            <a:r>
              <a:rPr lang="en-IN" dirty="0"/>
              <a:t> </a:t>
            </a:r>
            <a:r>
              <a:rPr lang="en-IN" dirty="0" smtClean="0"/>
              <a:t>   edition</a:t>
            </a:r>
            <a:r>
              <a:rPr lang="en-IN" dirty="0"/>
              <a:t> </a:t>
            </a:r>
            <a:r>
              <a:rPr lang="en-IN" u="sng" dirty="0" smtClean="0">
                <a:hlinkClick r:id="rId2"/>
              </a:rPr>
              <a:t>http</a:t>
            </a:r>
            <a:r>
              <a:rPr lang="en-IN" u="sng" dirty="0">
                <a:hlinkClick r:id="rId2"/>
              </a:rPr>
              <a:t>://www.crcnetbase.com/isbn/978-0-8493-5005-4</a:t>
            </a:r>
            <a:endParaRPr lang="en-IN" dirty="0"/>
          </a:p>
          <a:p>
            <a:pPr marL="0" indent="0">
              <a:buNone/>
            </a:pPr>
            <a:r>
              <a:rPr lang="en-IN" dirty="0"/>
              <a:t>4. F. </a:t>
            </a:r>
            <a:r>
              <a:rPr lang="en-IN" dirty="0" err="1"/>
              <a:t>Prothon</a:t>
            </a:r>
            <a:r>
              <a:rPr lang="en-IN" dirty="0"/>
              <a:t>, L.M. </a:t>
            </a:r>
            <a:r>
              <a:rPr lang="en-IN" dirty="0" err="1"/>
              <a:t>Ahrne</a:t>
            </a:r>
            <a:r>
              <a:rPr lang="en-IN" dirty="0"/>
              <a:t>, ‘Application of the Guggenheim, </a:t>
            </a:r>
            <a:r>
              <a:rPr lang="en-IN" dirty="0" smtClean="0"/>
              <a:t>  </a:t>
            </a:r>
          </a:p>
          <a:p>
            <a:pPr marL="0" indent="0">
              <a:buNone/>
            </a:pPr>
            <a:r>
              <a:rPr lang="en-IN" dirty="0"/>
              <a:t> </a:t>
            </a:r>
            <a:r>
              <a:rPr lang="en-IN" dirty="0" smtClean="0"/>
              <a:t>   Anderson </a:t>
            </a:r>
            <a:r>
              <a:rPr lang="en-IN" dirty="0"/>
              <a:t>and De Boer  </a:t>
            </a:r>
            <a:r>
              <a:rPr lang="en-IN" dirty="0" smtClean="0"/>
              <a:t> </a:t>
            </a:r>
            <a:r>
              <a:rPr lang="en-IN" dirty="0"/>
              <a:t>model to correlate water activity </a:t>
            </a:r>
            <a:r>
              <a:rPr lang="en-IN" dirty="0" smtClean="0"/>
              <a:t> </a:t>
            </a:r>
          </a:p>
          <a:p>
            <a:pPr marL="0" indent="0">
              <a:buNone/>
            </a:pPr>
            <a:r>
              <a:rPr lang="en-IN" dirty="0"/>
              <a:t> </a:t>
            </a:r>
            <a:r>
              <a:rPr lang="en-IN" dirty="0" smtClean="0"/>
              <a:t>   and </a:t>
            </a:r>
            <a:r>
              <a:rPr lang="en-IN" dirty="0"/>
              <a:t>moisture content during osmotic dehydration of </a:t>
            </a:r>
            <a:r>
              <a:rPr lang="en-IN" dirty="0" smtClean="0"/>
              <a:t> </a:t>
            </a:r>
            <a:r>
              <a:rPr lang="en-IN" dirty="0"/>
              <a:t>apples ’ , </a:t>
            </a:r>
            <a:r>
              <a:rPr lang="en-IN" dirty="0" smtClean="0"/>
              <a:t> </a:t>
            </a:r>
          </a:p>
          <a:p>
            <a:pPr marL="0" indent="0">
              <a:buNone/>
            </a:pPr>
            <a:r>
              <a:rPr lang="en-IN" dirty="0"/>
              <a:t> </a:t>
            </a:r>
            <a:r>
              <a:rPr lang="en-IN" dirty="0" smtClean="0"/>
              <a:t>   Journal </a:t>
            </a:r>
            <a:r>
              <a:rPr lang="en-IN" dirty="0"/>
              <a:t>of Food Engineering 61 (2004) 467–470</a:t>
            </a:r>
          </a:p>
          <a:p>
            <a:pPr marL="0" indent="0">
              <a:buNone/>
            </a:pPr>
            <a:r>
              <a:rPr lang="en-IN" dirty="0"/>
              <a:t>5. </a:t>
            </a:r>
            <a:r>
              <a:rPr lang="en-IN" dirty="0" err="1"/>
              <a:t>Geankoplis</a:t>
            </a:r>
            <a:r>
              <a:rPr lang="en-IN" dirty="0"/>
              <a:t> Christie J. ‘Transport Processes and Unit </a:t>
            </a:r>
            <a:endParaRPr lang="en-IN" dirty="0" smtClean="0"/>
          </a:p>
          <a:p>
            <a:pPr marL="0" indent="0">
              <a:buNone/>
            </a:pPr>
            <a:r>
              <a:rPr lang="en-IN" dirty="0"/>
              <a:t> </a:t>
            </a:r>
            <a:r>
              <a:rPr lang="en-IN" dirty="0" smtClean="0"/>
              <a:t>   Operations</a:t>
            </a:r>
            <a:r>
              <a:rPr lang="en-IN" dirty="0"/>
              <a:t>’, Third </a:t>
            </a:r>
            <a:r>
              <a:rPr lang="en-IN" dirty="0" smtClean="0"/>
              <a:t>Edition </a:t>
            </a:r>
            <a:r>
              <a:rPr lang="en-IN" dirty="0"/>
              <a:t>(1993), Prentice Hall International</a:t>
            </a:r>
          </a:p>
          <a:p>
            <a:pPr marL="0" indent="0">
              <a:buNone/>
            </a:pPr>
            <a:r>
              <a:rPr lang="en-IN" dirty="0"/>
              <a:t>6. George </a:t>
            </a:r>
            <a:r>
              <a:rPr lang="en-IN" dirty="0" err="1"/>
              <a:t>Wypych</a:t>
            </a:r>
            <a:r>
              <a:rPr lang="en-IN" dirty="0"/>
              <a:t> , Handbook Of polymers(2012) , </a:t>
            </a:r>
            <a:r>
              <a:rPr lang="en-IN" dirty="0" err="1"/>
              <a:t>Chem</a:t>
            </a:r>
            <a:r>
              <a:rPr lang="en-IN" dirty="0"/>
              <a:t> tree </a:t>
            </a:r>
            <a:endParaRPr lang="en-IN" dirty="0" smtClean="0"/>
          </a:p>
          <a:p>
            <a:pPr marL="0" indent="0">
              <a:buNone/>
            </a:pPr>
            <a:r>
              <a:rPr lang="en-IN" dirty="0"/>
              <a:t> </a:t>
            </a:r>
            <a:r>
              <a:rPr lang="en-IN" dirty="0" smtClean="0"/>
              <a:t>   Publishing </a:t>
            </a:r>
            <a:r>
              <a:rPr lang="en-IN" dirty="0"/>
              <a:t>Toronto </a:t>
            </a:r>
          </a:p>
          <a:p>
            <a:endParaRPr lang="en-IN" dirty="0"/>
          </a:p>
        </p:txBody>
      </p:sp>
    </p:spTree>
    <p:extLst>
      <p:ext uri="{BB962C8B-B14F-4D97-AF65-F5344CB8AC3E}">
        <p14:creationId xmlns:p14="http://schemas.microsoft.com/office/powerpoint/2010/main" val="297276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Moisture sorption isotherm</a:t>
            </a:r>
            <a:endParaRPr lang="en-IN" dirty="0"/>
          </a:p>
        </p:txBody>
      </p:sp>
      <p:sp>
        <p:nvSpPr>
          <p:cNvPr id="3" name="Content Placeholder 2"/>
          <p:cNvSpPr>
            <a:spLocks noGrp="1"/>
          </p:cNvSpPr>
          <p:nvPr>
            <p:ph sz="quarter" idx="1"/>
          </p:nvPr>
        </p:nvSpPr>
        <p:spPr/>
        <p:txBody>
          <a:bodyPr/>
          <a:lstStyle/>
          <a:p>
            <a:r>
              <a:rPr lang="en-IN" dirty="0"/>
              <a:t>At equilibrium, the relationship between water content and equilibrium humidity of a material can be displayed graphically by a curve, the so called moisture sorption </a:t>
            </a:r>
            <a:r>
              <a:rPr lang="en-IN" dirty="0" smtClean="0"/>
              <a:t>isotherm</a:t>
            </a:r>
          </a:p>
          <a:p>
            <a:endParaRPr lang="en-US" dirty="0"/>
          </a:p>
          <a:p>
            <a:r>
              <a:rPr lang="en-IN" dirty="0"/>
              <a:t>For each humidity value, a sorption isotherm indicates the corresponding water content value at a given, constant temperature. If the composition or quality of the material changes, then its sorption behaviour also changes</a:t>
            </a:r>
          </a:p>
        </p:txBody>
      </p:sp>
    </p:spTree>
    <p:extLst>
      <p:ext uri="{BB962C8B-B14F-4D97-AF65-F5344CB8AC3E}">
        <p14:creationId xmlns:p14="http://schemas.microsoft.com/office/powerpoint/2010/main" val="87092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descr="C:\Users\Abhijeet\Desktop\images.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33600" y="2286000"/>
            <a:ext cx="4495799" cy="3124200"/>
          </a:xfrm>
          <a:prstGeom prst="rect">
            <a:avLst/>
          </a:prstGeom>
          <a:noFill/>
          <a:ln>
            <a:noFill/>
          </a:ln>
        </p:spPr>
      </p:pic>
    </p:spTree>
    <p:extLst>
      <p:ext uri="{BB962C8B-B14F-4D97-AF65-F5344CB8AC3E}">
        <p14:creationId xmlns:p14="http://schemas.microsoft.com/office/powerpoint/2010/main" val="208815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Gab 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IN" dirty="0">
                    <a:latin typeface="Times New Roman"/>
                    <a:ea typeface="Calibri"/>
                  </a:rPr>
                  <a:t>The sorption isotherms of biological and food materials are mostly of sigmoid shape. The GAB model is considered one of the most useful ones which in many simple sorption cases can be used for the approximation of the experimental data at water activity of up to </a:t>
                </a:r>
                <a:r>
                  <a:rPr lang="en-IN" dirty="0" smtClean="0">
                    <a:latin typeface="Times New Roman"/>
                    <a:ea typeface="Calibri"/>
                  </a:rPr>
                  <a:t>0.9</a:t>
                </a:r>
              </a:p>
              <a:p>
                <a:pPr marL="0" indent="0">
                  <a:buNone/>
                </a:pPr>
                <a:endParaRPr lang="en-IN" dirty="0" smtClean="0"/>
              </a:p>
              <a:p>
                <a:pPr marL="0" indent="0">
                  <a:buNone/>
                </a:pPr>
                <a14:m>
                  <m:oMathPara xmlns:m="http://schemas.openxmlformats.org/officeDocument/2006/math">
                    <m:oMathParaPr>
                      <m:jc m:val="centerGroup"/>
                    </m:oMathParaPr>
                    <m:oMath xmlns:m="http://schemas.openxmlformats.org/officeDocument/2006/math">
                      <m:r>
                        <a:rPr lang="en-IN" i="1">
                          <a:latin typeface="Cambria Math"/>
                        </a:rPr>
                        <m:t>𝑚</m:t>
                      </m:r>
                      <m:r>
                        <a:rPr lang="en-IN" i="1">
                          <a:latin typeface="Cambria Math"/>
                        </a:rPr>
                        <m:t>=</m:t>
                      </m:r>
                      <m:f>
                        <m:fPr>
                          <m:ctrlPr>
                            <a:rPr lang="en-IN" i="1">
                              <a:latin typeface="Cambria Math"/>
                            </a:rPr>
                          </m:ctrlPr>
                        </m:fPr>
                        <m:num>
                          <m:sSub>
                            <m:sSubPr>
                              <m:ctrlPr>
                                <a:rPr lang="en-IN" i="1">
                                  <a:latin typeface="Cambria Math"/>
                                </a:rPr>
                              </m:ctrlPr>
                            </m:sSubPr>
                            <m:e>
                              <m:r>
                                <a:rPr lang="en-IN" i="1">
                                  <a:latin typeface="Cambria Math"/>
                                </a:rPr>
                                <m:t>𝑚</m:t>
                              </m:r>
                            </m:e>
                            <m:sub>
                              <m:r>
                                <a:rPr lang="en-IN" i="1">
                                  <a:latin typeface="Cambria Math"/>
                                </a:rPr>
                                <m:t>0</m:t>
                              </m:r>
                            </m:sub>
                          </m:sSub>
                          <m:r>
                            <a:rPr lang="en-IN" i="1">
                              <a:latin typeface="Cambria Math"/>
                            </a:rPr>
                            <m:t>𝑐𝐾</m:t>
                          </m:r>
                          <m:sSub>
                            <m:sSubPr>
                              <m:ctrlPr>
                                <a:rPr lang="en-IN" i="1">
                                  <a:latin typeface="Cambria Math"/>
                                </a:rPr>
                              </m:ctrlPr>
                            </m:sSubPr>
                            <m:e>
                              <m:r>
                                <a:rPr lang="en-IN" i="1">
                                  <a:latin typeface="Cambria Math"/>
                                </a:rPr>
                                <m:t>𝑎</m:t>
                              </m:r>
                            </m:e>
                            <m:sub>
                              <m:r>
                                <a:rPr lang="en-IN" i="1">
                                  <a:latin typeface="Cambria Math"/>
                                </a:rPr>
                                <m:t>𝑤</m:t>
                              </m:r>
                            </m:sub>
                          </m:sSub>
                        </m:num>
                        <m:den>
                          <m:r>
                            <a:rPr lang="en-IN" i="1">
                              <a:latin typeface="Cambria Math"/>
                            </a:rPr>
                            <m:t>(1−</m:t>
                          </m:r>
                          <m:r>
                            <a:rPr lang="en-IN" i="1">
                              <a:latin typeface="Cambria Math"/>
                            </a:rPr>
                            <m:t>𝐾</m:t>
                          </m:r>
                          <m:sSub>
                            <m:sSubPr>
                              <m:ctrlPr>
                                <a:rPr lang="en-IN" i="1">
                                  <a:latin typeface="Cambria Math"/>
                                </a:rPr>
                              </m:ctrlPr>
                            </m:sSubPr>
                            <m:e>
                              <m:r>
                                <a:rPr lang="en-IN" i="1">
                                  <a:latin typeface="Cambria Math"/>
                                </a:rPr>
                                <m:t>𝑎</m:t>
                              </m:r>
                            </m:e>
                            <m:sub>
                              <m:r>
                                <a:rPr lang="en-IN" i="1">
                                  <a:latin typeface="Cambria Math"/>
                                </a:rPr>
                                <m:t>𝑤</m:t>
                              </m:r>
                            </m:sub>
                          </m:sSub>
                          <m:r>
                            <a:rPr lang="en-IN" i="1">
                              <a:latin typeface="Cambria Math"/>
                            </a:rPr>
                            <m:t>)(1−</m:t>
                          </m:r>
                          <m:r>
                            <a:rPr lang="en-IN" i="1">
                              <a:latin typeface="Cambria Math"/>
                            </a:rPr>
                            <m:t>𝐾</m:t>
                          </m:r>
                          <m:sSub>
                            <m:sSubPr>
                              <m:ctrlPr>
                                <a:rPr lang="en-IN" i="1">
                                  <a:latin typeface="Cambria Math"/>
                                </a:rPr>
                              </m:ctrlPr>
                            </m:sSubPr>
                            <m:e>
                              <m:r>
                                <a:rPr lang="en-IN" i="1">
                                  <a:latin typeface="Cambria Math"/>
                                </a:rPr>
                                <m:t>𝑎</m:t>
                              </m:r>
                            </m:e>
                            <m:sub>
                              <m:r>
                                <a:rPr lang="en-IN" i="1">
                                  <a:latin typeface="Cambria Math"/>
                                </a:rPr>
                                <m:t>𝑤</m:t>
                              </m:r>
                            </m:sub>
                          </m:sSub>
                          <m:r>
                            <a:rPr lang="en-IN" i="1">
                              <a:latin typeface="Cambria Math"/>
                            </a:rPr>
                            <m:t>+</m:t>
                          </m:r>
                          <m:r>
                            <a:rPr lang="en-IN" i="1">
                              <a:latin typeface="Cambria Math"/>
                            </a:rPr>
                            <m:t>𝑐𝐾</m:t>
                          </m:r>
                          <m:sSub>
                            <m:sSubPr>
                              <m:ctrlPr>
                                <a:rPr lang="en-IN" i="1">
                                  <a:latin typeface="Cambria Math"/>
                                </a:rPr>
                              </m:ctrlPr>
                            </m:sSubPr>
                            <m:e>
                              <m:r>
                                <a:rPr lang="en-IN" i="1">
                                  <a:latin typeface="Cambria Math"/>
                                </a:rPr>
                                <m:t>𝑎</m:t>
                              </m:r>
                            </m:e>
                            <m:sub>
                              <m:r>
                                <a:rPr lang="en-IN" i="1">
                                  <a:latin typeface="Cambria Math"/>
                                </a:rPr>
                                <m:t>𝑤</m:t>
                              </m:r>
                            </m:sub>
                          </m:sSub>
                          <m:r>
                            <a:rPr lang="en-IN" i="1">
                              <a:latin typeface="Cambria Math"/>
                            </a:rPr>
                            <m:t>)</m:t>
                          </m:r>
                        </m:den>
                      </m:f>
                    </m:oMath>
                  </m:oMathPara>
                </a14:m>
                <a:endParaRPr lang="en-IN" dirty="0" smtClean="0"/>
              </a:p>
              <a:p>
                <a:pPr marL="0" indent="0">
                  <a:buNone/>
                </a:pPr>
                <a:r>
                  <a:rPr lang="en-IN" dirty="0"/>
                  <a:t>m = moisture content (</a:t>
                </a:r>
                <a:r>
                  <a:rPr lang="en-IN" dirty="0" err="1"/>
                  <a:t>d.b</a:t>
                </a:r>
                <a:r>
                  <a:rPr lang="en-IN" dirty="0"/>
                  <a:t>)</a:t>
                </a:r>
              </a:p>
              <a:p>
                <a:pPr marL="0" indent="0">
                  <a:buNone/>
                </a:pPr>
                <a:r>
                  <a:rPr lang="en-IN" dirty="0"/>
                  <a:t>a</a:t>
                </a:r>
                <a:r>
                  <a:rPr lang="en-IN" baseline="-25000" dirty="0"/>
                  <a:t>w</a:t>
                </a:r>
                <a:r>
                  <a:rPr lang="en-IN" dirty="0"/>
                  <a:t> = water activity</a:t>
                </a:r>
              </a:p>
              <a:p>
                <a:pPr marL="0" indent="0">
                  <a:buNone/>
                </a:pPr>
                <a:r>
                  <a:rPr lang="en-IN" dirty="0"/>
                  <a:t>m</a:t>
                </a:r>
                <a:r>
                  <a:rPr lang="en-IN" baseline="-25000" dirty="0"/>
                  <a:t>0</a:t>
                </a:r>
                <a:r>
                  <a:rPr lang="en-IN" dirty="0"/>
                  <a:t>, c, K = three sorption parameters characterising the sorption properties of </a:t>
                </a:r>
                <a:r>
                  <a:rPr lang="en-IN" dirty="0" smtClean="0"/>
                  <a:t>the </a:t>
                </a:r>
                <a:r>
                  <a:rPr lang="en-IN" dirty="0"/>
                  <a:t>materials .</a:t>
                </a:r>
              </a:p>
              <a:p>
                <a:pPr marL="0" indent="0">
                  <a:buNone/>
                </a:pPr>
                <a:endParaRPr lang="en-IN" dirty="0" smtClean="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24" t="-1001" r="-1714" b="-1377"/>
                </a:stretch>
              </a:blipFill>
            </p:spPr>
            <p:txBody>
              <a:bodyPr/>
              <a:lstStyle/>
              <a:p>
                <a:r>
                  <a:rPr lang="en-IN">
                    <a:noFill/>
                  </a:rPr>
                  <a:t> </a:t>
                </a:r>
              </a:p>
            </p:txBody>
          </p:sp>
        </mc:Fallback>
      </mc:AlternateContent>
    </p:spTree>
    <p:extLst>
      <p:ext uri="{BB962C8B-B14F-4D97-AF65-F5344CB8AC3E}">
        <p14:creationId xmlns:p14="http://schemas.microsoft.com/office/powerpoint/2010/main" val="292351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Diffusion of gases in solids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a:rPr>
                          </m:ctrlPr>
                        </m:sSubPr>
                        <m:e>
                          <m:r>
                            <a:rPr lang="en-IN" i="1">
                              <a:latin typeface="Cambria Math"/>
                            </a:rPr>
                            <m:t>𝑁</m:t>
                          </m:r>
                        </m:e>
                        <m:sub>
                          <m:r>
                            <a:rPr lang="en-IN" i="1">
                              <a:latin typeface="Cambria Math"/>
                            </a:rPr>
                            <m:t>𝐴</m:t>
                          </m:r>
                        </m:sub>
                      </m:sSub>
                      <m:r>
                        <a:rPr lang="en-IN" i="1" baseline="-25000">
                          <a:latin typeface="Cambria Math"/>
                        </a:rPr>
                        <m:t> </m:t>
                      </m:r>
                      <m:r>
                        <a:rPr lang="en-IN" i="1">
                          <a:latin typeface="Cambria Math"/>
                        </a:rPr>
                        <m:t> = </m:t>
                      </m:r>
                      <m:f>
                        <m:fPr>
                          <m:ctrlPr>
                            <a:rPr lang="en-IN" i="1">
                              <a:latin typeface="Cambria Math"/>
                            </a:rPr>
                          </m:ctrlPr>
                        </m:fPr>
                        <m:num>
                          <m:sSub>
                            <m:sSubPr>
                              <m:ctrlPr>
                                <a:rPr lang="en-IN" i="1">
                                  <a:latin typeface="Cambria Math"/>
                                </a:rPr>
                              </m:ctrlPr>
                            </m:sSubPr>
                            <m:e>
                              <m:r>
                                <a:rPr lang="en-IN" i="1">
                                  <a:latin typeface="Cambria Math"/>
                                </a:rPr>
                                <m:t>𝑃</m:t>
                              </m:r>
                            </m:e>
                            <m:sub>
                              <m:r>
                                <a:rPr lang="en-IN" i="1">
                                  <a:latin typeface="Cambria Math"/>
                                </a:rPr>
                                <m:t>𝐴𝐵</m:t>
                              </m:r>
                            </m:sub>
                          </m:sSub>
                          <m:r>
                            <a:rPr lang="en-IN" i="1">
                              <a:latin typeface="Cambria Math"/>
                            </a:rPr>
                            <m:t>(</m:t>
                          </m:r>
                          <m:sSub>
                            <m:sSubPr>
                              <m:ctrlPr>
                                <a:rPr lang="en-IN" i="1">
                                  <a:latin typeface="Cambria Math"/>
                                </a:rPr>
                              </m:ctrlPr>
                            </m:sSubPr>
                            <m:e>
                              <m:r>
                                <a:rPr lang="en-IN" i="1">
                                  <a:latin typeface="Cambria Math"/>
                                </a:rPr>
                                <m:t>𝑝</m:t>
                              </m:r>
                            </m:e>
                            <m:sub>
                              <m:r>
                                <a:rPr lang="en-IN" i="1">
                                  <a:latin typeface="Cambria Math"/>
                                </a:rPr>
                                <m:t>𝐴</m:t>
                              </m:r>
                              <m:r>
                                <a:rPr lang="en-IN" i="1">
                                  <a:latin typeface="Cambria Math"/>
                                </a:rPr>
                                <m:t>1</m:t>
                              </m:r>
                            </m:sub>
                          </m:sSub>
                          <m:r>
                            <a:rPr lang="en-IN" i="1">
                              <a:latin typeface="Cambria Math"/>
                            </a:rPr>
                            <m:t>−</m:t>
                          </m:r>
                          <m:sSub>
                            <m:sSubPr>
                              <m:ctrlPr>
                                <a:rPr lang="en-IN" i="1">
                                  <a:latin typeface="Cambria Math"/>
                                </a:rPr>
                              </m:ctrlPr>
                            </m:sSubPr>
                            <m:e>
                              <m:r>
                                <a:rPr lang="en-IN" i="1">
                                  <a:latin typeface="Cambria Math"/>
                                </a:rPr>
                                <m:t>𝑝</m:t>
                              </m:r>
                            </m:e>
                            <m:sub>
                              <m:r>
                                <a:rPr lang="en-IN" i="1">
                                  <a:latin typeface="Cambria Math"/>
                                </a:rPr>
                                <m:t>𝐴</m:t>
                              </m:r>
                              <m:r>
                                <a:rPr lang="en-IN" i="1">
                                  <a:latin typeface="Cambria Math"/>
                                </a:rPr>
                                <m:t>2</m:t>
                              </m:r>
                            </m:sub>
                          </m:sSub>
                          <m:r>
                            <a:rPr lang="en-IN" i="1">
                              <a:latin typeface="Cambria Math"/>
                            </a:rPr>
                            <m:t>)</m:t>
                          </m:r>
                        </m:num>
                        <m:den>
                          <m:r>
                            <a:rPr lang="en-IN" i="1">
                              <a:latin typeface="Cambria Math"/>
                            </a:rPr>
                            <m:t>22.414×(</m:t>
                          </m:r>
                          <m:sSub>
                            <m:sSubPr>
                              <m:ctrlPr>
                                <a:rPr lang="en-IN" i="1">
                                  <a:latin typeface="Cambria Math"/>
                                </a:rPr>
                              </m:ctrlPr>
                            </m:sSubPr>
                            <m:e>
                              <m:r>
                                <a:rPr lang="en-IN" i="1">
                                  <a:latin typeface="Cambria Math"/>
                                </a:rPr>
                                <m:t>𝑧</m:t>
                              </m:r>
                            </m:e>
                            <m:sub>
                              <m:r>
                                <a:rPr lang="en-IN" i="1">
                                  <a:latin typeface="Cambria Math"/>
                                </a:rPr>
                                <m:t>2</m:t>
                              </m:r>
                            </m:sub>
                          </m:sSub>
                          <m:r>
                            <a:rPr lang="en-IN" i="1">
                              <a:latin typeface="Cambria Math"/>
                            </a:rPr>
                            <m:t>−</m:t>
                          </m:r>
                          <m:sSub>
                            <m:sSubPr>
                              <m:ctrlPr>
                                <a:rPr lang="en-IN" i="1">
                                  <a:latin typeface="Cambria Math"/>
                                </a:rPr>
                              </m:ctrlPr>
                            </m:sSubPr>
                            <m:e>
                              <m:r>
                                <a:rPr lang="en-IN" i="1">
                                  <a:latin typeface="Cambria Math"/>
                                </a:rPr>
                                <m:t>𝑧</m:t>
                              </m:r>
                            </m:e>
                            <m:sub>
                              <m:r>
                                <a:rPr lang="en-IN" i="1">
                                  <a:latin typeface="Cambria Math"/>
                                </a:rPr>
                                <m:t>1</m:t>
                              </m:r>
                            </m:sub>
                          </m:sSub>
                          <m:r>
                            <a:rPr lang="en-IN" i="1">
                              <a:latin typeface="Cambria Math"/>
                            </a:rPr>
                            <m:t>)</m:t>
                          </m:r>
                        </m:den>
                      </m:f>
                    </m:oMath>
                  </m:oMathPara>
                </a14:m>
                <a:endParaRPr lang="en-US" i="1" dirty="0" smtClean="0"/>
              </a:p>
              <a:p>
                <a:pPr marL="0" indent="0">
                  <a:buNone/>
                </a:pPr>
                <a:endParaRPr lang="en-US" i="1" dirty="0" smtClean="0"/>
              </a:p>
              <a:p>
                <a:pPr marL="0" indent="0">
                  <a:buNone/>
                </a:pPr>
                <a14:m>
                  <m:oMath xmlns:m="http://schemas.openxmlformats.org/officeDocument/2006/math">
                    <m:r>
                      <a:rPr lang="en-IN" i="1">
                        <a:latin typeface="Cambria Math"/>
                      </a:rPr>
                      <m:t>(</m:t>
                    </m:r>
                    <m:sSub>
                      <m:sSubPr>
                        <m:ctrlPr>
                          <a:rPr lang="en-IN" i="1">
                            <a:latin typeface="Cambria Math"/>
                          </a:rPr>
                        </m:ctrlPr>
                      </m:sSubPr>
                      <m:e>
                        <m:r>
                          <a:rPr lang="en-IN" i="1">
                            <a:latin typeface="Cambria Math"/>
                          </a:rPr>
                          <m:t>𝑝</m:t>
                        </m:r>
                      </m:e>
                      <m:sub>
                        <m:r>
                          <a:rPr lang="en-IN" i="1">
                            <a:latin typeface="Cambria Math"/>
                          </a:rPr>
                          <m:t>𝐴</m:t>
                        </m:r>
                        <m:r>
                          <a:rPr lang="en-IN" i="1">
                            <a:latin typeface="Cambria Math"/>
                          </a:rPr>
                          <m:t>1</m:t>
                        </m:r>
                      </m:sub>
                    </m:sSub>
                    <m:r>
                      <a:rPr lang="en-IN" i="1">
                        <a:latin typeface="Cambria Math"/>
                      </a:rPr>
                      <m:t>−</m:t>
                    </m:r>
                    <m:sSub>
                      <m:sSubPr>
                        <m:ctrlPr>
                          <a:rPr lang="en-IN" i="1">
                            <a:latin typeface="Cambria Math"/>
                          </a:rPr>
                        </m:ctrlPr>
                      </m:sSubPr>
                      <m:e>
                        <m:r>
                          <a:rPr lang="en-IN" i="1">
                            <a:latin typeface="Cambria Math"/>
                          </a:rPr>
                          <m:t>𝑝</m:t>
                        </m:r>
                      </m:e>
                      <m:sub>
                        <m:r>
                          <a:rPr lang="en-IN" i="1">
                            <a:latin typeface="Cambria Math"/>
                          </a:rPr>
                          <m:t>𝐴</m:t>
                        </m:r>
                        <m:r>
                          <a:rPr lang="en-IN" i="1">
                            <a:latin typeface="Cambria Math"/>
                          </a:rPr>
                          <m:t>2</m:t>
                        </m:r>
                      </m:sub>
                    </m:sSub>
                    <m:r>
                      <a:rPr lang="en-IN" i="1">
                        <a:latin typeface="Cambria Math"/>
                      </a:rPr>
                      <m:t>)</m:t>
                    </m:r>
                  </m:oMath>
                </a14:m>
                <a:r>
                  <a:rPr lang="en-US" i="1" dirty="0" smtClean="0"/>
                  <a:t> is the pressure gradient, </a:t>
                </a:r>
                <a:r>
                  <a:rPr lang="en-US" i="1" dirty="0" err="1" smtClean="0"/>
                  <a:t>kPa</a:t>
                </a:r>
                <a:endParaRPr lang="en-US" i="1" dirty="0" smtClean="0"/>
              </a:p>
              <a:p>
                <a:pPr marL="0" indent="0">
                  <a:buNone/>
                </a:pPr>
                <a14:m>
                  <m:oMath xmlns:m="http://schemas.openxmlformats.org/officeDocument/2006/math">
                    <m:sSub>
                      <m:sSubPr>
                        <m:ctrlPr>
                          <a:rPr lang="en-IN" i="1">
                            <a:latin typeface="Cambria Math"/>
                          </a:rPr>
                        </m:ctrlPr>
                      </m:sSubPr>
                      <m:e>
                        <m:r>
                          <a:rPr lang="en-IN" i="1">
                            <a:latin typeface="Cambria Math"/>
                          </a:rPr>
                          <m:t>𝑃</m:t>
                        </m:r>
                      </m:e>
                      <m:sub>
                        <m:r>
                          <a:rPr lang="en-IN" i="1">
                            <a:latin typeface="Cambria Math"/>
                          </a:rPr>
                          <m:t>𝐴𝐵</m:t>
                        </m:r>
                      </m:sub>
                    </m:sSub>
                  </m:oMath>
                </a14:m>
                <a:r>
                  <a:rPr lang="en-US" i="1" dirty="0" smtClean="0"/>
                  <a:t> is the permeability of the material, </a:t>
                </a:r>
                <a:r>
                  <a:rPr lang="en-IN" dirty="0"/>
                  <a:t>m</a:t>
                </a:r>
                <a:r>
                  <a:rPr lang="en-IN" baseline="30000" dirty="0"/>
                  <a:t>3</a:t>
                </a:r>
                <a:r>
                  <a:rPr lang="en-IN" dirty="0"/>
                  <a:t>(STP) mm/ Pa m</a:t>
                </a:r>
                <a:r>
                  <a:rPr lang="en-IN" baseline="30000" dirty="0"/>
                  <a:t>2</a:t>
                </a:r>
                <a:r>
                  <a:rPr lang="en-IN" dirty="0"/>
                  <a:t>s</a:t>
                </a:r>
                <a:endParaRPr lang="en-US" i="1" dirty="0" smtClean="0"/>
              </a:p>
              <a:p>
                <a:pPr marL="0" indent="0">
                  <a:buNone/>
                </a:pPr>
                <a:r>
                  <a:rPr lang="en-IN" dirty="0" smtClean="0"/>
                  <a:t>z</a:t>
                </a:r>
                <a:r>
                  <a:rPr lang="en-IN" baseline="-25000" dirty="0" smtClean="0"/>
                  <a:t>2</a:t>
                </a:r>
                <a:r>
                  <a:rPr lang="en-IN" dirty="0" smtClean="0"/>
                  <a:t>-z</a:t>
                </a:r>
                <a:r>
                  <a:rPr lang="en-IN" baseline="-25000" dirty="0" smtClean="0"/>
                  <a:t>1</a:t>
                </a:r>
                <a:r>
                  <a:rPr lang="en-IN" dirty="0" smtClean="0"/>
                  <a:t> </a:t>
                </a:r>
                <a:r>
                  <a:rPr lang="en-IN" i="1" dirty="0" smtClean="0"/>
                  <a:t>is the </a:t>
                </a:r>
                <a:r>
                  <a:rPr lang="en-IN" i="1" dirty="0"/>
                  <a:t>thickness through which the gas </a:t>
                </a:r>
                <a:r>
                  <a:rPr lang="en-IN" i="1" dirty="0" smtClean="0"/>
                  <a:t>diffuses, mm</a:t>
                </a:r>
                <a:endParaRPr lang="en-IN" i="1" dirty="0"/>
              </a:p>
              <a:p>
                <a:endParaRPr lang="en-US" i="1" dirty="0" smtClean="0"/>
              </a:p>
              <a:p>
                <a:pPr marL="0" indent="0">
                  <a:buNone/>
                </a:pPr>
                <a:endParaRPr lang="en-IN"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24" r="-2204"/>
                </a:stretch>
              </a:blipFill>
            </p:spPr>
            <p:txBody>
              <a:bodyPr/>
              <a:lstStyle/>
              <a:p>
                <a:r>
                  <a:rPr lang="en-IN">
                    <a:noFill/>
                  </a:rPr>
                  <a:t> </a:t>
                </a:r>
              </a:p>
            </p:txBody>
          </p:sp>
        </mc:Fallback>
      </mc:AlternateContent>
    </p:spTree>
    <p:extLst>
      <p:ext uri="{BB962C8B-B14F-4D97-AF65-F5344CB8AC3E}">
        <p14:creationId xmlns:p14="http://schemas.microsoft.com/office/powerpoint/2010/main" val="3679864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8161</TotalTime>
  <Words>1599</Words>
  <Application>Microsoft Office PowerPoint</Application>
  <PresentationFormat>On-screen Show (4:3)</PresentationFormat>
  <Paragraphs>183</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Oriel</vt:lpstr>
      <vt:lpstr>DEVELOPMENT OF USER INTERACTIVE SOFTWARE ‘INTER-PACK’ FOR FOOD PACKAGING SYSTEM DESIGN </vt:lpstr>
      <vt:lpstr>introduction</vt:lpstr>
      <vt:lpstr>objectives</vt:lpstr>
      <vt:lpstr>REVIEW OF LITERATURE Food stability</vt:lpstr>
      <vt:lpstr>Water activity</vt:lpstr>
      <vt:lpstr>Moisture sorption isotherm</vt:lpstr>
      <vt:lpstr>PowerPoint Presentation</vt:lpstr>
      <vt:lpstr>Gab model</vt:lpstr>
      <vt:lpstr>Diffusion of gases in solids</vt:lpstr>
      <vt:lpstr>Multilayer diffusion</vt:lpstr>
      <vt:lpstr>What the program does</vt:lpstr>
      <vt:lpstr>Need for such a software</vt:lpstr>
      <vt:lpstr>MATERIALS AND METHOD Packaging material database</vt:lpstr>
      <vt:lpstr>Food material database</vt:lpstr>
      <vt:lpstr>Values entered by the user</vt:lpstr>
      <vt:lpstr>INPUTS</vt:lpstr>
      <vt:lpstr>PowerPoint Presentation</vt:lpstr>
      <vt:lpstr>PowerPoint Presentation</vt:lpstr>
      <vt:lpstr>Programming language used</vt:lpstr>
      <vt:lpstr>updating the database(packaging material)</vt:lpstr>
      <vt:lpstr>Pop-up box for updating the packaging material database </vt:lpstr>
      <vt:lpstr>updating the database(food material)</vt:lpstr>
      <vt:lpstr>Pop-up box for updating the food material database</vt:lpstr>
      <vt:lpstr>Changing thickness and Multi-layer option</vt:lpstr>
      <vt:lpstr>IF THE USER DOESN’T  WANT TO KEEP THE SETTINGS</vt:lpstr>
      <vt:lpstr>‘CHANGE THICKNESS’ OPTION SELECTED</vt:lpstr>
      <vt:lpstr>Pop-up box for changing the thickness of packaging material</vt:lpstr>
      <vt:lpstr>‘MULTILAYER’ OPTION</vt:lpstr>
      <vt:lpstr>Variation of temperature</vt:lpstr>
      <vt:lpstr>Pop-up box for entering mean, max. and min. temperatures</vt:lpstr>
      <vt:lpstr>RESULTS AND DISCUSSION Test case(updating food material database)</vt:lpstr>
      <vt:lpstr>PowerPoint Presentation</vt:lpstr>
      <vt:lpstr>PowerPoint Presentation</vt:lpstr>
      <vt:lpstr>Databases before running the program</vt:lpstr>
      <vt:lpstr>Pop-up box for updating the database</vt:lpstr>
      <vt:lpstr>Databases after running the program</vt:lpstr>
      <vt:lpstr>Test case (updating packaging material database)</vt:lpstr>
      <vt:lpstr>PowerPoint Presentation</vt:lpstr>
      <vt:lpstr>Permeability database before running the program </vt:lpstr>
      <vt:lpstr>Values entered for updating</vt:lpstr>
      <vt:lpstr>The updated database</vt:lpstr>
      <vt:lpstr>TEST CASE(WITH ALL THE OPTIONS)</vt:lpstr>
      <vt:lpstr>PowerPoint Presentation</vt:lpstr>
      <vt:lpstr>PowerPoint Presentation</vt:lpstr>
      <vt:lpstr>Pop-up box with the shelf life and cost </vt:lpstr>
      <vt:lpstr>Dialog box asking the user</vt:lpstr>
      <vt:lpstr>The user selects the ‘change thickness’ option</vt:lpstr>
      <vt:lpstr>New shelf life and cost of packaging</vt:lpstr>
      <vt:lpstr>Dialog box asking the user</vt:lpstr>
      <vt:lpstr>multilayer option pop-up box and the values entered</vt:lpstr>
      <vt:lpstr>Recalculated values of shelf life and cost </vt:lpstr>
      <vt:lpstr>Pop-up box for the variable temperature option</vt:lpstr>
      <vt:lpstr>Recalculated values keeping the temperature variable</vt:lpstr>
      <vt:lpstr>discussion</vt:lpstr>
      <vt:lpstr>conclusion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dc:creator>
  <cp:lastModifiedBy>Abhijeet</cp:lastModifiedBy>
  <cp:revision>83</cp:revision>
  <dcterms:created xsi:type="dcterms:W3CDTF">2006-08-16T00:00:00Z</dcterms:created>
  <dcterms:modified xsi:type="dcterms:W3CDTF">2013-05-07T06:30:35Z</dcterms:modified>
</cp:coreProperties>
</file>