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8" r:id="rId3"/>
    <p:sldId id="270" r:id="rId4"/>
    <p:sldId id="287" r:id="rId5"/>
    <p:sldId id="288" r:id="rId6"/>
    <p:sldId id="289" r:id="rId7"/>
    <p:sldId id="290" r:id="rId8"/>
    <p:sldId id="292" r:id="rId9"/>
    <p:sldId id="293" r:id="rId10"/>
    <p:sldId id="291" r:id="rId11"/>
    <p:sldId id="294" r:id="rId12"/>
    <p:sldId id="295"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ell, Jennifer" initials="NJ" lastIdx="1" clrIdx="0">
    <p:extLst>
      <p:ext uri="{19B8F6BF-5375-455C-9EA6-DF929625EA0E}">
        <p15:presenceInfo xmlns:p15="http://schemas.microsoft.com/office/powerpoint/2012/main" userId="Newell, Jenni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375"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2043A-6260-4E92-AD04-A949B9C07D28}" type="datetimeFigureOut">
              <a:rPr lang="en-US" smtClean="0"/>
              <a:t>2/25/2019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16584-92EA-4A0E-B6DF-74DF233D94ED}" type="slidenum">
              <a:rPr lang="en-US" smtClean="0"/>
              <a:t>‹#›</a:t>
            </a:fld>
            <a:endParaRPr lang="en-US"/>
          </a:p>
        </p:txBody>
      </p:sp>
    </p:spTree>
    <p:extLst>
      <p:ext uri="{BB962C8B-B14F-4D97-AF65-F5344CB8AC3E}">
        <p14:creationId xmlns:p14="http://schemas.microsoft.com/office/powerpoint/2010/main" val="39543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1636CD83-93C6-4AC0-8C96-035B03041946}"/>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91BC7952-9162-41BC-A4AA-E1EE4929FAA7}"/>
              </a:ext>
            </a:extLst>
          </p:cNvPr>
          <p:cNvSpPr>
            <a:spLocks noGrp="1" noChangeArrowheads="1"/>
          </p:cNvSpPr>
          <p:nvPr>
            <p:ph type="body" idx="1"/>
          </p:nvPr>
        </p:nvSpPr>
        <p:spPr>
          <a:noFill/>
        </p:spPr>
        <p:txBody>
          <a:bodyPr/>
          <a:lstStyle/>
          <a:p>
            <a:endParaRPr lang="en-US" altLang="en-US"/>
          </a:p>
        </p:txBody>
      </p:sp>
      <p:sp>
        <p:nvSpPr>
          <p:cNvPr id="13316" name="Header Placeholder 3">
            <a:extLst>
              <a:ext uri="{FF2B5EF4-FFF2-40B4-BE49-F238E27FC236}">
                <a16:creationId xmlns:a16="http://schemas.microsoft.com/office/drawing/2014/main" id="{49154246-194D-4894-8F79-CB13C66E1037}"/>
              </a:ext>
            </a:extLst>
          </p:cNvPr>
          <p:cNvSpPr>
            <a:spLocks noGrp="1"/>
          </p:cNvSpPr>
          <p:nvPr>
            <p:ph type="hdr" sz="quarter"/>
          </p:nvPr>
        </p:nvSpPr>
        <p:spPr>
          <a:noFill/>
        </p:spPr>
        <p:txBody>
          <a:bodyPr/>
          <a:lstStyle>
            <a:lvl1pPr defTabSz="928688">
              <a:defRPr>
                <a:solidFill>
                  <a:schemeClr val="tx1"/>
                </a:solidFill>
                <a:latin typeface="Times New Roman" panose="02020603050405020304" pitchFamily="18" charset="0"/>
              </a:defRPr>
            </a:lvl1pPr>
            <a:lvl2pPr marL="742950" indent="-284163" defTabSz="928688">
              <a:defRPr>
                <a:solidFill>
                  <a:schemeClr val="tx1"/>
                </a:solidFill>
                <a:latin typeface="Times New Roman" panose="02020603050405020304" pitchFamily="18" charset="0"/>
              </a:defRPr>
            </a:lvl2pPr>
            <a:lvl3pPr marL="1143000" indent="-227013" defTabSz="928688">
              <a:defRPr>
                <a:solidFill>
                  <a:schemeClr val="tx1"/>
                </a:solidFill>
                <a:latin typeface="Times New Roman" panose="02020603050405020304" pitchFamily="18" charset="0"/>
              </a:defRPr>
            </a:lvl3pPr>
            <a:lvl4pPr marL="1601788" indent="-227013" defTabSz="928688">
              <a:defRPr>
                <a:solidFill>
                  <a:schemeClr val="tx1"/>
                </a:solidFill>
                <a:latin typeface="Times New Roman" panose="02020603050405020304" pitchFamily="18" charset="0"/>
              </a:defRPr>
            </a:lvl4pPr>
            <a:lvl5pPr marL="2058988" indent="-227013" defTabSz="928688">
              <a:defRPr>
                <a:solidFill>
                  <a:schemeClr val="tx1"/>
                </a:solidFill>
                <a:latin typeface="Times New Roman" panose="02020603050405020304" pitchFamily="18" charset="0"/>
              </a:defRPr>
            </a:lvl5pPr>
            <a:lvl6pPr marL="2516188" indent="-227013" defTabSz="928688" eaLnBrk="0" fontAlgn="base" hangingPunct="0">
              <a:spcBef>
                <a:spcPct val="0"/>
              </a:spcBef>
              <a:spcAft>
                <a:spcPct val="0"/>
              </a:spcAft>
              <a:defRPr>
                <a:solidFill>
                  <a:schemeClr val="tx1"/>
                </a:solidFill>
                <a:latin typeface="Times New Roman" panose="02020603050405020304" pitchFamily="18" charset="0"/>
              </a:defRPr>
            </a:lvl6pPr>
            <a:lvl7pPr marL="2973388" indent="-227013" defTabSz="928688" eaLnBrk="0" fontAlgn="base" hangingPunct="0">
              <a:spcBef>
                <a:spcPct val="0"/>
              </a:spcBef>
              <a:spcAft>
                <a:spcPct val="0"/>
              </a:spcAft>
              <a:defRPr>
                <a:solidFill>
                  <a:schemeClr val="tx1"/>
                </a:solidFill>
                <a:latin typeface="Times New Roman" panose="02020603050405020304" pitchFamily="18" charset="0"/>
              </a:defRPr>
            </a:lvl7pPr>
            <a:lvl8pPr marL="3430588" indent="-227013" defTabSz="928688" eaLnBrk="0" fontAlgn="base" hangingPunct="0">
              <a:spcBef>
                <a:spcPct val="0"/>
              </a:spcBef>
              <a:spcAft>
                <a:spcPct val="0"/>
              </a:spcAft>
              <a:defRPr>
                <a:solidFill>
                  <a:schemeClr val="tx1"/>
                </a:solidFill>
                <a:latin typeface="Times New Roman" panose="02020603050405020304" pitchFamily="18" charset="0"/>
              </a:defRPr>
            </a:lvl8pPr>
            <a:lvl9pPr marL="3887788" indent="-227013" defTabSz="928688"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PMM Orientation - Final Version 1.0_6/5/2006</a:t>
            </a:r>
          </a:p>
        </p:txBody>
      </p:sp>
      <p:sp>
        <p:nvSpPr>
          <p:cNvPr id="13317" name="Slide Number Placeholder 4">
            <a:extLst>
              <a:ext uri="{FF2B5EF4-FFF2-40B4-BE49-F238E27FC236}">
                <a16:creationId xmlns:a16="http://schemas.microsoft.com/office/drawing/2014/main" id="{66E639EB-11C5-4137-AE74-4A343F90F89E}"/>
              </a:ext>
            </a:extLst>
          </p:cNvPr>
          <p:cNvSpPr>
            <a:spLocks noGrp="1"/>
          </p:cNvSpPr>
          <p:nvPr>
            <p:ph type="sldNum" sz="quarter" idx="5"/>
          </p:nvPr>
        </p:nvSpPr>
        <p:spPr>
          <a:noFill/>
        </p:spPr>
        <p:txBody>
          <a:bodyPr/>
          <a:lstStyle>
            <a:lvl1pPr defTabSz="928688">
              <a:defRPr>
                <a:solidFill>
                  <a:schemeClr val="tx1"/>
                </a:solidFill>
                <a:latin typeface="Times New Roman" panose="02020603050405020304" pitchFamily="18" charset="0"/>
              </a:defRPr>
            </a:lvl1pPr>
            <a:lvl2pPr marL="742950" indent="-284163" defTabSz="928688">
              <a:defRPr>
                <a:solidFill>
                  <a:schemeClr val="tx1"/>
                </a:solidFill>
                <a:latin typeface="Times New Roman" panose="02020603050405020304" pitchFamily="18" charset="0"/>
              </a:defRPr>
            </a:lvl2pPr>
            <a:lvl3pPr marL="1143000" indent="-227013" defTabSz="928688">
              <a:defRPr>
                <a:solidFill>
                  <a:schemeClr val="tx1"/>
                </a:solidFill>
                <a:latin typeface="Times New Roman" panose="02020603050405020304" pitchFamily="18" charset="0"/>
              </a:defRPr>
            </a:lvl3pPr>
            <a:lvl4pPr marL="1601788" indent="-227013" defTabSz="928688">
              <a:defRPr>
                <a:solidFill>
                  <a:schemeClr val="tx1"/>
                </a:solidFill>
                <a:latin typeface="Times New Roman" panose="02020603050405020304" pitchFamily="18" charset="0"/>
              </a:defRPr>
            </a:lvl4pPr>
            <a:lvl5pPr marL="2058988" indent="-227013" defTabSz="928688">
              <a:defRPr>
                <a:solidFill>
                  <a:schemeClr val="tx1"/>
                </a:solidFill>
                <a:latin typeface="Times New Roman" panose="02020603050405020304" pitchFamily="18" charset="0"/>
              </a:defRPr>
            </a:lvl5pPr>
            <a:lvl6pPr marL="2516188" indent="-227013" defTabSz="928688" eaLnBrk="0" fontAlgn="base" hangingPunct="0">
              <a:spcBef>
                <a:spcPct val="0"/>
              </a:spcBef>
              <a:spcAft>
                <a:spcPct val="0"/>
              </a:spcAft>
              <a:defRPr>
                <a:solidFill>
                  <a:schemeClr val="tx1"/>
                </a:solidFill>
                <a:latin typeface="Times New Roman" panose="02020603050405020304" pitchFamily="18" charset="0"/>
              </a:defRPr>
            </a:lvl6pPr>
            <a:lvl7pPr marL="2973388" indent="-227013" defTabSz="928688" eaLnBrk="0" fontAlgn="base" hangingPunct="0">
              <a:spcBef>
                <a:spcPct val="0"/>
              </a:spcBef>
              <a:spcAft>
                <a:spcPct val="0"/>
              </a:spcAft>
              <a:defRPr>
                <a:solidFill>
                  <a:schemeClr val="tx1"/>
                </a:solidFill>
                <a:latin typeface="Times New Roman" panose="02020603050405020304" pitchFamily="18" charset="0"/>
              </a:defRPr>
            </a:lvl7pPr>
            <a:lvl8pPr marL="3430588" indent="-227013" defTabSz="928688" eaLnBrk="0" fontAlgn="base" hangingPunct="0">
              <a:spcBef>
                <a:spcPct val="0"/>
              </a:spcBef>
              <a:spcAft>
                <a:spcPct val="0"/>
              </a:spcAft>
              <a:defRPr>
                <a:solidFill>
                  <a:schemeClr val="tx1"/>
                </a:solidFill>
                <a:latin typeface="Times New Roman" panose="02020603050405020304" pitchFamily="18" charset="0"/>
              </a:defRPr>
            </a:lvl8pPr>
            <a:lvl9pPr marL="3887788" indent="-227013" defTabSz="928688" eaLnBrk="0" fontAlgn="base" hangingPunct="0">
              <a:spcBef>
                <a:spcPct val="0"/>
              </a:spcBef>
              <a:spcAft>
                <a:spcPct val="0"/>
              </a:spcAft>
              <a:defRPr>
                <a:solidFill>
                  <a:schemeClr val="tx1"/>
                </a:solidFill>
                <a:latin typeface="Times New Roman" panose="02020603050405020304" pitchFamily="18" charset="0"/>
              </a:defRPr>
            </a:lvl9pPr>
          </a:lstStyle>
          <a:p>
            <a:fld id="{18D57D9E-AD50-428C-B642-AA0B05BBD3F9}" type="slidenum">
              <a:rPr lang="en-US" altLang="en-US" smtClean="0"/>
              <a:pPr/>
              <a:t>3</a:t>
            </a:fld>
            <a:endParaRPr lang="en-US" altLang="en-US"/>
          </a:p>
        </p:txBody>
      </p:sp>
    </p:spTree>
    <p:extLst>
      <p:ext uri="{BB962C8B-B14F-4D97-AF65-F5344CB8AC3E}">
        <p14:creationId xmlns:p14="http://schemas.microsoft.com/office/powerpoint/2010/main" val="195874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1887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75156" y="5848197"/>
            <a:ext cx="2133600" cy="476250"/>
          </a:xfrm>
          <a:prstGeom prst="rect">
            <a:avLst/>
          </a:prstGeom>
        </p:spPr>
        <p:txBody>
          <a:bodyPr/>
          <a:lstStyle>
            <a:lvl1pPr>
              <a:defRPr/>
            </a:lvl1pPr>
          </a:lstStyle>
          <a:p>
            <a:pPr algn="r"/>
            <a:fld id="{54AB02A5-4FE5-49D9-9E24-09F23B90C450}" type="datetimeFigureOut">
              <a:rPr lang="en-US" smtClean="0">
                <a:solidFill>
                  <a:srgbClr val="000000"/>
                </a:solidFill>
              </a:rPr>
              <a:pPr algn="r"/>
              <a:t>2/25/2019</a:t>
            </a:fld>
            <a:endParaRPr lang="en-US" sz="1200">
              <a:solidFill>
                <a:srgbClr val="969696">
                  <a:shade val="50000"/>
                </a:srgbClr>
              </a:solidFill>
            </a:endParaRPr>
          </a:p>
        </p:txBody>
      </p:sp>
      <p:sp>
        <p:nvSpPr>
          <p:cNvPr id="2" name="Title 1"/>
          <p:cNvSpPr>
            <a:spLocks noGrp="1"/>
          </p:cNvSpPr>
          <p:nvPr>
            <p:ph type="title"/>
          </p:nvPr>
        </p:nvSpPr>
        <p:spPr>
          <a:xfrm>
            <a:off x="685800" y="274638"/>
            <a:ext cx="8001000" cy="1143000"/>
          </a:xfrm>
          <a:prstGeom prst="rect">
            <a:avLst/>
          </a:prstGeom>
        </p:spPr>
        <p:txBody>
          <a:bodyPr/>
          <a:lstStyle/>
          <a:p>
            <a:r>
              <a:rPr lang="en-US"/>
              <a:t>Click to edit Master title style</a:t>
            </a:r>
            <a:endParaRPr lang="en-US" dirty="0"/>
          </a:p>
        </p:txBody>
      </p:sp>
      <p:sp>
        <p:nvSpPr>
          <p:cNvPr id="7" name="Footer Placeholder 4"/>
          <p:cNvSpPr>
            <a:spLocks noGrp="1"/>
          </p:cNvSpPr>
          <p:nvPr>
            <p:ph type="ftr" sz="quarter" idx="3"/>
          </p:nvPr>
        </p:nvSpPr>
        <p:spPr>
          <a:xfrm>
            <a:off x="3124200" y="6245225"/>
            <a:ext cx="2895600" cy="47625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9567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75156" y="5848197"/>
            <a:ext cx="2133600" cy="476250"/>
          </a:xfrm>
          <a:prstGeom prst="rect">
            <a:avLst/>
          </a:prstGeom>
        </p:spPr>
        <p:txBody>
          <a:bodyPr/>
          <a:lstStyle>
            <a:lvl1pPr>
              <a:defRPr/>
            </a:lvl1pPr>
          </a:lstStyle>
          <a:p>
            <a:fld id="{54AB02A5-4FE5-49D9-9E24-09F23B90C450}" type="datetimeFigureOut">
              <a:rPr lang="en-US" smtClean="0">
                <a:solidFill>
                  <a:srgbClr val="000000"/>
                </a:solidFill>
              </a:rPr>
              <a:pPr/>
              <a:t>2/25/2019</a:t>
            </a:fld>
            <a:endParaRPr lang="en-US">
              <a:solidFill>
                <a:srgbClr val="000000"/>
              </a:solidFill>
            </a:endParaRPr>
          </a:p>
        </p:txBody>
      </p:sp>
      <p:sp>
        <p:nvSpPr>
          <p:cNvPr id="8" name="Footer Placeholder 4"/>
          <p:cNvSpPr>
            <a:spLocks noGrp="1"/>
          </p:cNvSpPr>
          <p:nvPr>
            <p:ph type="ftr" sz="quarter" idx="3"/>
          </p:nvPr>
        </p:nvSpPr>
        <p:spPr>
          <a:xfrm>
            <a:off x="3124200" y="6245225"/>
            <a:ext cx="2895600" cy="476250"/>
          </a:xfrm>
          <a:prstGeom prst="rect">
            <a:avLst/>
          </a:prstGeom>
        </p:spPr>
        <p:txBody>
          <a:bodyPr/>
          <a:lstStyle>
            <a:lvl1pPr>
              <a:defRPr/>
            </a:lvl1pPr>
          </a:lstStyle>
          <a:p>
            <a:endParaRPr lang="en-US">
              <a:solidFill>
                <a:srgbClr val="000000"/>
              </a:solidFill>
            </a:endParaRPr>
          </a:p>
        </p:txBody>
      </p:sp>
    </p:spTree>
    <p:extLst>
      <p:ext uri="{BB962C8B-B14F-4D97-AF65-F5344CB8AC3E}">
        <p14:creationId xmlns:p14="http://schemas.microsoft.com/office/powerpoint/2010/main" val="357042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685800" y="274638"/>
            <a:ext cx="8001000" cy="1143000"/>
          </a:xfrm>
          <a:prstGeom prst="rect">
            <a:avLst/>
          </a:prstGeom>
        </p:spPr>
        <p:txBody>
          <a:bodyPr/>
          <a:lstStyle/>
          <a:p>
            <a:r>
              <a:rPr lang="en-US"/>
              <a:t>Click to edit Master title style</a:t>
            </a:r>
          </a:p>
        </p:txBody>
      </p:sp>
      <p:sp>
        <p:nvSpPr>
          <p:cNvPr id="11" name="Date Placeholder 10"/>
          <p:cNvSpPr>
            <a:spLocks noGrp="1"/>
          </p:cNvSpPr>
          <p:nvPr>
            <p:ph type="dt" sz="half" idx="10"/>
          </p:nvPr>
        </p:nvSpPr>
        <p:spPr>
          <a:xfrm>
            <a:off x="6575156" y="5848197"/>
            <a:ext cx="2133600" cy="476250"/>
          </a:xfrm>
          <a:prstGeom prst="rect">
            <a:avLst/>
          </a:prstGeom>
        </p:spPr>
        <p:txBody>
          <a:bodyPr/>
          <a:lstStyle/>
          <a:p>
            <a:fld id="{54AB02A5-4FE5-49D9-9E24-09F23B90C450}" type="datetimeFigureOut">
              <a:rPr lang="en-US" smtClean="0">
                <a:solidFill>
                  <a:srgbClr val="000000"/>
                </a:solidFill>
              </a:rPr>
              <a:pPr/>
              <a:t>2/25/2019</a:t>
            </a:fld>
            <a:endParaRPr lang="en-US">
              <a:solidFill>
                <a:srgbClr val="000000"/>
              </a:solidFill>
            </a:endParaRPr>
          </a:p>
        </p:txBody>
      </p:sp>
      <p:sp>
        <p:nvSpPr>
          <p:cNvPr id="13" name="Footer Placeholder 4"/>
          <p:cNvSpPr>
            <a:spLocks noGrp="1"/>
          </p:cNvSpPr>
          <p:nvPr>
            <p:ph type="ftr" sz="quarter" idx="12"/>
          </p:nvPr>
        </p:nvSpPr>
        <p:spPr>
          <a:xfrm>
            <a:off x="3124200" y="6245225"/>
            <a:ext cx="2895600" cy="476250"/>
          </a:xfrm>
          <a:prstGeom prst="rect">
            <a:avLst/>
          </a:prstGeom>
        </p:spPr>
        <p:txBody>
          <a:bodyPr/>
          <a:lstStyle>
            <a:lvl1pPr>
              <a:defRPr/>
            </a:lvl1pPr>
          </a:lstStyle>
          <a:p>
            <a:endParaRPr lang="en-US">
              <a:solidFill>
                <a:srgbClr val="000000"/>
              </a:solidFill>
            </a:endParaRPr>
          </a:p>
        </p:txBody>
      </p:sp>
    </p:spTree>
    <p:extLst>
      <p:ext uri="{BB962C8B-B14F-4D97-AF65-F5344CB8AC3E}">
        <p14:creationId xmlns:p14="http://schemas.microsoft.com/office/powerpoint/2010/main" val="3366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6575156" y="5848197"/>
            <a:ext cx="2133600" cy="476250"/>
          </a:xfrm>
          <a:prstGeom prst="rect">
            <a:avLst/>
          </a:prstGeom>
        </p:spPr>
        <p:txBody>
          <a:bodyPr/>
          <a:lstStyle>
            <a:lvl1pPr>
              <a:defRPr/>
            </a:lvl1pPr>
          </a:lstStyle>
          <a:p>
            <a:fld id="{54AB02A5-4FE5-49D9-9E24-09F23B90C450}" type="datetimeFigureOut">
              <a:rPr lang="en-US" smtClean="0">
                <a:solidFill>
                  <a:srgbClr val="000000"/>
                </a:solidFill>
              </a:rPr>
              <a:pPr/>
              <a:t>2/25/2019</a:t>
            </a:fld>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solidFill>
                <a:srgbClr val="000000"/>
              </a:solidFill>
            </a:endParaRPr>
          </a:p>
        </p:txBody>
      </p:sp>
    </p:spTree>
    <p:extLst>
      <p:ext uri="{BB962C8B-B14F-4D97-AF65-F5344CB8AC3E}">
        <p14:creationId xmlns:p14="http://schemas.microsoft.com/office/powerpoint/2010/main" val="165005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1333499"/>
            <a:ext cx="5486400" cy="339407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6575156" y="5848197"/>
            <a:ext cx="2133600" cy="476250"/>
          </a:xfrm>
          <a:prstGeom prst="rect">
            <a:avLst/>
          </a:prstGeom>
        </p:spPr>
        <p:txBody>
          <a:bodyPr/>
          <a:lstStyle>
            <a:lvl1pPr>
              <a:defRPr/>
            </a:lvl1pPr>
          </a:lstStyle>
          <a:p>
            <a:fld id="{54AB02A5-4FE5-49D9-9E24-09F23B90C450}" type="datetimeFigureOut">
              <a:rPr lang="en-US" smtClean="0">
                <a:solidFill>
                  <a:srgbClr val="000000"/>
                </a:solidFill>
              </a:rPr>
              <a:pPr/>
              <a:t>2/25/2019</a:t>
            </a:fld>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solidFill>
                <a:srgbClr val="000000"/>
              </a:solidFill>
            </a:endParaRPr>
          </a:p>
        </p:txBody>
      </p:sp>
    </p:spTree>
    <p:extLst>
      <p:ext uri="{BB962C8B-B14F-4D97-AF65-F5344CB8AC3E}">
        <p14:creationId xmlns:p14="http://schemas.microsoft.com/office/powerpoint/2010/main" val="36755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143000"/>
          </a:xfrm>
          <a:prstGeom prst="rect">
            <a:avLst/>
          </a:prstGeom>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a:prstGeom prst="rect">
            <a:avLst/>
          </a:prstGeo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a:xfrm>
            <a:off x="6575156" y="5848197"/>
            <a:ext cx="2133600" cy="476250"/>
          </a:xfrm>
          <a:prstGeom prst="rect">
            <a:avLst/>
          </a:prstGeom>
        </p:spPr>
        <p:txBody>
          <a:bodyPr rtlCol="0"/>
          <a:lstStyle/>
          <a:p>
            <a:fld id="{54AB02A5-4FE5-49D9-9E24-09F23B90C450}" type="datetimeFigureOut">
              <a:rPr lang="en-US" smtClean="0">
                <a:solidFill>
                  <a:srgbClr val="000000"/>
                </a:solidFill>
              </a:rPr>
              <a:pPr/>
              <a:t>2/25/2019</a:t>
            </a:fld>
            <a:endParaRPr lang="en-US">
              <a:solidFill>
                <a:srgbClr val="000000"/>
              </a:solidFill>
            </a:endParaRPr>
          </a:p>
        </p:txBody>
      </p:sp>
      <p:sp>
        <p:nvSpPr>
          <p:cNvPr id="9" name="Slide Number Placeholder 8"/>
          <p:cNvSpPr>
            <a:spLocks noGrp="1"/>
          </p:cNvSpPr>
          <p:nvPr>
            <p:ph type="sldNum" sz="quarter" idx="15"/>
          </p:nvPr>
        </p:nvSpPr>
        <p:spPr>
          <a:xfrm>
            <a:off x="6553200" y="6245225"/>
            <a:ext cx="2133600" cy="476250"/>
          </a:xfrm>
          <a:prstGeom prst="rect">
            <a:avLst/>
          </a:prstGeom>
        </p:spPr>
        <p:txBody>
          <a:bodyPr rtlCol="0"/>
          <a:lstStyle/>
          <a:p>
            <a:fld id="{6294C92D-0306-4E69-9CD3-20855E849650}" type="slidenum">
              <a:rPr lang="en-US" smtClean="0">
                <a:solidFill>
                  <a:srgbClr val="000000"/>
                </a:solidFill>
              </a:rPr>
              <a:pPr/>
              <a:t>‹#›</a:t>
            </a:fld>
            <a:endParaRPr lang="en-US">
              <a:solidFill>
                <a:srgbClr val="000000"/>
              </a:solidFill>
            </a:endParaRPr>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solidFill>
                <a:srgbClr val="000000"/>
              </a:solidFill>
            </a:endParaRPr>
          </a:p>
        </p:txBody>
      </p:sp>
    </p:spTree>
    <p:extLst>
      <p:ext uri="{BB962C8B-B14F-4D97-AF65-F5344CB8AC3E}">
        <p14:creationId xmlns:p14="http://schemas.microsoft.com/office/powerpoint/2010/main" val="49044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15" descr="red banne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28313"/>
          <a:stretch/>
        </p:blipFill>
        <p:spPr bwMode="auto">
          <a:xfrm>
            <a:off x="479156" y="533400"/>
            <a:ext cx="8229600" cy="592015"/>
          </a:xfrm>
          <a:prstGeom prst="rect">
            <a:avLst/>
          </a:prstGeom>
          <a:noFill/>
          <a:effectLst>
            <a:glow>
              <a:schemeClr val="accent3">
                <a:satMod val="175000"/>
                <a:alpha val="40000"/>
              </a:schemeClr>
            </a:glow>
            <a:innerShdw blurRad="317500" dist="50800" dir="18900000">
              <a:schemeClr val="bg1">
                <a:lumMod val="50000"/>
                <a:alpha val="72000"/>
              </a:schemeClr>
            </a:innerShdw>
          </a:effectLst>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274638"/>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7" name="Picture 6">
            <a:extLst>
              <a:ext uri="{FF2B5EF4-FFF2-40B4-BE49-F238E27FC236}">
                <a16:creationId xmlns:a16="http://schemas.microsoft.com/office/drawing/2014/main" id="{32041ABB-5D8E-4CC3-8C2F-EE13D966EE3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479156" y="6086322"/>
            <a:ext cx="1018540" cy="465455"/>
          </a:xfrm>
          <a:prstGeom prst="rect">
            <a:avLst/>
          </a:prstGeom>
        </p:spPr>
      </p:pic>
      <p:pic>
        <p:nvPicPr>
          <p:cNvPr id="10" name="Picture 9">
            <a:extLst>
              <a:ext uri="{FF2B5EF4-FFF2-40B4-BE49-F238E27FC236}">
                <a16:creationId xmlns:a16="http://schemas.microsoft.com/office/drawing/2014/main" id="{43C4705D-A164-461D-A5AD-62EE371641E7}"/>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575156" y="6215352"/>
            <a:ext cx="2133600" cy="313326"/>
          </a:xfrm>
          <a:prstGeom prst="rect">
            <a:avLst/>
          </a:prstGeom>
        </p:spPr>
      </p:pic>
    </p:spTree>
    <p:extLst>
      <p:ext uri="{BB962C8B-B14F-4D97-AF65-F5344CB8AC3E}">
        <p14:creationId xmlns:p14="http://schemas.microsoft.com/office/powerpoint/2010/main" val="31517388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Lst>
  <p:txStyles>
    <p:titleStyle>
      <a:lvl1pPr algn="l"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defRPr>
      </a:lvl2pPr>
      <a:lvl3pPr algn="ctr" rtl="0" eaLnBrk="1" fontAlgn="base" hangingPunct="1">
        <a:spcBef>
          <a:spcPct val="0"/>
        </a:spcBef>
        <a:spcAft>
          <a:spcPct val="0"/>
        </a:spcAft>
        <a:defRPr sz="3300">
          <a:solidFill>
            <a:schemeClr val="tx2"/>
          </a:solidFill>
          <a:latin typeface="Arial" charset="0"/>
        </a:defRPr>
      </a:lvl3pPr>
      <a:lvl4pPr algn="ctr" rtl="0" eaLnBrk="1" fontAlgn="base" hangingPunct="1">
        <a:spcBef>
          <a:spcPct val="0"/>
        </a:spcBef>
        <a:spcAft>
          <a:spcPct val="0"/>
        </a:spcAft>
        <a:defRPr sz="3300">
          <a:solidFill>
            <a:schemeClr val="tx2"/>
          </a:solidFill>
          <a:latin typeface="Arial" charset="0"/>
        </a:defRPr>
      </a:lvl4pPr>
      <a:lvl5pPr algn="ctr" rtl="0" eaLnBrk="1" fontAlgn="base" hangingPunct="1">
        <a:spcBef>
          <a:spcPct val="0"/>
        </a:spcBef>
        <a:spcAft>
          <a:spcPct val="0"/>
        </a:spcAft>
        <a:defRPr sz="3300">
          <a:solidFill>
            <a:schemeClr val="tx2"/>
          </a:solidFill>
          <a:latin typeface="Arial"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0.awsstatic.com/whitepapers/aws-overview.pdf" TargetMode="External"/><Relationship Id="rId2" Type="http://schemas.openxmlformats.org/officeDocument/2006/relationships/hyperlink" Target="https://aws.amazon.com/what-is-a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0.awsstatic.com/whitepapers/aws-overview.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1.awsstatic.com/whitepapers/serverless-architectures-with-aws-lambda.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5A1E-71C2-4FC5-B8B1-DAFEF89D8888}"/>
              </a:ext>
            </a:extLst>
          </p:cNvPr>
          <p:cNvSpPr>
            <a:spLocks noGrp="1"/>
          </p:cNvSpPr>
          <p:nvPr>
            <p:ph type="ctrTitle"/>
          </p:nvPr>
        </p:nvSpPr>
        <p:spPr>
          <a:xfrm>
            <a:off x="685800" y="2130427"/>
            <a:ext cx="7772400" cy="1470025"/>
          </a:xfrm>
        </p:spPr>
        <p:txBody>
          <a:bodyPr/>
          <a:lstStyle/>
          <a:p>
            <a:pPr>
              <a:defRPr/>
            </a:pPr>
            <a:r>
              <a:rPr lang="en-US" dirty="0"/>
              <a:t>Unleash the Power of</a:t>
            </a:r>
            <a:br>
              <a:rPr lang="en-US" dirty="0"/>
            </a:br>
            <a:r>
              <a:rPr lang="en-US" dirty="0"/>
              <a:t>Serverless Architecture</a:t>
            </a:r>
            <a:br>
              <a:rPr lang="en-US" dirty="0"/>
            </a:br>
            <a:br>
              <a:rPr lang="en-US" dirty="0"/>
            </a:br>
            <a:endParaRPr lang="en-US" dirty="0"/>
          </a:p>
        </p:txBody>
      </p:sp>
      <p:sp>
        <p:nvSpPr>
          <p:cNvPr id="3" name="Subtitle 2">
            <a:extLst>
              <a:ext uri="{FF2B5EF4-FFF2-40B4-BE49-F238E27FC236}">
                <a16:creationId xmlns:a16="http://schemas.microsoft.com/office/drawing/2014/main" id="{6DAB1814-5938-4CDB-A9F6-016925386760}"/>
              </a:ext>
            </a:extLst>
          </p:cNvPr>
          <p:cNvSpPr>
            <a:spLocks noGrp="1"/>
          </p:cNvSpPr>
          <p:nvPr>
            <p:ph type="subTitle" idx="1"/>
          </p:nvPr>
        </p:nvSpPr>
        <p:spPr/>
        <p:txBody>
          <a:bodyPr/>
          <a:lstStyle/>
          <a:p>
            <a:r>
              <a:rPr lang="en-US" altLang="en-US" dirty="0">
                <a:latin typeface="Tahoma" panose="020B0604030504040204" pitchFamily="34" charset="0"/>
                <a:cs typeface="Tahoma" panose="020B0604030504040204" pitchFamily="34" charset="0"/>
              </a:rPr>
              <a:t>Presenter:  Brian Stonesifer</a:t>
            </a:r>
          </a:p>
          <a:p>
            <a:r>
              <a:rPr lang="en-US" altLang="en-US" dirty="0">
                <a:latin typeface="Tahoma" panose="020B0604030504040204" pitchFamily="34" charset="0"/>
                <a:cs typeface="Tahoma" panose="020B0604030504040204" pitchFamily="34" charset="0"/>
              </a:rPr>
              <a:t>March 4, 2019</a:t>
            </a:r>
          </a:p>
        </p:txBody>
      </p:sp>
    </p:spTree>
    <p:extLst>
      <p:ext uri="{BB962C8B-B14F-4D97-AF65-F5344CB8AC3E}">
        <p14:creationId xmlns:p14="http://schemas.microsoft.com/office/powerpoint/2010/main" val="938361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820F8-6043-4513-9400-6DC6D6952076}"/>
              </a:ext>
            </a:extLst>
          </p:cNvPr>
          <p:cNvSpPr>
            <a:spLocks noGrp="1"/>
          </p:cNvSpPr>
          <p:nvPr>
            <p:ph type="title"/>
          </p:nvPr>
        </p:nvSpPr>
        <p:spPr/>
        <p:txBody>
          <a:bodyPr/>
          <a:lstStyle/>
          <a:p>
            <a:r>
              <a:rPr lang="en-US" dirty="0"/>
              <a:t>Solution Architecture</a:t>
            </a:r>
          </a:p>
        </p:txBody>
      </p:sp>
      <p:sp>
        <p:nvSpPr>
          <p:cNvPr id="6" name="Rectangle 5">
            <a:extLst>
              <a:ext uri="{FF2B5EF4-FFF2-40B4-BE49-F238E27FC236}">
                <a16:creationId xmlns:a16="http://schemas.microsoft.com/office/drawing/2014/main" id="{D3D014C6-3247-47D7-8FAA-E96D80B91514}"/>
              </a:ext>
            </a:extLst>
          </p:cNvPr>
          <p:cNvSpPr/>
          <p:nvPr/>
        </p:nvSpPr>
        <p:spPr>
          <a:xfrm>
            <a:off x="3450210" y="1519392"/>
            <a:ext cx="5090475" cy="44289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pic>
        <p:nvPicPr>
          <p:cNvPr id="7" name="Graphic 6">
            <a:extLst>
              <a:ext uri="{FF2B5EF4-FFF2-40B4-BE49-F238E27FC236}">
                <a16:creationId xmlns:a16="http://schemas.microsoft.com/office/drawing/2014/main" id="{01DA6E8D-0AA3-4410-8081-AC353A5078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0210" y="1519392"/>
            <a:ext cx="408756" cy="408756"/>
          </a:xfrm>
          <a:prstGeom prst="rect">
            <a:avLst/>
          </a:prstGeom>
        </p:spPr>
      </p:pic>
      <p:sp>
        <p:nvSpPr>
          <p:cNvPr id="9" name="TextBox 8">
            <a:extLst>
              <a:ext uri="{FF2B5EF4-FFF2-40B4-BE49-F238E27FC236}">
                <a16:creationId xmlns:a16="http://schemas.microsoft.com/office/drawing/2014/main" id="{7553C8B1-E753-4D29-BEAC-FCB778D7288F}"/>
              </a:ext>
            </a:extLst>
          </p:cNvPr>
          <p:cNvSpPr txBox="1"/>
          <p:nvPr/>
        </p:nvSpPr>
        <p:spPr>
          <a:xfrm>
            <a:off x="4881935" y="3915973"/>
            <a:ext cx="2301904" cy="307777"/>
          </a:xfrm>
          <a:prstGeom prst="rect">
            <a:avLst/>
          </a:prstGeom>
          <a:noFill/>
        </p:spPr>
        <p:txBody>
          <a:bodyPr wrap="square" rtlCol="0">
            <a:spAutoFit/>
          </a:bodyPr>
          <a:lstStyle/>
          <a:p>
            <a:pPr algn="ctr"/>
            <a:r>
              <a:rPr lang="en-US" sz="1400" dirty="0"/>
              <a:t>AWS Lambda</a:t>
            </a:r>
          </a:p>
        </p:txBody>
      </p:sp>
      <p:pic>
        <p:nvPicPr>
          <p:cNvPr id="10" name="Graphic 9">
            <a:extLst>
              <a:ext uri="{FF2B5EF4-FFF2-40B4-BE49-F238E27FC236}">
                <a16:creationId xmlns:a16="http://schemas.microsoft.com/office/drawing/2014/main" id="{63D1625C-0906-4253-99D1-D71E48FDB3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77287" y="3204773"/>
            <a:ext cx="711200" cy="711200"/>
          </a:xfrm>
          <a:prstGeom prst="rect">
            <a:avLst/>
          </a:prstGeom>
        </p:spPr>
      </p:pic>
      <p:sp>
        <p:nvSpPr>
          <p:cNvPr id="11" name="TextBox 10">
            <a:extLst>
              <a:ext uri="{FF2B5EF4-FFF2-40B4-BE49-F238E27FC236}">
                <a16:creationId xmlns:a16="http://schemas.microsoft.com/office/drawing/2014/main" id="{50139F2D-CBD9-423C-B633-568E943FCD0D}"/>
              </a:ext>
            </a:extLst>
          </p:cNvPr>
          <p:cNvSpPr txBox="1"/>
          <p:nvPr/>
        </p:nvSpPr>
        <p:spPr>
          <a:xfrm>
            <a:off x="4881935" y="2479651"/>
            <a:ext cx="2301904" cy="307777"/>
          </a:xfrm>
          <a:prstGeom prst="rect">
            <a:avLst/>
          </a:prstGeom>
          <a:noFill/>
        </p:spPr>
        <p:txBody>
          <a:bodyPr wrap="square" rtlCol="0">
            <a:spAutoFit/>
          </a:bodyPr>
          <a:lstStyle/>
          <a:p>
            <a:pPr algn="ctr"/>
            <a:r>
              <a:rPr lang="en-US" sz="1400" dirty="0"/>
              <a:t>Amazon DynamoDB</a:t>
            </a:r>
          </a:p>
        </p:txBody>
      </p:sp>
      <p:pic>
        <p:nvPicPr>
          <p:cNvPr id="12" name="Graphic 11">
            <a:extLst>
              <a:ext uri="{FF2B5EF4-FFF2-40B4-BE49-F238E27FC236}">
                <a16:creationId xmlns:a16="http://schemas.microsoft.com/office/drawing/2014/main" id="{F2FF72D3-7A5C-4995-A2C2-BB8584EB56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77287" y="1773238"/>
            <a:ext cx="711200" cy="711200"/>
          </a:xfrm>
          <a:prstGeom prst="rect">
            <a:avLst/>
          </a:prstGeom>
        </p:spPr>
      </p:pic>
      <p:sp>
        <p:nvSpPr>
          <p:cNvPr id="13" name="TextBox 12">
            <a:extLst>
              <a:ext uri="{FF2B5EF4-FFF2-40B4-BE49-F238E27FC236}">
                <a16:creationId xmlns:a16="http://schemas.microsoft.com/office/drawing/2014/main" id="{876FC18E-695F-4A84-9D40-57728E4C7D78}"/>
              </a:ext>
            </a:extLst>
          </p:cNvPr>
          <p:cNvSpPr txBox="1"/>
          <p:nvPr/>
        </p:nvSpPr>
        <p:spPr>
          <a:xfrm>
            <a:off x="5035385" y="5342877"/>
            <a:ext cx="1995005" cy="523220"/>
          </a:xfrm>
          <a:prstGeom prst="rect">
            <a:avLst/>
          </a:prstGeom>
          <a:noFill/>
        </p:spPr>
        <p:txBody>
          <a:bodyPr wrap="square" rtlCol="0">
            <a:spAutoFit/>
          </a:bodyPr>
          <a:lstStyle/>
          <a:p>
            <a:pPr algn="ctr"/>
            <a:r>
              <a:rPr lang="en-US" sz="1400" dirty="0">
                <a:solidFill>
                  <a:srgbClr val="000000"/>
                </a:solidFill>
                <a:latin typeface="+mj-lt"/>
                <a:ea typeface="Amazon Ember" panose="020B0603020204020204" pitchFamily="34" charset="0"/>
                <a:cs typeface="Amazon Ember" panose="020B0603020204020204" pitchFamily="34" charset="0"/>
              </a:rPr>
              <a:t>Amazon Elasticsearch Service</a:t>
            </a:r>
            <a:endParaRPr lang="en-US" sz="1400" dirty="0">
              <a:latin typeface="+mj-lt"/>
              <a:ea typeface="Amazon Ember" panose="020B0603020204020204" pitchFamily="34" charset="0"/>
              <a:cs typeface="Amazon Ember" panose="020B0603020204020204" pitchFamily="34" charset="0"/>
            </a:endParaRPr>
          </a:p>
        </p:txBody>
      </p:sp>
      <p:pic>
        <p:nvPicPr>
          <p:cNvPr id="14" name="Graphic 13">
            <a:extLst>
              <a:ext uri="{FF2B5EF4-FFF2-40B4-BE49-F238E27FC236}">
                <a16:creationId xmlns:a16="http://schemas.microsoft.com/office/drawing/2014/main" id="{56C12FF7-EA01-4ECC-93AE-5ED37AEBCE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77287" y="4608130"/>
            <a:ext cx="711200" cy="711200"/>
          </a:xfrm>
          <a:prstGeom prst="rect">
            <a:avLst/>
          </a:prstGeom>
        </p:spPr>
      </p:pic>
      <p:cxnSp>
        <p:nvCxnSpPr>
          <p:cNvPr id="15" name="Straight Arrow Connector 14">
            <a:extLst>
              <a:ext uri="{FF2B5EF4-FFF2-40B4-BE49-F238E27FC236}">
                <a16:creationId xmlns:a16="http://schemas.microsoft.com/office/drawing/2014/main" id="{8BD4EED1-3A45-4B98-8366-44202A673DF4}"/>
              </a:ext>
            </a:extLst>
          </p:cNvPr>
          <p:cNvCxnSpPr>
            <a:cxnSpLocks/>
            <a:stCxn id="11" idx="2"/>
          </p:cNvCxnSpPr>
          <p:nvPr/>
        </p:nvCxnSpPr>
        <p:spPr>
          <a:xfrm>
            <a:off x="6032887" y="2787428"/>
            <a:ext cx="0" cy="304564"/>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E6241-415C-467E-B244-94FDAB8DB506}"/>
              </a:ext>
            </a:extLst>
          </p:cNvPr>
          <p:cNvCxnSpPr>
            <a:cxnSpLocks/>
          </p:cNvCxnSpPr>
          <p:nvPr/>
        </p:nvCxnSpPr>
        <p:spPr>
          <a:xfrm>
            <a:off x="6024763" y="4223750"/>
            <a:ext cx="0" cy="304564"/>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37919FF-9282-4DB2-B38E-446DEFCB3170}"/>
              </a:ext>
            </a:extLst>
          </p:cNvPr>
          <p:cNvSpPr txBox="1"/>
          <p:nvPr/>
        </p:nvSpPr>
        <p:spPr>
          <a:xfrm>
            <a:off x="2818038" y="3651043"/>
            <a:ext cx="1254346" cy="523220"/>
          </a:xfrm>
          <a:prstGeom prst="rect">
            <a:avLst/>
          </a:prstGeom>
          <a:noFill/>
        </p:spPr>
        <p:txBody>
          <a:bodyPr wrap="square" rtlCol="0">
            <a:spAutoFit/>
          </a:bodyPr>
          <a:lstStyle/>
          <a:p>
            <a:pPr algn="ctr"/>
            <a:r>
              <a:rPr lang="en-US" sz="1400" dirty="0"/>
              <a:t>Internet gateway</a:t>
            </a:r>
          </a:p>
        </p:txBody>
      </p:sp>
      <p:pic>
        <p:nvPicPr>
          <p:cNvPr id="22" name="Graphic 21">
            <a:extLst>
              <a:ext uri="{FF2B5EF4-FFF2-40B4-BE49-F238E27FC236}">
                <a16:creationId xmlns:a16="http://schemas.microsoft.com/office/drawing/2014/main" id="{01A5E0FC-26C9-4A02-B6F3-7135233013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12914" y="3185461"/>
            <a:ext cx="467920" cy="467920"/>
          </a:xfrm>
          <a:prstGeom prst="rect">
            <a:avLst/>
          </a:prstGeom>
        </p:spPr>
      </p:pic>
      <p:cxnSp>
        <p:nvCxnSpPr>
          <p:cNvPr id="23" name="Straight Arrow Connector 22">
            <a:extLst>
              <a:ext uri="{FF2B5EF4-FFF2-40B4-BE49-F238E27FC236}">
                <a16:creationId xmlns:a16="http://schemas.microsoft.com/office/drawing/2014/main" id="{5CF99D30-E295-4C91-8416-C7CD0F7B45A4}"/>
              </a:ext>
            </a:extLst>
          </p:cNvPr>
          <p:cNvCxnSpPr>
            <a:cxnSpLocks/>
          </p:cNvCxnSpPr>
          <p:nvPr/>
        </p:nvCxnSpPr>
        <p:spPr>
          <a:xfrm>
            <a:off x="1659118" y="3651043"/>
            <a:ext cx="1366886"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5C18E9-8568-4B61-A43E-D719B9EA8751}"/>
              </a:ext>
            </a:extLst>
          </p:cNvPr>
          <p:cNvCxnSpPr>
            <a:cxnSpLocks/>
          </p:cNvCxnSpPr>
          <p:nvPr/>
        </p:nvCxnSpPr>
        <p:spPr>
          <a:xfrm flipV="1">
            <a:off x="3710811" y="2128838"/>
            <a:ext cx="1803869" cy="125830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55C773F-BAC9-42D8-BF49-EA4046757185}"/>
              </a:ext>
            </a:extLst>
          </p:cNvPr>
          <p:cNvCxnSpPr>
            <a:cxnSpLocks/>
          </p:cNvCxnSpPr>
          <p:nvPr/>
        </p:nvCxnSpPr>
        <p:spPr>
          <a:xfrm flipH="1" flipV="1">
            <a:off x="3743940" y="3568827"/>
            <a:ext cx="1833845" cy="1394903"/>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DD8A1C-2A10-49E9-942C-58B88CDD2999}"/>
              </a:ext>
            </a:extLst>
          </p:cNvPr>
          <p:cNvCxnSpPr>
            <a:cxnSpLocks/>
          </p:cNvCxnSpPr>
          <p:nvPr/>
        </p:nvCxnSpPr>
        <p:spPr>
          <a:xfrm flipH="1">
            <a:off x="1659118" y="3803443"/>
            <a:ext cx="136688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AEAA953-4CF8-475B-83EF-D9CF1F2A58D4}"/>
              </a:ext>
            </a:extLst>
          </p:cNvPr>
          <p:cNvSpPr txBox="1"/>
          <p:nvPr/>
        </p:nvSpPr>
        <p:spPr>
          <a:xfrm>
            <a:off x="609776" y="3978589"/>
            <a:ext cx="1506552" cy="523220"/>
          </a:xfrm>
          <a:prstGeom prst="rect">
            <a:avLst/>
          </a:prstGeom>
          <a:noFill/>
        </p:spPr>
        <p:txBody>
          <a:bodyPr wrap="square" rtlCol="0">
            <a:spAutoFit/>
          </a:bodyPr>
          <a:lstStyle/>
          <a:p>
            <a:pPr algn="ctr"/>
            <a:r>
              <a:rPr lang="en-US" sz="1400" dirty="0"/>
              <a:t>Beers and Pastimes App</a:t>
            </a:r>
          </a:p>
        </p:txBody>
      </p:sp>
      <p:pic>
        <p:nvPicPr>
          <p:cNvPr id="40" name="Picture 39">
            <a:extLst>
              <a:ext uri="{FF2B5EF4-FFF2-40B4-BE49-F238E27FC236}">
                <a16:creationId xmlns:a16="http://schemas.microsoft.com/office/drawing/2014/main" id="{DB49E7EF-9305-4CE5-8687-E0EB8AAC4EFA}"/>
              </a:ext>
            </a:extLst>
          </p:cNvPr>
          <p:cNvPicPr>
            <a:picLocks noChangeAspect="1"/>
          </p:cNvPicPr>
          <p:nvPr/>
        </p:nvPicPr>
        <p:blipFill>
          <a:blip r:embed="rId12"/>
          <a:stretch>
            <a:fillRect/>
          </a:stretch>
        </p:blipFill>
        <p:spPr>
          <a:xfrm>
            <a:off x="994742" y="3288422"/>
            <a:ext cx="762000" cy="742950"/>
          </a:xfrm>
          <a:prstGeom prst="rect">
            <a:avLst/>
          </a:prstGeom>
        </p:spPr>
      </p:pic>
      <p:cxnSp>
        <p:nvCxnSpPr>
          <p:cNvPr id="41" name="Straight Arrow Connector 40">
            <a:extLst>
              <a:ext uri="{FF2B5EF4-FFF2-40B4-BE49-F238E27FC236}">
                <a16:creationId xmlns:a16="http://schemas.microsoft.com/office/drawing/2014/main" id="{8D41B2E7-46AF-47FD-9DF1-180320314599}"/>
              </a:ext>
            </a:extLst>
          </p:cNvPr>
          <p:cNvCxnSpPr>
            <a:cxnSpLocks/>
          </p:cNvCxnSpPr>
          <p:nvPr/>
        </p:nvCxnSpPr>
        <p:spPr>
          <a:xfrm>
            <a:off x="3896182" y="3915973"/>
            <a:ext cx="1681603" cy="126243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63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F0A02145-2C67-4FD7-B8C6-03C3C186F6DA}"/>
              </a:ext>
            </a:extLst>
          </p:cNvPr>
          <p:cNvSpPr>
            <a:spLocks noGrp="1" noChangeArrowheads="1"/>
          </p:cNvSpPr>
          <p:nvPr>
            <p:ph idx="1"/>
          </p:nvPr>
        </p:nvSpPr>
        <p:spPr>
          <a:xfrm>
            <a:off x="304800" y="1752600"/>
            <a:ext cx="8458200" cy="3962400"/>
          </a:xfrm>
        </p:spPr>
        <p:txBody>
          <a:bodyPr/>
          <a:lstStyle/>
          <a:p>
            <a:pPr marL="0" indent="0" algn="ctr">
              <a:buFontTx/>
              <a:buNone/>
            </a:pPr>
            <a:endParaRPr lang="en-US" altLang="en-US" dirty="0"/>
          </a:p>
          <a:p>
            <a:pPr marL="0" indent="0" algn="ctr">
              <a:buFontTx/>
              <a:buNone/>
            </a:pPr>
            <a:endParaRPr lang="en-US" altLang="en-US" dirty="0"/>
          </a:p>
          <a:p>
            <a:pPr marL="0" indent="0" algn="ctr">
              <a:buFontTx/>
              <a:buNone/>
            </a:pPr>
            <a:endParaRPr lang="en-US" altLang="en-US" dirty="0"/>
          </a:p>
          <a:p>
            <a:pPr marL="0" indent="0" algn="ctr">
              <a:buFontTx/>
              <a:buNone/>
            </a:pPr>
            <a:r>
              <a:rPr lang="en-US" altLang="en-US" sz="4000" dirty="0"/>
              <a:t>Demo</a:t>
            </a:r>
          </a:p>
        </p:txBody>
      </p:sp>
    </p:spTree>
    <p:extLst>
      <p:ext uri="{BB962C8B-B14F-4D97-AF65-F5344CB8AC3E}">
        <p14:creationId xmlns:p14="http://schemas.microsoft.com/office/powerpoint/2010/main" val="427289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DAC22B-BA5E-46B3-9C77-EFAB316FB748}"/>
              </a:ext>
            </a:extLst>
          </p:cNvPr>
          <p:cNvSpPr>
            <a:spLocks noGrp="1"/>
          </p:cNvSpPr>
          <p:nvPr>
            <p:ph idx="1"/>
          </p:nvPr>
        </p:nvSpPr>
        <p:spPr/>
        <p:txBody>
          <a:bodyPr/>
          <a:lstStyle/>
          <a:p>
            <a:r>
              <a:rPr lang="en-US" sz="2700" b="1" dirty="0"/>
              <a:t>Experiment</a:t>
            </a:r>
            <a:r>
              <a:rPr lang="en-US" sz="2700" dirty="0"/>
              <a:t>, the cloud makes it easier than ever</a:t>
            </a:r>
          </a:p>
          <a:p>
            <a:endParaRPr lang="en-US" dirty="0"/>
          </a:p>
          <a:p>
            <a:r>
              <a:rPr lang="en-US" sz="2700" b="1" dirty="0"/>
              <a:t>Innovate</a:t>
            </a:r>
            <a:r>
              <a:rPr lang="en-US" sz="2700" dirty="0"/>
              <a:t>, serverless presents new opportunities</a:t>
            </a:r>
          </a:p>
          <a:p>
            <a:endParaRPr lang="en-US" sz="2700" dirty="0"/>
          </a:p>
          <a:p>
            <a:r>
              <a:rPr lang="en-US" sz="2700" b="1" dirty="0"/>
              <a:t>Learn</a:t>
            </a:r>
            <a:r>
              <a:rPr lang="en-US" sz="2700" dirty="0"/>
              <a:t>, GIS technology stacks, cloud computing</a:t>
            </a:r>
          </a:p>
          <a:p>
            <a:pPr marL="342900" lvl="1" indent="0">
              <a:buNone/>
            </a:pPr>
            <a:endParaRPr lang="en-US" sz="2400" dirty="0"/>
          </a:p>
        </p:txBody>
      </p:sp>
      <p:sp>
        <p:nvSpPr>
          <p:cNvPr id="3" name="Title 2">
            <a:extLst>
              <a:ext uri="{FF2B5EF4-FFF2-40B4-BE49-F238E27FC236}">
                <a16:creationId xmlns:a16="http://schemas.microsoft.com/office/drawing/2014/main" id="{FABB9BE7-BCF6-4D99-BA80-D817E6789F1D}"/>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369327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F0A02145-2C67-4FD7-B8C6-03C3C186F6DA}"/>
              </a:ext>
            </a:extLst>
          </p:cNvPr>
          <p:cNvSpPr>
            <a:spLocks noGrp="1" noChangeArrowheads="1"/>
          </p:cNvSpPr>
          <p:nvPr>
            <p:ph idx="1"/>
          </p:nvPr>
        </p:nvSpPr>
        <p:spPr>
          <a:xfrm>
            <a:off x="304800" y="1752600"/>
            <a:ext cx="8458200" cy="3962400"/>
          </a:xfrm>
        </p:spPr>
        <p:txBody>
          <a:bodyPr/>
          <a:lstStyle/>
          <a:p>
            <a:pPr marL="0" indent="0" algn="ctr">
              <a:buFontTx/>
              <a:buNone/>
            </a:pPr>
            <a:endParaRPr lang="en-US" altLang="en-US"/>
          </a:p>
          <a:p>
            <a:pPr marL="0" indent="0" algn="ctr">
              <a:buFontTx/>
              <a:buNone/>
            </a:pPr>
            <a:endParaRPr lang="en-US" altLang="en-US"/>
          </a:p>
          <a:p>
            <a:pPr marL="0" indent="0" algn="ctr">
              <a:buFontTx/>
              <a:buNone/>
            </a:pPr>
            <a:endParaRPr lang="en-US" altLang="en-US"/>
          </a:p>
          <a:p>
            <a:pPr marL="0" indent="0" algn="ctr">
              <a:buFontTx/>
              <a:buNone/>
            </a:pPr>
            <a:r>
              <a:rPr lang="en-US" altLang="en-US" sz="4000"/>
              <a:t>Thank You!</a:t>
            </a:r>
          </a:p>
        </p:txBody>
      </p:sp>
    </p:spTree>
    <p:extLst>
      <p:ext uri="{BB962C8B-B14F-4D97-AF65-F5344CB8AC3E}">
        <p14:creationId xmlns:p14="http://schemas.microsoft.com/office/powerpoint/2010/main" val="113676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B08354-C8BF-46EA-976D-A4BE070E86AE}"/>
              </a:ext>
            </a:extLst>
          </p:cNvPr>
          <p:cNvSpPr>
            <a:spLocks noGrp="1"/>
          </p:cNvSpPr>
          <p:nvPr>
            <p:ph idx="1"/>
          </p:nvPr>
        </p:nvSpPr>
        <p:spPr/>
        <p:txBody>
          <a:bodyPr/>
          <a:lstStyle/>
          <a:p>
            <a:pPr>
              <a:lnSpc>
                <a:spcPct val="80000"/>
              </a:lnSpc>
            </a:pPr>
            <a:r>
              <a:rPr lang="en-US" altLang="ko-KR" sz="2000" dirty="0">
                <a:ea typeface="Gulim" panose="020B0600000101010101" pitchFamily="34" charset="-127"/>
              </a:rPr>
              <a:t>Introduction to AWS</a:t>
            </a:r>
          </a:p>
          <a:p>
            <a:pPr>
              <a:lnSpc>
                <a:spcPct val="80000"/>
              </a:lnSpc>
            </a:pPr>
            <a:endParaRPr lang="en-US" altLang="ko-KR" sz="2000" dirty="0">
              <a:ea typeface="Gulim" panose="020B0600000101010101" pitchFamily="34" charset="-127"/>
            </a:endParaRPr>
          </a:p>
          <a:p>
            <a:pPr>
              <a:lnSpc>
                <a:spcPct val="80000"/>
              </a:lnSpc>
            </a:pPr>
            <a:r>
              <a:rPr lang="en-US" altLang="ko-KR" sz="2000" dirty="0">
                <a:ea typeface="Gulim" panose="020B0600000101010101" pitchFamily="34" charset="-127"/>
              </a:rPr>
              <a:t>What is Serverless?</a:t>
            </a:r>
          </a:p>
          <a:p>
            <a:pPr>
              <a:lnSpc>
                <a:spcPct val="80000"/>
              </a:lnSpc>
            </a:pPr>
            <a:endParaRPr lang="en-US" altLang="ko-KR" sz="2000" dirty="0">
              <a:ea typeface="Gulim" panose="020B0600000101010101" pitchFamily="34" charset="-127"/>
            </a:endParaRPr>
          </a:p>
          <a:p>
            <a:pPr>
              <a:lnSpc>
                <a:spcPct val="80000"/>
              </a:lnSpc>
            </a:pPr>
            <a:r>
              <a:rPr lang="en-US" altLang="ko-KR" sz="2000" dirty="0">
                <a:ea typeface="Gulim" panose="020B0600000101010101" pitchFamily="34" charset="-127"/>
              </a:rPr>
              <a:t>Build search service for our app “Beers and Pastimes”</a:t>
            </a:r>
          </a:p>
          <a:p>
            <a:pPr lvl="1">
              <a:lnSpc>
                <a:spcPct val="80000"/>
              </a:lnSpc>
            </a:pPr>
            <a:r>
              <a:rPr lang="en-US" altLang="ko-KR" sz="1700" dirty="0">
                <a:ea typeface="Gulim" panose="020B0600000101010101" pitchFamily="34" charset="-127"/>
              </a:rPr>
              <a:t>Amazon DynamoDB </a:t>
            </a:r>
          </a:p>
          <a:p>
            <a:pPr lvl="1">
              <a:lnSpc>
                <a:spcPct val="80000"/>
              </a:lnSpc>
            </a:pPr>
            <a:r>
              <a:rPr lang="en-US" altLang="ko-KR" sz="1700" dirty="0">
                <a:ea typeface="Gulim" panose="020B0600000101010101" pitchFamily="34" charset="-127"/>
              </a:rPr>
              <a:t>AWS Lambda</a:t>
            </a:r>
          </a:p>
          <a:p>
            <a:pPr lvl="1">
              <a:lnSpc>
                <a:spcPct val="80000"/>
              </a:lnSpc>
            </a:pPr>
            <a:r>
              <a:rPr lang="en-US" altLang="ko-KR" sz="1700" dirty="0">
                <a:ea typeface="Gulim" panose="020B0600000101010101" pitchFamily="34" charset="-127"/>
              </a:rPr>
              <a:t>Amazon Identity and Access Management (IAM)</a:t>
            </a:r>
          </a:p>
          <a:p>
            <a:pPr lvl="1">
              <a:lnSpc>
                <a:spcPct val="80000"/>
              </a:lnSpc>
            </a:pPr>
            <a:r>
              <a:rPr lang="en-US" altLang="ko-KR" sz="1700" dirty="0">
                <a:ea typeface="Gulim" panose="020B0600000101010101" pitchFamily="34" charset="-127"/>
              </a:rPr>
              <a:t>Amazon CloudWatch</a:t>
            </a:r>
          </a:p>
          <a:p>
            <a:pPr lvl="1">
              <a:lnSpc>
                <a:spcPct val="80000"/>
              </a:lnSpc>
            </a:pPr>
            <a:r>
              <a:rPr lang="en-US" altLang="ko-KR" sz="1700" dirty="0">
                <a:ea typeface="Gulim" panose="020B0600000101010101" pitchFamily="34" charset="-127"/>
              </a:rPr>
              <a:t>Amazon Elasticsearch Service</a:t>
            </a:r>
          </a:p>
          <a:p>
            <a:pPr lvl="1">
              <a:lnSpc>
                <a:spcPct val="80000"/>
              </a:lnSpc>
            </a:pPr>
            <a:endParaRPr lang="en-US" altLang="ko-KR" sz="1700" dirty="0">
              <a:ea typeface="Gulim" panose="020B0600000101010101" pitchFamily="34" charset="-127"/>
            </a:endParaRPr>
          </a:p>
          <a:p>
            <a:pPr>
              <a:lnSpc>
                <a:spcPct val="80000"/>
              </a:lnSpc>
            </a:pPr>
            <a:r>
              <a:rPr lang="en-US" altLang="ko-KR" sz="2000" dirty="0">
                <a:ea typeface="Gulim" panose="020B0600000101010101" pitchFamily="34" charset="-127"/>
              </a:rPr>
              <a:t>Test the solution</a:t>
            </a:r>
          </a:p>
          <a:p>
            <a:pPr>
              <a:lnSpc>
                <a:spcPct val="80000"/>
              </a:lnSpc>
            </a:pPr>
            <a:endParaRPr lang="en-US" altLang="ko-KR" sz="2000" dirty="0">
              <a:ea typeface="Gulim" panose="020B0600000101010101" pitchFamily="34" charset="-127"/>
            </a:endParaRPr>
          </a:p>
        </p:txBody>
      </p:sp>
      <p:sp>
        <p:nvSpPr>
          <p:cNvPr id="3" name="Title 2">
            <a:extLst>
              <a:ext uri="{FF2B5EF4-FFF2-40B4-BE49-F238E27FC236}">
                <a16:creationId xmlns:a16="http://schemas.microsoft.com/office/drawing/2014/main" id="{BE70B2BE-CED3-4160-A00E-5E2CD93A9079}"/>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12123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AAE-FAA4-4A0D-A99A-8AA07E01E037}"/>
              </a:ext>
            </a:extLst>
          </p:cNvPr>
          <p:cNvSpPr>
            <a:spLocks noGrp="1"/>
          </p:cNvSpPr>
          <p:nvPr>
            <p:ph type="ctrTitle"/>
          </p:nvPr>
        </p:nvSpPr>
        <p:spPr>
          <a:xfrm>
            <a:off x="685800" y="1905000"/>
            <a:ext cx="7620000" cy="2133600"/>
          </a:xfrm>
        </p:spPr>
        <p:txBody>
          <a:bodyPr/>
          <a:lstStyle/>
          <a:p>
            <a:pPr>
              <a:defRPr/>
            </a:pPr>
            <a:r>
              <a:rPr lang="en-US" dirty="0"/>
              <a:t>Introduction to AWS</a:t>
            </a:r>
          </a:p>
        </p:txBody>
      </p:sp>
    </p:spTree>
    <p:extLst>
      <p:ext uri="{BB962C8B-B14F-4D97-AF65-F5344CB8AC3E}">
        <p14:creationId xmlns:p14="http://schemas.microsoft.com/office/powerpoint/2010/main" val="20861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7C1D0-44BE-4C53-AFA6-B1C1B19FB7BE}"/>
              </a:ext>
            </a:extLst>
          </p:cNvPr>
          <p:cNvSpPr>
            <a:spLocks noGrp="1"/>
          </p:cNvSpPr>
          <p:nvPr>
            <p:ph type="title"/>
          </p:nvPr>
        </p:nvSpPr>
        <p:spPr/>
        <p:txBody>
          <a:bodyPr/>
          <a:lstStyle/>
          <a:p>
            <a:r>
              <a:rPr lang="en-US" dirty="0"/>
              <a:t>AWS Introduction</a:t>
            </a:r>
          </a:p>
        </p:txBody>
      </p:sp>
      <p:sp>
        <p:nvSpPr>
          <p:cNvPr id="5" name="Content Placeholder 1">
            <a:extLst>
              <a:ext uri="{FF2B5EF4-FFF2-40B4-BE49-F238E27FC236}">
                <a16:creationId xmlns:a16="http://schemas.microsoft.com/office/drawing/2014/main" id="{6795A766-C1D7-4C08-8E18-00E003A41316}"/>
              </a:ext>
            </a:extLst>
          </p:cNvPr>
          <p:cNvSpPr>
            <a:spLocks noGrp="1"/>
          </p:cNvSpPr>
          <p:nvPr>
            <p:ph idx="1"/>
          </p:nvPr>
        </p:nvSpPr>
        <p:spPr>
          <a:xfrm>
            <a:off x="457200" y="1600202"/>
            <a:ext cx="8229600" cy="4983160"/>
          </a:xfrm>
        </p:spPr>
        <p:txBody>
          <a:bodyPr/>
          <a:lstStyle/>
          <a:p>
            <a:pPr marL="0" indent="0">
              <a:buNone/>
              <a:defRPr/>
            </a:pPr>
            <a:r>
              <a:rPr lang="en-US" altLang="en-US" b="1" dirty="0"/>
              <a:t>What is Amazon Web Services (AWS)?</a:t>
            </a:r>
          </a:p>
          <a:p>
            <a:pPr>
              <a:defRPr/>
            </a:pPr>
            <a:r>
              <a:rPr lang="en-US" dirty="0"/>
              <a:t>“Amazon Web Services (AWS) is a secure cloud services platform, offering compute power, database storage, content delivery and other functionality to help businesses scale and grow.” – </a:t>
            </a:r>
            <a:r>
              <a:rPr lang="en-US" dirty="0">
                <a:hlinkClick r:id="rId2"/>
              </a:rPr>
              <a:t>AWS</a:t>
            </a:r>
            <a:endParaRPr lang="en-US" dirty="0"/>
          </a:p>
          <a:p>
            <a:pPr>
              <a:defRPr/>
            </a:pPr>
            <a:r>
              <a:rPr lang="en-US" dirty="0"/>
              <a:t>Over 140 services including compute, storage, databases, AI/ML, analytics, networking, developer tools, IoT, enterprise applications</a:t>
            </a:r>
          </a:p>
          <a:p>
            <a:pPr>
              <a:defRPr/>
            </a:pPr>
            <a:r>
              <a:rPr lang="en-US" dirty="0"/>
              <a:t>On-demand, pay-as-you-go pricing</a:t>
            </a:r>
          </a:p>
          <a:p>
            <a:pPr>
              <a:defRPr/>
            </a:pPr>
            <a:r>
              <a:rPr lang="en-US" dirty="0"/>
              <a:t>IaaS, PaaS, SaaS</a:t>
            </a:r>
          </a:p>
          <a:p>
            <a:pPr>
              <a:defRPr/>
            </a:pPr>
            <a:endParaRPr lang="en-US" sz="1100" dirty="0"/>
          </a:p>
          <a:p>
            <a:pPr marL="0" indent="0">
              <a:buNone/>
              <a:defRPr/>
            </a:pPr>
            <a:r>
              <a:rPr lang="en-US" sz="1100" dirty="0"/>
              <a:t>References:  </a:t>
            </a:r>
            <a:r>
              <a:rPr lang="en-US" sz="1100" dirty="0" err="1"/>
              <a:t>Sajee</a:t>
            </a:r>
            <a:r>
              <a:rPr lang="en-US" sz="1100" dirty="0"/>
              <a:t> Mathew, (2018).  AWS Whitepapers.  </a:t>
            </a:r>
            <a:r>
              <a:rPr lang="en-US" sz="1100" dirty="0">
                <a:hlinkClick r:id="rId3"/>
              </a:rPr>
              <a:t>AWS Overview</a:t>
            </a:r>
            <a:r>
              <a:rPr lang="en-US" sz="1100" dirty="0"/>
              <a:t>.</a:t>
            </a:r>
          </a:p>
          <a:p>
            <a:pPr>
              <a:defRPr/>
            </a:pPr>
            <a:endParaRPr lang="en-US" dirty="0"/>
          </a:p>
        </p:txBody>
      </p:sp>
    </p:spTree>
    <p:extLst>
      <p:ext uri="{BB962C8B-B14F-4D97-AF65-F5344CB8AC3E}">
        <p14:creationId xmlns:p14="http://schemas.microsoft.com/office/powerpoint/2010/main" val="195120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273C2-C612-48CD-B360-B4ABE7DBABF5}"/>
              </a:ext>
            </a:extLst>
          </p:cNvPr>
          <p:cNvSpPr>
            <a:spLocks noGrp="1"/>
          </p:cNvSpPr>
          <p:nvPr>
            <p:ph idx="1"/>
          </p:nvPr>
        </p:nvSpPr>
        <p:spPr/>
        <p:txBody>
          <a:bodyPr/>
          <a:lstStyle/>
          <a:p>
            <a:pPr marL="0" indent="0">
              <a:buNone/>
            </a:pPr>
            <a:r>
              <a:rPr lang="en-US" b="1" dirty="0"/>
              <a:t>Why is this important?</a:t>
            </a:r>
          </a:p>
          <a:p>
            <a:r>
              <a:rPr lang="en-US" dirty="0"/>
              <a:t>Cloud is changing how we build and architect solutions</a:t>
            </a:r>
          </a:p>
          <a:p>
            <a:pPr lvl="1"/>
            <a:r>
              <a:rPr lang="en-US" dirty="0"/>
              <a:t>Serverless</a:t>
            </a:r>
          </a:p>
          <a:p>
            <a:pPr lvl="1"/>
            <a:r>
              <a:rPr lang="en-US" dirty="0"/>
              <a:t>Elasticity, scalability</a:t>
            </a:r>
          </a:p>
          <a:p>
            <a:pPr lvl="1"/>
            <a:r>
              <a:rPr lang="en-US" dirty="0"/>
              <a:t>Fault tolerance</a:t>
            </a:r>
          </a:p>
          <a:p>
            <a:pPr lvl="1"/>
            <a:r>
              <a:rPr lang="en-US" dirty="0"/>
              <a:t>Go global in minutes</a:t>
            </a:r>
          </a:p>
          <a:p>
            <a:r>
              <a:rPr lang="en-US" dirty="0"/>
              <a:t>Cloud is changing how we maintain infrastructure</a:t>
            </a:r>
          </a:p>
          <a:p>
            <a:pPr lvl="1"/>
            <a:r>
              <a:rPr lang="en-US" dirty="0"/>
              <a:t>Infrastructure as code</a:t>
            </a:r>
          </a:p>
          <a:p>
            <a:pPr lvl="1"/>
            <a:r>
              <a:rPr lang="en-US" dirty="0"/>
              <a:t>Blue-Green deployments</a:t>
            </a:r>
          </a:p>
          <a:p>
            <a:pPr lvl="1"/>
            <a:r>
              <a:rPr lang="en-US" dirty="0"/>
              <a:t>PaaS (Elastic Beanstalk)</a:t>
            </a:r>
          </a:p>
          <a:p>
            <a:pPr marL="342900" lvl="1" indent="0">
              <a:buNone/>
            </a:pPr>
            <a:endParaRPr lang="en-US" sz="1100" dirty="0"/>
          </a:p>
          <a:p>
            <a:pPr marL="42862" indent="0">
              <a:buNone/>
            </a:pPr>
            <a:r>
              <a:rPr lang="en-US" sz="1100" dirty="0"/>
              <a:t>References:  </a:t>
            </a:r>
            <a:r>
              <a:rPr lang="en-US" sz="1100" dirty="0" err="1"/>
              <a:t>Sajee</a:t>
            </a:r>
            <a:r>
              <a:rPr lang="en-US" sz="1100" dirty="0"/>
              <a:t> Mathew, (2018).  AWS Whitepapers.  </a:t>
            </a:r>
            <a:r>
              <a:rPr lang="en-US" sz="1100" dirty="0">
                <a:hlinkClick r:id="rId2"/>
              </a:rPr>
              <a:t>AWS Overview</a:t>
            </a:r>
            <a:r>
              <a:rPr lang="en-US" sz="1100" dirty="0"/>
              <a:t>.</a:t>
            </a:r>
          </a:p>
          <a:p>
            <a:pPr lvl="1"/>
            <a:endParaRPr lang="en-US" dirty="0"/>
          </a:p>
          <a:p>
            <a:pPr lvl="1"/>
            <a:endParaRPr lang="en-US" dirty="0"/>
          </a:p>
        </p:txBody>
      </p:sp>
      <p:sp>
        <p:nvSpPr>
          <p:cNvPr id="3" name="Title 2">
            <a:extLst>
              <a:ext uri="{FF2B5EF4-FFF2-40B4-BE49-F238E27FC236}">
                <a16:creationId xmlns:a16="http://schemas.microsoft.com/office/drawing/2014/main" id="{A7B820F8-6043-4513-9400-6DC6D6952076}"/>
              </a:ext>
            </a:extLst>
          </p:cNvPr>
          <p:cNvSpPr>
            <a:spLocks noGrp="1"/>
          </p:cNvSpPr>
          <p:nvPr>
            <p:ph type="title"/>
          </p:nvPr>
        </p:nvSpPr>
        <p:spPr/>
        <p:txBody>
          <a:bodyPr/>
          <a:lstStyle/>
          <a:p>
            <a:r>
              <a:rPr lang="en-US" dirty="0"/>
              <a:t>AWS Introduction</a:t>
            </a:r>
          </a:p>
        </p:txBody>
      </p:sp>
    </p:spTree>
    <p:extLst>
      <p:ext uri="{BB962C8B-B14F-4D97-AF65-F5344CB8AC3E}">
        <p14:creationId xmlns:p14="http://schemas.microsoft.com/office/powerpoint/2010/main" val="145028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273C2-C612-48CD-B360-B4ABE7DBABF5}"/>
              </a:ext>
            </a:extLst>
          </p:cNvPr>
          <p:cNvSpPr>
            <a:spLocks noGrp="1"/>
          </p:cNvSpPr>
          <p:nvPr>
            <p:ph idx="1"/>
          </p:nvPr>
        </p:nvSpPr>
        <p:spPr/>
        <p:txBody>
          <a:bodyPr/>
          <a:lstStyle/>
          <a:p>
            <a:pPr marL="0" indent="0">
              <a:buNone/>
            </a:pPr>
            <a:r>
              <a:rPr lang="en-US" b="1" dirty="0"/>
              <a:t>How can I access the services?</a:t>
            </a:r>
          </a:p>
          <a:p>
            <a:r>
              <a:rPr lang="en-US" dirty="0"/>
              <a:t>Create an </a:t>
            </a:r>
            <a:r>
              <a:rPr lang="en-US" dirty="0">
                <a:hlinkClick r:id="rId2"/>
              </a:rPr>
              <a:t>AWS free tier account</a:t>
            </a:r>
            <a:r>
              <a:rPr lang="en-US" dirty="0"/>
              <a:t>.</a:t>
            </a:r>
          </a:p>
          <a:p>
            <a:r>
              <a:rPr lang="en-US" dirty="0"/>
              <a:t>You can access services using:</a:t>
            </a:r>
          </a:p>
          <a:p>
            <a:pPr lvl="1"/>
            <a:r>
              <a:rPr lang="en-US" dirty="0"/>
              <a:t>AWS Management Console</a:t>
            </a:r>
          </a:p>
          <a:p>
            <a:pPr lvl="1"/>
            <a:r>
              <a:rPr lang="en-US" dirty="0"/>
              <a:t>AWS Command Line Interface</a:t>
            </a:r>
          </a:p>
          <a:p>
            <a:pPr lvl="1"/>
            <a:r>
              <a:rPr lang="en-US" dirty="0"/>
              <a:t>REST API / SDK</a:t>
            </a:r>
          </a:p>
          <a:p>
            <a:pPr marL="685800" lvl="2" indent="0">
              <a:buNone/>
            </a:pPr>
            <a:endParaRPr lang="en-US" dirty="0"/>
          </a:p>
        </p:txBody>
      </p:sp>
      <p:sp>
        <p:nvSpPr>
          <p:cNvPr id="3" name="Title 2">
            <a:extLst>
              <a:ext uri="{FF2B5EF4-FFF2-40B4-BE49-F238E27FC236}">
                <a16:creationId xmlns:a16="http://schemas.microsoft.com/office/drawing/2014/main" id="{A7B820F8-6043-4513-9400-6DC6D6952076}"/>
              </a:ext>
            </a:extLst>
          </p:cNvPr>
          <p:cNvSpPr>
            <a:spLocks noGrp="1"/>
          </p:cNvSpPr>
          <p:nvPr>
            <p:ph type="title"/>
          </p:nvPr>
        </p:nvSpPr>
        <p:spPr/>
        <p:txBody>
          <a:bodyPr/>
          <a:lstStyle/>
          <a:p>
            <a:r>
              <a:rPr lang="en-US" dirty="0"/>
              <a:t>AWS Introduction</a:t>
            </a:r>
          </a:p>
        </p:txBody>
      </p:sp>
    </p:spTree>
    <p:extLst>
      <p:ext uri="{BB962C8B-B14F-4D97-AF65-F5344CB8AC3E}">
        <p14:creationId xmlns:p14="http://schemas.microsoft.com/office/powerpoint/2010/main" val="104660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273C2-C612-48CD-B360-B4ABE7DBABF5}"/>
              </a:ext>
            </a:extLst>
          </p:cNvPr>
          <p:cNvSpPr>
            <a:spLocks noGrp="1"/>
          </p:cNvSpPr>
          <p:nvPr>
            <p:ph idx="1"/>
          </p:nvPr>
        </p:nvSpPr>
        <p:spPr/>
        <p:txBody>
          <a:bodyPr/>
          <a:lstStyle/>
          <a:p>
            <a:pPr marL="0" indent="0">
              <a:buNone/>
            </a:pPr>
            <a:r>
              <a:rPr lang="en-US" b="1" dirty="0"/>
              <a:t>What is serverless?</a:t>
            </a:r>
          </a:p>
          <a:p>
            <a:r>
              <a:rPr lang="en-US" dirty="0"/>
              <a:t>Serverless applications are ones that don't require you to provision or manage any servers. You can focus on your core product and business logic instead of responsibilities like operating system (OS) access control, OS patching, provisioning, right-sizing, scaling, and availability</a:t>
            </a:r>
          </a:p>
          <a:p>
            <a:pPr lvl="1"/>
            <a:r>
              <a:rPr lang="en-US" dirty="0"/>
              <a:t>No server management</a:t>
            </a:r>
          </a:p>
          <a:p>
            <a:pPr lvl="1"/>
            <a:r>
              <a:rPr lang="en-US" dirty="0"/>
              <a:t>Flexible scaling</a:t>
            </a:r>
          </a:p>
          <a:p>
            <a:pPr lvl="1"/>
            <a:r>
              <a:rPr lang="en-US" dirty="0"/>
              <a:t>Highly available</a:t>
            </a:r>
          </a:p>
          <a:p>
            <a:pPr lvl="1"/>
            <a:r>
              <a:rPr lang="en-US" dirty="0"/>
              <a:t>No idle capacity</a:t>
            </a:r>
          </a:p>
          <a:p>
            <a:pPr marL="342900" lvl="1" indent="0">
              <a:buNone/>
            </a:pPr>
            <a:endParaRPr lang="en-US" dirty="0"/>
          </a:p>
          <a:p>
            <a:pPr marL="42862" indent="0">
              <a:buNone/>
            </a:pPr>
            <a:r>
              <a:rPr lang="en-US" sz="1100" dirty="0"/>
              <a:t>References:  Andrew Baird, (2017). AWS Whitepapers.  </a:t>
            </a:r>
            <a:r>
              <a:rPr lang="en-US" sz="1100" dirty="0">
                <a:hlinkClick r:id="rId2"/>
              </a:rPr>
              <a:t>Serverless Architectures with AWS Lambda</a:t>
            </a:r>
            <a:endParaRPr lang="en-US" sz="1100" dirty="0"/>
          </a:p>
        </p:txBody>
      </p:sp>
      <p:sp>
        <p:nvSpPr>
          <p:cNvPr id="3" name="Title 2">
            <a:extLst>
              <a:ext uri="{FF2B5EF4-FFF2-40B4-BE49-F238E27FC236}">
                <a16:creationId xmlns:a16="http://schemas.microsoft.com/office/drawing/2014/main" id="{A7B820F8-6043-4513-9400-6DC6D6952076}"/>
              </a:ext>
            </a:extLst>
          </p:cNvPr>
          <p:cNvSpPr>
            <a:spLocks noGrp="1"/>
          </p:cNvSpPr>
          <p:nvPr>
            <p:ph type="title"/>
          </p:nvPr>
        </p:nvSpPr>
        <p:spPr/>
        <p:txBody>
          <a:bodyPr/>
          <a:lstStyle/>
          <a:p>
            <a:r>
              <a:rPr lang="en-US" dirty="0"/>
              <a:t>Serverless</a:t>
            </a:r>
          </a:p>
        </p:txBody>
      </p:sp>
    </p:spTree>
    <p:extLst>
      <p:ext uri="{BB962C8B-B14F-4D97-AF65-F5344CB8AC3E}">
        <p14:creationId xmlns:p14="http://schemas.microsoft.com/office/powerpoint/2010/main" val="31172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273C2-C612-48CD-B360-B4ABE7DBABF5}"/>
              </a:ext>
            </a:extLst>
          </p:cNvPr>
          <p:cNvSpPr>
            <a:spLocks noGrp="1"/>
          </p:cNvSpPr>
          <p:nvPr>
            <p:ph idx="1"/>
          </p:nvPr>
        </p:nvSpPr>
        <p:spPr/>
        <p:txBody>
          <a:bodyPr/>
          <a:lstStyle/>
          <a:p>
            <a:pPr marL="0" indent="0">
              <a:buNone/>
            </a:pPr>
            <a:r>
              <a:rPr lang="en-US" b="1" dirty="0"/>
              <a:t>Project:  Beers and Pastimes (not a real project)</a:t>
            </a:r>
          </a:p>
          <a:p>
            <a:r>
              <a:rPr lang="en-US" dirty="0"/>
              <a:t>Dating app used to match people with similar hobbies</a:t>
            </a:r>
          </a:p>
          <a:p>
            <a:r>
              <a:rPr lang="en-US" dirty="0"/>
              <a:t>Premise:  meet for beers and chat about your pastimes (hobbies).  If it goes well, plan to do the hobby together.</a:t>
            </a:r>
          </a:p>
          <a:p>
            <a:pPr marL="0" indent="0">
              <a:buNone/>
            </a:pPr>
            <a:r>
              <a:rPr lang="en-US" b="1" dirty="0"/>
              <a:t>User Story:</a:t>
            </a:r>
            <a:r>
              <a:rPr lang="en-US" dirty="0"/>
              <a:t>  </a:t>
            </a:r>
            <a:r>
              <a:rPr lang="en-US" b="1" dirty="0"/>
              <a:t>As a user, I want to search for people with similar hobbies based on my current location.</a:t>
            </a:r>
          </a:p>
          <a:p>
            <a:r>
              <a:rPr lang="en-US" dirty="0"/>
              <a:t>Unknown demand, needs to scale automatically</a:t>
            </a:r>
          </a:p>
          <a:p>
            <a:r>
              <a:rPr lang="en-US" dirty="0"/>
              <a:t>Must have high availability (four 9’s)</a:t>
            </a:r>
          </a:p>
          <a:p>
            <a:r>
              <a:rPr lang="en-US" dirty="0"/>
              <a:t>Mobile app requires millisecond latency</a:t>
            </a:r>
          </a:p>
          <a:p>
            <a:r>
              <a:rPr lang="en-US" dirty="0"/>
              <a:t>Automatic backups, need to limit overhead costs</a:t>
            </a:r>
          </a:p>
          <a:p>
            <a:endParaRPr lang="en-US" dirty="0"/>
          </a:p>
        </p:txBody>
      </p:sp>
      <p:sp>
        <p:nvSpPr>
          <p:cNvPr id="3" name="Title 2">
            <a:extLst>
              <a:ext uri="{FF2B5EF4-FFF2-40B4-BE49-F238E27FC236}">
                <a16:creationId xmlns:a16="http://schemas.microsoft.com/office/drawing/2014/main" id="{A7B820F8-6043-4513-9400-6DC6D6952076}"/>
              </a:ext>
            </a:extLst>
          </p:cNvPr>
          <p:cNvSpPr>
            <a:spLocks noGrp="1"/>
          </p:cNvSpPr>
          <p:nvPr>
            <p:ph type="title"/>
          </p:nvPr>
        </p:nvSpPr>
        <p:spPr/>
        <p:txBody>
          <a:bodyPr/>
          <a:lstStyle/>
          <a:p>
            <a:r>
              <a:rPr lang="en-US" dirty="0"/>
              <a:t>Let’s Build Something!</a:t>
            </a:r>
          </a:p>
        </p:txBody>
      </p:sp>
    </p:spTree>
    <p:extLst>
      <p:ext uri="{BB962C8B-B14F-4D97-AF65-F5344CB8AC3E}">
        <p14:creationId xmlns:p14="http://schemas.microsoft.com/office/powerpoint/2010/main" val="133786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D8D16C-6A0C-4AD1-A53C-25C87D3EAC51}"/>
              </a:ext>
            </a:extLst>
          </p:cNvPr>
          <p:cNvSpPr>
            <a:spLocks noGrp="1"/>
          </p:cNvSpPr>
          <p:nvPr>
            <p:ph idx="1"/>
          </p:nvPr>
        </p:nvSpPr>
        <p:spPr/>
        <p:txBody>
          <a:bodyPr/>
          <a:lstStyle/>
          <a:p>
            <a:r>
              <a:rPr lang="en-US" dirty="0"/>
              <a:t>AWS DynamoDB</a:t>
            </a:r>
          </a:p>
          <a:p>
            <a:pPr lvl="1"/>
            <a:r>
              <a:rPr lang="en-US" dirty="0"/>
              <a:t>NoSQL database, key value store</a:t>
            </a:r>
          </a:p>
          <a:p>
            <a:pPr lvl="1"/>
            <a:r>
              <a:rPr lang="en-US" dirty="0"/>
              <a:t>Use case:  serverless, mobile backends, microservices</a:t>
            </a:r>
          </a:p>
          <a:p>
            <a:r>
              <a:rPr lang="en-US" dirty="0"/>
              <a:t>AWS Lambda</a:t>
            </a:r>
          </a:p>
          <a:p>
            <a:pPr lvl="1"/>
            <a:r>
              <a:rPr lang="en-US" dirty="0"/>
              <a:t>Serverless compute</a:t>
            </a:r>
          </a:p>
          <a:p>
            <a:pPr lvl="1"/>
            <a:r>
              <a:rPr lang="en-US" dirty="0"/>
              <a:t>Use case:  microservice, data processing, ETL</a:t>
            </a:r>
          </a:p>
          <a:p>
            <a:r>
              <a:rPr lang="en-US" dirty="0"/>
              <a:t>Amazon Elasticsearch Service</a:t>
            </a:r>
          </a:p>
          <a:p>
            <a:pPr lvl="1"/>
            <a:r>
              <a:rPr lang="en-US" dirty="0"/>
              <a:t>Search, analyze and visualize data in real time</a:t>
            </a:r>
          </a:p>
          <a:p>
            <a:pPr lvl="1"/>
            <a:r>
              <a:rPr lang="en-US" dirty="0"/>
              <a:t>Geo Queries</a:t>
            </a:r>
          </a:p>
          <a:p>
            <a:pPr lvl="2"/>
            <a:r>
              <a:rPr lang="en-US" dirty="0"/>
              <a:t>Geo distance:  finds geo-points within the specified distance of a central point</a:t>
            </a:r>
          </a:p>
          <a:p>
            <a:pPr lvl="2"/>
            <a:r>
              <a:rPr lang="en-US" dirty="0"/>
              <a:t>Geo bounding box:  finds geo-points that fall into a rectangle</a:t>
            </a:r>
          </a:p>
          <a:p>
            <a:pPr lvl="2"/>
            <a:endParaRPr lang="en-US" dirty="0"/>
          </a:p>
        </p:txBody>
      </p:sp>
      <p:sp>
        <p:nvSpPr>
          <p:cNvPr id="3" name="Title 2">
            <a:extLst>
              <a:ext uri="{FF2B5EF4-FFF2-40B4-BE49-F238E27FC236}">
                <a16:creationId xmlns:a16="http://schemas.microsoft.com/office/drawing/2014/main" id="{A6DC1EED-804C-4934-9C89-4791B2B0E974}"/>
              </a:ext>
            </a:extLst>
          </p:cNvPr>
          <p:cNvSpPr>
            <a:spLocks noGrp="1"/>
          </p:cNvSpPr>
          <p:nvPr>
            <p:ph type="title"/>
          </p:nvPr>
        </p:nvSpPr>
        <p:spPr/>
        <p:txBody>
          <a:bodyPr/>
          <a:lstStyle/>
          <a:p>
            <a:r>
              <a:rPr lang="en-US" dirty="0"/>
              <a:t>AWS Services Used</a:t>
            </a:r>
          </a:p>
        </p:txBody>
      </p:sp>
    </p:spTree>
    <p:extLst>
      <p:ext uri="{BB962C8B-B14F-4D97-AF65-F5344CB8AC3E}">
        <p14:creationId xmlns:p14="http://schemas.microsoft.com/office/powerpoint/2010/main" val="2691263261"/>
      </p:ext>
    </p:extLst>
  </p:cSld>
  <p:clrMapOvr>
    <a:masterClrMapping/>
  </p:clrMapOvr>
</p:sld>
</file>

<file path=ppt/theme/theme1.xml><?xml version="1.0" encoding="utf-8"?>
<a:theme xmlns:a="http://schemas.openxmlformats.org/drawingml/2006/main" name="DDAP Training PPT Them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DAP Training PPT Theme" id="{EBF7AACE-F209-414C-9410-1AB2145B0CC9}" vid="{EFB2A5D9-1573-4A7D-9561-B3D5FBDD06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DDAP Training PPT Theme</Template>
  <TotalTime>5676</TotalTime>
  <Words>466</Words>
  <Application>Microsoft Office PowerPoint</Application>
  <PresentationFormat>On-screen Show (4:3)</PresentationFormat>
  <Paragraphs>98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Gulim</vt:lpstr>
      <vt:lpstr>Amazon Ember</vt:lpstr>
      <vt:lpstr>Arial</vt:lpstr>
      <vt:lpstr>Calibri</vt:lpstr>
      <vt:lpstr>Tahoma</vt:lpstr>
      <vt:lpstr>Times New Roman</vt:lpstr>
      <vt:lpstr>DDAP Training PPT Theme</vt:lpstr>
      <vt:lpstr>Unleash the Power of Serverless Architecture  </vt:lpstr>
      <vt:lpstr>Agenda</vt:lpstr>
      <vt:lpstr>Introduction to AWS</vt:lpstr>
      <vt:lpstr>AWS Introduction</vt:lpstr>
      <vt:lpstr>AWS Introduction</vt:lpstr>
      <vt:lpstr>AWS Introduction</vt:lpstr>
      <vt:lpstr>Serverless</vt:lpstr>
      <vt:lpstr>Let’s Build Something!</vt:lpstr>
      <vt:lpstr>AWS Services Used</vt:lpstr>
      <vt:lpstr>Solution Architecture</vt:lpstr>
      <vt:lpstr>PowerPoint Presentation</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 WITS SCA Agency Administrator  Webinar</dc:title>
  <dc:creator>Stonesifer, Brian</dc:creator>
  <cp:lastModifiedBy>Brian Stonesifer</cp:lastModifiedBy>
  <cp:revision>77</cp:revision>
  <dcterms:created xsi:type="dcterms:W3CDTF">2018-04-03T13:07:04Z</dcterms:created>
  <dcterms:modified xsi:type="dcterms:W3CDTF">2019-02-25T18:20:02Z</dcterms:modified>
</cp:coreProperties>
</file>