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79" r:id="rId16"/>
    <p:sldId id="267" r:id="rId17"/>
    <p:sldId id="268" r:id="rId18"/>
    <p:sldId id="270" r:id="rId19"/>
    <p:sldId id="271" r:id="rId20"/>
    <p:sldId id="272" r:id="rId21"/>
    <p:sldId id="280" r:id="rId22"/>
    <p:sldId id="274" r:id="rId23"/>
    <p:sldId id="275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4" autoAdjust="0"/>
  </p:normalViewPr>
  <p:slideViewPr>
    <p:cSldViewPr>
      <p:cViewPr>
        <p:scale>
          <a:sx n="150" d="100"/>
          <a:sy n="150" d="100"/>
        </p:scale>
        <p:origin x="-5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060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BBB82CFF-E524-4E0D-99AF-E011F9B171F3}" type="slidenum">
              <a:rPr lang="fr-FR" smtClean="0"/>
              <a:t>1</a:t>
            </a:fld>
            <a:fld id="{F310F62F-1CB5-4009-B281-A9A823B7B615}" type="slidenum">
              <a:rPr lang="fr-FR" smtClean="0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L’apparition des</a:t>
            </a:r>
            <a:r>
              <a:rPr lang="fr-FR" baseline="0" dirty="0" smtClean="0"/>
              <a:t> premiers dépôts logiciels en libre accès à rendu possible de nombreux travaux de recherche. Avec les dépôts de code source (</a:t>
            </a:r>
            <a:r>
              <a:rPr lang="fr-FR" baseline="0" dirty="0" err="1" smtClean="0"/>
              <a:t>svn</a:t>
            </a:r>
            <a:r>
              <a:rPr lang="fr-FR" baseline="0" dirty="0" smtClean="0"/>
              <a:t>, git) années 2000. Ces travaux analysent l’historique de construction d’un logiciel. </a:t>
            </a:r>
            <a:r>
              <a:rPr lang="fr-FR" baseline="0" smtClean="0"/>
              <a:t>Exemple , un </a:t>
            </a:r>
            <a:r>
              <a:rPr lang="fr-FR" baseline="0" dirty="0" smtClean="0"/>
              <a:t>défi du génie log, prédiction de bugs. Son but, prédire les bugs et les localiser. Cette étude se base sur le calcul de métriques logicielles. Les travaux les plus </a:t>
            </a:r>
            <a:r>
              <a:rPr lang="fr-FR" baseline="0" dirty="0" err="1" smtClean="0"/>
              <a:t>recent</a:t>
            </a:r>
            <a:r>
              <a:rPr lang="fr-FR" baseline="0" dirty="0" smtClean="0"/>
              <a:t> montrent que les métriques de procédés donnent de meilleures résultats en temps que prédicteurs de bugs.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10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Les métriques de procédés se concentrent</a:t>
            </a:r>
            <a:r>
              <a:rPr lang="fr-FR" baseline="0" dirty="0" smtClean="0"/>
              <a:t> sur l’évolution logicielle et mesurent les modifications subies par les entités d’un code source durant le développement.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fr" sz="3600"/>
              <a:t>L’impact du renommage sur les</a:t>
            </a:r>
          </a:p>
          <a:p>
            <a:pPr algn="ctr">
              <a:spcBef>
                <a:spcPts val="0"/>
              </a:spcBef>
              <a:buNone/>
            </a:pPr>
            <a:r>
              <a:rPr lang="fr" sz="3600"/>
              <a:t>métriques de procédés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075805"/>
            <a:ext cx="7981199" cy="1935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400" dirty="0"/>
              <a:t>Pierre Chanson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400" dirty="0"/>
              <a:t>Encadrants: Jean-Rémy Falleri et Matthieu </a:t>
            </a:r>
            <a:r>
              <a:rPr lang="fr" sz="1400" dirty="0" smtClean="0"/>
              <a:t>Foucault</a:t>
            </a:r>
            <a:endParaRPr lang="fr" sz="1400" dirty="0"/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04248" y="320335"/>
            <a:ext cx="2123550" cy="61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92272" y="320335"/>
            <a:ext cx="911334" cy="443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fr" dirty="0"/>
              <a:t>Contexte </a:t>
            </a:r>
            <a:r>
              <a:rPr lang="fr" sz="1400" dirty="0">
                <a:solidFill>
                  <a:schemeClr val="bg2"/>
                </a:solidFill>
              </a:rPr>
              <a:t>“Origin Analysis”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/>
          <a:srcRect b="30872"/>
          <a:stretch/>
        </p:blipFill>
        <p:spPr>
          <a:xfrm>
            <a:off x="1143000" y="1274025"/>
            <a:ext cx="6858000" cy="35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corpus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5536" y="1635646"/>
            <a:ext cx="8280920" cy="20520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11560" y="13476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5 projets open-source :</a:t>
            </a:r>
            <a:endParaRPr lang="fr-FR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9582"/>
            <a:ext cx="4631704" cy="38424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40" y="1037574"/>
            <a:ext cx="4749147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83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66040"/>
            <a:ext cx="4680520" cy="38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47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9582"/>
            <a:ext cx="4766017" cy="39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8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38551" y="1347614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fr" sz="2400" dirty="0"/>
          </a:p>
        </p:txBody>
      </p:sp>
      <p:sp>
        <p:nvSpPr>
          <p:cNvPr id="5" name="Shape 116"/>
          <p:cNvSpPr txBox="1"/>
          <p:nvPr/>
        </p:nvSpPr>
        <p:spPr>
          <a:xfrm>
            <a:off x="630310" y="1275606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1"/>
                </a:solidFill>
              </a:rPr>
              <a:t>Lister les fichiers existant à la fin de la période</a:t>
            </a:r>
            <a:r>
              <a:rPr lang="fr" sz="1800" dirty="0" smtClean="0">
                <a:solidFill>
                  <a:schemeClr val="tx1"/>
                </a:solidFill>
              </a:rPr>
              <a:t>.</a:t>
            </a:r>
            <a:br>
              <a:rPr lang="fr" sz="1800" dirty="0" smtClean="0">
                <a:solidFill>
                  <a:schemeClr val="tx1"/>
                </a:solidFill>
              </a:rPr>
            </a:br>
            <a:endParaRPr lang="fr" sz="18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Pour chacun de ces fichiers, extraire sa séquence de modifications durant la période en activant la détection de renommage (commande git log -M</a:t>
            </a:r>
            <a:r>
              <a:rPr lang="fr" sz="1800" dirty="0" smtClean="0">
                <a:solidFill>
                  <a:schemeClr val="tx2"/>
                </a:solidFill>
              </a:rPr>
              <a:t>).</a:t>
            </a:r>
            <a:r>
              <a:rPr lang="fr" sz="1800" dirty="0" smtClean="0"/>
              <a:t/>
            </a:r>
            <a:br>
              <a:rPr lang="fr" sz="1800" dirty="0" smtClean="0"/>
            </a:br>
            <a:endParaRPr lang="fr" sz="1800" dirty="0">
              <a:solidFill>
                <a:schemeClr val="tx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Calculer le pourcentage de fichiers %FR qui inclue au moins un renommage.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fr" dirty="0"/>
              <a:t>Méthodologie,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42000" y="1253900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fr" sz="1800" dirty="0" smtClean="0">
                <a:solidFill>
                  <a:schemeClr val="tx2"/>
                </a:solidFill>
              </a:rPr>
              <a:t>Lister </a:t>
            </a:r>
            <a:r>
              <a:rPr lang="fr" sz="1800" dirty="0">
                <a:solidFill>
                  <a:schemeClr val="tx2"/>
                </a:solidFill>
              </a:rPr>
              <a:t>les fichiers existant à la fin de la période</a:t>
            </a:r>
            <a:r>
              <a:rPr lang="fr" sz="1800" dirty="0" smtClean="0">
                <a:solidFill>
                  <a:schemeClr val="tx2"/>
                </a:solidFill>
              </a:rPr>
              <a:t>.</a:t>
            </a:r>
            <a:br>
              <a:rPr lang="fr" sz="1800" dirty="0" smtClean="0">
                <a:solidFill>
                  <a:schemeClr val="tx2"/>
                </a:solidFill>
              </a:rPr>
            </a:br>
            <a:endParaRPr lang="fr" sz="1800" dirty="0">
              <a:solidFill>
                <a:schemeClr val="tx2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fr" sz="1800" dirty="0"/>
              <a:t>Pour chacun de ces fichiers, extraire sa séquence de modifications durant la période en activant la détection de renommage (commande git log -M).</a:t>
            </a:r>
          </a:p>
        </p:txBody>
      </p:sp>
      <p:pic>
        <p:nvPicPr>
          <p:cNvPr id="4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77931" y="2859782"/>
            <a:ext cx="51881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fr" dirty="0"/>
              <a:t>Méthodologie,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42000" y="1253900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Lister les fichiers existant à la fin de la période</a:t>
            </a:r>
            <a:r>
              <a:rPr lang="fr" sz="1800" dirty="0" smtClean="0">
                <a:solidFill>
                  <a:schemeClr val="tx2"/>
                </a:solidFill>
              </a:rPr>
              <a:t>.</a:t>
            </a:r>
            <a:br>
              <a:rPr lang="fr" sz="1800" dirty="0" smtClean="0">
                <a:solidFill>
                  <a:schemeClr val="tx2"/>
                </a:solidFill>
              </a:rPr>
            </a:br>
            <a:endParaRPr lang="fr" sz="1800" dirty="0">
              <a:solidFill>
                <a:schemeClr val="tx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Pour chacun de ces fichiers, extraire sa séquence de modifications durant la période en activant la détection de renommage (commande git log -M</a:t>
            </a:r>
            <a:r>
              <a:rPr lang="fr" sz="1800" dirty="0" smtClean="0">
                <a:solidFill>
                  <a:schemeClr val="tx2"/>
                </a:solidFill>
              </a:rPr>
              <a:t>).</a:t>
            </a:r>
            <a:r>
              <a:rPr lang="fr" sz="1800" dirty="0" smtClean="0"/>
              <a:t/>
            </a:r>
            <a:br>
              <a:rPr lang="fr" sz="1800" dirty="0" smtClean="0"/>
            </a:br>
            <a:endParaRPr lang="fr" sz="18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/>
              <a:t>Calculer le pourcentage de fichiers %FR qui inclue au moins un renommage.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deuxième expérience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19125" y="1144300"/>
            <a:ext cx="7922699" cy="37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Spearman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fr-FR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99792" y="1203598"/>
            <a:ext cx="4536504" cy="36834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</a:t>
            </a:r>
            <a:r>
              <a:rPr lang="fr-FR" sz="1400" dirty="0" smtClean="0">
                <a:solidFill>
                  <a:schemeClr val="bg2"/>
                </a:solidFill>
              </a:rPr>
              <a:t>première expérience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36383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Pourcentage de fichiers renommés par périodes :</a:t>
            </a:r>
            <a:endParaRPr lang="fr-FR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sz="1400" dirty="0" smtClean="0">
                <a:solidFill>
                  <a:schemeClr val="bg2"/>
                </a:solidFill>
              </a:rPr>
              <a:t>deuxième expérience</a:t>
            </a:r>
            <a:endParaRPr lang="fr-F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714"/>
            <a:ext cx="6192688" cy="2650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134761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Coefficient de corrélation de Spearman :</a:t>
            </a:r>
            <a:endParaRPr lang="fr-FR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68664" y="1995686"/>
            <a:ext cx="0" cy="250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68664" y="2432043"/>
            <a:ext cx="72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Analyse des études antérieures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25175" y="1026875"/>
            <a:ext cx="8229600" cy="396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26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11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Bilan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recommandations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future 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</a:t>
            </a:r>
            <a:r>
              <a:rPr lang="fr-FR" sz="1400" dirty="0" smtClean="0">
                <a:solidFill>
                  <a:schemeClr val="bg2"/>
                </a:solidFill>
              </a:rPr>
              <a:t>définition du sujet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63638"/>
            <a:ext cx="8568952" cy="33123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gestionnaires de versions (VCS)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prédiction de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métriques</a:t>
            </a:r>
            <a:endParaRPr lang="fr-F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41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037599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métriques et </a:t>
            </a:r>
            <a:r>
              <a:rPr lang="fr" sz="1400" dirty="0" smtClean="0">
                <a:solidFill>
                  <a:schemeClr val="bg2"/>
                </a:solidFill>
              </a:rPr>
              <a:t>procédés*</a:t>
            </a:r>
            <a:endParaRPr lang="fr" sz="1400" dirty="0">
              <a:solidFill>
                <a:schemeClr val="bg2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51520" y="1473643"/>
            <a:ext cx="8538599" cy="282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2400" dirty="0"/>
              <a:t>NoD : nombre de développeurs </a:t>
            </a:r>
            <a:r>
              <a:rPr lang="fr" sz="2400" dirty="0" smtClean="0"/>
              <a:t/>
            </a:r>
            <a:br>
              <a:rPr lang="fr" sz="2400" dirty="0" smtClean="0"/>
            </a:br>
            <a:endParaRPr lang="fr" sz="2400" dirty="0"/>
          </a:p>
          <a:p>
            <a:pPr marL="3810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2400" dirty="0"/>
              <a:t>NoC : nombre de </a:t>
            </a:r>
            <a:r>
              <a:rPr lang="fr" sz="2400" dirty="0" smtClean="0"/>
              <a:t>modifications</a:t>
            </a:r>
            <a:br>
              <a:rPr lang="fr" sz="2400" dirty="0" smtClean="0"/>
            </a:br>
            <a:endParaRPr lang="fr" sz="2400" dirty="0"/>
          </a:p>
          <a:p>
            <a:pPr marL="3810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2400" dirty="0"/>
              <a:t>CC : nombre de loc ajoutés ou supprimés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241808" y="4155926"/>
            <a:ext cx="5050272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200" dirty="0" smtClean="0">
                <a:solidFill>
                  <a:srgbClr val="666666"/>
                </a:solidFill>
              </a:rPr>
              <a:t>* Radjenovic </a:t>
            </a:r>
            <a:r>
              <a:rPr lang="fr" sz="1200" i="1" dirty="0">
                <a:solidFill>
                  <a:srgbClr val="666666"/>
                </a:solidFill>
              </a:rPr>
              <a:t>et </a:t>
            </a:r>
            <a:r>
              <a:rPr lang="fr" sz="1200" i="1" dirty="0" smtClean="0">
                <a:solidFill>
                  <a:srgbClr val="666666"/>
                </a:solidFill>
              </a:rPr>
              <a:t>al,</a:t>
            </a:r>
            <a:r>
              <a:rPr lang="fr" sz="1200" i="1" dirty="0">
                <a:solidFill>
                  <a:srgbClr val="666666"/>
                </a:solidFill>
              </a:rPr>
              <a:t> </a:t>
            </a:r>
            <a:r>
              <a:rPr lang="fr" sz="1200" i="1" dirty="0" smtClean="0">
                <a:solidFill>
                  <a:srgbClr val="666666"/>
                </a:solidFill>
              </a:rPr>
              <a:t/>
            </a:r>
            <a:br>
              <a:rPr lang="fr" sz="1200" i="1" dirty="0" smtClean="0">
                <a:solidFill>
                  <a:srgbClr val="666666"/>
                </a:solidFill>
              </a:rPr>
            </a:br>
            <a:r>
              <a:rPr lang="fr" sz="1200" dirty="0" smtClean="0">
                <a:solidFill>
                  <a:srgbClr val="666666"/>
                </a:solidFill>
              </a:rPr>
              <a:t>“</a:t>
            </a:r>
            <a:r>
              <a:rPr lang="fr" sz="1200" dirty="0">
                <a:solidFill>
                  <a:srgbClr val="666666"/>
                </a:solidFill>
              </a:rPr>
              <a:t>Software fault prediction metrics : A systematic literature review.”,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fr-FR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métriques et renommage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2125" y="1270475"/>
            <a:ext cx="5009574" cy="30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6341950" y="3860875"/>
            <a:ext cx="2344799" cy="4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NoD =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métriques et renommage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2125" y="1270475"/>
            <a:ext cx="5009574" cy="30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6658775" y="3735625"/>
            <a:ext cx="1890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NoD =3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658775" y="2635425"/>
            <a:ext cx="1890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NoD = 2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6658775" y="1535225"/>
            <a:ext cx="1890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NoD =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 smtClean="0">
                <a:solidFill>
                  <a:schemeClr val="bg2"/>
                </a:solidFill>
              </a:rPr>
              <a:t>gestionnaires de versions</a:t>
            </a:r>
            <a:endParaRPr lang="fr" sz="1400" dirty="0">
              <a:solidFill>
                <a:schemeClr val="bg2"/>
              </a:solidFill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31640" y="1386996"/>
            <a:ext cx="5553175" cy="293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“Origin Analysis”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/>
          <a:srcRect b="31483"/>
          <a:stretch/>
        </p:blipFill>
        <p:spPr>
          <a:xfrm>
            <a:off x="1143000" y="1307400"/>
            <a:ext cx="68580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fr" dirty="0"/>
              <a:t>Contexte </a:t>
            </a:r>
            <a:r>
              <a:rPr lang="fr" sz="1400" dirty="0">
                <a:solidFill>
                  <a:schemeClr val="bg2"/>
                </a:solidFill>
              </a:rPr>
              <a:t>“Origin Analysis”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/>
          <a:srcRect b="32849"/>
          <a:stretch/>
        </p:blipFill>
        <p:spPr>
          <a:xfrm>
            <a:off x="1143000" y="1327225"/>
            <a:ext cx="6858000" cy="34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326</Words>
  <Application>Microsoft Office PowerPoint</Application>
  <PresentationFormat>On-screen Show (16:9)</PresentationFormat>
  <Paragraphs>79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simple-light</vt:lpstr>
      <vt:lpstr>L’impact du renommage sur les métriques de procédés</vt:lpstr>
      <vt:lpstr>Plan</vt:lpstr>
      <vt:lpstr>Contexte définition du sujet</vt:lpstr>
      <vt:lpstr>Contexte métriques et procédés*</vt:lpstr>
      <vt:lpstr>Contexte métriques et renommage</vt:lpstr>
      <vt:lpstr>Contexte métriques et renommage</vt:lpstr>
      <vt:lpstr>Contexte gestionnaires de versions</vt:lpstr>
      <vt:lpstr>Contexte “Origin Analysis”</vt:lpstr>
      <vt:lpstr>Contexte “Origin Analysis”</vt:lpstr>
      <vt:lpstr>Contexte “Origin Analysis”</vt:lpstr>
      <vt:lpstr>Méthodologie corpus</vt:lpstr>
      <vt:lpstr>Méthodologie première expérience</vt:lpstr>
      <vt:lpstr>Méthodologie première expérience</vt:lpstr>
      <vt:lpstr>Méthodologie première expérience</vt:lpstr>
      <vt:lpstr>Méthodologie première expérience</vt:lpstr>
      <vt:lpstr>Méthodologie première expérience</vt:lpstr>
      <vt:lpstr>Méthodologie, première expérience</vt:lpstr>
      <vt:lpstr>Méthodologie, première expérience</vt:lpstr>
      <vt:lpstr>Méthodologie deuxième expérience</vt:lpstr>
      <vt:lpstr>Résultats première expérience</vt:lpstr>
      <vt:lpstr>Résultats deuxième expérience</vt:lpstr>
      <vt:lpstr>Analyse des études antérieures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L’impact du renommage sur les métriques de procédés</dc:title>
  <cp:lastModifiedBy>Stonesong</cp:lastModifiedBy>
  <cp:revision>10</cp:revision>
  <dcterms:modified xsi:type="dcterms:W3CDTF">2014-06-02T08:35:13Z</dcterms:modified>
</cp:coreProperties>
</file>