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7"/>
  </p:notesMasterIdLst>
  <p:sldIdLst>
    <p:sldId id="256" r:id="rId2"/>
    <p:sldId id="257" r:id="rId3"/>
    <p:sldId id="276" r:id="rId4"/>
    <p:sldId id="258" r:id="rId5"/>
    <p:sldId id="259" r:id="rId6"/>
    <p:sldId id="282" r:id="rId7"/>
    <p:sldId id="260" r:id="rId8"/>
    <p:sldId id="261" r:id="rId9"/>
    <p:sldId id="274" r:id="rId10"/>
    <p:sldId id="283" r:id="rId11"/>
    <p:sldId id="265" r:id="rId12"/>
    <p:sldId id="266" r:id="rId13"/>
    <p:sldId id="279" r:id="rId14"/>
    <p:sldId id="267" r:id="rId15"/>
    <p:sldId id="268" r:id="rId16"/>
    <p:sldId id="270" r:id="rId17"/>
    <p:sldId id="284" r:id="rId18"/>
    <p:sldId id="271" r:id="rId19"/>
    <p:sldId id="272" r:id="rId20"/>
    <p:sldId id="280" r:id="rId21"/>
    <p:sldId id="275" r:id="rId22"/>
    <p:sldId id="287" r:id="rId23"/>
    <p:sldId id="288" r:id="rId24"/>
    <p:sldId id="289" r:id="rId25"/>
    <p:sldId id="290" r:id="rId2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2914" autoAdjust="0"/>
  </p:normalViewPr>
  <p:slideViewPr>
    <p:cSldViewPr>
      <p:cViewPr varScale="1">
        <p:scale>
          <a:sx n="109" d="100"/>
          <a:sy n="109" d="100"/>
        </p:scale>
        <p:origin x="-1668" y="-7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5258060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 name="Shape 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fld id="{BBB82CFF-E524-4E0D-99AF-E011F9B171F3}" type="slidenum">
              <a:rPr lang="fr-FR" smtClean="0"/>
              <a:t>1</a:t>
            </a:fld>
            <a:fld id="{F310F62F-1CB5-4009-B281-A9A823B7B615}" type="slidenum">
              <a:rPr lang="fr-FR" smtClean="0"/>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Nous avons montré qu’en Théorie, le calcul des métriques peut être faussé par le renommage, dans les projets d’aujourd’hui qui n’utilisent pas Git ou qui ne détecte pas ce renommage. Et bien qu’il soit de notoriété commune que le </a:t>
            </a:r>
            <a:r>
              <a:rPr lang="fr-FR" baseline="0" dirty="0" err="1" smtClean="0"/>
              <a:t>refactoring</a:t>
            </a:r>
            <a:r>
              <a:rPr lang="fr-FR" baseline="0" dirty="0" smtClean="0"/>
              <a:t>, </a:t>
            </a:r>
            <a:r>
              <a:rPr lang="fr-FR" sz="1100" b="0" i="0" u="none" strike="noStrike" kern="1200" baseline="0" dirty="0" smtClean="0">
                <a:solidFill>
                  <a:schemeClr val="tx1"/>
                </a:solidFill>
                <a:latin typeface="+mn-lt"/>
                <a:ea typeface="+mn-ea"/>
                <a:cs typeface="+mn-cs"/>
              </a:rPr>
              <a:t>modifications architecturales (dont le renommage d’entités) qui permettent d’améliorer ou restructurer le code source, sont une pratique courante dans le développement logiciel, nous ne connaissons ni la quantité de renommages ni son impact réel dans les projets.</a:t>
            </a:r>
            <a:endParaRPr lang="fr-FR" dirty="0" smtClean="0"/>
          </a:p>
        </p:txBody>
      </p:sp>
    </p:spTree>
    <p:extLst>
      <p:ext uri="{BB962C8B-B14F-4D97-AF65-F5344CB8AC3E}">
        <p14:creationId xmlns:p14="http://schemas.microsoft.com/office/powerpoint/2010/main" val="1149294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Pour faire nos propres expérimentations nous avons besoin d’un corpus de projets.  Projets open source, Git, langages différent et une taille et </a:t>
            </a:r>
            <a:r>
              <a:rPr lang="fr-FR" dirty="0" err="1" smtClean="0"/>
              <a:t>NoD</a:t>
            </a:r>
            <a:r>
              <a:rPr lang="fr-FR" dirty="0" smtClean="0"/>
              <a:t> conséquent.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Le but de la première expérience et de calculer la quantité de renommage durant les périodes de développement des logiciels. Ici, on a la période de développement d’un logiciel.</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Nous séparons donc en période cette phase</a:t>
            </a:r>
            <a:r>
              <a:rPr lang="fr-FR" baseline="0" dirty="0" smtClean="0"/>
              <a:t> développement, entre chaque versions stable avec une période initiale qui risque de contenir de nombreux changement et restructurations.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Voici comment nous procédons dans chaque</a:t>
            </a:r>
            <a:r>
              <a:rPr lang="fr-FR" baseline="0" dirty="0" smtClean="0"/>
              <a:t> périodes définies précédemment, </a:t>
            </a:r>
            <a:r>
              <a:rPr lang="fr-FR" baseline="0" dirty="0" err="1" smtClean="0"/>
              <a:t>grace</a:t>
            </a:r>
            <a:r>
              <a:rPr lang="fr-FR" baseline="0" dirty="0" smtClean="0"/>
              <a:t> au VCS pour obtenir nos chiffres. Nous nous basons donc sur </a:t>
            </a:r>
            <a:r>
              <a:rPr lang="fr-FR" baseline="0" smtClean="0"/>
              <a:t>le mécanisme de Git.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L’objectif de la deuxième expérience est de voir si le renommage peut biaiser les métriques. Nous prenons donc, la période par projet avec le plus de renommage puis calculons les 3 métriques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CC) avec et sans prendre en compte le renommage. Ainsi nous avons deux liste pour chaque métriques par période. Ce qui nous donne deux liste triés, nous souhaitons observer la différence entre ces listes.</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La corrélation de </a:t>
            </a:r>
            <a:r>
              <a:rPr lang="fr-FR" sz="1100" b="0" i="0" u="none" strike="noStrike" kern="1200" baseline="0" dirty="0" err="1" smtClean="0">
                <a:solidFill>
                  <a:schemeClr val="tx1"/>
                </a:solidFill>
                <a:latin typeface="+mn-lt"/>
                <a:ea typeface="+mn-ea"/>
                <a:cs typeface="+mn-cs"/>
              </a:rPr>
              <a:t>spearman</a:t>
            </a:r>
            <a:r>
              <a:rPr lang="fr-FR" sz="1100" b="0" i="0" u="none" strike="noStrike" kern="1200" baseline="0" dirty="0" smtClean="0">
                <a:solidFill>
                  <a:schemeClr val="tx1"/>
                </a:solidFill>
                <a:latin typeface="+mn-lt"/>
                <a:ea typeface="+mn-ea"/>
                <a:cs typeface="+mn-cs"/>
              </a:rPr>
              <a:t> est adaptée. Les deux variables sont considérés comme des fonctions monotones. Un coefficient élevé, proche de 1, indiquera que les métriques avec et sans détection de renommage sont très similaires. Un coefficient plus petit, 0:5 et moins, indiquera que les métriques avec et sans détection de renommage sont très différentes. </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 certaines</a:t>
            </a:r>
            <a:r>
              <a:rPr lang="fr-FR" baseline="0" dirty="0" smtClean="0"/>
              <a:t> périodes le renommage Nous proposons les </a:t>
            </a:r>
            <a:r>
              <a:rPr lang="fr-FR" baseline="0" dirty="0" err="1" smtClean="0"/>
              <a:t>recommendations</a:t>
            </a:r>
            <a:r>
              <a:rPr lang="fr-FR" baseline="0" dirty="0" smtClean="0"/>
              <a:t> suivantes: Eviter le calcul de métriques dans les périodes initiales, utiliser un </a:t>
            </a:r>
            <a:r>
              <a:rPr lang="fr-FR" baseline="0" dirty="0" err="1" smtClean="0"/>
              <a:t>algo</a:t>
            </a:r>
            <a:r>
              <a:rPr lang="fr-FR" baseline="0" dirty="0" smtClean="0"/>
              <a:t> de détection de renommage ou Git à défaut. D’autres </a:t>
            </a:r>
            <a:r>
              <a:rPr lang="fr-FR" baseline="0" dirty="0" err="1" smtClean="0"/>
              <a:t>algo</a:t>
            </a:r>
            <a:r>
              <a:rPr lang="fr-FR" baseline="0" dirty="0" smtClean="0"/>
              <a:t> pour niveaux de granularité plus fin que les fichiers. Indiquer dans les études comment il a été traité. peut être très présent et biaiser le calcul de métriques. Par conséquent nous avons montré que les développeurs chercheurs devraient être prudents lors du calcul de ces métriques. </a:t>
            </a:r>
            <a:r>
              <a:rPr lang="fr-FR" dirty="0" smtClean="0"/>
              <a:t>Evaluer la précision d’autres </a:t>
            </a:r>
            <a:r>
              <a:rPr lang="fr-FR" dirty="0" err="1" smtClean="0"/>
              <a:t>algo</a:t>
            </a:r>
            <a:r>
              <a:rPr lang="fr-FR" dirty="0" smtClean="0"/>
              <a:t> donné dans l’article,</a:t>
            </a:r>
            <a:r>
              <a:rPr lang="fr-FR" baseline="0" dirty="0" smtClean="0"/>
              <a:t> split et </a:t>
            </a:r>
            <a:r>
              <a:rPr lang="fr-FR" baseline="0" dirty="0" err="1" smtClean="0"/>
              <a:t>merge</a:t>
            </a:r>
            <a:r>
              <a:rPr lang="fr-FR" baseline="0" dirty="0" smtClean="0"/>
              <a:t> problème plus complexe.</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fr-FR" dirty="0" smtClean="0"/>
              <a:t>L’apparition des</a:t>
            </a:r>
            <a:r>
              <a:rPr lang="fr-FR" baseline="0" dirty="0" smtClean="0"/>
              <a:t> premiers dépôts logiciels en libre accès à rendu possible de nombreux travaux de recherche. Avec les dépôts de code source (</a:t>
            </a:r>
            <a:r>
              <a:rPr lang="fr-FR" baseline="0" dirty="0" err="1" smtClean="0"/>
              <a:t>svn</a:t>
            </a:r>
            <a:r>
              <a:rPr lang="fr-FR" baseline="0" dirty="0" smtClean="0"/>
              <a:t>, git) années 2000. Des travaux analysent l’historique de construction d’un logiciel. Exemple , un défi du génie log, prédiction de bugs. Son but, prédire les bugs et les localiser. Cette étude se base sur le calcul de métriques logicielles. Les travaux les plus </a:t>
            </a:r>
            <a:r>
              <a:rPr lang="fr-FR" baseline="0" dirty="0" err="1" smtClean="0"/>
              <a:t>recent</a:t>
            </a:r>
            <a:r>
              <a:rPr lang="fr-FR" baseline="0" dirty="0" smtClean="0"/>
              <a:t> montrent que les métriques de procédés donnent de meilleures résultats en temps que prédicteurs de bugs.</a:t>
            </a:r>
            <a:endParaRPr lang="fr-FR" dirty="0"/>
          </a:p>
        </p:txBody>
      </p:sp>
    </p:spTree>
    <p:extLst>
      <p:ext uri="{BB962C8B-B14F-4D97-AF65-F5344CB8AC3E}">
        <p14:creationId xmlns:p14="http://schemas.microsoft.com/office/powerpoint/2010/main" val="107510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Pour comprendre les métriques de procédés se concentrent</a:t>
            </a:r>
            <a:r>
              <a:rPr lang="fr-FR" baseline="0" dirty="0" smtClean="0"/>
              <a:t> sur l’évolution logicielle et mesurent les modifications subies par les entités d’un code source durant le développement. </a:t>
            </a:r>
            <a:r>
              <a:rPr lang="fr-FR" sz="1100" b="0" i="0" u="none" strike="noStrike" kern="1200" baseline="0" dirty="0" smtClean="0">
                <a:solidFill>
                  <a:schemeClr val="tx1"/>
                </a:solidFill>
                <a:latin typeface="+mn-lt"/>
                <a:ea typeface="+mn-ea"/>
                <a:cs typeface="+mn-cs"/>
              </a:rPr>
              <a:t>Le nombre de développeurs qui ont contribués au développement d’une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le nombre de modifications subies par une entité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et le Code </a:t>
            </a:r>
            <a:r>
              <a:rPr lang="fr-FR" sz="1100" b="0" i="0" u="none" strike="noStrike" kern="1200" baseline="0" dirty="0" err="1" smtClean="0">
                <a:solidFill>
                  <a:schemeClr val="tx1"/>
                </a:solidFill>
                <a:latin typeface="+mn-lt"/>
                <a:ea typeface="+mn-ea"/>
                <a:cs typeface="+mn-cs"/>
              </a:rPr>
              <a:t>Churn</a:t>
            </a:r>
            <a:r>
              <a:rPr lang="fr-FR" sz="1100" b="0" i="0" u="none" strike="noStrike" kern="1200" baseline="0" dirty="0" smtClean="0">
                <a:solidFill>
                  <a:schemeClr val="tx1"/>
                </a:solidFill>
                <a:latin typeface="+mn-lt"/>
                <a:ea typeface="+mn-ea"/>
                <a:cs typeface="+mn-cs"/>
              </a:rPr>
              <a:t> correspond au nombre de lignes de code qui ont été ajoutées ou supprimées à une entité. (entité fichier fonctions…)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b="0" i="0" u="none" strike="noStrike" kern="1200" baseline="0" dirty="0" smtClean="0">
                <a:solidFill>
                  <a:schemeClr val="tx1"/>
                </a:solidFill>
                <a:latin typeface="+mn-lt"/>
                <a:ea typeface="+mn-ea"/>
                <a:cs typeface="+mn-cs"/>
              </a:rPr>
              <a:t>Les VCS nous permettent de calculer ces métriques. Car </a:t>
            </a:r>
            <a:r>
              <a:rPr lang="fr-FR" sz="1100" b="0" i="0" u="none" strike="noStrike" kern="1200" baseline="0" dirty="0" err="1" smtClean="0">
                <a:solidFill>
                  <a:schemeClr val="tx1"/>
                </a:solidFill>
                <a:latin typeface="+mn-lt"/>
                <a:ea typeface="+mn-ea"/>
                <a:cs typeface="+mn-cs"/>
              </a:rPr>
              <a:t>grace</a:t>
            </a:r>
            <a:r>
              <a:rPr lang="fr-FR" sz="1100" b="0" i="0" u="none" strike="noStrike" kern="1200" baseline="0" dirty="0" smtClean="0">
                <a:solidFill>
                  <a:schemeClr val="tx1"/>
                </a:solidFill>
                <a:latin typeface="+mn-lt"/>
                <a:ea typeface="+mn-ea"/>
                <a:cs typeface="+mn-cs"/>
              </a:rPr>
              <a:t> à un système d’historique, il garde en mémoire chaque versions établis lors de l’évolution du logiciel et leur contenus. Il est donc possible d’observer chaque entité modifiée lors d’une période puis de garder uniquement les entités toujours présentes à la dernière version de notre période.  Ici un exemple.</a:t>
            </a:r>
            <a:endParaRPr lang="fr-FR" dirty="0" smtClean="0"/>
          </a:p>
          <a:p>
            <a:pPr>
              <a:spcBef>
                <a:spcPts val="0"/>
              </a:spcBef>
              <a:buNone/>
            </a:pPr>
            <a:r>
              <a:rPr lang="fr-FR" dirty="0" smtClean="0"/>
              <a:t>Or, une entité de code peut être renommée au cours de son histoire. Ici un exemple, les entités sont au</a:t>
            </a:r>
            <a:r>
              <a:rPr lang="fr-FR" baseline="0" dirty="0" smtClean="0"/>
              <a:t> niveau fichier, nous observons l’historique d’un logiciel , 3 versions consécutives avec les </a:t>
            </a:r>
            <a:r>
              <a:rPr lang="fr-FR" baseline="0" dirty="0" err="1" smtClean="0"/>
              <a:t>dév</a:t>
            </a:r>
            <a:r>
              <a:rPr lang="fr-FR" baseline="0" dirty="0" smtClean="0"/>
              <a:t>. Le contenu du projet à chaque versions, on remarque que dans la version trois, le fichier est renommé et un commentaire est ajouté.</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On regarde le déroulement du</a:t>
            </a:r>
            <a:r>
              <a:rPr lang="fr-FR" baseline="0" dirty="0" smtClean="0"/>
              <a:t> </a:t>
            </a:r>
            <a:r>
              <a:rPr lang="fr-FR" dirty="0" smtClean="0"/>
              <a:t>calcul d’une métrique, </a:t>
            </a:r>
            <a:r>
              <a:rPr lang="fr-FR" dirty="0" err="1" smtClean="0"/>
              <a:t>NoD</a:t>
            </a:r>
            <a:r>
              <a:rPr lang="fr-FR" dirty="0" smtClean="0"/>
              <a:t>. Dans</a:t>
            </a:r>
            <a:r>
              <a:rPr lang="fr-FR" baseline="0" dirty="0" smtClean="0"/>
              <a:t> le cadre de la prédiction de bug, le but étant de détecter les bugs dans la prochaine version, on ne regarde que les entités présente à la fin de notre période (vers1 à 3). Dans les VCS, une entité est identité par son chemin absolue. (racine dossier + fichier) On prend donc alors la seule entité présente, </a:t>
            </a:r>
            <a:r>
              <a:rPr lang="fr-FR" baseline="0" dirty="0" err="1" smtClean="0"/>
              <a:t>Hello.php</a:t>
            </a:r>
            <a:r>
              <a:rPr lang="fr-FR" baseline="0" dirty="0" smtClean="0"/>
              <a:t>. Son </a:t>
            </a:r>
            <a:r>
              <a:rPr lang="fr-FR" baseline="0" dirty="0" err="1" smtClean="0"/>
              <a:t>NoD</a:t>
            </a:r>
            <a:r>
              <a:rPr lang="fr-FR" baseline="0" dirty="0" smtClean="0"/>
              <a:t> =1.</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Or</a:t>
            </a:r>
            <a:r>
              <a:rPr lang="fr-FR" baseline="0" dirty="0" smtClean="0"/>
              <a:t> en prenant en compte le renommage, on sait que </a:t>
            </a:r>
            <a:r>
              <a:rPr lang="fr-FR" baseline="0" dirty="0" err="1" smtClean="0"/>
              <a:t>Test.php</a:t>
            </a:r>
            <a:r>
              <a:rPr lang="fr-FR" baseline="0" dirty="0" smtClean="0"/>
              <a:t> est devenue </a:t>
            </a:r>
            <a:r>
              <a:rPr lang="fr-FR" baseline="0" dirty="0" err="1" smtClean="0"/>
              <a:t>Hello.php</a:t>
            </a:r>
            <a:r>
              <a:rPr lang="fr-FR" baseline="0" dirty="0" smtClean="0"/>
              <a:t> à la version trois. Donc </a:t>
            </a:r>
            <a:r>
              <a:rPr lang="fr-FR" baseline="0" dirty="0" err="1" smtClean="0"/>
              <a:t>NoD</a:t>
            </a:r>
            <a:r>
              <a:rPr lang="fr-FR" baseline="0" dirty="0" smtClean="0"/>
              <a:t> = 3.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CVS ne gère pas du tout les renommage, SVN</a:t>
            </a:r>
            <a:r>
              <a:rPr lang="fr-FR" baseline="0" dirty="0" smtClean="0"/>
              <a:t> et </a:t>
            </a:r>
            <a:r>
              <a:rPr lang="fr-FR" baseline="0" dirty="0" err="1" smtClean="0"/>
              <a:t>Mercurial</a:t>
            </a:r>
            <a:r>
              <a:rPr lang="fr-FR" baseline="0" dirty="0" smtClean="0"/>
              <a:t> sont manuel, c’est-à-dire qu’une commande spécifique à l’outil doit être utilisé pour préciser lorsqu’on renomme un fichier et Git </a:t>
            </a:r>
            <a:r>
              <a:rPr lang="fr-FR" baseline="0" dirty="0" err="1" smtClean="0"/>
              <a:t>automatque</a:t>
            </a:r>
            <a:r>
              <a:rPr lang="fr-FR" baseline="0" dirty="0" smtClean="0"/>
              <a:t> mais optionnel, détecte les renommages automatiquement, mais une option à activer lorsqu’on parcours l’historique pour afficher les renommages de fichiers. Ces VCS fonctionne à un niveau de granularité fichier. Une étude de Kim et al montre que les </a:t>
            </a:r>
            <a:r>
              <a:rPr lang="fr-FR" baseline="0" dirty="0" err="1" smtClean="0"/>
              <a:t>dev</a:t>
            </a:r>
            <a:r>
              <a:rPr lang="fr-FR" baseline="0" dirty="0" smtClean="0"/>
              <a:t> n’</a:t>
            </a:r>
            <a:r>
              <a:rPr lang="fr-FR" baseline="0" dirty="0" err="1" smtClean="0"/>
              <a:t>utlisent</a:t>
            </a:r>
            <a:r>
              <a:rPr lang="fr-FR" baseline="0" dirty="0" smtClean="0"/>
              <a:t> pas les commandes fournit pour faire leur renommage, que 51% des </a:t>
            </a:r>
            <a:r>
              <a:rPr lang="fr-FR" baseline="0" dirty="0" err="1" smtClean="0"/>
              <a:t>refactorings</a:t>
            </a:r>
            <a:r>
              <a:rPr lang="fr-FR" baseline="0" dirty="0" smtClean="0"/>
              <a:t> n’utilisent pas du tout les commandes. Nous ne pouvons donc pas nous baser sur ces outils pour notre étude, </a:t>
            </a:r>
            <a:r>
              <a:rPr lang="fr-FR" baseline="0" dirty="0" err="1" smtClean="0"/>
              <a:t>daurénavent</a:t>
            </a:r>
            <a:r>
              <a:rPr lang="fr-FR" baseline="0" dirty="0" smtClean="0"/>
              <a:t> nous utiliserons Git comme </a:t>
            </a:r>
            <a:r>
              <a:rPr lang="fr-FR" baseline="0" dirty="0" err="1" smtClean="0"/>
              <a:t>vcs</a:t>
            </a:r>
            <a:r>
              <a:rPr lang="fr-FR" baseline="0" dirty="0" smtClean="0"/>
              <a:t> de référence.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3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3786738"/>
            <a:ext cx="7772400" cy="10463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600201"/>
            <a:ext cx="39945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600201"/>
            <a:ext cx="39945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9"/>
            <a:ext cx="8229600" cy="692799"/>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11123"/>
            <a:ext cx="7772400" cy="1546399"/>
          </a:xfrm>
          <a:prstGeom prst="rect">
            <a:avLst/>
          </a:prstGeom>
        </p:spPr>
        <p:txBody>
          <a:bodyPr lIns="91425" tIns="91425" rIns="91425" bIns="91425" anchor="ctr" anchorCtr="0">
            <a:noAutofit/>
          </a:bodyPr>
          <a:lstStyle/>
          <a:p>
            <a:pPr lvl="0" algn="ctr" rtl="0">
              <a:spcBef>
                <a:spcPts val="0"/>
              </a:spcBef>
              <a:buClr>
                <a:schemeClr val="dk1"/>
              </a:buClr>
              <a:buSzPct val="30555"/>
              <a:buFont typeface="Arial"/>
              <a:buNone/>
            </a:pPr>
            <a:r>
              <a:rPr lang="fr" sz="3600" dirty="0"/>
              <a:t>L’impact du renommage sur les</a:t>
            </a:r>
          </a:p>
          <a:p>
            <a:pPr algn="ctr">
              <a:spcBef>
                <a:spcPts val="0"/>
              </a:spcBef>
              <a:buNone/>
            </a:pPr>
            <a:r>
              <a:rPr lang="fr" sz="3600" dirty="0"/>
              <a:t>métriques de </a:t>
            </a:r>
            <a:r>
              <a:rPr lang="fr" sz="3600" dirty="0" smtClean="0"/>
              <a:t>procédés</a:t>
            </a:r>
            <a:endParaRPr lang="fr" sz="3600" dirty="0"/>
          </a:p>
        </p:txBody>
      </p:sp>
      <p:sp>
        <p:nvSpPr>
          <p:cNvPr id="24" name="Shape 24"/>
          <p:cNvSpPr txBox="1">
            <a:spLocks noGrp="1"/>
          </p:cNvSpPr>
          <p:nvPr>
            <p:ph type="subTitle" idx="1"/>
          </p:nvPr>
        </p:nvSpPr>
        <p:spPr>
          <a:xfrm>
            <a:off x="685801" y="4101074"/>
            <a:ext cx="7981199" cy="2581249"/>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fr" sz="1400" dirty="0"/>
              <a:t>Pierre Chanson</a:t>
            </a:r>
          </a:p>
          <a:p>
            <a:pPr lvl="0" rtl="0">
              <a:spcBef>
                <a:spcPts val="0"/>
              </a:spcBef>
              <a:buClr>
                <a:schemeClr val="dk1"/>
              </a:buClr>
              <a:buFont typeface="Arial"/>
              <a:buNone/>
            </a:pPr>
            <a:endParaRPr sz="1400" dirty="0"/>
          </a:p>
          <a:p>
            <a:pPr lvl="0" rtl="0">
              <a:spcBef>
                <a:spcPts val="0"/>
              </a:spcBef>
              <a:buClr>
                <a:schemeClr val="dk1"/>
              </a:buClr>
              <a:buSzPct val="61111"/>
              <a:buFont typeface="Arial"/>
              <a:buNone/>
            </a:pPr>
            <a:r>
              <a:rPr lang="fr" sz="1400" dirty="0"/>
              <a:t>Encadrants: Jean-Rémy Falleri et Matthieu </a:t>
            </a:r>
            <a:r>
              <a:rPr lang="fr" sz="1400" dirty="0" smtClean="0"/>
              <a:t>Foucault</a:t>
            </a:r>
            <a:endParaRPr lang="fr" sz="1400" dirty="0"/>
          </a:p>
        </p:txBody>
      </p:sp>
      <p:pic>
        <p:nvPicPr>
          <p:cNvPr id="25" name="Shape 25"/>
          <p:cNvPicPr preferRelativeResize="0"/>
          <p:nvPr/>
        </p:nvPicPr>
        <p:blipFill>
          <a:blip r:embed="rId3"/>
          <a:stretch>
            <a:fillRect/>
          </a:stretch>
        </p:blipFill>
        <p:spPr>
          <a:xfrm>
            <a:off x="6660232" y="427114"/>
            <a:ext cx="2267566" cy="553615"/>
          </a:xfrm>
          <a:prstGeom prst="rect">
            <a:avLst/>
          </a:prstGeom>
          <a:noFill/>
          <a:ln>
            <a:noFill/>
          </a:ln>
        </p:spPr>
      </p:pic>
      <p:pic>
        <p:nvPicPr>
          <p:cNvPr id="26" name="Shape 26"/>
          <p:cNvPicPr preferRelativeResize="0"/>
          <p:nvPr/>
        </p:nvPicPr>
        <p:blipFill>
          <a:blip r:embed="rId4"/>
          <a:stretch>
            <a:fillRect/>
          </a:stretch>
        </p:blipFill>
        <p:spPr>
          <a:xfrm>
            <a:off x="192272" y="427115"/>
            <a:ext cx="1067360" cy="553614"/>
          </a:xfrm>
          <a:prstGeom prst="rect">
            <a:avLst/>
          </a:prstGeom>
          <a:noFill/>
          <a:ln>
            <a:noFill/>
          </a:ln>
        </p:spPr>
      </p:pic>
      <p:sp>
        <p:nvSpPr>
          <p:cNvPr id="3" name="TextBox 2"/>
          <p:cNvSpPr txBox="1"/>
          <p:nvPr/>
        </p:nvSpPr>
        <p:spPr>
          <a:xfrm>
            <a:off x="8855282" y="6550223"/>
            <a:ext cx="288718" cy="307777"/>
          </a:xfrm>
          <a:prstGeom prst="rect">
            <a:avLst/>
          </a:prstGeom>
          <a:noFill/>
        </p:spPr>
        <p:txBody>
          <a:bodyPr wrap="square" rtlCol="0">
            <a:spAutoFit/>
          </a:bodyPr>
          <a:lstStyle/>
          <a:p>
            <a:r>
              <a:rPr lang="fr-FR" dirty="0" smtClean="0"/>
              <a:t>1</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Problématique</a:t>
            </a:r>
          </a:p>
        </p:txBody>
      </p:sp>
      <p:sp>
        <p:nvSpPr>
          <p:cNvPr id="3" name="Text Placeholder 2"/>
          <p:cNvSpPr>
            <a:spLocks noGrp="1"/>
          </p:cNvSpPr>
          <p:nvPr>
            <p:ph type="body" idx="1"/>
          </p:nvPr>
        </p:nvSpPr>
        <p:spPr/>
        <p:txBody>
          <a:bodyPr/>
          <a:lstStyle/>
          <a:p>
            <a:pPr marL="457200" indent="-457200">
              <a:buFont typeface="Arial" panose="020B0604020202020204" pitchFamily="34" charset="0"/>
              <a:buChar char="•"/>
            </a:pPr>
            <a:r>
              <a:rPr lang="fr-FR" dirty="0" smtClean="0"/>
              <a:t>Quelle est la quantité de renommage dans les projets ?</a:t>
            </a:r>
            <a:br>
              <a:rPr lang="fr-FR" dirty="0" smtClean="0"/>
            </a:br>
            <a:endParaRPr lang="fr-FR" dirty="0" smtClean="0"/>
          </a:p>
          <a:p>
            <a:pPr marL="457200" indent="-457200">
              <a:buFont typeface="Arial" panose="020B0604020202020204" pitchFamily="34" charset="0"/>
              <a:buChar char="•"/>
            </a:pPr>
            <a:r>
              <a:rPr lang="fr-FR" dirty="0" smtClean="0"/>
              <a:t>Ce renommage </a:t>
            </a:r>
            <a:r>
              <a:rPr lang="fr-FR" dirty="0" err="1" smtClean="0"/>
              <a:t>a-t-il</a:t>
            </a:r>
            <a:r>
              <a:rPr lang="fr-FR" dirty="0" smtClean="0"/>
              <a:t> un impact réel sur les métriques de procédés ?</a:t>
            </a:r>
            <a:endParaRPr lang="fr-FR" dirty="0"/>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10</a:t>
            </a:r>
            <a:endParaRPr lang="fr-FR" dirty="0" smtClean="0"/>
          </a:p>
        </p:txBody>
      </p:sp>
    </p:spTree>
    <p:extLst>
      <p:ext uri="{BB962C8B-B14F-4D97-AF65-F5344CB8AC3E}">
        <p14:creationId xmlns:p14="http://schemas.microsoft.com/office/powerpoint/2010/main" val="4011224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Méthodologie </a:t>
            </a:r>
            <a:r>
              <a:rPr lang="fr" sz="1400" dirty="0">
                <a:solidFill>
                  <a:schemeClr val="bg2"/>
                </a:solidFill>
              </a:rPr>
              <a:t>corpus</a:t>
            </a:r>
          </a:p>
        </p:txBody>
      </p:sp>
      <p:pic>
        <p:nvPicPr>
          <p:cNvPr id="85" name="Shape 85"/>
          <p:cNvPicPr preferRelativeResize="0"/>
          <p:nvPr/>
        </p:nvPicPr>
        <p:blipFill>
          <a:blip r:embed="rId3"/>
          <a:stretch>
            <a:fillRect/>
          </a:stretch>
        </p:blipFill>
        <p:spPr>
          <a:xfrm>
            <a:off x="107504" y="2492896"/>
            <a:ext cx="9001000" cy="2160240"/>
          </a:xfrm>
          <a:prstGeom prst="rect">
            <a:avLst/>
          </a:prstGeom>
          <a:noFill/>
          <a:ln>
            <a:noFill/>
          </a:ln>
        </p:spPr>
      </p:pic>
      <p:sp>
        <p:nvSpPr>
          <p:cNvPr id="2" name="TextBox 1"/>
          <p:cNvSpPr txBox="1"/>
          <p:nvPr/>
        </p:nvSpPr>
        <p:spPr>
          <a:xfrm>
            <a:off x="179512" y="2166150"/>
            <a:ext cx="3744416" cy="369332"/>
          </a:xfrm>
          <a:prstGeom prst="rect">
            <a:avLst/>
          </a:prstGeom>
          <a:noFill/>
        </p:spPr>
        <p:txBody>
          <a:bodyPr wrap="square" rtlCol="0">
            <a:spAutoFit/>
          </a:bodyPr>
          <a:lstStyle/>
          <a:p>
            <a:r>
              <a:rPr lang="fr-FR" sz="1800" dirty="0" smtClean="0"/>
              <a:t>5 projets open-source :</a:t>
            </a:r>
            <a:endParaRPr lang="fr-FR" sz="1800" dirty="0"/>
          </a:p>
        </p:txBody>
      </p:sp>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11</a:t>
            </a:r>
            <a:endParaRPr lang="fr-FR" dirty="0" smtClean="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smtClean="0"/>
              <a:t>Méthodologie </a:t>
            </a:r>
            <a:r>
              <a:rPr lang="fr" sz="1400" dirty="0">
                <a:solidFill>
                  <a:schemeClr val="bg2"/>
                </a:solidFill>
              </a:rPr>
              <a:t>première expérience</a:t>
            </a:r>
          </a:p>
        </p:txBody>
      </p:sp>
      <p:sp>
        <p:nvSpPr>
          <p:cNvPr id="92" name="Shape 92"/>
          <p:cNvSpPr txBox="1"/>
          <p:nvPr/>
        </p:nvSpPr>
        <p:spPr>
          <a:xfrm>
            <a:off x="5919200" y="2256433"/>
            <a:ext cx="2873100" cy="3507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Char char="●"/>
            </a:pPr>
            <a:r>
              <a:rPr lang="fr" sz="2400" dirty="0"/>
              <a:t>Quantité de renommage</a:t>
            </a:r>
          </a:p>
          <a:p>
            <a:pPr lvl="0" rtl="0">
              <a:spcBef>
                <a:spcPts val="0"/>
              </a:spcBef>
              <a:buNone/>
            </a:pPr>
            <a:endParaRPr lang="fr" sz="2400" dirty="0"/>
          </a:p>
          <a:p>
            <a:pPr marL="457200" lvl="0" indent="-381000">
              <a:spcBef>
                <a:spcPts val="0"/>
              </a:spcBef>
              <a:buClr>
                <a:srgbClr val="000000"/>
              </a:buClr>
              <a:buSzPct val="100000"/>
              <a:buFont typeface="Arial"/>
              <a:buChar char="●"/>
            </a:pPr>
            <a:r>
              <a:rPr lang="fr" sz="2400" dirty="0" smtClean="0"/>
              <a:t>Localisation</a:t>
            </a:r>
            <a:endParaRPr lang="f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418400"/>
            <a:ext cx="6279642" cy="5209604"/>
          </a:xfrm>
          <a:prstGeom prst="rect">
            <a:avLst/>
          </a:prstGeom>
        </p:spPr>
      </p:pic>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12</a:t>
            </a:r>
            <a:endParaRPr lang="fr-FR" dirty="0" smtClean="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smtClean="0"/>
              <a:t>Méthodologie </a:t>
            </a:r>
            <a:r>
              <a:rPr lang="fr" sz="1400" dirty="0">
                <a:solidFill>
                  <a:schemeClr val="bg2"/>
                </a:solidFill>
              </a:rPr>
              <a:t>première expérience</a:t>
            </a:r>
          </a:p>
        </p:txBody>
      </p:sp>
      <p:sp>
        <p:nvSpPr>
          <p:cNvPr id="92" name="Shape 92"/>
          <p:cNvSpPr txBox="1"/>
          <p:nvPr/>
        </p:nvSpPr>
        <p:spPr>
          <a:xfrm>
            <a:off x="5919200" y="2256433"/>
            <a:ext cx="2873100" cy="3507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Char char="●"/>
            </a:pPr>
            <a:r>
              <a:rPr lang="fr" sz="2400" dirty="0"/>
              <a:t>Quantité de renommage</a:t>
            </a:r>
          </a:p>
          <a:p>
            <a:pPr lvl="0" rtl="0">
              <a:spcBef>
                <a:spcPts val="0"/>
              </a:spcBef>
              <a:buNone/>
            </a:pPr>
            <a:endParaRPr lang="fr" sz="2400" dirty="0"/>
          </a:p>
          <a:p>
            <a:pPr marL="457200" lvl="0" indent="-381000">
              <a:spcBef>
                <a:spcPts val="0"/>
              </a:spcBef>
              <a:buClr>
                <a:srgbClr val="000000"/>
              </a:buClr>
              <a:buSzPct val="100000"/>
              <a:buFont typeface="Arial"/>
              <a:buChar char="●"/>
            </a:pPr>
            <a:r>
              <a:rPr lang="fr" sz="2400" dirty="0" smtClean="0"/>
              <a:t>Localisation</a:t>
            </a:r>
            <a:endParaRPr lang="f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417743"/>
            <a:ext cx="6249473" cy="5184575"/>
          </a:xfrm>
          <a:prstGeom prst="rect">
            <a:avLst/>
          </a:prstGeom>
        </p:spPr>
      </p:pic>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13</a:t>
            </a:r>
            <a:endParaRPr lang="fr-FR" dirty="0" smtClean="0"/>
          </a:p>
        </p:txBody>
      </p:sp>
    </p:spTree>
    <p:extLst>
      <p:ext uri="{BB962C8B-B14F-4D97-AF65-F5344CB8AC3E}">
        <p14:creationId xmlns:p14="http://schemas.microsoft.com/office/powerpoint/2010/main" val="266445819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smtClean="0"/>
              <a:t>Méthodologie </a:t>
            </a:r>
            <a:r>
              <a:rPr lang="fr" sz="1400" dirty="0">
                <a:solidFill>
                  <a:schemeClr val="bg2"/>
                </a:solidFill>
              </a:rPr>
              <a:t>première expérience</a:t>
            </a:r>
          </a:p>
        </p:txBody>
      </p:sp>
      <p:sp>
        <p:nvSpPr>
          <p:cNvPr id="98" name="Shape 98"/>
          <p:cNvSpPr txBox="1"/>
          <p:nvPr/>
        </p:nvSpPr>
        <p:spPr>
          <a:xfrm>
            <a:off x="638552" y="17968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5"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1"/>
                </a:solidFill>
              </a:rPr>
              <a:t>Lister les fichiers existant à la fin de la période</a:t>
            </a:r>
            <a:r>
              <a:rPr lang="fr" sz="1800" dirty="0" smtClean="0">
                <a:solidFill>
                  <a:schemeClr val="tx1"/>
                </a:solidFill>
              </a:rPr>
              <a:t>.</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Calculer le pourcentage de fichiers %FR qui inclue au moins un renommage.</a:t>
            </a:r>
          </a:p>
        </p:txBody>
      </p:sp>
      <p:sp>
        <p:nvSpPr>
          <p:cNvPr id="6" name="TextBox 5"/>
          <p:cNvSpPr txBox="1"/>
          <p:nvPr/>
        </p:nvSpPr>
        <p:spPr>
          <a:xfrm>
            <a:off x="8748464" y="6550223"/>
            <a:ext cx="395536" cy="307777"/>
          </a:xfrm>
          <a:prstGeom prst="rect">
            <a:avLst/>
          </a:prstGeom>
          <a:noFill/>
        </p:spPr>
        <p:txBody>
          <a:bodyPr wrap="square" rtlCol="0">
            <a:spAutoFit/>
          </a:bodyPr>
          <a:lstStyle/>
          <a:p>
            <a:r>
              <a:rPr lang="fr-FR" dirty="0" smtClean="0"/>
              <a:t>14</a:t>
            </a:r>
            <a:endParaRPr lang="fr-FR" dirty="0" smtClean="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smtClean="0"/>
              <a:t>Méthodologie </a:t>
            </a:r>
            <a:r>
              <a:rPr lang="fr" sz="1400" dirty="0">
                <a:solidFill>
                  <a:schemeClr val="bg2"/>
                </a:solidFill>
              </a:rPr>
              <a:t>première expérience</a:t>
            </a:r>
          </a:p>
        </p:txBody>
      </p:sp>
      <p:pic>
        <p:nvPicPr>
          <p:cNvPr id="4" name="Shape 110"/>
          <p:cNvPicPr preferRelativeResize="0"/>
          <p:nvPr/>
        </p:nvPicPr>
        <p:blipFill>
          <a:blip r:embed="rId3"/>
          <a:stretch>
            <a:fillRect/>
          </a:stretch>
        </p:blipFill>
        <p:spPr>
          <a:xfrm>
            <a:off x="1354131" y="4122408"/>
            <a:ext cx="6733639" cy="2643339"/>
          </a:xfrm>
          <a:prstGeom prst="rect">
            <a:avLst/>
          </a:prstGeom>
          <a:noFill/>
          <a:ln>
            <a:noFill/>
          </a:ln>
        </p:spPr>
      </p:pic>
      <p:sp>
        <p:nvSpPr>
          <p:cNvPr id="6" name="Shape 98"/>
          <p:cNvSpPr txBox="1"/>
          <p:nvPr/>
        </p:nvSpPr>
        <p:spPr>
          <a:xfrm>
            <a:off x="638552" y="17968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7" name="Shape 98"/>
          <p:cNvSpPr txBox="1"/>
          <p:nvPr/>
        </p:nvSpPr>
        <p:spPr>
          <a:xfrm>
            <a:off x="790952" y="19492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8"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bg1">
                    <a:lumMod val="85000"/>
                  </a:schemeClr>
                </a:solidFill>
              </a:rPr>
              <a:t>Lister les fichiers existant à la fin de la période</a:t>
            </a:r>
            <a:r>
              <a:rPr lang="fr" sz="1800" dirty="0" smtClean="0">
                <a:solidFill>
                  <a:schemeClr val="bg1">
                    <a:lumMod val="85000"/>
                  </a:schemeClr>
                </a:solidFill>
              </a:rPr>
              <a:t>.</a:t>
            </a:r>
            <a:r>
              <a:rPr lang="fr" sz="1800" dirty="0" smtClean="0">
                <a:solidFill>
                  <a:schemeClr val="tx1"/>
                </a:solidFill>
              </a:rPr>
              <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1"/>
                </a:solidFill>
              </a:rPr>
              <a:t>Pour chacun de ces fichiers, extraire sa séquence de modifications durant la période en activant la détection de renommage (commande git log -M</a:t>
            </a:r>
            <a:r>
              <a:rPr lang="fr" sz="1800" dirty="0" smtClean="0">
                <a:solidFill>
                  <a:schemeClr val="tx1"/>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Calculer le pourcentage de fichiers %FR qui inclue au moins un renommage.</a:t>
            </a:r>
          </a:p>
        </p:txBody>
      </p:sp>
      <p:sp>
        <p:nvSpPr>
          <p:cNvPr id="9" name="TextBox 8"/>
          <p:cNvSpPr txBox="1"/>
          <p:nvPr/>
        </p:nvSpPr>
        <p:spPr>
          <a:xfrm>
            <a:off x="8748464" y="6550223"/>
            <a:ext cx="395536" cy="307777"/>
          </a:xfrm>
          <a:prstGeom prst="rect">
            <a:avLst/>
          </a:prstGeom>
          <a:noFill/>
        </p:spPr>
        <p:txBody>
          <a:bodyPr wrap="square" rtlCol="0">
            <a:spAutoFit/>
          </a:bodyPr>
          <a:lstStyle/>
          <a:p>
            <a:r>
              <a:rPr lang="fr-FR" dirty="0" smtClean="0"/>
              <a:t>15</a:t>
            </a:r>
            <a:endParaRPr lang="fr-FR" dirty="0" smtClean="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smtClean="0"/>
              <a:t>Méthodologie </a:t>
            </a:r>
            <a:r>
              <a:rPr lang="fr" sz="1400" dirty="0">
                <a:solidFill>
                  <a:schemeClr val="bg2"/>
                </a:solidFill>
              </a:rPr>
              <a:t>première expérience</a:t>
            </a:r>
          </a:p>
        </p:txBody>
      </p:sp>
      <p:sp>
        <p:nvSpPr>
          <p:cNvPr id="4"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2"/>
                </a:solidFill>
              </a:rPr>
              <a:t>Lister les fichiers existant à la fin de la période.</a:t>
            </a:r>
            <a:r>
              <a:rPr lang="fr" sz="1800" dirty="0" smtClean="0">
                <a:solidFill>
                  <a:schemeClr val="tx1"/>
                </a:solidFill>
              </a:rPr>
              <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1"/>
                </a:solidFill>
              </a:rPr>
              <a:t>Calculer le pourcentage de fichiers %FR qui inclue au moins un renommage.</a:t>
            </a:r>
          </a:p>
        </p:txBody>
      </p:sp>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16</a:t>
            </a:r>
            <a:endParaRPr lang="fr-FR" dirty="0" smtClean="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3600"/>
            <a:ext cx="8229600" cy="1143200"/>
          </a:xfrm>
          <a:prstGeom prst="rect">
            <a:avLst/>
          </a:prstGeom>
        </p:spPr>
        <p:txBody>
          <a:bodyPr lIns="91425" tIns="91425" rIns="91425" bIns="91425" anchor="ctr" anchorCtr="0">
            <a:noAutofit/>
          </a:bodyPr>
          <a:lstStyle/>
          <a:p>
            <a:r>
              <a:rPr lang="fr" dirty="0"/>
              <a:t>Méthodologie </a:t>
            </a:r>
            <a:r>
              <a:rPr lang="fr" sz="1400" dirty="0">
                <a:solidFill>
                  <a:schemeClr val="bg2"/>
                </a:solidFill>
              </a:rPr>
              <a:t>deuxième expérience</a:t>
            </a:r>
          </a:p>
        </p:txBody>
      </p:sp>
      <p:sp>
        <p:nvSpPr>
          <p:cNvPr id="122" name="Shape 122"/>
          <p:cNvSpPr txBox="1"/>
          <p:nvPr/>
        </p:nvSpPr>
        <p:spPr>
          <a:xfrm>
            <a:off x="619125" y="1525733"/>
            <a:ext cx="7922699" cy="751139"/>
          </a:xfrm>
          <a:prstGeom prst="rect">
            <a:avLst/>
          </a:prstGeom>
        </p:spPr>
        <p:txBody>
          <a:bodyPr lIns="91425" tIns="91425" rIns="91425" bIns="91425" anchor="t" anchorCtr="0">
            <a:noAutofit/>
          </a:bodyPr>
          <a:lstStyle/>
          <a:p>
            <a:pPr lvl="0" rtl="0">
              <a:spcBef>
                <a:spcPts val="0"/>
              </a:spcBef>
              <a:buNone/>
            </a:pPr>
            <a:endParaRPr lang="fr" dirty="0"/>
          </a:p>
        </p:txBody>
      </p:sp>
      <p:sp>
        <p:nvSpPr>
          <p:cNvPr id="5" name="TextBox 4"/>
          <p:cNvSpPr txBox="1"/>
          <p:nvPr/>
        </p:nvSpPr>
        <p:spPr>
          <a:xfrm>
            <a:off x="1268106" y="1772816"/>
            <a:ext cx="6624736" cy="1169551"/>
          </a:xfrm>
          <a:prstGeom prst="rect">
            <a:avLst/>
          </a:prstGeom>
          <a:noFill/>
        </p:spPr>
        <p:txBody>
          <a:bodyPr wrap="square" rtlCol="0">
            <a:spAutoFit/>
          </a:bodyPr>
          <a:lstStyle/>
          <a:p>
            <a:r>
              <a:rPr lang="fr-FR" dirty="0" smtClean="0"/>
              <a:t>Calculs de </a:t>
            </a:r>
            <a:r>
              <a:rPr lang="fr-FR" b="1" dirty="0" err="1" smtClean="0"/>
              <a:t>NoD</a:t>
            </a:r>
            <a:r>
              <a:rPr lang="fr-FR" b="1" dirty="0" smtClean="0"/>
              <a:t>, </a:t>
            </a:r>
            <a:r>
              <a:rPr lang="fr-FR" b="1" dirty="0" err="1" smtClean="0"/>
              <a:t>NoC</a:t>
            </a:r>
            <a:r>
              <a:rPr lang="fr-FR" b="1" dirty="0" smtClean="0"/>
              <a:t>, CC </a:t>
            </a:r>
            <a:r>
              <a:rPr lang="fr-FR" dirty="0" smtClean="0"/>
              <a:t>sur nos projets.</a:t>
            </a:r>
            <a:endParaRPr lang="fr-FR" dirty="0"/>
          </a:p>
          <a:p>
            <a:endParaRPr lang="fr-FR" dirty="0" smtClean="0"/>
          </a:p>
          <a:p>
            <a:endParaRPr lang="fr-FR" dirty="0"/>
          </a:p>
          <a:p>
            <a:endParaRPr lang="fr-FR" dirty="0"/>
          </a:p>
          <a:p>
            <a:r>
              <a:rPr lang="fr-FR" dirty="0" smtClean="0"/>
              <a:t>Pour chaque métriques pour chaque projets on obtient deux listes. </a:t>
            </a:r>
            <a:endParaRPr lang="fr-F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78" y="2996952"/>
            <a:ext cx="6300192" cy="2376264"/>
          </a:xfrm>
          <a:prstGeom prst="rect">
            <a:avLst/>
          </a:prstGeom>
        </p:spPr>
      </p:pic>
      <p:cxnSp>
        <p:nvCxnSpPr>
          <p:cNvPr id="3" name="Straight Connector 2"/>
          <p:cNvCxnSpPr>
            <a:endCxn id="6" idx="2"/>
          </p:cNvCxnSpPr>
          <p:nvPr/>
        </p:nvCxnSpPr>
        <p:spPr>
          <a:xfrm>
            <a:off x="4580474" y="3933056"/>
            <a:ext cx="0" cy="1440160"/>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8748464" y="6550223"/>
            <a:ext cx="395536" cy="307777"/>
          </a:xfrm>
          <a:prstGeom prst="rect">
            <a:avLst/>
          </a:prstGeom>
          <a:noFill/>
        </p:spPr>
        <p:txBody>
          <a:bodyPr wrap="square" rtlCol="0">
            <a:spAutoFit/>
          </a:bodyPr>
          <a:lstStyle/>
          <a:p>
            <a:r>
              <a:rPr lang="fr-FR" dirty="0" smtClean="0"/>
              <a:t>17</a:t>
            </a:r>
            <a:endParaRPr lang="fr-FR" dirty="0" smtClean="0"/>
          </a:p>
        </p:txBody>
      </p:sp>
    </p:spTree>
    <p:extLst>
      <p:ext uri="{BB962C8B-B14F-4D97-AF65-F5344CB8AC3E}">
        <p14:creationId xmlns:p14="http://schemas.microsoft.com/office/powerpoint/2010/main" val="1543582624"/>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60648"/>
            <a:ext cx="8229600" cy="1143200"/>
          </a:xfrm>
          <a:prstGeom prst="rect">
            <a:avLst/>
          </a:prstGeom>
        </p:spPr>
        <p:txBody>
          <a:bodyPr lIns="91425" tIns="91425" rIns="91425" bIns="91425" anchor="ctr" anchorCtr="0">
            <a:noAutofit/>
          </a:bodyPr>
          <a:lstStyle/>
          <a:p>
            <a:pPr lvl="0"/>
            <a:r>
              <a:rPr lang="fr" dirty="0" smtClean="0"/>
              <a:t>Méthodologie </a:t>
            </a:r>
            <a:r>
              <a:rPr lang="fr" sz="1400" dirty="0">
                <a:solidFill>
                  <a:schemeClr val="bg2"/>
                </a:solidFill>
              </a:rPr>
              <a:t>deuxième expérience</a:t>
            </a:r>
          </a:p>
        </p:txBody>
      </p:sp>
      <p:sp>
        <p:nvSpPr>
          <p:cNvPr id="122" name="Shape 122"/>
          <p:cNvSpPr txBox="1"/>
          <p:nvPr/>
        </p:nvSpPr>
        <p:spPr>
          <a:xfrm>
            <a:off x="619125" y="1525733"/>
            <a:ext cx="7922699" cy="751139"/>
          </a:xfrm>
          <a:prstGeom prst="rect">
            <a:avLst/>
          </a:prstGeom>
        </p:spPr>
        <p:txBody>
          <a:bodyPr lIns="91425" tIns="91425" rIns="91425" bIns="91425" anchor="t" anchorCtr="0">
            <a:noAutofit/>
          </a:bodyPr>
          <a:lstStyle/>
          <a:p>
            <a:pPr lvl="0" rtl="0">
              <a:spcBef>
                <a:spcPts val="0"/>
              </a:spcBef>
              <a:buNone/>
            </a:pPr>
            <a:endParaRPr lang="fr" dirty="0"/>
          </a:p>
        </p:txBody>
      </p:sp>
      <p:sp>
        <p:nvSpPr>
          <p:cNvPr id="2" name="TextBox 1"/>
          <p:cNvSpPr txBox="1"/>
          <p:nvPr/>
        </p:nvSpPr>
        <p:spPr>
          <a:xfrm>
            <a:off x="589754" y="1691868"/>
            <a:ext cx="4464496" cy="369332"/>
          </a:xfrm>
          <a:prstGeom prst="rect">
            <a:avLst/>
          </a:prstGeom>
          <a:noFill/>
        </p:spPr>
        <p:txBody>
          <a:bodyPr wrap="square" rtlCol="0">
            <a:spAutoFit/>
          </a:bodyPr>
          <a:lstStyle/>
          <a:p>
            <a:r>
              <a:rPr lang="fr-FR" sz="1800" dirty="0" smtClean="0"/>
              <a:t>Corrélation de </a:t>
            </a:r>
            <a:r>
              <a:rPr lang="fr-FR" sz="1800" b="1" dirty="0" smtClean="0"/>
              <a:t>Spearman</a:t>
            </a:r>
            <a:r>
              <a:rPr lang="fr-FR" sz="1800" dirty="0" smtClean="0"/>
              <a:t> :</a:t>
            </a:r>
            <a:endParaRPr lang="fr-FR"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769" y="2226865"/>
            <a:ext cx="4973100" cy="1425967"/>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2183769" y="3769295"/>
                <a:ext cx="6120680" cy="307777"/>
              </a:xfrm>
              <a:prstGeom prst="rect">
                <a:avLst/>
              </a:prstGeom>
              <a:noFill/>
            </p:spPr>
            <p:txBody>
              <a:bodyPr wrap="square" rtlCol="0">
                <a:spAutoFit/>
              </a:bodyPr>
              <a:lstStyle/>
              <a:p>
                <a:r>
                  <a:rPr lang="fr-FR" dirty="0" smtClean="0"/>
                  <a:t>Avec (</a:t>
                </a:r>
                <a14:m>
                  <m:oMath xmlns:m="http://schemas.openxmlformats.org/officeDocument/2006/math">
                    <m:r>
                      <a:rPr lang="fr-FR" b="0" i="1" smtClean="0">
                        <a:latin typeface="Cambria Math"/>
                      </a:rPr>
                      <m:t>𝑥𝑖</m:t>
                    </m:r>
                    <m:r>
                      <a:rPr lang="fr-FR" b="0" i="1" smtClean="0">
                        <a:latin typeface="Cambria Math"/>
                      </a:rPr>
                      <m:t>,</m:t>
                    </m:r>
                    <m:r>
                      <a:rPr lang="fr-FR" b="0" i="1" smtClean="0">
                        <a:latin typeface="Cambria Math"/>
                      </a:rPr>
                      <m:t>𝑦𝑖</m:t>
                    </m:r>
                  </m:oMath>
                </a14:m>
                <a:r>
                  <a:rPr lang="fr-FR" dirty="0" smtClean="0"/>
                  <a:t>) les rangs données par les deux valeurs de Métriques (</a:t>
                </a:r>
                <a14:m>
                  <m:oMath xmlns:m="http://schemas.openxmlformats.org/officeDocument/2006/math">
                    <m:r>
                      <a:rPr lang="fr-FR" b="0" i="1" smtClean="0">
                        <a:latin typeface="Cambria Math"/>
                      </a:rPr>
                      <m:t>𝑋𝑖</m:t>
                    </m:r>
                    <m:r>
                      <a:rPr lang="fr-FR" b="0" i="1" smtClean="0">
                        <a:latin typeface="Cambria Math"/>
                      </a:rPr>
                      <m:t>, </m:t>
                    </m:r>
                    <m:r>
                      <a:rPr lang="fr-FR" b="0" i="1" smtClean="0">
                        <a:latin typeface="Cambria Math"/>
                      </a:rPr>
                      <m:t>𝑌𝑖</m:t>
                    </m:r>
                  </m:oMath>
                </a14:m>
                <a:r>
                  <a:rPr lang="fr-FR" dirty="0" smtClean="0"/>
                  <a:t>)</a:t>
                </a:r>
                <a:endParaRPr lang="fr-FR" dirty="0"/>
              </a:p>
            </p:txBody>
          </p:sp>
        </mc:Choice>
        <mc:Fallback xmlns="">
          <p:sp>
            <p:nvSpPr>
              <p:cNvPr id="4" name="TextBox 3"/>
              <p:cNvSpPr txBox="1">
                <a:spLocks noRot="1" noChangeAspect="1" noMove="1" noResize="1" noEditPoints="1" noAdjustHandles="1" noChangeArrowheads="1" noChangeShapeType="1" noTextEdit="1"/>
              </p:cNvSpPr>
              <p:nvPr/>
            </p:nvSpPr>
            <p:spPr>
              <a:xfrm>
                <a:off x="2183769" y="3769295"/>
                <a:ext cx="6120680" cy="307777"/>
              </a:xfrm>
              <a:prstGeom prst="rect">
                <a:avLst/>
              </a:prstGeom>
              <a:blipFill rotWithShape="1">
                <a:blip r:embed="rId4"/>
                <a:stretch>
                  <a:fillRect l="-199" t="-1961" b="-17647"/>
                </a:stretch>
              </a:blipFill>
            </p:spPr>
            <p:txBody>
              <a:bodyPr/>
              <a:lstStyle/>
              <a:p>
                <a:r>
                  <a:rPr lang="fr-FR">
                    <a:noFill/>
                  </a:rPr>
                  <a:t> </a:t>
                </a:r>
              </a:p>
            </p:txBody>
          </p:sp>
        </mc:Fallback>
      </mc:AlternateContent>
      <p:sp>
        <p:nvSpPr>
          <p:cNvPr id="7" name="TextBox 6"/>
          <p:cNvSpPr txBox="1"/>
          <p:nvPr/>
        </p:nvSpPr>
        <p:spPr>
          <a:xfrm>
            <a:off x="8748464" y="6550223"/>
            <a:ext cx="395536" cy="307777"/>
          </a:xfrm>
          <a:prstGeom prst="rect">
            <a:avLst/>
          </a:prstGeom>
          <a:noFill/>
        </p:spPr>
        <p:txBody>
          <a:bodyPr wrap="square" rtlCol="0">
            <a:spAutoFit/>
          </a:bodyPr>
          <a:lstStyle/>
          <a:p>
            <a:r>
              <a:rPr lang="fr-FR" dirty="0" smtClean="0"/>
              <a:t>18</a:t>
            </a:r>
            <a:endParaRPr lang="fr-FR" dirty="0" smtClean="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Résultats </a:t>
            </a:r>
            <a:r>
              <a:rPr lang="fr-FR" sz="1400" dirty="0">
                <a:solidFill>
                  <a:schemeClr val="bg2"/>
                </a:solidFill>
              </a:rPr>
              <a:t>première expérience</a:t>
            </a:r>
          </a:p>
        </p:txBody>
      </p:sp>
      <p:sp>
        <p:nvSpPr>
          <p:cNvPr id="3" name="TextBox 2"/>
          <p:cNvSpPr txBox="1"/>
          <p:nvPr/>
        </p:nvSpPr>
        <p:spPr>
          <a:xfrm>
            <a:off x="1186875" y="1577776"/>
            <a:ext cx="1623981" cy="461665"/>
          </a:xfrm>
          <a:prstGeom prst="rect">
            <a:avLst/>
          </a:prstGeom>
          <a:noFill/>
        </p:spPr>
        <p:txBody>
          <a:bodyPr wrap="square" rtlCol="0">
            <a:spAutoFit/>
          </a:bodyPr>
          <a:lstStyle/>
          <a:p>
            <a:r>
              <a:rPr lang="fr-FR" sz="1200" b="1" dirty="0" smtClean="0"/>
              <a:t>Pourcentage de fichiers renommés</a:t>
            </a:r>
            <a:endParaRPr lang="fr-FR" sz="12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1577777"/>
            <a:ext cx="4824536" cy="27454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6448" y="1700807"/>
            <a:ext cx="322752" cy="1840106"/>
          </a:xfrm>
          <a:prstGeom prst="rect">
            <a:avLst/>
          </a:prstGeom>
        </p:spPr>
      </p:pic>
      <p:sp>
        <p:nvSpPr>
          <p:cNvPr id="6" name="TextBox 5"/>
          <p:cNvSpPr txBox="1"/>
          <p:nvPr/>
        </p:nvSpPr>
        <p:spPr>
          <a:xfrm>
            <a:off x="396096" y="2558112"/>
            <a:ext cx="913720" cy="307777"/>
          </a:xfrm>
          <a:prstGeom prst="rect">
            <a:avLst/>
          </a:prstGeom>
          <a:noFill/>
        </p:spPr>
        <p:txBody>
          <a:bodyPr wrap="square" rtlCol="0">
            <a:spAutoFit/>
          </a:bodyPr>
          <a:lstStyle/>
          <a:p>
            <a:r>
              <a:rPr lang="fr-FR" dirty="0" smtClean="0"/>
              <a:t>périodes</a:t>
            </a:r>
            <a:endParaRPr lang="fr-FR" dirty="0"/>
          </a:p>
        </p:txBody>
      </p:sp>
      <p:sp>
        <p:nvSpPr>
          <p:cNvPr id="7" name="TextBox 6"/>
          <p:cNvSpPr txBox="1"/>
          <p:nvPr/>
        </p:nvSpPr>
        <p:spPr>
          <a:xfrm>
            <a:off x="1307307" y="2430284"/>
            <a:ext cx="135336" cy="153888"/>
          </a:xfrm>
          <a:prstGeom prst="rect">
            <a:avLst/>
          </a:prstGeom>
          <a:solidFill>
            <a:srgbClr val="FF0000"/>
          </a:solidFill>
        </p:spPr>
        <p:txBody>
          <a:bodyPr wrap="square" rtlCol="0">
            <a:spAutoFit/>
          </a:bodyPr>
          <a:lstStyle/>
          <a:p>
            <a:endParaRPr lang="fr-FR" dirty="0">
              <a:solidFill>
                <a:srgbClr val="FF0000"/>
              </a:solidFill>
            </a:endParaRPr>
          </a:p>
        </p:txBody>
      </p:sp>
      <p:sp>
        <p:nvSpPr>
          <p:cNvPr id="9" name="TextBox 8"/>
          <p:cNvSpPr txBox="1"/>
          <p:nvPr/>
        </p:nvSpPr>
        <p:spPr>
          <a:xfrm>
            <a:off x="1315173" y="2658140"/>
            <a:ext cx="135336" cy="153888"/>
          </a:xfrm>
          <a:prstGeom prst="rect">
            <a:avLst/>
          </a:prstGeom>
          <a:solidFill>
            <a:srgbClr val="FF9900"/>
          </a:solidFill>
        </p:spPr>
        <p:txBody>
          <a:bodyPr wrap="square" rtlCol="0">
            <a:spAutoFit/>
          </a:bodyPr>
          <a:lstStyle/>
          <a:p>
            <a:endParaRPr lang="fr-FR" dirty="0">
              <a:solidFill>
                <a:srgbClr val="FF0000"/>
              </a:solidFill>
            </a:endParaRPr>
          </a:p>
        </p:txBody>
      </p:sp>
      <p:sp>
        <p:nvSpPr>
          <p:cNvPr id="10" name="TextBox 9"/>
          <p:cNvSpPr txBox="1"/>
          <p:nvPr/>
        </p:nvSpPr>
        <p:spPr>
          <a:xfrm>
            <a:off x="1315173" y="2888972"/>
            <a:ext cx="135336" cy="153888"/>
          </a:xfrm>
          <a:prstGeom prst="rect">
            <a:avLst/>
          </a:prstGeom>
          <a:solidFill>
            <a:srgbClr val="FFFF00"/>
          </a:solidFill>
        </p:spPr>
        <p:txBody>
          <a:bodyPr wrap="square" rtlCol="0">
            <a:spAutoFit/>
          </a:bodyPr>
          <a:lstStyle/>
          <a:p>
            <a:endParaRPr lang="fr-FR" dirty="0">
              <a:solidFill>
                <a:srgbClr val="FF0000"/>
              </a:solidFill>
            </a:endParaRPr>
          </a:p>
        </p:txBody>
      </p:sp>
      <p:sp>
        <p:nvSpPr>
          <p:cNvPr id="8" name="TextBox 7"/>
          <p:cNvSpPr txBox="1"/>
          <p:nvPr/>
        </p:nvSpPr>
        <p:spPr>
          <a:xfrm>
            <a:off x="1459554" y="2376423"/>
            <a:ext cx="792088" cy="261610"/>
          </a:xfrm>
          <a:prstGeom prst="rect">
            <a:avLst/>
          </a:prstGeom>
          <a:noFill/>
        </p:spPr>
        <p:txBody>
          <a:bodyPr wrap="square" rtlCol="0">
            <a:spAutoFit/>
          </a:bodyPr>
          <a:lstStyle/>
          <a:p>
            <a:r>
              <a:rPr lang="fr-FR" sz="1100" dirty="0" smtClean="0"/>
              <a:t>initiale</a:t>
            </a:r>
            <a:endParaRPr lang="fr-FR" sz="1100" dirty="0"/>
          </a:p>
        </p:txBody>
      </p:sp>
      <p:sp>
        <p:nvSpPr>
          <p:cNvPr id="12" name="TextBox 11"/>
          <p:cNvSpPr txBox="1"/>
          <p:nvPr/>
        </p:nvSpPr>
        <p:spPr>
          <a:xfrm>
            <a:off x="1459554" y="2604279"/>
            <a:ext cx="792088" cy="261610"/>
          </a:xfrm>
          <a:prstGeom prst="rect">
            <a:avLst/>
          </a:prstGeom>
          <a:noFill/>
        </p:spPr>
        <p:txBody>
          <a:bodyPr wrap="square" rtlCol="0">
            <a:spAutoFit/>
          </a:bodyPr>
          <a:lstStyle/>
          <a:p>
            <a:r>
              <a:rPr lang="fr-FR" sz="1100" dirty="0" smtClean="0"/>
              <a:t>majeur</a:t>
            </a:r>
            <a:endParaRPr lang="fr-FR" sz="1100" dirty="0"/>
          </a:p>
        </p:txBody>
      </p:sp>
      <p:sp>
        <p:nvSpPr>
          <p:cNvPr id="13" name="TextBox 12"/>
          <p:cNvSpPr txBox="1"/>
          <p:nvPr/>
        </p:nvSpPr>
        <p:spPr>
          <a:xfrm>
            <a:off x="1459554" y="2819716"/>
            <a:ext cx="792088" cy="261610"/>
          </a:xfrm>
          <a:prstGeom prst="rect">
            <a:avLst/>
          </a:prstGeom>
          <a:noFill/>
        </p:spPr>
        <p:txBody>
          <a:bodyPr wrap="square" rtlCol="0">
            <a:spAutoFit/>
          </a:bodyPr>
          <a:lstStyle/>
          <a:p>
            <a:r>
              <a:rPr lang="fr-FR" sz="1100" dirty="0" smtClean="0"/>
              <a:t>mineur</a:t>
            </a:r>
            <a:endParaRPr lang="fr-FR" sz="1100"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66" y="4445978"/>
            <a:ext cx="4409804" cy="181654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5441" y="4479883"/>
            <a:ext cx="2175912" cy="162601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1353" y="4445978"/>
            <a:ext cx="2468298" cy="1693826"/>
          </a:xfrm>
          <a:prstGeom prst="rect">
            <a:avLst/>
          </a:prstGeom>
        </p:spPr>
      </p:pic>
      <p:sp>
        <p:nvSpPr>
          <p:cNvPr id="16" name="TextBox 15"/>
          <p:cNvSpPr txBox="1"/>
          <p:nvPr/>
        </p:nvSpPr>
        <p:spPr>
          <a:xfrm>
            <a:off x="8748464" y="6550223"/>
            <a:ext cx="395536" cy="307777"/>
          </a:xfrm>
          <a:prstGeom prst="rect">
            <a:avLst/>
          </a:prstGeom>
          <a:noFill/>
        </p:spPr>
        <p:txBody>
          <a:bodyPr wrap="square" rtlCol="0">
            <a:spAutoFit/>
          </a:bodyPr>
          <a:lstStyle/>
          <a:p>
            <a:r>
              <a:rPr lang="fr-FR" dirty="0" smtClean="0"/>
              <a:t>19</a:t>
            </a:r>
            <a:endParaRPr lang="fr-FR" dirty="0" smtClean="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a:t>Plan</a:t>
            </a:r>
          </a:p>
        </p:txBody>
      </p:sp>
      <p:sp>
        <p:nvSpPr>
          <p:cNvPr id="32" name="Shape 32"/>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514350" indent="-514350">
              <a:spcBef>
                <a:spcPts val="0"/>
              </a:spcBef>
              <a:buFont typeface="Arial" panose="020B0604020202020204" pitchFamily="34" charset="0"/>
              <a:buChar char="•"/>
            </a:pPr>
            <a:r>
              <a:rPr lang="fr-FR" dirty="0" smtClean="0"/>
              <a:t>Contexte, </a:t>
            </a:r>
            <a:r>
              <a:rPr lang="fr-FR" sz="1800" dirty="0">
                <a:solidFill>
                  <a:schemeClr val="bg2"/>
                </a:solidFill>
              </a:rPr>
              <a:t>g</a:t>
            </a:r>
            <a:r>
              <a:rPr lang="fr-FR" sz="1800" dirty="0" smtClean="0">
                <a:solidFill>
                  <a:schemeClr val="bg2"/>
                </a:solidFill>
              </a:rPr>
              <a:t>estionnaire de versions, domaine de recherche</a:t>
            </a:r>
            <a:r>
              <a:rPr lang="fr-FR" sz="1800" dirty="0" smtClean="0">
                <a:solidFill>
                  <a:schemeClr val="bg2"/>
                </a:solidFill>
              </a:rPr>
              <a:t>, métriques et renommage</a:t>
            </a:r>
            <a:br>
              <a:rPr lang="fr-FR" sz="1800" dirty="0" smtClean="0">
                <a:solidFill>
                  <a:schemeClr val="bg2"/>
                </a:solidFill>
              </a:rPr>
            </a:br>
            <a:endParaRPr lang="fr-FR" sz="1800" dirty="0" smtClean="0">
              <a:solidFill>
                <a:schemeClr val="bg2"/>
              </a:solidFill>
            </a:endParaRPr>
          </a:p>
          <a:p>
            <a:pPr marL="514350" indent="-514350">
              <a:spcBef>
                <a:spcPts val="0"/>
              </a:spcBef>
              <a:buFont typeface="Arial" panose="020B0604020202020204" pitchFamily="34" charset="0"/>
              <a:buChar char="•"/>
            </a:pPr>
            <a:r>
              <a:rPr lang="fr-FR" dirty="0"/>
              <a:t>Problématique </a:t>
            </a:r>
            <a:r>
              <a:rPr lang="fr-FR" sz="1800" dirty="0">
                <a:solidFill>
                  <a:schemeClr val="bg2"/>
                </a:solidFill>
              </a:rPr>
              <a:t>du </a:t>
            </a:r>
            <a:r>
              <a:rPr lang="fr-FR" sz="1800" dirty="0" smtClean="0">
                <a:solidFill>
                  <a:schemeClr val="bg2"/>
                </a:solidFill>
              </a:rPr>
              <a:t>stage</a:t>
            </a:r>
            <a:br>
              <a:rPr lang="fr-FR" sz="1800" dirty="0" smtClean="0">
                <a:solidFill>
                  <a:schemeClr val="bg2"/>
                </a:solidFill>
              </a:rPr>
            </a:br>
            <a:endParaRPr lang="fr-FR" sz="1800" dirty="0">
              <a:solidFill>
                <a:schemeClr val="bg2"/>
              </a:solidFill>
            </a:endParaRPr>
          </a:p>
          <a:p>
            <a:pPr marL="514350" indent="-514350">
              <a:spcBef>
                <a:spcPts val="0"/>
              </a:spcBef>
              <a:buFont typeface="Arial" panose="020B0604020202020204" pitchFamily="34" charset="0"/>
              <a:buChar char="•"/>
            </a:pPr>
            <a:r>
              <a:rPr lang="fr-FR" dirty="0"/>
              <a:t>Deux </a:t>
            </a:r>
            <a:r>
              <a:rPr lang="fr-FR" dirty="0" smtClean="0"/>
              <a:t>Expérimentations,</a:t>
            </a:r>
            <a:r>
              <a:rPr lang="fr-FR" sz="1800" dirty="0" smtClean="0">
                <a:solidFill>
                  <a:schemeClr val="bg2"/>
                </a:solidFill>
              </a:rPr>
              <a:t> méthodologie</a:t>
            </a:r>
            <a:br>
              <a:rPr lang="fr-FR" sz="1800" dirty="0" smtClean="0">
                <a:solidFill>
                  <a:schemeClr val="bg2"/>
                </a:solidFill>
              </a:rPr>
            </a:br>
            <a:endParaRPr lang="fr-FR" sz="1800" dirty="0" smtClean="0">
              <a:solidFill>
                <a:schemeClr val="bg2"/>
              </a:solidFill>
            </a:endParaRPr>
          </a:p>
          <a:p>
            <a:pPr marL="514350" indent="-514350">
              <a:spcBef>
                <a:spcPts val="0"/>
              </a:spcBef>
              <a:buFont typeface="Arial" panose="020B0604020202020204" pitchFamily="34" charset="0"/>
              <a:buChar char="•"/>
            </a:pPr>
            <a:r>
              <a:rPr lang="fr-FR" dirty="0" smtClean="0"/>
              <a:t>Résultats</a:t>
            </a:r>
            <a:r>
              <a:rPr lang="fr-FR" sz="1800" dirty="0" smtClean="0">
                <a:solidFill>
                  <a:schemeClr val="bg2"/>
                </a:solidFill>
              </a:rPr>
              <a:t/>
            </a:r>
            <a:br>
              <a:rPr lang="fr-FR" sz="1800" dirty="0" smtClean="0">
                <a:solidFill>
                  <a:schemeClr val="bg2"/>
                </a:solidFill>
              </a:rPr>
            </a:br>
            <a:endParaRPr lang="fr-FR" dirty="0"/>
          </a:p>
          <a:p>
            <a:pPr marL="514350" indent="-514350">
              <a:spcBef>
                <a:spcPts val="0"/>
              </a:spcBef>
              <a:buFont typeface="Arial" panose="020B0604020202020204" pitchFamily="34" charset="0"/>
              <a:buChar char="•"/>
            </a:pPr>
            <a:r>
              <a:rPr lang="fr-FR" dirty="0"/>
              <a:t>Conclusion</a:t>
            </a:r>
            <a:r>
              <a:rPr lang="fr-FR" sz="1800" dirty="0" smtClean="0">
                <a:solidFill>
                  <a:schemeClr val="bg2"/>
                </a:solidFill>
              </a:rPr>
              <a:t> et recommandations aux développeurs et chercheurs</a:t>
            </a:r>
            <a:endParaRPr sz="1800" dirty="0">
              <a:solidFill>
                <a:schemeClr val="bg2"/>
              </a:solidFill>
            </a:endParaRPr>
          </a:p>
        </p:txBody>
      </p:sp>
      <p:sp>
        <p:nvSpPr>
          <p:cNvPr id="4" name="TextBox 3"/>
          <p:cNvSpPr txBox="1"/>
          <p:nvPr/>
        </p:nvSpPr>
        <p:spPr>
          <a:xfrm>
            <a:off x="8855282" y="6550223"/>
            <a:ext cx="288718" cy="307777"/>
          </a:xfrm>
          <a:prstGeom prst="rect">
            <a:avLst/>
          </a:prstGeom>
          <a:noFill/>
        </p:spPr>
        <p:txBody>
          <a:bodyPr wrap="square" rtlCol="0">
            <a:spAutoFit/>
          </a:bodyPr>
          <a:lstStyle/>
          <a:p>
            <a:r>
              <a:rPr lang="fr-FR" dirty="0"/>
              <a:t>2</a:t>
            </a:r>
            <a:endParaRPr lang="fr-FR" dirty="0" smtClean="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Résultats </a:t>
            </a:r>
            <a:r>
              <a:rPr lang="fr-FR" sz="1400" dirty="0">
                <a:solidFill>
                  <a:schemeClr val="bg2"/>
                </a:solidFill>
              </a:rPr>
              <a:t>deuxième expérience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55618"/>
            <a:ext cx="6768752" cy="3534327"/>
          </a:xfrm>
          <a:prstGeom prst="rect">
            <a:avLst/>
          </a:prstGeom>
        </p:spPr>
      </p:pic>
      <p:sp>
        <p:nvSpPr>
          <p:cNvPr id="5" name="TextBox 4"/>
          <p:cNvSpPr txBox="1"/>
          <p:nvPr/>
        </p:nvSpPr>
        <p:spPr>
          <a:xfrm>
            <a:off x="1475656" y="1796818"/>
            <a:ext cx="6120680" cy="369332"/>
          </a:xfrm>
          <a:prstGeom prst="rect">
            <a:avLst/>
          </a:prstGeom>
          <a:noFill/>
        </p:spPr>
        <p:txBody>
          <a:bodyPr wrap="square" rtlCol="0">
            <a:spAutoFit/>
          </a:bodyPr>
          <a:lstStyle/>
          <a:p>
            <a:r>
              <a:rPr lang="fr-FR" sz="1800" dirty="0" smtClean="0"/>
              <a:t>Coefficient de corrélation de Spearman :</a:t>
            </a:r>
            <a:endParaRPr lang="fr-FR" sz="1800" dirty="0"/>
          </a:p>
        </p:txBody>
      </p:sp>
      <p:cxnSp>
        <p:nvCxnSpPr>
          <p:cNvPr id="7" name="Straight Connector 6"/>
          <p:cNvCxnSpPr/>
          <p:nvPr/>
        </p:nvCxnSpPr>
        <p:spPr>
          <a:xfrm>
            <a:off x="4868664" y="2660915"/>
            <a:ext cx="0" cy="3342053"/>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4868664" y="3242724"/>
            <a:ext cx="72008" cy="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748464" y="6550223"/>
            <a:ext cx="395536" cy="307777"/>
          </a:xfrm>
          <a:prstGeom prst="rect">
            <a:avLst/>
          </a:prstGeom>
          <a:noFill/>
        </p:spPr>
        <p:txBody>
          <a:bodyPr wrap="square" rtlCol="0">
            <a:spAutoFit/>
          </a:bodyPr>
          <a:lstStyle/>
          <a:p>
            <a:r>
              <a:rPr lang="fr-FR" dirty="0"/>
              <a:t>2</a:t>
            </a:r>
            <a:r>
              <a:rPr lang="fr-FR" dirty="0" smtClean="0"/>
              <a:t>0</a:t>
            </a:r>
            <a:endParaRPr lang="fr-FR" dirty="0" smtClean="0"/>
          </a:p>
        </p:txBody>
      </p:sp>
    </p:spTree>
    <p:extLst>
      <p:ext uri="{BB962C8B-B14F-4D97-AF65-F5344CB8AC3E}">
        <p14:creationId xmlns:p14="http://schemas.microsoft.com/office/powerpoint/2010/main" val="1666827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a:t>Conclusion</a:t>
            </a:r>
          </a:p>
        </p:txBody>
      </p:sp>
      <p:sp>
        <p:nvSpPr>
          <p:cNvPr id="5" name="TextBox 4"/>
          <p:cNvSpPr txBox="1"/>
          <p:nvPr/>
        </p:nvSpPr>
        <p:spPr>
          <a:xfrm>
            <a:off x="683568" y="2996952"/>
            <a:ext cx="7560840" cy="1477328"/>
          </a:xfrm>
          <a:prstGeom prst="rect">
            <a:avLst/>
          </a:prstGeom>
          <a:noFill/>
        </p:spPr>
        <p:txBody>
          <a:bodyPr wrap="square" rtlCol="0">
            <a:spAutoFit/>
          </a:bodyPr>
          <a:lstStyle/>
          <a:p>
            <a:r>
              <a:rPr lang="fr-FR" sz="1800" b="1" dirty="0" smtClean="0"/>
              <a:t>Les recommandations :</a:t>
            </a:r>
            <a:endParaRPr lang="fr-FR" sz="1800" b="1" dirty="0"/>
          </a:p>
          <a:p>
            <a:pPr marL="285750" indent="-285750">
              <a:buFont typeface="Arial" panose="020B0604020202020204" pitchFamily="34" charset="0"/>
              <a:buChar char="•"/>
            </a:pPr>
            <a:r>
              <a:rPr lang="fr-FR" sz="1800" dirty="0" smtClean="0"/>
              <a:t>Périodes initiales</a:t>
            </a:r>
          </a:p>
          <a:p>
            <a:pPr marL="285750" indent="-285750">
              <a:buFont typeface="Arial" panose="020B0604020202020204" pitchFamily="34" charset="0"/>
              <a:buChar char="•"/>
            </a:pPr>
            <a:r>
              <a:rPr lang="fr-FR" sz="1800" dirty="0" smtClean="0"/>
              <a:t>Utiliser un algorithme de détection de renommage, Git à défaut</a:t>
            </a:r>
          </a:p>
          <a:p>
            <a:pPr marL="285750" indent="-285750">
              <a:buFont typeface="Arial" panose="020B0604020202020204" pitchFamily="34" charset="0"/>
              <a:buChar char="•"/>
            </a:pPr>
            <a:r>
              <a:rPr lang="fr-FR" sz="1800" dirty="0" smtClean="0"/>
              <a:t>Attention au niveau de granularité</a:t>
            </a:r>
          </a:p>
          <a:p>
            <a:pPr marL="285750" indent="-285750">
              <a:buFont typeface="Arial" panose="020B0604020202020204" pitchFamily="34" charset="0"/>
              <a:buChar char="•"/>
            </a:pPr>
            <a:r>
              <a:rPr lang="fr-FR" sz="1800" dirty="0" smtClean="0"/>
              <a:t>Le renommage dans les prochaines études</a:t>
            </a:r>
            <a:endParaRPr lang="fr-FR" sz="1800" dirty="0"/>
          </a:p>
        </p:txBody>
      </p:sp>
      <p:sp>
        <p:nvSpPr>
          <p:cNvPr id="6" name="TextBox 5"/>
          <p:cNvSpPr txBox="1"/>
          <p:nvPr/>
        </p:nvSpPr>
        <p:spPr>
          <a:xfrm>
            <a:off x="683568" y="4869160"/>
            <a:ext cx="7200800" cy="923330"/>
          </a:xfrm>
          <a:prstGeom prst="rect">
            <a:avLst/>
          </a:prstGeom>
          <a:noFill/>
        </p:spPr>
        <p:txBody>
          <a:bodyPr wrap="square" rtlCol="0">
            <a:spAutoFit/>
          </a:bodyPr>
          <a:lstStyle/>
          <a:p>
            <a:r>
              <a:rPr lang="fr-FR" sz="1800" b="1" dirty="0" smtClean="0"/>
              <a:t>Prochaine étapes: </a:t>
            </a:r>
          </a:p>
          <a:p>
            <a:pPr marL="285750" indent="-285750">
              <a:buFont typeface="Arial" panose="020B0604020202020204" pitchFamily="34" charset="0"/>
              <a:buChar char="•"/>
            </a:pPr>
            <a:r>
              <a:rPr lang="fr-FR" sz="1800" dirty="0"/>
              <a:t>E</a:t>
            </a:r>
            <a:r>
              <a:rPr lang="fr-FR" sz="1800" dirty="0" smtClean="0"/>
              <a:t>valuer la précision des algorithmes de détection de renommage</a:t>
            </a:r>
          </a:p>
          <a:p>
            <a:pPr marL="285750" indent="-285750">
              <a:buFont typeface="Arial" panose="020B0604020202020204" pitchFamily="34" charset="0"/>
              <a:buChar char="•"/>
            </a:pPr>
            <a:r>
              <a:rPr lang="fr-FR" sz="1800" dirty="0" smtClean="0"/>
              <a:t>Etude des split et </a:t>
            </a:r>
            <a:r>
              <a:rPr lang="fr-FR" sz="1800" dirty="0" err="1" smtClean="0"/>
              <a:t>merge</a:t>
            </a:r>
            <a:r>
              <a:rPr lang="fr-FR" sz="1800" dirty="0" smtClean="0"/>
              <a:t> d’entités</a:t>
            </a:r>
            <a:endParaRPr lang="fr-FR" sz="1800" dirty="0"/>
          </a:p>
        </p:txBody>
      </p:sp>
      <p:sp>
        <p:nvSpPr>
          <p:cNvPr id="2" name="TextBox 1"/>
          <p:cNvSpPr txBox="1"/>
          <p:nvPr/>
        </p:nvSpPr>
        <p:spPr>
          <a:xfrm>
            <a:off x="683568" y="1700808"/>
            <a:ext cx="6840760" cy="923330"/>
          </a:xfrm>
          <a:prstGeom prst="rect">
            <a:avLst/>
          </a:prstGeom>
          <a:noFill/>
        </p:spPr>
        <p:txBody>
          <a:bodyPr wrap="square" rtlCol="0">
            <a:spAutoFit/>
          </a:bodyPr>
          <a:lstStyle/>
          <a:p>
            <a:r>
              <a:rPr lang="fr-FR" sz="1800" b="1" dirty="0">
                <a:solidFill>
                  <a:schemeClr val="tx1"/>
                </a:solidFill>
              </a:rPr>
              <a:t>Le </a:t>
            </a:r>
            <a:r>
              <a:rPr lang="fr-FR" sz="1800" b="1" dirty="0" smtClean="0">
                <a:solidFill>
                  <a:schemeClr val="tx1"/>
                </a:solidFill>
              </a:rPr>
              <a:t>renommage : </a:t>
            </a:r>
          </a:p>
          <a:p>
            <a:pPr marL="285750" indent="-285750">
              <a:buFont typeface="Arial" panose="020B0604020202020204" pitchFamily="34" charset="0"/>
              <a:buChar char="•"/>
            </a:pPr>
            <a:r>
              <a:rPr lang="fr-FR" sz="1800" dirty="0" smtClean="0"/>
              <a:t>Jusqu’à 100</a:t>
            </a:r>
            <a:r>
              <a:rPr lang="fr-FR" sz="1800" dirty="0"/>
              <a:t>% des fichiers d’un </a:t>
            </a:r>
            <a:r>
              <a:rPr lang="fr-FR" sz="1800" dirty="0" smtClean="0"/>
              <a:t>projet.</a:t>
            </a:r>
          </a:p>
          <a:p>
            <a:pPr marL="285750" indent="-285750">
              <a:buFont typeface="Arial" panose="020B0604020202020204" pitchFamily="34" charset="0"/>
              <a:buChar char="•"/>
            </a:pPr>
            <a:r>
              <a:rPr lang="fr-FR" sz="1800" dirty="0"/>
              <a:t>F</a:t>
            </a:r>
            <a:r>
              <a:rPr lang="fr-FR" sz="1800" dirty="0" smtClean="0"/>
              <a:t>ausse </a:t>
            </a:r>
            <a:r>
              <a:rPr lang="fr-FR" sz="1800" dirty="0"/>
              <a:t>complétement le calcul des </a:t>
            </a:r>
            <a:r>
              <a:rPr lang="fr-FR" sz="1800" dirty="0" smtClean="0"/>
              <a:t>métriques de procédés.</a:t>
            </a:r>
            <a:endParaRPr lang="fr-FR" sz="1800" dirty="0"/>
          </a:p>
        </p:txBody>
      </p:sp>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21</a:t>
            </a:r>
            <a:endParaRPr lang="fr-FR" dirty="0" smtClean="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A</a:t>
            </a:r>
            <a:endParaRPr lang="fr" dirty="0"/>
          </a:p>
        </p:txBody>
      </p:sp>
      <p:sp>
        <p:nvSpPr>
          <p:cNvPr id="146" name="Shape 14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lvl="0" rtl="0">
              <a:spcBef>
                <a:spcPts val="0"/>
              </a:spcBef>
              <a:buNone/>
            </a:pPr>
            <a:r>
              <a:rPr lang="fr-FR" dirty="0" smtClean="0"/>
              <a:t>Analyses des études antérieures</a:t>
            </a:r>
            <a:endParaRPr lang="fr" dirty="0" smtClean="0"/>
          </a:p>
          <a:p>
            <a:pPr lvl="0" rtl="0">
              <a:spcBef>
                <a:spcPts val="0"/>
              </a:spcBef>
              <a:buNone/>
            </a:pPr>
            <a:endParaRPr lang="fr" dirty="0"/>
          </a:p>
          <a:p>
            <a:pPr lvl="0" rtl="0">
              <a:spcBef>
                <a:spcPts val="0"/>
              </a:spcBef>
              <a:buNone/>
            </a:pPr>
            <a:endParaRPr lang="fr" dirty="0"/>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22</a:t>
            </a:r>
            <a:endParaRPr lang="fr-FR" dirty="0" smtClean="0"/>
          </a:p>
        </p:txBody>
      </p:sp>
    </p:spTree>
    <p:extLst>
      <p:ext uri="{BB962C8B-B14F-4D97-AF65-F5344CB8AC3E}">
        <p14:creationId xmlns:p14="http://schemas.microsoft.com/office/powerpoint/2010/main" val="2504392531"/>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B</a:t>
            </a:r>
            <a:endParaRPr lang="fr" dirty="0"/>
          </a:p>
        </p:txBody>
      </p:sp>
      <p:sp>
        <p:nvSpPr>
          <p:cNvPr id="146" name="Shape 146"/>
          <p:cNvSpPr txBox="1">
            <a:spLocks noGrp="1"/>
          </p:cNvSpPr>
          <p:nvPr>
            <p:ph type="body" idx="1"/>
          </p:nvPr>
        </p:nvSpPr>
        <p:spPr>
          <a:xfrm>
            <a:off x="457200" y="1600201"/>
            <a:ext cx="8229600" cy="748679"/>
          </a:xfrm>
          <a:prstGeom prst="rect">
            <a:avLst/>
          </a:prstGeom>
        </p:spPr>
        <p:txBody>
          <a:bodyPr lIns="91425" tIns="91425" rIns="91425" bIns="91425" anchor="t" anchorCtr="0">
            <a:noAutofit/>
          </a:bodyPr>
          <a:lstStyle/>
          <a:p>
            <a:pPr lvl="0" rtl="0">
              <a:spcBef>
                <a:spcPts val="0"/>
              </a:spcBef>
              <a:buNone/>
            </a:pPr>
            <a:r>
              <a:rPr lang="fr-FR" dirty="0" smtClean="0"/>
              <a:t>« </a:t>
            </a:r>
            <a:r>
              <a:rPr lang="fr-FR" dirty="0" err="1" smtClean="0"/>
              <a:t>Origin</a:t>
            </a:r>
            <a:r>
              <a:rPr lang="fr-FR" dirty="0" smtClean="0"/>
              <a:t> </a:t>
            </a:r>
            <a:r>
              <a:rPr lang="fr-FR" dirty="0" err="1" smtClean="0"/>
              <a:t>Analysis</a:t>
            </a:r>
            <a:r>
              <a:rPr lang="fr-FR" dirty="0" smtClean="0"/>
              <a:t>* »</a:t>
            </a:r>
            <a:endParaRPr lang="fr" dirty="0" smtClean="0"/>
          </a:p>
          <a:p>
            <a:pPr lvl="0" rtl="0">
              <a:spcBef>
                <a:spcPts val="0"/>
              </a:spcBef>
              <a:buNone/>
            </a:pPr>
            <a:endParaRPr lang="fr" dirty="0"/>
          </a:p>
          <a:p>
            <a:pPr lvl="0" rtl="0">
              <a:spcBef>
                <a:spcPts val="0"/>
              </a:spcBef>
              <a:buNone/>
            </a:pPr>
            <a:endParaRPr lang="f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264" t="-1747" r="5435" b="27035"/>
          <a:stretch/>
        </p:blipFill>
        <p:spPr>
          <a:xfrm>
            <a:off x="497279" y="2204864"/>
            <a:ext cx="4018947" cy="2736304"/>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998" t="3" r="9181" b="27786"/>
          <a:stretch/>
        </p:blipFill>
        <p:spPr>
          <a:xfrm>
            <a:off x="4932040" y="1809080"/>
            <a:ext cx="3276000" cy="2340000"/>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4700" t="319" r="9820" b="29097"/>
          <a:stretch/>
        </p:blipFill>
        <p:spPr>
          <a:xfrm>
            <a:off x="4991359" y="3993871"/>
            <a:ext cx="3157361" cy="2214253"/>
          </a:xfrm>
          <a:prstGeom prst="rect">
            <a:avLst/>
          </a:prstGeom>
        </p:spPr>
      </p:pic>
      <p:sp>
        <p:nvSpPr>
          <p:cNvPr id="5" name="TextBox 4"/>
          <p:cNvSpPr txBox="1"/>
          <p:nvPr/>
        </p:nvSpPr>
        <p:spPr>
          <a:xfrm>
            <a:off x="827584" y="4930452"/>
            <a:ext cx="3456384" cy="1169551"/>
          </a:xfrm>
          <a:prstGeom prst="rect">
            <a:avLst/>
          </a:prstGeom>
          <a:noFill/>
        </p:spPr>
        <p:txBody>
          <a:bodyPr wrap="square" rtlCol="0">
            <a:spAutoFit/>
          </a:bodyPr>
          <a:lstStyle/>
          <a:p>
            <a:r>
              <a:rPr lang="fr-FR" dirty="0" smtClean="0"/>
              <a:t>Composants d’un projets lors de deux versions consécutives.</a:t>
            </a:r>
            <a:br>
              <a:rPr lang="fr-FR" dirty="0" smtClean="0"/>
            </a:br>
            <a:r>
              <a:rPr lang="fr-FR" dirty="0" smtClean="0"/>
              <a:t>Mise en corrélation des éléments « supprimés » et « créés » pour détecter les renommages potentiels.</a:t>
            </a:r>
            <a:endParaRPr lang="fr-FR" dirty="0"/>
          </a:p>
        </p:txBody>
      </p:sp>
      <p:sp>
        <p:nvSpPr>
          <p:cNvPr id="6" name="TextBox 5"/>
          <p:cNvSpPr txBox="1"/>
          <p:nvPr/>
        </p:nvSpPr>
        <p:spPr>
          <a:xfrm>
            <a:off x="107504" y="6309320"/>
            <a:ext cx="8496944" cy="523220"/>
          </a:xfrm>
          <a:prstGeom prst="rect">
            <a:avLst/>
          </a:prstGeom>
          <a:noFill/>
        </p:spPr>
        <p:txBody>
          <a:bodyPr wrap="square" rtlCol="0">
            <a:spAutoFit/>
          </a:bodyPr>
          <a:lstStyle/>
          <a:p>
            <a:r>
              <a:rPr lang="en-US" i="1" dirty="0" smtClean="0">
                <a:solidFill>
                  <a:schemeClr val="bg2"/>
                </a:solidFill>
              </a:rPr>
              <a:t>* Godfrey et al. “An </a:t>
            </a:r>
            <a:r>
              <a:rPr lang="en-US" i="1" dirty="0">
                <a:solidFill>
                  <a:schemeClr val="bg2"/>
                </a:solidFill>
              </a:rPr>
              <a:t>integrated approach for </a:t>
            </a:r>
            <a:r>
              <a:rPr lang="en-US" i="1" dirty="0" smtClean="0">
                <a:solidFill>
                  <a:schemeClr val="bg2"/>
                </a:solidFill>
              </a:rPr>
              <a:t>studying architectural evolution”, International </a:t>
            </a:r>
            <a:r>
              <a:rPr lang="en-US" i="1" dirty="0">
                <a:solidFill>
                  <a:schemeClr val="bg2"/>
                </a:solidFill>
              </a:rPr>
              <a:t>Workshop on </a:t>
            </a:r>
            <a:r>
              <a:rPr lang="en-US" i="1" dirty="0" smtClean="0">
                <a:solidFill>
                  <a:schemeClr val="bg2"/>
                </a:solidFill>
              </a:rPr>
              <a:t>Program </a:t>
            </a:r>
            <a:r>
              <a:rPr lang="fr-FR" i="1" dirty="0" err="1" smtClean="0">
                <a:solidFill>
                  <a:schemeClr val="bg2"/>
                </a:solidFill>
              </a:rPr>
              <a:t>Comprehension</a:t>
            </a:r>
            <a:r>
              <a:rPr lang="fr-FR" i="1" dirty="0">
                <a:solidFill>
                  <a:schemeClr val="bg2"/>
                </a:solidFill>
              </a:rPr>
              <a:t>, 2002</a:t>
            </a:r>
            <a:r>
              <a:rPr lang="fr-FR" i="1" dirty="0" smtClean="0">
                <a:solidFill>
                  <a:schemeClr val="bg2"/>
                </a:solidFill>
              </a:rPr>
              <a:t>.</a:t>
            </a:r>
            <a:endParaRPr lang="fr-FR" i="1" dirty="0">
              <a:solidFill>
                <a:schemeClr val="bg2"/>
              </a:solidFill>
            </a:endParaRPr>
          </a:p>
        </p:txBody>
      </p:sp>
      <p:sp>
        <p:nvSpPr>
          <p:cNvPr id="9" name="TextBox 8"/>
          <p:cNvSpPr txBox="1"/>
          <p:nvPr/>
        </p:nvSpPr>
        <p:spPr>
          <a:xfrm>
            <a:off x="8748464" y="6550223"/>
            <a:ext cx="395536" cy="307777"/>
          </a:xfrm>
          <a:prstGeom prst="rect">
            <a:avLst/>
          </a:prstGeom>
          <a:noFill/>
        </p:spPr>
        <p:txBody>
          <a:bodyPr wrap="square" rtlCol="0">
            <a:spAutoFit/>
          </a:bodyPr>
          <a:lstStyle/>
          <a:p>
            <a:r>
              <a:rPr lang="fr-FR" dirty="0" smtClean="0"/>
              <a:t>23</a:t>
            </a:r>
            <a:endParaRPr lang="fr-FR" dirty="0" smtClean="0"/>
          </a:p>
        </p:txBody>
      </p:sp>
    </p:spTree>
    <p:extLst>
      <p:ext uri="{BB962C8B-B14F-4D97-AF65-F5344CB8AC3E}">
        <p14:creationId xmlns:p14="http://schemas.microsoft.com/office/powerpoint/2010/main" val="187795395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C</a:t>
            </a:r>
            <a:endParaRPr lang="fr" dirty="0"/>
          </a:p>
        </p:txBody>
      </p:sp>
      <p:sp>
        <p:nvSpPr>
          <p:cNvPr id="5" name="TextBox 4"/>
          <p:cNvSpPr txBox="1"/>
          <p:nvPr/>
        </p:nvSpPr>
        <p:spPr>
          <a:xfrm>
            <a:off x="539552" y="1693882"/>
            <a:ext cx="4464496" cy="461665"/>
          </a:xfrm>
          <a:prstGeom prst="rect">
            <a:avLst/>
          </a:prstGeom>
          <a:noFill/>
        </p:spPr>
        <p:txBody>
          <a:bodyPr wrap="square" rtlCol="0">
            <a:spAutoFit/>
          </a:bodyPr>
          <a:lstStyle/>
          <a:p>
            <a:r>
              <a:rPr lang="fr-FR" sz="2400" dirty="0" smtClean="0"/>
              <a:t>Corrélation de </a:t>
            </a:r>
            <a:r>
              <a:rPr lang="fr-FR" sz="2400" b="1" dirty="0" smtClean="0"/>
              <a:t>Spearman</a:t>
            </a:r>
            <a:r>
              <a:rPr lang="fr-FR" sz="2400" dirty="0" smtClean="0"/>
              <a:t> </a:t>
            </a:r>
            <a:r>
              <a:rPr lang="fr-FR" sz="1800" dirty="0" smtClean="0"/>
              <a:t>:</a:t>
            </a:r>
            <a:endParaRPr lang="fr-FR"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769" y="2226865"/>
            <a:ext cx="4973100" cy="1425967"/>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2183769" y="3769295"/>
                <a:ext cx="6120680" cy="307777"/>
              </a:xfrm>
              <a:prstGeom prst="rect">
                <a:avLst/>
              </a:prstGeom>
              <a:noFill/>
            </p:spPr>
            <p:txBody>
              <a:bodyPr wrap="square" rtlCol="0">
                <a:spAutoFit/>
              </a:bodyPr>
              <a:lstStyle/>
              <a:p>
                <a:r>
                  <a:rPr lang="fr-FR" dirty="0" smtClean="0"/>
                  <a:t>Avec (</a:t>
                </a:r>
                <a14:m>
                  <m:oMath xmlns:m="http://schemas.openxmlformats.org/officeDocument/2006/math">
                    <m:r>
                      <a:rPr lang="fr-FR" b="0" i="1" smtClean="0">
                        <a:latin typeface="Cambria Math"/>
                      </a:rPr>
                      <m:t>𝑥𝑖</m:t>
                    </m:r>
                    <m:r>
                      <a:rPr lang="fr-FR" b="0" i="1" smtClean="0">
                        <a:latin typeface="Cambria Math"/>
                      </a:rPr>
                      <m:t>,</m:t>
                    </m:r>
                    <m:r>
                      <a:rPr lang="fr-FR" b="0" i="1" smtClean="0">
                        <a:latin typeface="Cambria Math"/>
                      </a:rPr>
                      <m:t>𝑦𝑖</m:t>
                    </m:r>
                  </m:oMath>
                </a14:m>
                <a:r>
                  <a:rPr lang="fr-FR" dirty="0" smtClean="0"/>
                  <a:t>) les rangs données par les deux valeurs de Métriques (</a:t>
                </a:r>
                <a14:m>
                  <m:oMath xmlns:m="http://schemas.openxmlformats.org/officeDocument/2006/math">
                    <m:r>
                      <a:rPr lang="fr-FR" b="0" i="1" smtClean="0">
                        <a:latin typeface="Cambria Math"/>
                      </a:rPr>
                      <m:t>𝑋𝑖</m:t>
                    </m:r>
                    <m:r>
                      <a:rPr lang="fr-FR" b="0" i="1" smtClean="0">
                        <a:latin typeface="Cambria Math"/>
                      </a:rPr>
                      <m:t>, </m:t>
                    </m:r>
                    <m:r>
                      <a:rPr lang="fr-FR" b="0" i="1" smtClean="0">
                        <a:latin typeface="Cambria Math"/>
                      </a:rPr>
                      <m:t>𝑌𝑖</m:t>
                    </m:r>
                  </m:oMath>
                </a14:m>
                <a:r>
                  <a:rPr lang="fr-FR" dirty="0" smtClean="0"/>
                  <a:t>)</a:t>
                </a:r>
                <a:endParaRPr lang="fr-FR" dirty="0"/>
              </a:p>
            </p:txBody>
          </p:sp>
        </mc:Choice>
        <mc:Fallback>
          <p:sp>
            <p:nvSpPr>
              <p:cNvPr id="7" name="TextBox 6"/>
              <p:cNvSpPr txBox="1">
                <a:spLocks noRot="1" noChangeAspect="1" noMove="1" noResize="1" noEditPoints="1" noAdjustHandles="1" noChangeArrowheads="1" noChangeShapeType="1" noTextEdit="1"/>
              </p:cNvSpPr>
              <p:nvPr/>
            </p:nvSpPr>
            <p:spPr>
              <a:xfrm>
                <a:off x="2183769" y="3769295"/>
                <a:ext cx="6120680" cy="307777"/>
              </a:xfrm>
              <a:prstGeom prst="rect">
                <a:avLst/>
              </a:prstGeom>
              <a:blipFill rotWithShape="1">
                <a:blip r:embed="rId4"/>
                <a:stretch>
                  <a:fillRect l="-199" t="-1961" b="-17647"/>
                </a:stretch>
              </a:blipFill>
            </p:spPr>
            <p:txBody>
              <a:bodyPr/>
              <a:lstStyle/>
              <a:p>
                <a:r>
                  <a:rPr lang="fr-FR">
                    <a:noFill/>
                  </a:rPr>
                  <a:t> </a:t>
                </a:r>
              </a:p>
            </p:txBody>
          </p:sp>
        </mc:Fallback>
      </mc:AlternateContent>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24</a:t>
            </a:r>
            <a:endParaRPr lang="fr-FR" dirty="0" smtClean="0"/>
          </a:p>
        </p:txBody>
      </p:sp>
    </p:spTree>
    <p:extLst>
      <p:ext uri="{BB962C8B-B14F-4D97-AF65-F5344CB8AC3E}">
        <p14:creationId xmlns:p14="http://schemas.microsoft.com/office/powerpoint/2010/main" val="3907157290"/>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D</a:t>
            </a:r>
            <a:endParaRPr lang="fr" dirty="0"/>
          </a:p>
        </p:txBody>
      </p:sp>
      <p:sp>
        <p:nvSpPr>
          <p:cNvPr id="146" name="Shape 14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lvl="0" rtl="0">
              <a:spcBef>
                <a:spcPts val="0"/>
              </a:spcBef>
              <a:buNone/>
            </a:pPr>
            <a:r>
              <a:rPr lang="fr-FR" dirty="0" smtClean="0"/>
              <a:t>Les algorithme de détection de renommage</a:t>
            </a:r>
            <a:endParaRPr lang="fr" dirty="0" smtClean="0"/>
          </a:p>
          <a:p>
            <a:pPr lvl="0" rtl="0">
              <a:spcBef>
                <a:spcPts val="0"/>
              </a:spcBef>
              <a:buNone/>
            </a:pPr>
            <a:endParaRPr lang="fr" dirty="0"/>
          </a:p>
          <a:p>
            <a:r>
              <a:rPr lang="fr-FR" sz="1400" i="1" dirty="0">
                <a:solidFill>
                  <a:schemeClr val="bg2"/>
                </a:solidFill>
              </a:rPr>
              <a:t>G. </a:t>
            </a:r>
            <a:r>
              <a:rPr lang="fr-FR" sz="1400" i="1" dirty="0" err="1">
                <a:solidFill>
                  <a:schemeClr val="bg2"/>
                </a:solidFill>
              </a:rPr>
              <a:t>Antoniol</a:t>
            </a:r>
            <a:r>
              <a:rPr lang="fr-FR" sz="1400" i="1" dirty="0">
                <a:solidFill>
                  <a:schemeClr val="bg2"/>
                </a:solidFill>
              </a:rPr>
              <a:t>, M. Di Penta, and E. </a:t>
            </a:r>
            <a:r>
              <a:rPr lang="fr-FR" sz="1400" i="1" dirty="0" err="1">
                <a:solidFill>
                  <a:schemeClr val="bg2"/>
                </a:solidFill>
              </a:rPr>
              <a:t>Merlo</a:t>
            </a:r>
            <a:r>
              <a:rPr lang="fr-FR" sz="1400" i="1" dirty="0">
                <a:solidFill>
                  <a:schemeClr val="bg2"/>
                </a:solidFill>
              </a:rPr>
              <a:t>. </a:t>
            </a:r>
            <a:r>
              <a:rPr lang="en-US" sz="1400" i="1" dirty="0" smtClean="0">
                <a:solidFill>
                  <a:schemeClr val="bg2"/>
                </a:solidFill>
              </a:rPr>
              <a:t>“</a:t>
            </a:r>
            <a:r>
              <a:rPr lang="fr-FR" sz="1400" i="1" dirty="0">
                <a:solidFill>
                  <a:schemeClr val="bg2"/>
                </a:solidFill>
              </a:rPr>
              <a:t>An </a:t>
            </a:r>
            <a:r>
              <a:rPr lang="fr-FR" sz="1400" i="1" dirty="0" err="1">
                <a:solidFill>
                  <a:schemeClr val="bg2"/>
                </a:solidFill>
              </a:rPr>
              <a:t>automatic</a:t>
            </a:r>
            <a:r>
              <a:rPr lang="fr-FR" sz="1400" i="1" dirty="0">
                <a:solidFill>
                  <a:schemeClr val="bg2"/>
                </a:solidFill>
              </a:rPr>
              <a:t> </a:t>
            </a:r>
            <a:r>
              <a:rPr lang="fr-FR" sz="1400" i="1" dirty="0" err="1">
                <a:solidFill>
                  <a:schemeClr val="bg2"/>
                </a:solidFill>
              </a:rPr>
              <a:t>approach</a:t>
            </a:r>
            <a:r>
              <a:rPr lang="fr-FR" sz="1400" i="1" dirty="0">
                <a:solidFill>
                  <a:schemeClr val="bg2"/>
                </a:solidFill>
              </a:rPr>
              <a:t> </a:t>
            </a:r>
            <a:r>
              <a:rPr lang="fr-FR" sz="1400" i="1" dirty="0" smtClean="0">
                <a:solidFill>
                  <a:schemeClr val="bg2"/>
                </a:solidFill>
              </a:rPr>
              <a:t>to </a:t>
            </a:r>
            <a:r>
              <a:rPr lang="en-US" sz="1400" i="1" dirty="0" smtClean="0">
                <a:solidFill>
                  <a:schemeClr val="bg2"/>
                </a:solidFill>
              </a:rPr>
              <a:t>identify class </a:t>
            </a:r>
            <a:r>
              <a:rPr lang="en-US" sz="1400" i="1" dirty="0">
                <a:solidFill>
                  <a:schemeClr val="bg2"/>
                </a:solidFill>
              </a:rPr>
              <a:t>evolution </a:t>
            </a:r>
            <a:r>
              <a:rPr lang="en-US" sz="1400" i="1" dirty="0" smtClean="0">
                <a:solidFill>
                  <a:schemeClr val="bg2"/>
                </a:solidFill>
              </a:rPr>
              <a:t>discontinuities”. </a:t>
            </a:r>
            <a:r>
              <a:rPr lang="en-US" sz="1400" i="1" dirty="0">
                <a:solidFill>
                  <a:schemeClr val="bg2"/>
                </a:solidFill>
              </a:rPr>
              <a:t>In </a:t>
            </a:r>
            <a:r>
              <a:rPr lang="en-US" sz="1400" i="1" dirty="0" smtClean="0">
                <a:solidFill>
                  <a:schemeClr val="bg2"/>
                </a:solidFill>
              </a:rPr>
              <a:t>Software </a:t>
            </a:r>
            <a:r>
              <a:rPr lang="en-US" sz="1400" i="1" dirty="0">
                <a:solidFill>
                  <a:schemeClr val="bg2"/>
                </a:solidFill>
              </a:rPr>
              <a:t>Evolution, 2004</a:t>
            </a:r>
            <a:r>
              <a:rPr lang="en-US" sz="1400" i="1" dirty="0" smtClean="0">
                <a:solidFill>
                  <a:schemeClr val="bg2"/>
                </a:solidFill>
              </a:rPr>
              <a:t>.</a:t>
            </a:r>
          </a:p>
          <a:p>
            <a:endParaRPr lang="en-US" sz="1400" i="1" dirty="0">
              <a:solidFill>
                <a:schemeClr val="bg2"/>
              </a:solidFill>
            </a:endParaRPr>
          </a:p>
          <a:p>
            <a:r>
              <a:rPr lang="en-US" sz="1400" i="1" dirty="0">
                <a:solidFill>
                  <a:schemeClr val="bg2"/>
                </a:solidFill>
              </a:rPr>
              <a:t>T. Lavoie, F. </a:t>
            </a:r>
            <a:r>
              <a:rPr lang="en-US" sz="1400" i="1" dirty="0" err="1">
                <a:solidFill>
                  <a:schemeClr val="bg2"/>
                </a:solidFill>
              </a:rPr>
              <a:t>Khomh</a:t>
            </a:r>
            <a:r>
              <a:rPr lang="en-US" sz="1400" i="1" dirty="0">
                <a:solidFill>
                  <a:schemeClr val="bg2"/>
                </a:solidFill>
              </a:rPr>
              <a:t>, E. Merlo, and Ying </a:t>
            </a:r>
            <a:r>
              <a:rPr lang="en-US" sz="1400" i="1" dirty="0" err="1">
                <a:solidFill>
                  <a:schemeClr val="bg2"/>
                </a:solidFill>
              </a:rPr>
              <a:t>Zou</a:t>
            </a:r>
            <a:r>
              <a:rPr lang="en-US" sz="1400" i="1" dirty="0">
                <a:solidFill>
                  <a:schemeClr val="bg2"/>
                </a:solidFill>
              </a:rPr>
              <a:t>. </a:t>
            </a:r>
            <a:r>
              <a:rPr lang="en-US" sz="1400" i="1" dirty="0" smtClean="0">
                <a:solidFill>
                  <a:schemeClr val="bg2"/>
                </a:solidFill>
              </a:rPr>
              <a:t>“Inferring repository file </a:t>
            </a:r>
            <a:r>
              <a:rPr lang="en-US" sz="1400" i="1" dirty="0">
                <a:solidFill>
                  <a:schemeClr val="bg2"/>
                </a:solidFill>
              </a:rPr>
              <a:t>structure modifications using nearest-neighbor clone </a:t>
            </a:r>
            <a:r>
              <a:rPr lang="en-US" sz="1400" i="1" dirty="0" smtClean="0">
                <a:solidFill>
                  <a:schemeClr val="bg2"/>
                </a:solidFill>
              </a:rPr>
              <a:t>detection”, In </a:t>
            </a:r>
            <a:r>
              <a:rPr lang="en-US" sz="1400" i="1" dirty="0">
                <a:solidFill>
                  <a:schemeClr val="bg2"/>
                </a:solidFill>
              </a:rPr>
              <a:t>Reverse Engineering (WCRE), </a:t>
            </a:r>
            <a:r>
              <a:rPr lang="en-US" sz="1400" i="1" dirty="0" smtClean="0">
                <a:solidFill>
                  <a:schemeClr val="bg2"/>
                </a:solidFill>
              </a:rPr>
              <a:t>2012.</a:t>
            </a:r>
          </a:p>
          <a:p>
            <a:endParaRPr lang="en-US" sz="1400" i="1" dirty="0">
              <a:solidFill>
                <a:schemeClr val="bg2"/>
              </a:solidFill>
            </a:endParaRPr>
          </a:p>
          <a:p>
            <a:r>
              <a:rPr lang="fr-FR" sz="1400" i="1" dirty="0">
                <a:solidFill>
                  <a:schemeClr val="bg2"/>
                </a:solidFill>
              </a:rPr>
              <a:t>Daniela </a:t>
            </a:r>
            <a:r>
              <a:rPr lang="fr-FR" sz="1400" i="1" dirty="0" err="1">
                <a:solidFill>
                  <a:schemeClr val="bg2"/>
                </a:solidFill>
              </a:rPr>
              <a:t>Steidl</a:t>
            </a:r>
            <a:r>
              <a:rPr lang="fr-FR" sz="1400" i="1" dirty="0">
                <a:solidFill>
                  <a:schemeClr val="bg2"/>
                </a:solidFill>
              </a:rPr>
              <a:t>, Benjamin Hummel, and </a:t>
            </a:r>
            <a:r>
              <a:rPr lang="fr-FR" sz="1400" i="1" dirty="0" err="1">
                <a:solidFill>
                  <a:schemeClr val="bg2"/>
                </a:solidFill>
              </a:rPr>
              <a:t>Elmar</a:t>
            </a:r>
            <a:r>
              <a:rPr lang="fr-FR" sz="1400" i="1" dirty="0">
                <a:solidFill>
                  <a:schemeClr val="bg2"/>
                </a:solidFill>
              </a:rPr>
              <a:t> </a:t>
            </a:r>
            <a:r>
              <a:rPr lang="fr-FR" sz="1400" i="1" dirty="0" err="1" smtClean="0">
                <a:solidFill>
                  <a:schemeClr val="bg2"/>
                </a:solidFill>
              </a:rPr>
              <a:t>Juergens</a:t>
            </a:r>
            <a:r>
              <a:rPr lang="fr-FR" sz="1400" i="1" dirty="0" smtClean="0">
                <a:solidFill>
                  <a:schemeClr val="bg2"/>
                </a:solidFill>
              </a:rPr>
              <a:t>, </a:t>
            </a:r>
            <a:r>
              <a:rPr lang="en-US" sz="1400" i="1" dirty="0" smtClean="0">
                <a:solidFill>
                  <a:schemeClr val="bg2"/>
                </a:solidFill>
              </a:rPr>
              <a:t>“</a:t>
            </a:r>
            <a:r>
              <a:rPr lang="fr-FR" sz="1400" i="1" dirty="0" err="1" smtClean="0">
                <a:solidFill>
                  <a:schemeClr val="bg2"/>
                </a:solidFill>
              </a:rPr>
              <a:t>Incremental</a:t>
            </a:r>
            <a:r>
              <a:rPr lang="fr-FR" sz="1400" i="1" dirty="0" smtClean="0">
                <a:solidFill>
                  <a:schemeClr val="bg2"/>
                </a:solidFill>
              </a:rPr>
              <a:t> </a:t>
            </a:r>
            <a:r>
              <a:rPr lang="en-US" sz="1400" i="1" dirty="0" smtClean="0">
                <a:solidFill>
                  <a:schemeClr val="bg2"/>
                </a:solidFill>
              </a:rPr>
              <a:t>origin analysis of </a:t>
            </a:r>
            <a:r>
              <a:rPr lang="en-US" sz="1400" i="1" dirty="0">
                <a:solidFill>
                  <a:schemeClr val="bg2"/>
                </a:solidFill>
              </a:rPr>
              <a:t>source code </a:t>
            </a:r>
            <a:r>
              <a:rPr lang="en-US" sz="1400" i="1" dirty="0" smtClean="0">
                <a:solidFill>
                  <a:schemeClr val="bg2"/>
                </a:solidFill>
              </a:rPr>
              <a:t>files”. Conference </a:t>
            </a:r>
            <a:r>
              <a:rPr lang="en-US" sz="1400" i="1" dirty="0">
                <a:solidFill>
                  <a:schemeClr val="bg2"/>
                </a:solidFill>
              </a:rPr>
              <a:t>on Mining Software Repositories, 2014</a:t>
            </a:r>
            <a:r>
              <a:rPr lang="en-US" sz="1400" i="1" dirty="0" smtClean="0">
                <a:solidFill>
                  <a:schemeClr val="bg2"/>
                </a:solidFill>
              </a:rPr>
              <a:t>.</a:t>
            </a:r>
          </a:p>
          <a:p>
            <a:endParaRPr lang="en-US" sz="1400" i="1" dirty="0">
              <a:solidFill>
                <a:schemeClr val="bg2"/>
              </a:solidFill>
            </a:endParaRPr>
          </a:p>
          <a:p>
            <a:r>
              <a:rPr lang="en-US" sz="1400" i="1" dirty="0">
                <a:solidFill>
                  <a:schemeClr val="bg2"/>
                </a:solidFill>
              </a:rPr>
              <a:t>Michael Godfrey and </a:t>
            </a:r>
            <a:r>
              <a:rPr lang="en-US" sz="1400" i="1" dirty="0" err="1">
                <a:solidFill>
                  <a:schemeClr val="bg2"/>
                </a:solidFill>
              </a:rPr>
              <a:t>Qiang</a:t>
            </a:r>
            <a:r>
              <a:rPr lang="en-US" sz="1400" i="1" dirty="0">
                <a:solidFill>
                  <a:schemeClr val="bg2"/>
                </a:solidFill>
              </a:rPr>
              <a:t> Tu. </a:t>
            </a:r>
            <a:r>
              <a:rPr lang="en-US" sz="1400" i="1" dirty="0" smtClean="0">
                <a:solidFill>
                  <a:schemeClr val="bg2"/>
                </a:solidFill>
              </a:rPr>
              <a:t>“Tracking </a:t>
            </a:r>
            <a:r>
              <a:rPr lang="en-US" sz="1400" i="1" dirty="0">
                <a:solidFill>
                  <a:schemeClr val="bg2"/>
                </a:solidFill>
              </a:rPr>
              <a:t>structural evolution </a:t>
            </a:r>
            <a:r>
              <a:rPr lang="en-US" sz="1400" i="1" dirty="0" smtClean="0">
                <a:solidFill>
                  <a:schemeClr val="bg2"/>
                </a:solidFill>
              </a:rPr>
              <a:t>using origin analysis”. International </a:t>
            </a:r>
            <a:r>
              <a:rPr lang="en-US" sz="1400" i="1" dirty="0">
                <a:solidFill>
                  <a:schemeClr val="bg2"/>
                </a:solidFill>
              </a:rPr>
              <a:t>Workshop </a:t>
            </a:r>
            <a:r>
              <a:rPr lang="en-US" sz="1400" i="1" dirty="0" smtClean="0">
                <a:solidFill>
                  <a:schemeClr val="bg2"/>
                </a:solidFill>
              </a:rPr>
              <a:t>on Principles </a:t>
            </a:r>
            <a:r>
              <a:rPr lang="en-US" sz="1400" i="1" dirty="0">
                <a:solidFill>
                  <a:schemeClr val="bg2"/>
                </a:solidFill>
              </a:rPr>
              <a:t>of Software Evolution, IWPSE </a:t>
            </a:r>
            <a:r>
              <a:rPr lang="en-US" sz="1400" i="1" dirty="0" smtClean="0">
                <a:solidFill>
                  <a:schemeClr val="bg2"/>
                </a:solidFill>
              </a:rPr>
              <a:t>2002</a:t>
            </a:r>
            <a:r>
              <a:rPr lang="fr-FR" sz="1400" i="1" dirty="0" smtClean="0">
                <a:solidFill>
                  <a:schemeClr val="bg2"/>
                </a:solidFill>
              </a:rPr>
              <a:t>.</a:t>
            </a:r>
            <a:endParaRPr lang="en-US" sz="1400" i="1" dirty="0">
              <a:solidFill>
                <a:schemeClr val="bg2"/>
              </a:solidFill>
            </a:endParaRPr>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25</a:t>
            </a:r>
            <a:endParaRPr lang="fr-FR" dirty="0" smtClean="0"/>
          </a:p>
        </p:txBody>
      </p:sp>
    </p:spTree>
    <p:extLst>
      <p:ext uri="{BB962C8B-B14F-4D97-AF65-F5344CB8AC3E}">
        <p14:creationId xmlns:p14="http://schemas.microsoft.com/office/powerpoint/2010/main" val="28631835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Contexte </a:t>
            </a:r>
            <a:r>
              <a:rPr lang="fr-FR" sz="1400" dirty="0">
                <a:solidFill>
                  <a:schemeClr val="bg2"/>
                </a:solidFill>
              </a:rPr>
              <a:t>définition du sujet</a:t>
            </a:r>
          </a:p>
        </p:txBody>
      </p:sp>
      <p:sp>
        <p:nvSpPr>
          <p:cNvPr id="3" name="Text Placeholder 2"/>
          <p:cNvSpPr>
            <a:spLocks noGrp="1"/>
          </p:cNvSpPr>
          <p:nvPr>
            <p:ph type="body" idx="1"/>
          </p:nvPr>
        </p:nvSpPr>
        <p:spPr>
          <a:xfrm>
            <a:off x="251520" y="2084851"/>
            <a:ext cx="8568952" cy="2280253"/>
          </a:xfrm>
        </p:spPr>
        <p:txBody>
          <a:bodyPr/>
          <a:lstStyle/>
          <a:p>
            <a:pPr marL="342900" indent="-342900">
              <a:buFont typeface="Arial" panose="020B0604020202020204" pitchFamily="34" charset="0"/>
              <a:buChar char="•"/>
            </a:pPr>
            <a:r>
              <a:rPr lang="fr-FR" sz="2400" dirty="0" smtClean="0"/>
              <a:t>Les gestionnaires de versions (VCS)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smtClean="0"/>
              <a:t>La prédiction de bugs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smtClean="0"/>
              <a:t>Les métriques*</a:t>
            </a:r>
            <a:endParaRPr lang="fr-FR" sz="2400" dirty="0"/>
          </a:p>
        </p:txBody>
      </p:sp>
      <p:sp>
        <p:nvSpPr>
          <p:cNvPr id="4" name="TextBox 3"/>
          <p:cNvSpPr txBox="1"/>
          <p:nvPr/>
        </p:nvSpPr>
        <p:spPr>
          <a:xfrm>
            <a:off x="8855282" y="6550223"/>
            <a:ext cx="288718" cy="307777"/>
          </a:xfrm>
          <a:prstGeom prst="rect">
            <a:avLst/>
          </a:prstGeom>
          <a:noFill/>
        </p:spPr>
        <p:txBody>
          <a:bodyPr wrap="square" rtlCol="0">
            <a:spAutoFit/>
          </a:bodyPr>
          <a:lstStyle/>
          <a:p>
            <a:r>
              <a:rPr lang="fr-FR" dirty="0"/>
              <a:t>3</a:t>
            </a:r>
            <a:endParaRPr lang="fr-FR" dirty="0" smtClean="0"/>
          </a:p>
        </p:txBody>
      </p:sp>
      <p:sp>
        <p:nvSpPr>
          <p:cNvPr id="5" name="TextBox 4"/>
          <p:cNvSpPr txBox="1"/>
          <p:nvPr/>
        </p:nvSpPr>
        <p:spPr>
          <a:xfrm>
            <a:off x="611560" y="5924412"/>
            <a:ext cx="7632848" cy="523220"/>
          </a:xfrm>
          <a:prstGeom prst="rect">
            <a:avLst/>
          </a:prstGeom>
          <a:noFill/>
        </p:spPr>
        <p:txBody>
          <a:bodyPr wrap="square" rtlCol="0">
            <a:spAutoFit/>
          </a:bodyPr>
          <a:lstStyle/>
          <a:p>
            <a:r>
              <a:rPr lang="en-US" i="1" dirty="0" smtClean="0">
                <a:solidFill>
                  <a:schemeClr val="bg2"/>
                </a:solidFill>
              </a:rPr>
              <a:t>* </a:t>
            </a:r>
            <a:r>
              <a:rPr lang="en-US" i="1" dirty="0" err="1" smtClean="0">
                <a:solidFill>
                  <a:schemeClr val="bg2"/>
                </a:solidFill>
              </a:rPr>
              <a:t>Nagappan</a:t>
            </a:r>
            <a:r>
              <a:rPr lang="en-US" i="1" dirty="0" smtClean="0">
                <a:solidFill>
                  <a:schemeClr val="bg2"/>
                </a:solidFill>
              </a:rPr>
              <a:t> et al. “Use </a:t>
            </a:r>
            <a:r>
              <a:rPr lang="en-US" i="1" dirty="0">
                <a:solidFill>
                  <a:schemeClr val="bg2"/>
                </a:solidFill>
              </a:rPr>
              <a:t>of relative code </a:t>
            </a:r>
            <a:r>
              <a:rPr lang="en-US" i="1" dirty="0" smtClean="0">
                <a:solidFill>
                  <a:schemeClr val="bg2"/>
                </a:solidFill>
              </a:rPr>
              <a:t>churn measures </a:t>
            </a:r>
            <a:r>
              <a:rPr lang="en-US" i="1" dirty="0">
                <a:solidFill>
                  <a:schemeClr val="bg2"/>
                </a:solidFill>
              </a:rPr>
              <a:t>to predict system defect </a:t>
            </a:r>
            <a:r>
              <a:rPr lang="en-US" i="1" dirty="0" smtClean="0">
                <a:solidFill>
                  <a:schemeClr val="bg2"/>
                </a:solidFill>
              </a:rPr>
              <a:t>density”, ICSE </a:t>
            </a:r>
            <a:r>
              <a:rPr lang="en-US" i="1" dirty="0">
                <a:solidFill>
                  <a:schemeClr val="bg2"/>
                </a:solidFill>
              </a:rPr>
              <a:t> </a:t>
            </a:r>
            <a:r>
              <a:rPr lang="en-US" i="1" dirty="0" smtClean="0">
                <a:solidFill>
                  <a:schemeClr val="bg2"/>
                </a:solidFill>
              </a:rPr>
              <a:t>2005.</a:t>
            </a:r>
            <a:endParaRPr lang="fr-FR" i="1" dirty="0">
              <a:solidFill>
                <a:schemeClr val="bg2"/>
              </a:solidFill>
            </a:endParaRPr>
          </a:p>
        </p:txBody>
      </p:sp>
      <p:sp>
        <p:nvSpPr>
          <p:cNvPr id="6" name="TextBox 5"/>
          <p:cNvSpPr txBox="1"/>
          <p:nvPr/>
        </p:nvSpPr>
        <p:spPr>
          <a:xfrm>
            <a:off x="611560" y="5157192"/>
            <a:ext cx="7632848" cy="523220"/>
          </a:xfrm>
          <a:prstGeom prst="rect">
            <a:avLst/>
          </a:prstGeom>
          <a:noFill/>
        </p:spPr>
        <p:txBody>
          <a:bodyPr wrap="square" rtlCol="0">
            <a:spAutoFit/>
          </a:bodyPr>
          <a:lstStyle/>
          <a:p>
            <a:r>
              <a:rPr lang="fr-FR" i="1" dirty="0" smtClean="0">
                <a:solidFill>
                  <a:schemeClr val="bg2"/>
                </a:solidFill>
              </a:rPr>
              <a:t>* </a:t>
            </a:r>
            <a:r>
              <a:rPr lang="fr-FR" i="1" dirty="0" err="1" smtClean="0">
                <a:solidFill>
                  <a:schemeClr val="bg2"/>
                </a:solidFill>
              </a:rPr>
              <a:t>Bird</a:t>
            </a:r>
            <a:r>
              <a:rPr lang="fr-FR" i="1" dirty="0" smtClean="0">
                <a:solidFill>
                  <a:schemeClr val="bg2"/>
                </a:solidFill>
              </a:rPr>
              <a:t> et al.</a:t>
            </a:r>
            <a:r>
              <a:rPr lang="fr-FR" i="1" dirty="0">
                <a:solidFill>
                  <a:schemeClr val="bg2"/>
                </a:solidFill>
              </a:rPr>
              <a:t> </a:t>
            </a:r>
            <a:r>
              <a:rPr lang="en-US" i="1" dirty="0" smtClean="0">
                <a:solidFill>
                  <a:schemeClr val="bg2"/>
                </a:solidFill>
              </a:rPr>
              <a:t>“Don’t touch </a:t>
            </a:r>
            <a:r>
              <a:rPr lang="en-US" i="1" dirty="0">
                <a:solidFill>
                  <a:schemeClr val="bg2"/>
                </a:solidFill>
              </a:rPr>
              <a:t>my code ! : </a:t>
            </a:r>
            <a:r>
              <a:rPr lang="en-US" i="1" dirty="0" smtClean="0">
                <a:solidFill>
                  <a:schemeClr val="bg2"/>
                </a:solidFill>
              </a:rPr>
              <a:t>examining the </a:t>
            </a:r>
            <a:r>
              <a:rPr lang="en-US" i="1" dirty="0">
                <a:solidFill>
                  <a:schemeClr val="bg2"/>
                </a:solidFill>
              </a:rPr>
              <a:t>effects of ownership on software </a:t>
            </a:r>
            <a:r>
              <a:rPr lang="en-US" i="1" dirty="0" smtClean="0">
                <a:solidFill>
                  <a:schemeClr val="bg2"/>
                </a:solidFill>
              </a:rPr>
              <a:t>quality”, </a:t>
            </a:r>
            <a:r>
              <a:rPr lang="en-US" i="1" dirty="0">
                <a:solidFill>
                  <a:schemeClr val="bg2"/>
                </a:solidFill>
              </a:rPr>
              <a:t>ESEC/FSE </a:t>
            </a:r>
            <a:r>
              <a:rPr lang="en-US" i="1" dirty="0" smtClean="0">
                <a:solidFill>
                  <a:schemeClr val="bg2"/>
                </a:solidFill>
              </a:rPr>
              <a:t> 2011.</a:t>
            </a:r>
            <a:endParaRPr lang="fr-FR" i="1" dirty="0">
              <a:solidFill>
                <a:schemeClr val="bg2"/>
              </a:solidFill>
            </a:endParaRPr>
          </a:p>
        </p:txBody>
      </p:sp>
    </p:spTree>
    <p:extLst>
      <p:ext uri="{BB962C8B-B14F-4D97-AF65-F5344CB8AC3E}">
        <p14:creationId xmlns:p14="http://schemas.microsoft.com/office/powerpoint/2010/main" val="3341697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67545" y="288000"/>
            <a:ext cx="8037599" cy="1143200"/>
          </a:xfrm>
          <a:prstGeom prst="rect">
            <a:avLst/>
          </a:prstGeom>
        </p:spPr>
        <p:txBody>
          <a:bodyPr lIns="91425" tIns="91425" rIns="91425" bIns="91425" anchor="ctr" anchorCtr="0">
            <a:noAutofit/>
          </a:bodyPr>
          <a:lstStyle/>
          <a:p>
            <a:pPr lvl="0" rtl="0">
              <a:spcBef>
                <a:spcPts val="0"/>
              </a:spcBef>
              <a:buNone/>
            </a:pPr>
            <a:r>
              <a:rPr lang="fr" dirty="0" smtClean="0"/>
              <a:t>Contexte </a:t>
            </a:r>
            <a:r>
              <a:rPr lang="fr" sz="1400" dirty="0">
                <a:solidFill>
                  <a:schemeClr val="bg2"/>
                </a:solidFill>
              </a:rPr>
              <a:t>métriques et </a:t>
            </a:r>
            <a:r>
              <a:rPr lang="fr" sz="1400" dirty="0" smtClean="0">
                <a:solidFill>
                  <a:schemeClr val="bg2"/>
                </a:solidFill>
              </a:rPr>
              <a:t>procédés*</a:t>
            </a:r>
            <a:endParaRPr lang="fr" sz="1400" dirty="0">
              <a:solidFill>
                <a:schemeClr val="bg2"/>
              </a:solidFill>
            </a:endParaRPr>
          </a:p>
        </p:txBody>
      </p:sp>
      <p:sp>
        <p:nvSpPr>
          <p:cNvPr id="38" name="Shape 38"/>
          <p:cNvSpPr txBox="1">
            <a:spLocks noGrp="1"/>
          </p:cNvSpPr>
          <p:nvPr>
            <p:ph type="body" idx="1"/>
          </p:nvPr>
        </p:nvSpPr>
        <p:spPr>
          <a:xfrm>
            <a:off x="251521" y="1964858"/>
            <a:ext cx="8538599" cy="3768399"/>
          </a:xfrm>
          <a:prstGeom prst="rect">
            <a:avLst/>
          </a:prstGeom>
        </p:spPr>
        <p:txBody>
          <a:bodyPr lIns="91425" tIns="91425" rIns="91425" bIns="91425" anchor="t" anchorCtr="0">
            <a:noAutofit/>
          </a:bodyPr>
          <a:lstStyle/>
          <a:p>
            <a:pPr marL="381000" lvl="0" indent="-342900" rtl="0">
              <a:spcBef>
                <a:spcPts val="0"/>
              </a:spcBef>
              <a:buClr>
                <a:schemeClr val="dk1"/>
              </a:buClr>
              <a:buSzPct val="100000"/>
              <a:buFont typeface="Arial" panose="020B0604020202020204" pitchFamily="34" charset="0"/>
              <a:buChar char="•"/>
            </a:pPr>
            <a:r>
              <a:rPr lang="fr" sz="2400" dirty="0"/>
              <a:t>NoD </a:t>
            </a:r>
            <a:r>
              <a:rPr lang="fr" sz="2400" dirty="0" smtClean="0">
                <a:solidFill>
                  <a:schemeClr val="bg2"/>
                </a:solidFill>
              </a:rPr>
              <a:t>(Number of Developers): </a:t>
            </a:r>
            <a:r>
              <a:rPr lang="fr" sz="2400" dirty="0"/>
              <a:t>nombre de développeurs </a:t>
            </a:r>
            <a:r>
              <a:rPr lang="fr" sz="2400" dirty="0" smtClean="0"/>
              <a:t/>
            </a:r>
            <a:br>
              <a:rPr lang="fr" sz="2400" dirty="0" smtClean="0"/>
            </a:br>
            <a:endParaRPr lang="fr" sz="2400" dirty="0"/>
          </a:p>
          <a:p>
            <a:pPr marL="381000" lvl="0" indent="-342900" rtl="0">
              <a:spcBef>
                <a:spcPts val="0"/>
              </a:spcBef>
              <a:buClr>
                <a:schemeClr val="dk1"/>
              </a:buClr>
              <a:buSzPct val="100000"/>
              <a:buFont typeface="Arial" panose="020B0604020202020204" pitchFamily="34" charset="0"/>
              <a:buChar char="•"/>
            </a:pPr>
            <a:r>
              <a:rPr lang="fr" sz="2400" dirty="0"/>
              <a:t>NoC </a:t>
            </a:r>
            <a:r>
              <a:rPr lang="fr" sz="2400" dirty="0" smtClean="0">
                <a:solidFill>
                  <a:schemeClr val="bg2"/>
                </a:solidFill>
              </a:rPr>
              <a:t>(Number of Changes): </a:t>
            </a:r>
            <a:r>
              <a:rPr lang="fr" sz="2400" dirty="0"/>
              <a:t>nombre de </a:t>
            </a:r>
            <a:r>
              <a:rPr lang="fr" sz="2400" dirty="0" smtClean="0"/>
              <a:t>modifications</a:t>
            </a:r>
            <a:br>
              <a:rPr lang="fr" sz="2400" dirty="0" smtClean="0"/>
            </a:br>
            <a:endParaRPr lang="fr" sz="2400" dirty="0"/>
          </a:p>
          <a:p>
            <a:pPr marL="381000" lvl="0" indent="-342900">
              <a:spcBef>
                <a:spcPts val="0"/>
              </a:spcBef>
              <a:buClr>
                <a:schemeClr val="dk1"/>
              </a:buClr>
              <a:buSzPct val="100000"/>
              <a:buFont typeface="Arial" panose="020B0604020202020204" pitchFamily="34" charset="0"/>
              <a:buChar char="•"/>
            </a:pPr>
            <a:r>
              <a:rPr lang="fr" sz="2400" dirty="0"/>
              <a:t>CC </a:t>
            </a:r>
            <a:r>
              <a:rPr lang="fr" sz="2400" dirty="0" smtClean="0">
                <a:solidFill>
                  <a:schemeClr val="bg2"/>
                </a:solidFill>
              </a:rPr>
              <a:t>(Code Churn): </a:t>
            </a:r>
            <a:r>
              <a:rPr lang="fr" sz="2400" dirty="0"/>
              <a:t>nombre de </a:t>
            </a:r>
            <a:r>
              <a:rPr lang="fr" sz="2400" dirty="0" smtClean="0"/>
              <a:t>lignes </a:t>
            </a:r>
            <a:r>
              <a:rPr lang="fr" sz="2400" dirty="0" smtClean="0"/>
              <a:t>ajoutées </a:t>
            </a:r>
            <a:r>
              <a:rPr lang="fr" sz="2400" dirty="0"/>
              <a:t>ou </a:t>
            </a:r>
            <a:r>
              <a:rPr lang="fr" sz="2400" dirty="0" smtClean="0"/>
              <a:t>supprimées</a:t>
            </a:r>
            <a:endParaRPr lang="fr" sz="2400" dirty="0"/>
          </a:p>
        </p:txBody>
      </p:sp>
      <p:sp>
        <p:nvSpPr>
          <p:cNvPr id="39" name="Shape 39"/>
          <p:cNvSpPr txBox="1"/>
          <p:nvPr/>
        </p:nvSpPr>
        <p:spPr>
          <a:xfrm>
            <a:off x="241808" y="5541235"/>
            <a:ext cx="8002600" cy="906397"/>
          </a:xfrm>
          <a:prstGeom prst="rect">
            <a:avLst/>
          </a:prstGeom>
        </p:spPr>
        <p:txBody>
          <a:bodyPr lIns="91425" tIns="91425" rIns="91425" bIns="91425" anchor="t" anchorCtr="0">
            <a:noAutofit/>
          </a:bodyPr>
          <a:lstStyle/>
          <a:p>
            <a:pPr lvl="0">
              <a:buClr>
                <a:schemeClr val="dk1"/>
              </a:buClr>
              <a:buSzPct val="78571"/>
            </a:pPr>
            <a:r>
              <a:rPr lang="fr" dirty="0" smtClean="0">
                <a:solidFill>
                  <a:srgbClr val="666666"/>
                </a:solidFill>
              </a:rPr>
              <a:t>* Radjenovic </a:t>
            </a:r>
            <a:r>
              <a:rPr lang="fr" i="1" dirty="0">
                <a:solidFill>
                  <a:srgbClr val="666666"/>
                </a:solidFill>
              </a:rPr>
              <a:t>et </a:t>
            </a:r>
            <a:r>
              <a:rPr lang="fr" i="1" dirty="0" smtClean="0">
                <a:solidFill>
                  <a:srgbClr val="666666"/>
                </a:solidFill>
              </a:rPr>
              <a:t>al,</a:t>
            </a:r>
            <a:r>
              <a:rPr lang="fr" i="1" dirty="0">
                <a:solidFill>
                  <a:srgbClr val="666666"/>
                </a:solidFill>
              </a:rPr>
              <a:t> </a:t>
            </a:r>
            <a:r>
              <a:rPr lang="fr" i="1" dirty="0" smtClean="0">
                <a:solidFill>
                  <a:srgbClr val="666666"/>
                </a:solidFill>
              </a:rPr>
              <a:t/>
            </a:r>
            <a:br>
              <a:rPr lang="fr" i="1" dirty="0" smtClean="0">
                <a:solidFill>
                  <a:srgbClr val="666666"/>
                </a:solidFill>
              </a:rPr>
            </a:br>
            <a:r>
              <a:rPr lang="fr" dirty="0" smtClean="0">
                <a:solidFill>
                  <a:srgbClr val="666666"/>
                </a:solidFill>
              </a:rPr>
              <a:t>“</a:t>
            </a:r>
            <a:r>
              <a:rPr lang="fr" dirty="0">
                <a:solidFill>
                  <a:srgbClr val="666666"/>
                </a:solidFill>
              </a:rPr>
              <a:t>Software fault prediction metrics : A systematic literature review</a:t>
            </a:r>
            <a:r>
              <a:rPr lang="fr" dirty="0" smtClean="0">
                <a:solidFill>
                  <a:srgbClr val="666666"/>
                </a:solidFill>
              </a:rPr>
              <a:t>.”, </a:t>
            </a:r>
            <a:r>
              <a:rPr lang="fr-FR" dirty="0" smtClean="0">
                <a:solidFill>
                  <a:srgbClr val="666666"/>
                </a:solidFill>
              </a:rPr>
              <a:t>Information </a:t>
            </a:r>
            <a:r>
              <a:rPr lang="fr-FR" dirty="0">
                <a:solidFill>
                  <a:srgbClr val="666666"/>
                </a:solidFill>
              </a:rPr>
              <a:t>and Software </a:t>
            </a:r>
            <a:r>
              <a:rPr lang="fr-FR" dirty="0" err="1">
                <a:solidFill>
                  <a:srgbClr val="666666"/>
                </a:solidFill>
              </a:rPr>
              <a:t>Technology</a:t>
            </a:r>
            <a:r>
              <a:rPr lang="fr-FR" dirty="0">
                <a:solidFill>
                  <a:srgbClr val="666666"/>
                </a:solidFill>
              </a:rPr>
              <a:t>, </a:t>
            </a:r>
            <a:r>
              <a:rPr lang="fr" dirty="0" smtClean="0">
                <a:solidFill>
                  <a:srgbClr val="666666"/>
                </a:solidFill>
              </a:rPr>
              <a:t>2013</a:t>
            </a:r>
            <a:endParaRPr lang="fr" dirty="0">
              <a:solidFill>
                <a:srgbClr val="666666"/>
              </a:solidFill>
            </a:endParaRPr>
          </a:p>
        </p:txBody>
      </p:sp>
      <p:sp>
        <p:nvSpPr>
          <p:cNvPr id="5" name="TextBox 4"/>
          <p:cNvSpPr txBox="1"/>
          <p:nvPr/>
        </p:nvSpPr>
        <p:spPr>
          <a:xfrm>
            <a:off x="8855282" y="6536095"/>
            <a:ext cx="288718" cy="307777"/>
          </a:xfrm>
          <a:prstGeom prst="rect">
            <a:avLst/>
          </a:prstGeom>
          <a:noFill/>
        </p:spPr>
        <p:txBody>
          <a:bodyPr wrap="square" rtlCol="0">
            <a:spAutoFit/>
          </a:bodyPr>
          <a:lstStyle/>
          <a:p>
            <a:r>
              <a:rPr lang="fr-FR" dirty="0"/>
              <a:t>4</a:t>
            </a:r>
            <a:endParaRPr lang="fr-FR" dirty="0" smtClean="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Contexte </a:t>
            </a:r>
            <a:r>
              <a:rPr lang="fr" sz="1400" dirty="0">
                <a:solidFill>
                  <a:schemeClr val="bg2"/>
                </a:solidFill>
              </a:rPr>
              <a:t>métriques et renommage</a:t>
            </a:r>
          </a:p>
        </p:txBody>
      </p:sp>
      <p:pic>
        <p:nvPicPr>
          <p:cNvPr id="45" name="Shape 45"/>
          <p:cNvPicPr preferRelativeResize="0"/>
          <p:nvPr/>
        </p:nvPicPr>
        <p:blipFill>
          <a:blip r:embed="rId3"/>
          <a:stretch>
            <a:fillRect/>
          </a:stretch>
        </p:blipFill>
        <p:spPr>
          <a:xfrm>
            <a:off x="612125" y="1693967"/>
            <a:ext cx="5009574" cy="4078465"/>
          </a:xfrm>
          <a:prstGeom prst="rect">
            <a:avLst/>
          </a:prstGeom>
          <a:noFill/>
          <a:ln>
            <a:noFill/>
          </a:ln>
        </p:spPr>
      </p:pic>
      <p:sp>
        <p:nvSpPr>
          <p:cNvPr id="4" name="TextBox 3"/>
          <p:cNvSpPr txBox="1"/>
          <p:nvPr/>
        </p:nvSpPr>
        <p:spPr>
          <a:xfrm>
            <a:off x="6283610" y="4899620"/>
            <a:ext cx="2651348" cy="523220"/>
          </a:xfrm>
          <a:prstGeom prst="rect">
            <a:avLst/>
          </a:prstGeom>
          <a:noFill/>
        </p:spPr>
        <p:txBody>
          <a:bodyPr wrap="square" rtlCol="0">
            <a:spAutoFit/>
          </a:bodyPr>
          <a:lstStyle/>
          <a:p>
            <a:r>
              <a:rPr lang="fr-FR" sz="2800" b="1" dirty="0" smtClean="0"/>
              <a:t>Renommage</a:t>
            </a:r>
            <a:endParaRPr lang="fr-FR" sz="2800" b="1"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 t="3658" r="1126" b="-671"/>
          <a:stretch/>
        </p:blipFill>
        <p:spPr>
          <a:xfrm>
            <a:off x="6986904" y="3892090"/>
            <a:ext cx="1244760" cy="977070"/>
          </a:xfrm>
          <a:prstGeom prst="rect">
            <a:avLst/>
          </a:prstGeom>
        </p:spPr>
      </p:pic>
      <p:sp>
        <p:nvSpPr>
          <p:cNvPr id="6" name="TextBox 5"/>
          <p:cNvSpPr txBox="1"/>
          <p:nvPr/>
        </p:nvSpPr>
        <p:spPr>
          <a:xfrm>
            <a:off x="8855282" y="6550223"/>
            <a:ext cx="288718" cy="307777"/>
          </a:xfrm>
          <a:prstGeom prst="rect">
            <a:avLst/>
          </a:prstGeom>
          <a:noFill/>
        </p:spPr>
        <p:txBody>
          <a:bodyPr wrap="square" rtlCol="0">
            <a:spAutoFit/>
          </a:bodyPr>
          <a:lstStyle/>
          <a:p>
            <a:r>
              <a:rPr lang="fr-FR" dirty="0" smtClean="0"/>
              <a:t>5</a:t>
            </a:r>
            <a:endParaRPr lang="fr-FR" dirty="0" smtClean="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Contexte </a:t>
            </a:r>
            <a:r>
              <a:rPr lang="fr" sz="1400" dirty="0">
                <a:solidFill>
                  <a:schemeClr val="bg2"/>
                </a:solidFill>
              </a:rPr>
              <a:t>métriques et renommage</a:t>
            </a:r>
          </a:p>
        </p:txBody>
      </p:sp>
      <p:pic>
        <p:nvPicPr>
          <p:cNvPr id="45" name="Shape 45"/>
          <p:cNvPicPr preferRelativeResize="0"/>
          <p:nvPr/>
        </p:nvPicPr>
        <p:blipFill>
          <a:blip r:embed="rId3"/>
          <a:stretch>
            <a:fillRect/>
          </a:stretch>
        </p:blipFill>
        <p:spPr>
          <a:xfrm>
            <a:off x="612125" y="1693967"/>
            <a:ext cx="5009574" cy="4078465"/>
          </a:xfrm>
          <a:prstGeom prst="rect">
            <a:avLst/>
          </a:prstGeom>
          <a:noFill/>
          <a:ln>
            <a:noFill/>
          </a:ln>
        </p:spPr>
      </p:pic>
      <p:sp>
        <p:nvSpPr>
          <p:cNvPr id="46" name="Shape 46"/>
          <p:cNvSpPr txBox="1"/>
          <p:nvPr/>
        </p:nvSpPr>
        <p:spPr>
          <a:xfrm>
            <a:off x="6012160" y="5123591"/>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smtClean="0"/>
              <a:t>1,	NoC = 1,	CC = 2</a:t>
            </a:r>
            <a:endParaRPr lang="fr" b="1" dirty="0"/>
          </a:p>
        </p:txBody>
      </p:sp>
      <p:sp>
        <p:nvSpPr>
          <p:cNvPr id="5" name="TextBox 4"/>
          <p:cNvSpPr txBox="1"/>
          <p:nvPr/>
        </p:nvSpPr>
        <p:spPr>
          <a:xfrm>
            <a:off x="8855282" y="6550223"/>
            <a:ext cx="288718" cy="307777"/>
          </a:xfrm>
          <a:prstGeom prst="rect">
            <a:avLst/>
          </a:prstGeom>
          <a:noFill/>
        </p:spPr>
        <p:txBody>
          <a:bodyPr wrap="square" rtlCol="0">
            <a:spAutoFit/>
          </a:bodyPr>
          <a:lstStyle/>
          <a:p>
            <a:r>
              <a:rPr lang="fr-FR" dirty="0"/>
              <a:t>6</a:t>
            </a:r>
            <a:endParaRPr lang="fr-FR" dirty="0" smtClean="0"/>
          </a:p>
        </p:txBody>
      </p:sp>
    </p:spTree>
    <p:extLst>
      <p:ext uri="{BB962C8B-B14F-4D97-AF65-F5344CB8AC3E}">
        <p14:creationId xmlns:p14="http://schemas.microsoft.com/office/powerpoint/2010/main" val="130821011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smtClean="0"/>
              <a:t>Contexte </a:t>
            </a:r>
            <a:r>
              <a:rPr lang="fr" sz="1400" dirty="0">
                <a:solidFill>
                  <a:schemeClr val="bg2"/>
                </a:solidFill>
              </a:rPr>
              <a:t>métriques et renommage</a:t>
            </a:r>
          </a:p>
        </p:txBody>
      </p:sp>
      <p:pic>
        <p:nvPicPr>
          <p:cNvPr id="52" name="Shape 52"/>
          <p:cNvPicPr preferRelativeResize="0"/>
          <p:nvPr/>
        </p:nvPicPr>
        <p:blipFill>
          <a:blip r:embed="rId3"/>
          <a:stretch>
            <a:fillRect/>
          </a:stretch>
        </p:blipFill>
        <p:spPr>
          <a:xfrm>
            <a:off x="612125" y="1693967"/>
            <a:ext cx="5009574" cy="4078465"/>
          </a:xfrm>
          <a:prstGeom prst="rect">
            <a:avLst/>
          </a:prstGeom>
          <a:noFill/>
          <a:ln>
            <a:noFill/>
          </a:ln>
        </p:spPr>
      </p:pic>
      <p:sp>
        <p:nvSpPr>
          <p:cNvPr id="7" name="Shape 46"/>
          <p:cNvSpPr txBox="1"/>
          <p:nvPr/>
        </p:nvSpPr>
        <p:spPr>
          <a:xfrm>
            <a:off x="6012160" y="5123590"/>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a:t>3</a:t>
            </a:r>
            <a:r>
              <a:rPr lang="fr" b="1" dirty="0" smtClean="0"/>
              <a:t>,	NoC = 3,	CC = 2</a:t>
            </a:r>
            <a:endParaRPr lang="fr" b="1" dirty="0"/>
          </a:p>
        </p:txBody>
      </p:sp>
      <p:sp>
        <p:nvSpPr>
          <p:cNvPr id="8" name="Shape 46"/>
          <p:cNvSpPr txBox="1"/>
          <p:nvPr/>
        </p:nvSpPr>
        <p:spPr>
          <a:xfrm>
            <a:off x="6012160" y="3694498"/>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a:t>2</a:t>
            </a:r>
            <a:r>
              <a:rPr lang="fr" b="1" dirty="0" smtClean="0"/>
              <a:t>,	NoC = 2,	CC = 1</a:t>
            </a:r>
            <a:endParaRPr lang="fr" b="1" dirty="0"/>
          </a:p>
        </p:txBody>
      </p:sp>
      <p:sp>
        <p:nvSpPr>
          <p:cNvPr id="9" name="Shape 46"/>
          <p:cNvSpPr txBox="1"/>
          <p:nvPr/>
        </p:nvSpPr>
        <p:spPr>
          <a:xfrm>
            <a:off x="6012160" y="2094012"/>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smtClean="0"/>
              <a:t>1,	NoC = 1,	CC = 1</a:t>
            </a:r>
            <a:endParaRPr lang="fr" b="1" dirty="0"/>
          </a:p>
        </p:txBody>
      </p:sp>
      <p:sp>
        <p:nvSpPr>
          <p:cNvPr id="11" name="TextBox 10"/>
          <p:cNvSpPr txBox="1"/>
          <p:nvPr/>
        </p:nvSpPr>
        <p:spPr>
          <a:xfrm>
            <a:off x="8855282" y="6550223"/>
            <a:ext cx="288718" cy="307777"/>
          </a:xfrm>
          <a:prstGeom prst="rect">
            <a:avLst/>
          </a:prstGeom>
          <a:noFill/>
        </p:spPr>
        <p:txBody>
          <a:bodyPr wrap="square" rtlCol="0">
            <a:spAutoFit/>
          </a:bodyPr>
          <a:lstStyle/>
          <a:p>
            <a:r>
              <a:rPr lang="fr-FR" dirty="0"/>
              <a:t>7</a:t>
            </a:r>
            <a:endParaRPr lang="fr-FR" dirty="0" smtClean="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a:t>Contexte </a:t>
            </a:r>
            <a:r>
              <a:rPr lang="fr" sz="1400" dirty="0">
                <a:solidFill>
                  <a:schemeClr val="bg2"/>
                </a:solidFill>
              </a:rPr>
              <a:t>gestionnaires de versions</a:t>
            </a:r>
          </a:p>
        </p:txBody>
      </p:sp>
      <p:pic>
        <p:nvPicPr>
          <p:cNvPr id="61" name="Shape 61"/>
          <p:cNvPicPr preferRelativeResize="0"/>
          <p:nvPr/>
        </p:nvPicPr>
        <p:blipFill>
          <a:blip r:embed="rId3"/>
          <a:stretch>
            <a:fillRect/>
          </a:stretch>
        </p:blipFill>
        <p:spPr>
          <a:xfrm>
            <a:off x="1331641" y="1849328"/>
            <a:ext cx="5553175" cy="3918765"/>
          </a:xfrm>
          <a:prstGeom prst="rect">
            <a:avLst/>
          </a:prstGeom>
          <a:noFill/>
          <a:ln>
            <a:noFill/>
          </a:ln>
        </p:spPr>
      </p:pic>
      <p:sp>
        <p:nvSpPr>
          <p:cNvPr id="2" name="TextBox 1"/>
          <p:cNvSpPr txBox="1"/>
          <p:nvPr/>
        </p:nvSpPr>
        <p:spPr>
          <a:xfrm>
            <a:off x="3858072" y="3140968"/>
            <a:ext cx="288032" cy="307777"/>
          </a:xfrm>
          <a:prstGeom prst="rect">
            <a:avLst/>
          </a:prstGeom>
          <a:noFill/>
        </p:spPr>
        <p:txBody>
          <a:bodyPr wrap="square" rtlCol="0">
            <a:spAutoFit/>
          </a:bodyPr>
          <a:lstStyle/>
          <a:p>
            <a:r>
              <a:rPr lang="fr-FR" dirty="0" smtClean="0"/>
              <a:t>*</a:t>
            </a:r>
            <a:endParaRPr lang="fr-FR" dirty="0"/>
          </a:p>
        </p:txBody>
      </p:sp>
      <p:sp>
        <p:nvSpPr>
          <p:cNvPr id="3" name="TextBox 2"/>
          <p:cNvSpPr txBox="1"/>
          <p:nvPr/>
        </p:nvSpPr>
        <p:spPr>
          <a:xfrm>
            <a:off x="395537" y="5925278"/>
            <a:ext cx="7272807" cy="461665"/>
          </a:xfrm>
          <a:prstGeom prst="rect">
            <a:avLst/>
          </a:prstGeom>
          <a:noFill/>
        </p:spPr>
        <p:txBody>
          <a:bodyPr wrap="square" rtlCol="0">
            <a:spAutoFit/>
          </a:bodyPr>
          <a:lstStyle/>
          <a:p>
            <a:r>
              <a:rPr lang="fr-FR" sz="1200" i="1" dirty="0" smtClean="0">
                <a:solidFill>
                  <a:schemeClr val="bg2"/>
                </a:solidFill>
              </a:rPr>
              <a:t>* Kim et al,</a:t>
            </a:r>
          </a:p>
          <a:p>
            <a:r>
              <a:rPr lang="fr-FR" sz="1200" i="1" dirty="0" smtClean="0">
                <a:solidFill>
                  <a:schemeClr val="bg2"/>
                </a:solidFill>
              </a:rPr>
              <a:t> </a:t>
            </a:r>
            <a:r>
              <a:rPr lang="en-US" sz="1200" i="1" dirty="0" smtClean="0">
                <a:solidFill>
                  <a:schemeClr val="bg2"/>
                </a:solidFill>
              </a:rPr>
              <a:t>“A field </a:t>
            </a:r>
            <a:r>
              <a:rPr lang="en-US" sz="1200" i="1" dirty="0">
                <a:solidFill>
                  <a:schemeClr val="bg2"/>
                </a:solidFill>
              </a:rPr>
              <a:t>study of refactoring challenges and </a:t>
            </a:r>
            <a:r>
              <a:rPr lang="en-US" sz="1200" i="1" dirty="0" smtClean="0">
                <a:solidFill>
                  <a:schemeClr val="bg2"/>
                </a:solidFill>
              </a:rPr>
              <a:t>benefits</a:t>
            </a:r>
            <a:r>
              <a:rPr lang="en-US" sz="1200" i="1" dirty="0">
                <a:solidFill>
                  <a:schemeClr val="bg2"/>
                </a:solidFill>
              </a:rPr>
              <a:t>”, </a:t>
            </a:r>
            <a:r>
              <a:rPr lang="fr-FR" sz="1200" i="1" dirty="0" err="1" smtClean="0">
                <a:solidFill>
                  <a:schemeClr val="bg2"/>
                </a:solidFill>
              </a:rPr>
              <a:t>Foundations</a:t>
            </a:r>
            <a:r>
              <a:rPr lang="fr-FR" sz="1200" i="1" dirty="0" smtClean="0">
                <a:solidFill>
                  <a:schemeClr val="bg2"/>
                </a:solidFill>
              </a:rPr>
              <a:t> of </a:t>
            </a:r>
            <a:r>
              <a:rPr lang="fr-FR" sz="1200" i="1" dirty="0">
                <a:solidFill>
                  <a:schemeClr val="bg2"/>
                </a:solidFill>
              </a:rPr>
              <a:t>Software Engineering, 2012.</a:t>
            </a:r>
          </a:p>
        </p:txBody>
      </p:sp>
      <p:sp>
        <p:nvSpPr>
          <p:cNvPr id="6" name="TextBox 5"/>
          <p:cNvSpPr txBox="1"/>
          <p:nvPr/>
        </p:nvSpPr>
        <p:spPr>
          <a:xfrm>
            <a:off x="8855282" y="6550223"/>
            <a:ext cx="288718" cy="307777"/>
          </a:xfrm>
          <a:prstGeom prst="rect">
            <a:avLst/>
          </a:prstGeom>
          <a:noFill/>
        </p:spPr>
        <p:txBody>
          <a:bodyPr wrap="square" rtlCol="0">
            <a:spAutoFit/>
          </a:bodyPr>
          <a:lstStyle/>
          <a:p>
            <a:r>
              <a:rPr lang="fr-FR" dirty="0" smtClean="0"/>
              <a:t>8</a:t>
            </a:r>
            <a:endParaRPr lang="fr-FR" dirty="0" smtClean="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a:t>Analyse des études antérieures</a:t>
            </a:r>
          </a:p>
        </p:txBody>
      </p:sp>
      <p:sp>
        <p:nvSpPr>
          <p:cNvPr id="2" name="TextBox 1"/>
          <p:cNvSpPr txBox="1"/>
          <p:nvPr/>
        </p:nvSpPr>
        <p:spPr>
          <a:xfrm>
            <a:off x="525175" y="1844824"/>
            <a:ext cx="6768752" cy="523220"/>
          </a:xfrm>
          <a:prstGeom prst="rect">
            <a:avLst/>
          </a:prstGeom>
          <a:noFill/>
        </p:spPr>
        <p:txBody>
          <a:bodyPr wrap="square" rtlCol="0">
            <a:spAutoFit/>
          </a:bodyPr>
          <a:lstStyle/>
          <a:p>
            <a:r>
              <a:rPr lang="fr-FR" i="1" dirty="0" err="1" smtClean="0">
                <a:solidFill>
                  <a:schemeClr val="bg2"/>
                </a:solidFill>
              </a:rPr>
              <a:t>Radjenovic</a:t>
            </a:r>
            <a:r>
              <a:rPr lang="fr-FR" i="1" dirty="0" smtClean="0">
                <a:solidFill>
                  <a:schemeClr val="bg2"/>
                </a:solidFill>
              </a:rPr>
              <a:t> et al, </a:t>
            </a:r>
            <a:r>
              <a:rPr lang="en-US" i="1" dirty="0" smtClean="0">
                <a:solidFill>
                  <a:schemeClr val="bg2"/>
                </a:solidFill>
              </a:rPr>
              <a:t>“Software fault </a:t>
            </a:r>
            <a:r>
              <a:rPr lang="en-US" i="1" dirty="0">
                <a:solidFill>
                  <a:schemeClr val="bg2"/>
                </a:solidFill>
              </a:rPr>
              <a:t>prediction metrics : A systematic </a:t>
            </a:r>
            <a:r>
              <a:rPr lang="en-US" i="1" dirty="0" smtClean="0">
                <a:solidFill>
                  <a:schemeClr val="bg2"/>
                </a:solidFill>
              </a:rPr>
              <a:t>literature review”, </a:t>
            </a:r>
            <a:r>
              <a:rPr lang="en-US" i="1" dirty="0">
                <a:solidFill>
                  <a:schemeClr val="bg2"/>
                </a:solidFill>
              </a:rPr>
              <a:t>Information and Software Technology, </a:t>
            </a:r>
            <a:r>
              <a:rPr lang="fr-FR" i="1" dirty="0" smtClean="0">
                <a:solidFill>
                  <a:schemeClr val="bg2"/>
                </a:solidFill>
              </a:rPr>
              <a:t>2013.</a:t>
            </a:r>
          </a:p>
        </p:txBody>
      </p:sp>
      <p:sp>
        <p:nvSpPr>
          <p:cNvPr id="3" name="TextBox 2"/>
          <p:cNvSpPr txBox="1"/>
          <p:nvPr/>
        </p:nvSpPr>
        <p:spPr>
          <a:xfrm>
            <a:off x="525175" y="3645024"/>
            <a:ext cx="3182730" cy="369332"/>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t>11 projets open source</a:t>
            </a:r>
            <a:endParaRPr lang="fr-FR" sz="1800" dirty="0"/>
          </a:p>
        </p:txBody>
      </p:sp>
      <p:sp>
        <p:nvSpPr>
          <p:cNvPr id="4" name="TextBox 3"/>
          <p:cNvSpPr txBox="1"/>
          <p:nvPr/>
        </p:nvSpPr>
        <p:spPr>
          <a:xfrm>
            <a:off x="5436096" y="3645024"/>
            <a:ext cx="2894698" cy="369332"/>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t>15 projets industriels</a:t>
            </a:r>
            <a:endParaRPr lang="fr-FR" sz="1800" dirty="0"/>
          </a:p>
        </p:txBody>
      </p:sp>
      <p:sp>
        <p:nvSpPr>
          <p:cNvPr id="5" name="TextBox 4"/>
          <p:cNvSpPr txBox="1"/>
          <p:nvPr/>
        </p:nvSpPr>
        <p:spPr>
          <a:xfrm>
            <a:off x="512598" y="2636912"/>
            <a:ext cx="7818195" cy="646331"/>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solidFill>
                  <a:schemeClr val="tx1"/>
                </a:solidFill>
              </a:rPr>
              <a:t>Des études </a:t>
            </a:r>
            <a:r>
              <a:rPr lang="fr-FR" sz="1800" dirty="0">
                <a:solidFill>
                  <a:schemeClr val="tx1"/>
                </a:solidFill>
              </a:rPr>
              <a:t>et expérimentations pour la prédiction de bugs, </a:t>
            </a:r>
            <a:r>
              <a:rPr lang="fr-FR" sz="1800" dirty="0" smtClean="0">
                <a:solidFill>
                  <a:schemeClr val="tx1"/>
                </a:solidFill>
              </a:rPr>
              <a:t>qui utilisent </a:t>
            </a:r>
            <a:r>
              <a:rPr lang="fr-FR" sz="1800" dirty="0">
                <a:solidFill>
                  <a:schemeClr val="tx1"/>
                </a:solidFill>
              </a:rPr>
              <a:t>les métriques de procédés </a:t>
            </a:r>
            <a:r>
              <a:rPr lang="fr-FR" sz="1800" dirty="0" smtClean="0">
                <a:solidFill>
                  <a:schemeClr val="tx1"/>
                </a:solidFill>
              </a:rPr>
              <a:t>:</a:t>
            </a:r>
            <a:endParaRPr lang="fr-FR" sz="1800"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54" y="4293096"/>
            <a:ext cx="1589167" cy="54352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572" y="4851630"/>
            <a:ext cx="1173981" cy="56989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5035399"/>
            <a:ext cx="772247" cy="77224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6540" y="5869593"/>
            <a:ext cx="578032" cy="549130"/>
          </a:xfrm>
          <a:prstGeom prst="rect">
            <a:avLst/>
          </a:prstGeom>
        </p:spPr>
      </p:pic>
      <p:sp>
        <p:nvSpPr>
          <p:cNvPr id="11" name="TextBox 10"/>
          <p:cNvSpPr txBox="1"/>
          <p:nvPr/>
        </p:nvSpPr>
        <p:spPr>
          <a:xfrm>
            <a:off x="2694572" y="6157113"/>
            <a:ext cx="864096" cy="261610"/>
          </a:xfrm>
          <a:prstGeom prst="rect">
            <a:avLst/>
          </a:prstGeom>
          <a:noFill/>
        </p:spPr>
        <p:txBody>
          <a:bodyPr wrap="square" rtlCol="0">
            <a:spAutoFit/>
          </a:bodyPr>
          <a:lstStyle/>
          <a:p>
            <a:r>
              <a:rPr lang="fr-FR" sz="1100" dirty="0" err="1" smtClean="0"/>
              <a:t>ArgoUML</a:t>
            </a:r>
            <a:endParaRPr lang="fr-FR" sz="1100"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4255" y="4353371"/>
            <a:ext cx="2158380" cy="1079190"/>
          </a:xfrm>
          <a:prstGeom prst="rect">
            <a:avLst/>
          </a:prstGeom>
        </p:spPr>
      </p:pic>
      <p:sp>
        <p:nvSpPr>
          <p:cNvPr id="13" name="TextBox 12"/>
          <p:cNvSpPr txBox="1"/>
          <p:nvPr/>
        </p:nvSpPr>
        <p:spPr>
          <a:xfrm>
            <a:off x="8855282" y="6550223"/>
            <a:ext cx="288718" cy="307777"/>
          </a:xfrm>
          <a:prstGeom prst="rect">
            <a:avLst/>
          </a:prstGeom>
          <a:noFill/>
        </p:spPr>
        <p:txBody>
          <a:bodyPr wrap="square" rtlCol="0">
            <a:spAutoFit/>
          </a:bodyPr>
          <a:lstStyle/>
          <a:p>
            <a:r>
              <a:rPr lang="fr-FR" dirty="0" smtClean="0"/>
              <a:t>9</a:t>
            </a:r>
            <a:endParaRPr lang="fr-FR" dirty="0" smtClean="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2736</TotalTime>
  <Words>1521</Words>
  <Application>Microsoft Office PowerPoint</Application>
  <PresentationFormat>On-screen Show (4:3)</PresentationFormat>
  <Paragraphs>156</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simple-light</vt:lpstr>
      <vt:lpstr>L’impact du renommage sur les métriques de procédés</vt:lpstr>
      <vt:lpstr>Plan</vt:lpstr>
      <vt:lpstr>Contexte définition du sujet</vt:lpstr>
      <vt:lpstr>Contexte métriques et procédés*</vt:lpstr>
      <vt:lpstr>Contexte métriques et renommage</vt:lpstr>
      <vt:lpstr>Contexte métriques et renommage</vt:lpstr>
      <vt:lpstr>Contexte métriques et renommage</vt:lpstr>
      <vt:lpstr>Contexte gestionnaires de versions</vt:lpstr>
      <vt:lpstr>Analyse des études antérieures</vt:lpstr>
      <vt:lpstr>Problématique</vt:lpstr>
      <vt:lpstr>Méthodologie corpus</vt:lpstr>
      <vt:lpstr>Méthodologie première expérience</vt:lpstr>
      <vt:lpstr>Méthodologie première expérience</vt:lpstr>
      <vt:lpstr>Méthodologie première expérience</vt:lpstr>
      <vt:lpstr>Méthodologie première expérience</vt:lpstr>
      <vt:lpstr>Méthodologie première expérience</vt:lpstr>
      <vt:lpstr>Méthodologie deuxième expérience</vt:lpstr>
      <vt:lpstr>Méthodologie deuxième expérience</vt:lpstr>
      <vt:lpstr>Résultats première expérience</vt:lpstr>
      <vt:lpstr>Résultats deuxième expérience</vt:lpstr>
      <vt:lpstr>Conclusion</vt:lpstr>
      <vt:lpstr>Annexe A</vt:lpstr>
      <vt:lpstr>Annexe B</vt:lpstr>
      <vt:lpstr>Annexe C</vt:lpstr>
      <vt:lpstr>Annexe 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L’impact du renommage sur les métriques de procédés</dc:title>
  <dc:creator>Stonesong</dc:creator>
  <cp:lastModifiedBy>Stonesong</cp:lastModifiedBy>
  <cp:revision>63</cp:revision>
  <dcterms:modified xsi:type="dcterms:W3CDTF">2014-06-08T14:29:02Z</dcterms:modified>
</cp:coreProperties>
</file>