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6"/>
  </p:notesMasterIdLst>
  <p:sldIdLst>
    <p:sldId id="256" r:id="rId2"/>
    <p:sldId id="257" r:id="rId3"/>
    <p:sldId id="276" r:id="rId4"/>
    <p:sldId id="258" r:id="rId5"/>
    <p:sldId id="259" r:id="rId6"/>
    <p:sldId id="282" r:id="rId7"/>
    <p:sldId id="260" r:id="rId8"/>
    <p:sldId id="261" r:id="rId9"/>
    <p:sldId id="274" r:id="rId10"/>
    <p:sldId id="283" r:id="rId11"/>
    <p:sldId id="265" r:id="rId12"/>
    <p:sldId id="266" r:id="rId13"/>
    <p:sldId id="279" r:id="rId14"/>
    <p:sldId id="267" r:id="rId15"/>
    <p:sldId id="268" r:id="rId16"/>
    <p:sldId id="270" r:id="rId17"/>
    <p:sldId id="284" r:id="rId18"/>
    <p:sldId id="272" r:id="rId19"/>
    <p:sldId id="280" r:id="rId20"/>
    <p:sldId id="275" r:id="rId21"/>
    <p:sldId id="287" r:id="rId22"/>
    <p:sldId id="288" r:id="rId23"/>
    <p:sldId id="289" r:id="rId24"/>
    <p:sldId id="290" r:id="rId2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2914" autoAdjust="0"/>
  </p:normalViewPr>
  <p:slideViewPr>
    <p:cSldViewPr>
      <p:cViewPr varScale="1">
        <p:scale>
          <a:sx n="109" d="100"/>
          <a:sy n="109" d="100"/>
        </p:scale>
        <p:origin x="-1668"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certaines</a:t>
            </a:r>
            <a:r>
              <a:rPr lang="fr-FR" baseline="0" dirty="0" smtClean="0"/>
              <a:t> périodes le renommage Nous proposons les </a:t>
            </a:r>
            <a:r>
              <a:rPr lang="fr-FR" baseline="0" dirty="0" err="1" smtClean="0"/>
              <a:t>recommendations</a:t>
            </a:r>
            <a:r>
              <a:rPr lang="fr-FR" baseline="0" dirty="0" smtClean="0"/>
              <a:t> suivantes: Eviter le calcul de métriques dans les périodes initiales, utiliser un </a:t>
            </a:r>
            <a:r>
              <a:rPr lang="fr-FR" baseline="0" dirty="0" err="1" smtClean="0"/>
              <a:t>algo</a:t>
            </a:r>
            <a:r>
              <a:rPr lang="fr-FR" baseline="0" dirty="0" smtClean="0"/>
              <a:t> de détection de renommage ou Git à défaut. D’autres </a:t>
            </a:r>
            <a:r>
              <a:rPr lang="fr-FR" baseline="0" dirty="0" err="1" smtClean="0"/>
              <a:t>algo</a:t>
            </a:r>
            <a:r>
              <a:rPr lang="fr-FR" baseline="0" dirty="0" smtClean="0"/>
              <a:t> pour niveaux de granularité plus fin que les fichiers. Indiquer dans les études comment il a été traité. peut être très présent et biaiser le calcul de métriques. Par conséquent nous avons montré que les développeurs chercheurs devraient être prudents lors du calcul de ces métriques. </a:t>
            </a:r>
            <a:r>
              <a:rPr lang="fr-FR" dirty="0" smtClean="0"/>
              <a:t>Evaluer la précision d’autres </a:t>
            </a:r>
            <a:r>
              <a:rPr lang="fr-FR" dirty="0" err="1" smtClean="0"/>
              <a:t>algo</a:t>
            </a:r>
            <a:r>
              <a:rPr lang="fr-FR" dirty="0" smtClean="0"/>
              <a:t> donné dans l’article,</a:t>
            </a:r>
            <a:r>
              <a:rPr lang="fr-FR" baseline="0" dirty="0" smtClean="0"/>
              <a:t> split et </a:t>
            </a:r>
            <a:r>
              <a:rPr lang="fr-FR" baseline="0" dirty="0" err="1" smtClean="0"/>
              <a:t>merge</a:t>
            </a:r>
            <a:r>
              <a:rPr lang="fr-FR" baseline="0" dirty="0" smtClean="0"/>
              <a:t> problème plus complexe.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Des 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métriques de procédés se concentrent</a:t>
            </a:r>
            <a:r>
              <a:rPr lang="fr-FR" baseline="0" dirty="0" smtClean="0"/>
              <a:t> sur l’évolution logicielle et mesurent les modifications subies par les entités d’un code source durant le développement.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Ici un exemple.</a:t>
            </a:r>
            <a:endParaRPr lang="fr-FR" dirty="0" smtClean="0"/>
          </a:p>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3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8"/>
            <a:ext cx="7772400" cy="10463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7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3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dirty="0"/>
              <a:t>L’impact du renommage sur les</a:t>
            </a:r>
          </a:p>
          <a:p>
            <a:pPr algn="ctr">
              <a:spcBef>
                <a:spcPts val="0"/>
              </a:spcBef>
              <a:buNone/>
            </a:pPr>
            <a:r>
              <a:rPr lang="fr" sz="3600" dirty="0"/>
              <a:t>métriques de </a:t>
            </a:r>
            <a:r>
              <a:rPr lang="fr" sz="3600" dirty="0" smtClean="0"/>
              <a:t>procédés</a:t>
            </a:r>
            <a:endParaRPr lang="fr" sz="3600" dirty="0"/>
          </a:p>
        </p:txBody>
      </p:sp>
      <p:sp>
        <p:nvSpPr>
          <p:cNvPr id="24" name="Shape 24"/>
          <p:cNvSpPr txBox="1">
            <a:spLocks noGrp="1"/>
          </p:cNvSpPr>
          <p:nvPr>
            <p:ph type="subTitle" idx="1"/>
          </p:nvPr>
        </p:nvSpPr>
        <p:spPr>
          <a:xfrm>
            <a:off x="685801" y="4101074"/>
            <a:ext cx="7981199" cy="258124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400" dirty="0"/>
              <a:t>Pierre Chanson</a:t>
            </a:r>
          </a:p>
          <a:p>
            <a:pPr lvl="0" rtl="0">
              <a:spcBef>
                <a:spcPts val="0"/>
              </a:spcBef>
              <a:buClr>
                <a:schemeClr val="dk1"/>
              </a:buClr>
              <a:buFont typeface="Arial"/>
              <a:buNone/>
            </a:pPr>
            <a:endParaRPr sz="1400" dirty="0"/>
          </a:p>
          <a:p>
            <a:pPr lvl="0" rtl="0">
              <a:spcBef>
                <a:spcPts val="0"/>
              </a:spcBef>
              <a:buClr>
                <a:schemeClr val="dk1"/>
              </a:buClr>
              <a:buSzPct val="61111"/>
              <a:buFont typeface="Arial"/>
              <a:buNone/>
            </a:pPr>
            <a:r>
              <a:rPr lang="fr" sz="1400" dirty="0"/>
              <a:t>Encadrants: Jean-Rémy Falleri et Matthieu </a:t>
            </a:r>
            <a:r>
              <a:rPr lang="fr" sz="1400" dirty="0" smtClean="0"/>
              <a:t>Foucault</a:t>
            </a:r>
            <a:endParaRPr lang="fr" sz="1400" dirty="0"/>
          </a:p>
        </p:txBody>
      </p:sp>
      <p:pic>
        <p:nvPicPr>
          <p:cNvPr id="25" name="Shape 25"/>
          <p:cNvPicPr preferRelativeResize="0"/>
          <p:nvPr/>
        </p:nvPicPr>
        <p:blipFill>
          <a:blip r:embed="rId3"/>
          <a:stretch>
            <a:fillRect/>
          </a:stretch>
        </p:blipFill>
        <p:spPr>
          <a:xfrm>
            <a:off x="6660232" y="427114"/>
            <a:ext cx="2267566" cy="553615"/>
          </a:xfrm>
          <a:prstGeom prst="rect">
            <a:avLst/>
          </a:prstGeom>
          <a:noFill/>
          <a:ln>
            <a:noFill/>
          </a:ln>
        </p:spPr>
      </p:pic>
      <p:pic>
        <p:nvPicPr>
          <p:cNvPr id="26" name="Shape 26"/>
          <p:cNvPicPr preferRelativeResize="0"/>
          <p:nvPr/>
        </p:nvPicPr>
        <p:blipFill>
          <a:blip r:embed="rId4"/>
          <a:stretch>
            <a:fillRect/>
          </a:stretch>
        </p:blipFill>
        <p:spPr>
          <a:xfrm>
            <a:off x="192272" y="427115"/>
            <a:ext cx="1067360" cy="553614"/>
          </a:xfrm>
          <a:prstGeom prst="rect">
            <a:avLst/>
          </a:prstGeom>
          <a:noFill/>
          <a:ln>
            <a:noFill/>
          </a:ln>
        </p:spPr>
      </p:pic>
      <p:sp>
        <p:nvSpPr>
          <p:cNvPr id="3" name="TextBox 2"/>
          <p:cNvSpPr txBox="1"/>
          <p:nvPr/>
        </p:nvSpPr>
        <p:spPr>
          <a:xfrm>
            <a:off x="8855282" y="65502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Problématique</a:t>
            </a:r>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fr-FR" dirty="0" smtClean="0"/>
              <a:t>Quelle est la quantité de renommage dans les projets ?</a:t>
            </a:r>
            <a:br>
              <a:rPr lang="fr-FR" dirty="0" smtClean="0"/>
            </a:br>
            <a:endParaRPr lang="fr-FR" dirty="0" smtClean="0"/>
          </a:p>
          <a:p>
            <a:pPr marL="457200" indent="-457200">
              <a:buFont typeface="Arial" panose="020B0604020202020204" pitchFamily="34" charset="0"/>
              <a:buChar char="•"/>
            </a:pPr>
            <a:r>
              <a:rPr lang="fr-FR" dirty="0" smtClean="0"/>
              <a:t>Ce renommage </a:t>
            </a:r>
            <a:r>
              <a:rPr lang="fr-FR" dirty="0" err="1" smtClean="0"/>
              <a:t>a-t-il</a:t>
            </a:r>
            <a:r>
              <a:rPr lang="fr-FR" dirty="0" smtClean="0"/>
              <a:t> un impact réel sur les métriques de procédés ?</a:t>
            </a:r>
            <a:endParaRPr lang="fr-FR"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10</a:t>
            </a:r>
            <a:endParaRPr lang="fr-FR" dirty="0" smtClean="0"/>
          </a:p>
        </p:txBody>
      </p:sp>
    </p:spTree>
    <p:extLst>
      <p:ext uri="{BB962C8B-B14F-4D97-AF65-F5344CB8AC3E}">
        <p14:creationId xmlns:p14="http://schemas.microsoft.com/office/powerpoint/2010/main" val="401122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Méthodologie </a:t>
            </a:r>
            <a:r>
              <a:rPr lang="fr" sz="1400" dirty="0">
                <a:solidFill>
                  <a:schemeClr val="bg2"/>
                </a:solidFill>
              </a:rPr>
              <a:t>corpus</a:t>
            </a:r>
          </a:p>
        </p:txBody>
      </p:sp>
      <p:pic>
        <p:nvPicPr>
          <p:cNvPr id="85" name="Shape 85"/>
          <p:cNvPicPr preferRelativeResize="0"/>
          <p:nvPr/>
        </p:nvPicPr>
        <p:blipFill>
          <a:blip r:embed="rId3"/>
          <a:stretch>
            <a:fillRect/>
          </a:stretch>
        </p:blipFill>
        <p:spPr>
          <a:xfrm>
            <a:off x="107504" y="2492896"/>
            <a:ext cx="9001000" cy="2160240"/>
          </a:xfrm>
          <a:prstGeom prst="rect">
            <a:avLst/>
          </a:prstGeom>
          <a:noFill/>
          <a:ln>
            <a:noFill/>
          </a:ln>
        </p:spPr>
      </p:pic>
      <p:sp>
        <p:nvSpPr>
          <p:cNvPr id="2" name="TextBox 1"/>
          <p:cNvSpPr txBox="1"/>
          <p:nvPr/>
        </p:nvSpPr>
        <p:spPr>
          <a:xfrm>
            <a:off x="179512" y="2166150"/>
            <a:ext cx="3744416" cy="369332"/>
          </a:xfrm>
          <a:prstGeom prst="rect">
            <a:avLst/>
          </a:prstGeom>
          <a:noFill/>
        </p:spPr>
        <p:txBody>
          <a:bodyPr wrap="square" rtlCol="0">
            <a:spAutoFit/>
          </a:bodyPr>
          <a:lstStyle/>
          <a:p>
            <a:r>
              <a:rPr lang="fr-FR" sz="1800" dirty="0" smtClean="0"/>
              <a:t>5 projets open-source :</a:t>
            </a:r>
            <a:endParaRPr lang="fr-FR" sz="1800" dirty="0"/>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11</a:t>
            </a:r>
            <a:endParaRPr lang="fr-FR" dirty="0" smtClean="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dirty="0"/>
              <a:t>Quantité de renommage</a:t>
            </a:r>
          </a:p>
          <a:p>
            <a:pPr lvl="0" rtl="0">
              <a:spcBef>
                <a:spcPts val="0"/>
              </a:spcBef>
              <a:buNone/>
            </a:pPr>
            <a:endParaRPr lang="fr" sz="2400" dirty="0"/>
          </a:p>
          <a:p>
            <a:pPr marL="457200" lvl="0" indent="-381000">
              <a:spcBef>
                <a:spcPts val="0"/>
              </a:spcBef>
              <a:buClr>
                <a:srgbClr val="000000"/>
              </a:buClr>
              <a:buSzPct val="100000"/>
              <a:buFont typeface="Arial"/>
              <a:buChar char="●"/>
            </a:pPr>
            <a:r>
              <a:rPr lang="fr" sz="2400" dirty="0" smtClean="0"/>
              <a:t>Localisation</a:t>
            </a:r>
            <a:endParaRPr lang="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418400"/>
            <a:ext cx="6279642" cy="5209604"/>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12</a:t>
            </a:r>
            <a:endParaRPr lang="fr-FR" dirty="0" smtClean="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dirty="0"/>
              <a:t>Quantité de renommage</a:t>
            </a:r>
          </a:p>
          <a:p>
            <a:pPr lvl="0" rtl="0">
              <a:spcBef>
                <a:spcPts val="0"/>
              </a:spcBef>
              <a:buNone/>
            </a:pPr>
            <a:endParaRPr lang="fr" sz="2400" dirty="0"/>
          </a:p>
          <a:p>
            <a:pPr marL="457200" lvl="0" indent="-381000">
              <a:spcBef>
                <a:spcPts val="0"/>
              </a:spcBef>
              <a:buClr>
                <a:srgbClr val="000000"/>
              </a:buClr>
              <a:buSzPct val="100000"/>
              <a:buFont typeface="Arial"/>
              <a:buChar char="●"/>
            </a:pPr>
            <a:r>
              <a:rPr lang="fr" sz="2400" dirty="0" smtClean="0"/>
              <a:t>Localisation</a:t>
            </a:r>
            <a:endParaRPr lang="f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417743"/>
            <a:ext cx="6249473" cy="5184575"/>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13</a:t>
            </a:r>
            <a:endParaRPr lang="fr-FR" dirty="0" smtClean="0"/>
          </a:p>
        </p:txBody>
      </p:sp>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Méthodologie </a:t>
            </a:r>
            <a:r>
              <a:rPr lang="fr" sz="1400" dirty="0">
                <a:solidFill>
                  <a:schemeClr val="bg2"/>
                </a:solidFill>
              </a:rPr>
              <a:t>première expérience</a:t>
            </a:r>
          </a:p>
        </p:txBody>
      </p:sp>
      <p:sp>
        <p:nvSpPr>
          <p:cNvPr id="98"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14</a:t>
            </a:r>
            <a:endParaRPr lang="fr-FR" dirty="0" smtClean="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Méthodologie </a:t>
            </a:r>
            <a:r>
              <a:rPr lang="fr" sz="1400" dirty="0">
                <a:solidFill>
                  <a:schemeClr val="bg2"/>
                </a:solidFill>
              </a:rPr>
              <a:t>première expérience</a:t>
            </a:r>
          </a:p>
        </p:txBody>
      </p:sp>
      <p:pic>
        <p:nvPicPr>
          <p:cNvPr id="4" name="Shape 110"/>
          <p:cNvPicPr preferRelativeResize="0"/>
          <p:nvPr/>
        </p:nvPicPr>
        <p:blipFill>
          <a:blip r:embed="rId3"/>
          <a:stretch>
            <a:fillRect/>
          </a:stretch>
        </p:blipFill>
        <p:spPr>
          <a:xfrm>
            <a:off x="1354131" y="4122408"/>
            <a:ext cx="6733639" cy="2643339"/>
          </a:xfrm>
          <a:prstGeom prst="rect">
            <a:avLst/>
          </a:prstGeom>
          <a:noFill/>
          <a:ln>
            <a:noFill/>
          </a:ln>
        </p:spPr>
      </p:pic>
      <p:sp>
        <p:nvSpPr>
          <p:cNvPr id="6"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7" name="Shape 98"/>
          <p:cNvSpPr txBox="1"/>
          <p:nvPr/>
        </p:nvSpPr>
        <p:spPr>
          <a:xfrm>
            <a:off x="790952" y="19492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8"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bg1">
                    <a:lumMod val="85000"/>
                  </a:schemeClr>
                </a:solidFill>
              </a:rPr>
              <a:t>Lister les fichiers existant à la fin de la période</a:t>
            </a:r>
            <a:r>
              <a:rPr lang="fr" sz="1800" dirty="0" smtClean="0">
                <a:solidFill>
                  <a:schemeClr val="bg1">
                    <a:lumMod val="85000"/>
                  </a:schemeClr>
                </a:solidFill>
              </a:rPr>
              <a:t>.</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Pour chacun de ces fichiers, extraire sa séquence de modifications durant la période en activant la détection de renommage (commande git log -M</a:t>
            </a:r>
            <a:r>
              <a:rPr lang="fr" sz="1800" dirty="0" smtClean="0">
                <a:solidFill>
                  <a:schemeClr val="tx1"/>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15</a:t>
            </a:r>
            <a:endParaRPr lang="fr-FR" dirty="0" smtClean="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Méthodologie </a:t>
            </a:r>
            <a:r>
              <a:rPr lang="fr" sz="1400" dirty="0">
                <a:solidFill>
                  <a:schemeClr val="bg2"/>
                </a:solidFill>
              </a:rPr>
              <a:t>première expérience</a:t>
            </a:r>
          </a:p>
        </p:txBody>
      </p:sp>
      <p:sp>
        <p:nvSpPr>
          <p:cNvPr id="4"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Calculer le pourcentage de fichiers %FR qui inclue au moins un renommage.</a:t>
            </a:r>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16</a:t>
            </a:r>
            <a:endParaRPr lang="fr-FR"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Méthodologie </a:t>
            </a:r>
            <a:r>
              <a:rPr lang="fr" sz="1400" dirty="0">
                <a:solidFill>
                  <a:schemeClr val="bg2"/>
                </a:solidFill>
              </a:rPr>
              <a:t>deuxième expérience</a:t>
            </a: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1268106" y="1513292"/>
            <a:ext cx="6624736" cy="369332"/>
          </a:xfrm>
          <a:prstGeom prst="rect">
            <a:avLst/>
          </a:prstGeom>
          <a:noFill/>
        </p:spPr>
        <p:txBody>
          <a:bodyPr wrap="square" rtlCol="0">
            <a:spAutoFit/>
          </a:bodyPr>
          <a:lstStyle/>
          <a:p>
            <a:r>
              <a:rPr lang="fr-FR" sz="1800" dirty="0" smtClean="0"/>
              <a:t>Calculs de </a:t>
            </a:r>
            <a:r>
              <a:rPr lang="fr-FR" sz="1800" b="1" dirty="0" err="1" smtClean="0"/>
              <a:t>NoD</a:t>
            </a:r>
            <a:r>
              <a:rPr lang="fr-FR" sz="1800" b="1" dirty="0" smtClean="0"/>
              <a:t>, </a:t>
            </a:r>
            <a:r>
              <a:rPr lang="fr-FR" sz="1800" b="1" dirty="0" err="1" smtClean="0"/>
              <a:t>NoC</a:t>
            </a:r>
            <a:r>
              <a:rPr lang="fr-FR" sz="1800" b="1" dirty="0" smtClean="0"/>
              <a:t>, CC </a:t>
            </a:r>
            <a:r>
              <a:rPr lang="fr-FR" sz="1800" dirty="0" smtClean="0"/>
              <a:t>sur nos </a:t>
            </a:r>
            <a:r>
              <a:rPr lang="fr-FR" sz="1800" dirty="0" smtClean="0"/>
              <a:t>projets. </a:t>
            </a:r>
            <a:endParaRPr lang="fr-FR" sz="18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17</a:t>
            </a:r>
            <a:endParaRPr lang="fr-FR" dirty="0" smtClean="0"/>
          </a:p>
        </p:txBody>
      </p:sp>
      <p:sp>
        <p:nvSpPr>
          <p:cNvPr id="17" name="TextBox 16"/>
          <p:cNvSpPr txBox="1"/>
          <p:nvPr/>
        </p:nvSpPr>
        <p:spPr>
          <a:xfrm>
            <a:off x="1268106" y="5589240"/>
            <a:ext cx="6300192" cy="369332"/>
          </a:xfrm>
          <a:prstGeom prst="rect">
            <a:avLst/>
          </a:prstGeom>
          <a:noFill/>
        </p:spPr>
        <p:txBody>
          <a:bodyPr wrap="square" rtlCol="0">
            <a:spAutoFit/>
          </a:bodyPr>
          <a:lstStyle/>
          <a:p>
            <a:r>
              <a:rPr lang="fr-FR" sz="1800" dirty="0" smtClean="0"/>
              <a:t>Calcul du </a:t>
            </a:r>
            <a:r>
              <a:rPr lang="fr-FR" sz="1800" dirty="0" err="1" smtClean="0"/>
              <a:t>coéficient</a:t>
            </a:r>
            <a:r>
              <a:rPr lang="fr-FR" sz="1800" dirty="0" smtClean="0"/>
              <a:t> de corrélation de </a:t>
            </a:r>
            <a:r>
              <a:rPr lang="fr-FR" sz="1800" b="1" dirty="0" smtClean="0"/>
              <a:t>Spearman</a:t>
            </a:r>
            <a:r>
              <a:rPr lang="fr-FR" sz="1800" dirty="0" smtClean="0"/>
              <a:t>.</a:t>
            </a:r>
            <a:endParaRPr lang="fr-FR" sz="180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240" y="1525520"/>
            <a:ext cx="6663923" cy="4546688"/>
          </a:xfrm>
          <a:prstGeom prst="rect">
            <a:avLst/>
          </a:prstGeom>
        </p:spPr>
      </p:pic>
    </p:spTree>
    <p:extLst>
      <p:ext uri="{BB962C8B-B14F-4D97-AF65-F5344CB8AC3E}">
        <p14:creationId xmlns:p14="http://schemas.microsoft.com/office/powerpoint/2010/main" val="1543582624"/>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première expérience</a:t>
            </a:r>
          </a:p>
        </p:txBody>
      </p:sp>
      <p:sp>
        <p:nvSpPr>
          <p:cNvPr id="3" name="TextBox 2"/>
          <p:cNvSpPr txBox="1"/>
          <p:nvPr/>
        </p:nvSpPr>
        <p:spPr>
          <a:xfrm>
            <a:off x="1186875" y="1577776"/>
            <a:ext cx="1623981" cy="461665"/>
          </a:xfrm>
          <a:prstGeom prst="rect">
            <a:avLst/>
          </a:prstGeom>
          <a:noFill/>
        </p:spPr>
        <p:txBody>
          <a:bodyPr wrap="square" rtlCol="0">
            <a:spAutoFit/>
          </a:bodyPr>
          <a:lstStyle/>
          <a:p>
            <a:r>
              <a:rPr lang="fr-FR" sz="1200" b="1" dirty="0" smtClean="0"/>
              <a:t>Pourcentage de fichiers renommés</a:t>
            </a:r>
            <a:endParaRPr lang="fr-FR" sz="1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577777"/>
            <a:ext cx="4824536" cy="2745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48" y="1700807"/>
            <a:ext cx="322752" cy="1840106"/>
          </a:xfrm>
          <a:prstGeom prst="rect">
            <a:avLst/>
          </a:prstGeom>
        </p:spPr>
      </p:pic>
      <p:sp>
        <p:nvSpPr>
          <p:cNvPr id="6" name="TextBox 5"/>
          <p:cNvSpPr txBox="1"/>
          <p:nvPr/>
        </p:nvSpPr>
        <p:spPr>
          <a:xfrm>
            <a:off x="396096" y="2558112"/>
            <a:ext cx="913720" cy="307777"/>
          </a:xfrm>
          <a:prstGeom prst="rect">
            <a:avLst/>
          </a:prstGeom>
          <a:noFill/>
        </p:spPr>
        <p:txBody>
          <a:bodyPr wrap="square" rtlCol="0">
            <a:spAutoFit/>
          </a:bodyPr>
          <a:lstStyle/>
          <a:p>
            <a:r>
              <a:rPr lang="fr-FR" dirty="0" smtClean="0"/>
              <a:t>périodes</a:t>
            </a:r>
            <a:endParaRPr lang="fr-FR" dirty="0"/>
          </a:p>
        </p:txBody>
      </p:sp>
      <p:sp>
        <p:nvSpPr>
          <p:cNvPr id="7" name="TextBox 6"/>
          <p:cNvSpPr txBox="1"/>
          <p:nvPr/>
        </p:nvSpPr>
        <p:spPr>
          <a:xfrm>
            <a:off x="1307307" y="2430284"/>
            <a:ext cx="135336" cy="153888"/>
          </a:xfrm>
          <a:prstGeom prst="rect">
            <a:avLst/>
          </a:prstGeom>
          <a:solidFill>
            <a:srgbClr val="FF0000"/>
          </a:solidFill>
        </p:spPr>
        <p:txBody>
          <a:bodyPr wrap="square" rtlCol="0">
            <a:spAutoFit/>
          </a:bodyPr>
          <a:lstStyle/>
          <a:p>
            <a:endParaRPr lang="fr-FR" dirty="0">
              <a:solidFill>
                <a:srgbClr val="FF0000"/>
              </a:solidFill>
            </a:endParaRPr>
          </a:p>
        </p:txBody>
      </p:sp>
      <p:sp>
        <p:nvSpPr>
          <p:cNvPr id="9" name="TextBox 8"/>
          <p:cNvSpPr txBox="1"/>
          <p:nvPr/>
        </p:nvSpPr>
        <p:spPr>
          <a:xfrm>
            <a:off x="1315173" y="2658140"/>
            <a:ext cx="135336" cy="153888"/>
          </a:xfrm>
          <a:prstGeom prst="rect">
            <a:avLst/>
          </a:prstGeom>
          <a:solidFill>
            <a:srgbClr val="FF9900"/>
          </a:solidFill>
        </p:spPr>
        <p:txBody>
          <a:bodyPr wrap="square" rtlCol="0">
            <a:spAutoFit/>
          </a:bodyPr>
          <a:lstStyle/>
          <a:p>
            <a:endParaRPr lang="fr-FR" dirty="0">
              <a:solidFill>
                <a:srgbClr val="FF0000"/>
              </a:solidFill>
            </a:endParaRPr>
          </a:p>
        </p:txBody>
      </p:sp>
      <p:sp>
        <p:nvSpPr>
          <p:cNvPr id="10" name="TextBox 9"/>
          <p:cNvSpPr txBox="1"/>
          <p:nvPr/>
        </p:nvSpPr>
        <p:spPr>
          <a:xfrm>
            <a:off x="1315173" y="2888972"/>
            <a:ext cx="135336" cy="153888"/>
          </a:xfrm>
          <a:prstGeom prst="rect">
            <a:avLst/>
          </a:prstGeom>
          <a:solidFill>
            <a:srgbClr val="FFFF00"/>
          </a:solidFill>
        </p:spPr>
        <p:txBody>
          <a:bodyPr wrap="square" rtlCol="0">
            <a:spAutoFit/>
          </a:bodyPr>
          <a:lstStyle/>
          <a:p>
            <a:endParaRPr lang="fr-FR" dirty="0">
              <a:solidFill>
                <a:srgbClr val="FF0000"/>
              </a:solidFill>
            </a:endParaRPr>
          </a:p>
        </p:txBody>
      </p:sp>
      <p:sp>
        <p:nvSpPr>
          <p:cNvPr id="8" name="TextBox 7"/>
          <p:cNvSpPr txBox="1"/>
          <p:nvPr/>
        </p:nvSpPr>
        <p:spPr>
          <a:xfrm>
            <a:off x="1459554" y="2376423"/>
            <a:ext cx="792088" cy="261610"/>
          </a:xfrm>
          <a:prstGeom prst="rect">
            <a:avLst/>
          </a:prstGeom>
          <a:noFill/>
        </p:spPr>
        <p:txBody>
          <a:bodyPr wrap="square" rtlCol="0">
            <a:spAutoFit/>
          </a:bodyPr>
          <a:lstStyle/>
          <a:p>
            <a:r>
              <a:rPr lang="fr-FR" sz="1100" dirty="0" smtClean="0"/>
              <a:t>initiale</a:t>
            </a:r>
            <a:endParaRPr lang="fr-FR" sz="1100" dirty="0"/>
          </a:p>
        </p:txBody>
      </p:sp>
      <p:sp>
        <p:nvSpPr>
          <p:cNvPr id="12" name="TextBox 11"/>
          <p:cNvSpPr txBox="1"/>
          <p:nvPr/>
        </p:nvSpPr>
        <p:spPr>
          <a:xfrm>
            <a:off x="1459554" y="2604279"/>
            <a:ext cx="792088" cy="261610"/>
          </a:xfrm>
          <a:prstGeom prst="rect">
            <a:avLst/>
          </a:prstGeom>
          <a:noFill/>
        </p:spPr>
        <p:txBody>
          <a:bodyPr wrap="square" rtlCol="0">
            <a:spAutoFit/>
          </a:bodyPr>
          <a:lstStyle/>
          <a:p>
            <a:r>
              <a:rPr lang="fr-FR" sz="1100" dirty="0" smtClean="0"/>
              <a:t>majeur</a:t>
            </a:r>
            <a:endParaRPr lang="fr-FR" sz="1100" dirty="0"/>
          </a:p>
        </p:txBody>
      </p:sp>
      <p:sp>
        <p:nvSpPr>
          <p:cNvPr id="13" name="TextBox 12"/>
          <p:cNvSpPr txBox="1"/>
          <p:nvPr/>
        </p:nvSpPr>
        <p:spPr>
          <a:xfrm>
            <a:off x="1459554" y="2819716"/>
            <a:ext cx="792088" cy="261610"/>
          </a:xfrm>
          <a:prstGeom prst="rect">
            <a:avLst/>
          </a:prstGeom>
          <a:noFill/>
        </p:spPr>
        <p:txBody>
          <a:bodyPr wrap="square" rtlCol="0">
            <a:spAutoFit/>
          </a:bodyPr>
          <a:lstStyle/>
          <a:p>
            <a:r>
              <a:rPr lang="fr-FR" sz="1100" dirty="0" smtClean="0"/>
              <a:t>mineur</a:t>
            </a:r>
            <a:endParaRPr lang="fr-FR" sz="11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6" y="4445978"/>
            <a:ext cx="4409804" cy="18165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441" y="4479883"/>
            <a:ext cx="2175912" cy="1626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1353" y="4445978"/>
            <a:ext cx="2468298" cy="1693826"/>
          </a:xfrm>
          <a:prstGeom prst="rect">
            <a:avLst/>
          </a:prstGeom>
        </p:spPr>
      </p:pic>
      <p:sp>
        <p:nvSpPr>
          <p:cNvPr id="16" name="TextBox 15"/>
          <p:cNvSpPr txBox="1"/>
          <p:nvPr/>
        </p:nvSpPr>
        <p:spPr>
          <a:xfrm>
            <a:off x="8748464" y="6550223"/>
            <a:ext cx="395536" cy="307777"/>
          </a:xfrm>
          <a:prstGeom prst="rect">
            <a:avLst/>
          </a:prstGeom>
          <a:noFill/>
        </p:spPr>
        <p:txBody>
          <a:bodyPr wrap="square" rtlCol="0">
            <a:spAutoFit/>
          </a:bodyPr>
          <a:lstStyle/>
          <a:p>
            <a:r>
              <a:rPr lang="fr-FR" dirty="0" smtClean="0"/>
              <a:t>18</a:t>
            </a:r>
            <a:endParaRPr lang="fr-FR" dirty="0" smtClean="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deuxième expérience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55618"/>
            <a:ext cx="6768752" cy="3534327"/>
          </a:xfrm>
          <a:prstGeom prst="rect">
            <a:avLst/>
          </a:prstGeom>
        </p:spPr>
      </p:pic>
      <p:sp>
        <p:nvSpPr>
          <p:cNvPr id="5" name="TextBox 4"/>
          <p:cNvSpPr txBox="1"/>
          <p:nvPr/>
        </p:nvSpPr>
        <p:spPr>
          <a:xfrm>
            <a:off x="1475656" y="1796818"/>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2660915"/>
            <a:ext cx="0" cy="334205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3242724"/>
            <a:ext cx="720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19</a:t>
            </a:r>
            <a:endParaRPr lang="fr-FR" dirty="0" smtClean="0"/>
          </a:p>
        </p:txBody>
      </p: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Plan</a:t>
            </a:r>
          </a:p>
        </p:txBody>
      </p:sp>
      <p:sp>
        <p:nvSpPr>
          <p:cNvPr id="32" name="Shape 32"/>
          <p:cNvSpPr txBox="1">
            <a:spLocks noGrp="1"/>
          </p:cNvSpPr>
          <p:nvPr>
            <p:ph type="body" idx="1"/>
          </p:nvPr>
        </p:nvSpPr>
        <p:spPr>
          <a:xfrm>
            <a:off x="467544" y="2060848"/>
            <a:ext cx="8219256" cy="3412975"/>
          </a:xfrm>
          <a:prstGeom prst="rect">
            <a:avLst/>
          </a:prstGeom>
        </p:spPr>
        <p:txBody>
          <a:bodyPr lIns="91425" tIns="91425" rIns="91425" bIns="91425" anchor="t" anchorCtr="0">
            <a:noAutofit/>
          </a:bodyPr>
          <a:lstStyle/>
          <a:p>
            <a:pPr marL="514350" indent="-514350">
              <a:spcBef>
                <a:spcPts val="0"/>
              </a:spcBef>
              <a:buFont typeface="Arial" panose="020B0604020202020204" pitchFamily="34" charset="0"/>
              <a:buChar char="•"/>
            </a:pPr>
            <a:r>
              <a:rPr lang="fr-FR" sz="2800" dirty="0">
                <a:solidFill>
                  <a:schemeClr val="tx1"/>
                </a:solidFill>
              </a:rPr>
              <a:t>G</a:t>
            </a:r>
            <a:r>
              <a:rPr lang="fr-FR" sz="2800" dirty="0" smtClean="0">
                <a:solidFill>
                  <a:schemeClr val="tx1"/>
                </a:solidFill>
              </a:rPr>
              <a:t>estionnaire de versions, domaine de recherche</a:t>
            </a:r>
            <a:r>
              <a:rPr lang="fr-FR" sz="2800" dirty="0" smtClean="0">
                <a:solidFill>
                  <a:schemeClr val="tx1"/>
                </a:solidFill>
              </a:rPr>
              <a:t>, métriques et renommage</a:t>
            </a:r>
            <a:br>
              <a:rPr lang="fr-FR" sz="2800" dirty="0" smtClean="0">
                <a:solidFill>
                  <a:schemeClr val="tx1"/>
                </a:solidFill>
              </a:rPr>
            </a:br>
            <a:endParaRPr lang="fr-FR" sz="2800" dirty="0">
              <a:solidFill>
                <a:schemeClr val="tx1"/>
              </a:solidFill>
            </a:endParaRPr>
          </a:p>
          <a:p>
            <a:pPr marL="514350" indent="-514350">
              <a:spcBef>
                <a:spcPts val="0"/>
              </a:spcBef>
              <a:buFont typeface="Arial" panose="020B0604020202020204" pitchFamily="34" charset="0"/>
              <a:buChar char="•"/>
            </a:pPr>
            <a:r>
              <a:rPr lang="fr-FR" sz="2800" dirty="0">
                <a:solidFill>
                  <a:schemeClr val="tx1"/>
                </a:solidFill>
              </a:rPr>
              <a:t>Deux </a:t>
            </a:r>
            <a:r>
              <a:rPr lang="fr-FR" sz="2800" dirty="0" smtClean="0">
                <a:solidFill>
                  <a:schemeClr val="tx1"/>
                </a:solidFill>
              </a:rPr>
              <a:t>Expérimentations</a:t>
            </a:r>
            <a:br>
              <a:rPr lang="fr-FR" sz="2800" dirty="0" smtClean="0">
                <a:solidFill>
                  <a:schemeClr val="tx1"/>
                </a:solidFill>
              </a:rPr>
            </a:br>
            <a:endParaRPr lang="fr-FR" sz="2800" dirty="0">
              <a:solidFill>
                <a:schemeClr val="tx1"/>
              </a:solidFill>
            </a:endParaRPr>
          </a:p>
          <a:p>
            <a:pPr marL="457200" indent="-457200">
              <a:spcBef>
                <a:spcPts val="0"/>
              </a:spcBef>
              <a:buFont typeface="Arial" panose="020B0604020202020204" pitchFamily="34" charset="0"/>
              <a:buChar char="•"/>
            </a:pPr>
            <a:r>
              <a:rPr lang="fr-FR" sz="2800" dirty="0">
                <a:solidFill>
                  <a:schemeClr val="tx1"/>
                </a:solidFill>
              </a:rPr>
              <a:t>R</a:t>
            </a:r>
            <a:r>
              <a:rPr lang="fr-FR" sz="2800" dirty="0" smtClean="0">
                <a:solidFill>
                  <a:schemeClr val="tx1"/>
                </a:solidFill>
              </a:rPr>
              <a:t>ecommandations aux développeurs et chercheurs</a:t>
            </a:r>
            <a:endParaRPr sz="2800" dirty="0">
              <a:solidFill>
                <a:schemeClr val="tx1"/>
              </a:solidFill>
            </a:endParaRPr>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2</a:t>
            </a:r>
            <a:endParaRPr lang="fr-FR" dirty="0" smtClean="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Conclusion</a:t>
            </a:r>
          </a:p>
        </p:txBody>
      </p:sp>
      <p:sp>
        <p:nvSpPr>
          <p:cNvPr id="5" name="TextBox 4"/>
          <p:cNvSpPr txBox="1"/>
          <p:nvPr/>
        </p:nvSpPr>
        <p:spPr>
          <a:xfrm>
            <a:off x="683568" y="2996952"/>
            <a:ext cx="7560840" cy="1477328"/>
          </a:xfrm>
          <a:prstGeom prst="rect">
            <a:avLst/>
          </a:prstGeom>
          <a:noFill/>
        </p:spPr>
        <p:txBody>
          <a:bodyPr wrap="square" rtlCol="0">
            <a:spAutoFit/>
          </a:bodyPr>
          <a:lstStyle/>
          <a:p>
            <a:r>
              <a:rPr lang="fr-FR" sz="1800" b="1" dirty="0" smtClean="0"/>
              <a:t>Les recommandations :</a:t>
            </a:r>
            <a:endParaRPr lang="fr-FR" sz="1800" b="1" dirty="0"/>
          </a:p>
          <a:p>
            <a:pPr marL="285750" indent="-285750">
              <a:buFont typeface="Arial" panose="020B0604020202020204" pitchFamily="34" charset="0"/>
              <a:buChar char="•"/>
            </a:pPr>
            <a:r>
              <a:rPr lang="fr-FR" sz="1800" dirty="0" smtClean="0"/>
              <a:t>Périodes initiales</a:t>
            </a:r>
          </a:p>
          <a:p>
            <a:pPr marL="285750" indent="-285750">
              <a:buFont typeface="Arial" panose="020B0604020202020204" pitchFamily="34" charset="0"/>
              <a:buChar char="•"/>
            </a:pPr>
            <a:r>
              <a:rPr lang="fr-FR" sz="1800" dirty="0" smtClean="0"/>
              <a:t>Utiliser un algorithme de détection de renommage, Git à défaut</a:t>
            </a:r>
          </a:p>
          <a:p>
            <a:pPr marL="285750" indent="-285750">
              <a:buFont typeface="Arial" panose="020B0604020202020204" pitchFamily="34" charset="0"/>
              <a:buChar char="•"/>
            </a:pPr>
            <a:r>
              <a:rPr lang="fr-FR" sz="1800" dirty="0" smtClean="0"/>
              <a:t>Attention au niveau de granularité</a:t>
            </a:r>
          </a:p>
          <a:p>
            <a:pPr marL="285750" indent="-285750">
              <a:buFont typeface="Arial" panose="020B0604020202020204" pitchFamily="34" charset="0"/>
              <a:buChar char="•"/>
            </a:pPr>
            <a:r>
              <a:rPr lang="fr-FR" sz="1800" dirty="0" smtClean="0"/>
              <a:t>Le renommage dans les prochaines études</a:t>
            </a:r>
            <a:endParaRPr lang="fr-FR" sz="1800" dirty="0"/>
          </a:p>
        </p:txBody>
      </p:sp>
      <p:sp>
        <p:nvSpPr>
          <p:cNvPr id="6" name="TextBox 5"/>
          <p:cNvSpPr txBox="1"/>
          <p:nvPr/>
        </p:nvSpPr>
        <p:spPr>
          <a:xfrm>
            <a:off x="683568" y="4869160"/>
            <a:ext cx="7200800" cy="923330"/>
          </a:xfrm>
          <a:prstGeom prst="rect">
            <a:avLst/>
          </a:prstGeom>
          <a:noFill/>
        </p:spPr>
        <p:txBody>
          <a:bodyPr wrap="square" rtlCol="0">
            <a:spAutoFit/>
          </a:bodyPr>
          <a:lstStyle/>
          <a:p>
            <a:r>
              <a:rPr lang="fr-FR" sz="1800" b="1" dirty="0" smtClean="0"/>
              <a:t>Prochaine étapes: </a:t>
            </a:r>
          </a:p>
          <a:p>
            <a:pPr marL="285750" indent="-285750">
              <a:buFont typeface="Arial" panose="020B0604020202020204" pitchFamily="34" charset="0"/>
              <a:buChar char="•"/>
            </a:pPr>
            <a:r>
              <a:rPr lang="fr-FR" sz="1800" dirty="0"/>
              <a:t>E</a:t>
            </a:r>
            <a:r>
              <a:rPr lang="fr-FR" sz="1800" dirty="0" smtClean="0"/>
              <a:t>valuer la précision des algorithmes de détection de renommage</a:t>
            </a:r>
          </a:p>
          <a:p>
            <a:pPr marL="285750" indent="-285750">
              <a:buFont typeface="Arial" panose="020B0604020202020204" pitchFamily="34" charset="0"/>
              <a:buChar char="•"/>
            </a:pPr>
            <a:r>
              <a:rPr lang="fr-FR" sz="1800" dirty="0" smtClean="0"/>
              <a:t>Etude des split et </a:t>
            </a:r>
            <a:r>
              <a:rPr lang="fr-FR" sz="1800" dirty="0" err="1" smtClean="0"/>
              <a:t>merge</a:t>
            </a:r>
            <a:r>
              <a:rPr lang="fr-FR" sz="1800" dirty="0" smtClean="0"/>
              <a:t> d’entités</a:t>
            </a:r>
            <a:endParaRPr lang="fr-FR" sz="1800" dirty="0"/>
          </a:p>
        </p:txBody>
      </p:sp>
      <p:sp>
        <p:nvSpPr>
          <p:cNvPr id="2" name="TextBox 1"/>
          <p:cNvSpPr txBox="1"/>
          <p:nvPr/>
        </p:nvSpPr>
        <p:spPr>
          <a:xfrm>
            <a:off x="683568" y="1700808"/>
            <a:ext cx="6840760" cy="923330"/>
          </a:xfrm>
          <a:prstGeom prst="rect">
            <a:avLst/>
          </a:prstGeom>
          <a:noFill/>
        </p:spPr>
        <p:txBody>
          <a:bodyPr wrap="square" rtlCol="0">
            <a:spAutoFit/>
          </a:bodyPr>
          <a:lstStyle/>
          <a:p>
            <a:r>
              <a:rPr lang="fr-FR" sz="1800" b="1" dirty="0">
                <a:solidFill>
                  <a:schemeClr val="tx1"/>
                </a:solidFill>
              </a:rPr>
              <a:t>Le </a:t>
            </a:r>
            <a:r>
              <a:rPr lang="fr-FR" sz="1800" b="1" dirty="0" smtClean="0">
                <a:solidFill>
                  <a:schemeClr val="tx1"/>
                </a:solidFill>
              </a:rPr>
              <a:t>renommage : </a:t>
            </a:r>
          </a:p>
          <a:p>
            <a:pPr marL="285750" indent="-285750">
              <a:buFont typeface="Arial" panose="020B0604020202020204" pitchFamily="34" charset="0"/>
              <a:buChar char="•"/>
            </a:pPr>
            <a:r>
              <a:rPr lang="fr-FR" sz="1800" dirty="0" smtClean="0"/>
              <a:t>Jusqu’à </a:t>
            </a:r>
            <a:r>
              <a:rPr lang="fr-FR" sz="1800" b="1" dirty="0" smtClean="0"/>
              <a:t>100</a:t>
            </a:r>
            <a:r>
              <a:rPr lang="fr-FR" sz="1800" b="1" dirty="0"/>
              <a:t>% </a:t>
            </a:r>
            <a:r>
              <a:rPr lang="fr-FR" sz="1800" dirty="0"/>
              <a:t>des fichiers d’un </a:t>
            </a:r>
            <a:r>
              <a:rPr lang="fr-FR" sz="1800" dirty="0" smtClean="0"/>
              <a:t>projet.</a:t>
            </a:r>
          </a:p>
          <a:p>
            <a:pPr marL="285750" indent="-285750">
              <a:buFont typeface="Arial" panose="020B0604020202020204" pitchFamily="34" charset="0"/>
              <a:buChar char="•"/>
            </a:pPr>
            <a:r>
              <a:rPr lang="fr-FR" sz="1800" b="1" dirty="0" smtClean="0"/>
              <a:t>Fausse</a:t>
            </a:r>
            <a:r>
              <a:rPr lang="fr-FR" sz="1800" dirty="0" smtClean="0"/>
              <a:t> </a:t>
            </a:r>
            <a:r>
              <a:rPr lang="fr-FR" sz="1800" dirty="0"/>
              <a:t>le calcul des </a:t>
            </a:r>
            <a:r>
              <a:rPr lang="fr-FR" sz="1800" dirty="0" smtClean="0"/>
              <a:t>métriques de procédés.</a:t>
            </a:r>
            <a:endParaRPr lang="fr-FR" sz="1800" dirty="0"/>
          </a:p>
        </p:txBody>
      </p: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20</a:t>
            </a:r>
            <a:endParaRPr lang="fr-FR" dirty="0" smtClean="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A</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Analyses des études antérieures</a:t>
            </a:r>
            <a:endParaRPr lang="fr" dirty="0" smtClean="0"/>
          </a:p>
          <a:p>
            <a:pPr lvl="0" rtl="0">
              <a:spcBef>
                <a:spcPts val="0"/>
              </a:spcBef>
              <a:buNone/>
            </a:pPr>
            <a:endParaRPr lang="fr" dirty="0"/>
          </a:p>
          <a:p>
            <a:pPr lvl="0" rtl="0">
              <a:spcBef>
                <a:spcPts val="0"/>
              </a:spcBef>
              <a:buNone/>
            </a:pPr>
            <a:endParaRPr lang="fr"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21</a:t>
            </a:r>
            <a:endParaRPr lang="fr-FR" dirty="0" smtClean="0"/>
          </a:p>
        </p:txBody>
      </p:sp>
    </p:spTree>
    <p:extLst>
      <p:ext uri="{BB962C8B-B14F-4D97-AF65-F5344CB8AC3E}">
        <p14:creationId xmlns:p14="http://schemas.microsoft.com/office/powerpoint/2010/main" val="2504392531"/>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B</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 </a:t>
            </a:r>
            <a:r>
              <a:rPr lang="fr-FR" dirty="0" err="1" smtClean="0"/>
              <a:t>Origin</a:t>
            </a:r>
            <a:r>
              <a:rPr lang="fr-FR" dirty="0" smtClean="0"/>
              <a:t> </a:t>
            </a:r>
            <a:r>
              <a:rPr lang="fr-FR" dirty="0" err="1" smtClean="0"/>
              <a:t>Analysis</a:t>
            </a:r>
            <a:r>
              <a:rPr lang="fr-FR" dirty="0" smtClean="0"/>
              <a:t>* »</a:t>
            </a:r>
            <a:endParaRPr lang="fr" dirty="0" smtClean="0"/>
          </a:p>
          <a:p>
            <a:pPr lvl="0" rtl="0">
              <a:spcBef>
                <a:spcPts val="0"/>
              </a:spcBef>
              <a:buNone/>
            </a:pPr>
            <a:endParaRPr lang="fr" dirty="0"/>
          </a:p>
          <a:p>
            <a:pPr lvl="0" rtl="0">
              <a:spcBef>
                <a:spcPts val="0"/>
              </a:spcBef>
              <a:buNone/>
            </a:pPr>
            <a:endParaRPr lang="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4" t="-1747" r="5435" b="27035"/>
          <a:stretch/>
        </p:blipFill>
        <p:spPr>
          <a:xfrm>
            <a:off x="497279" y="2204864"/>
            <a:ext cx="4018947" cy="2736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998" t="3" r="9181" b="27786"/>
          <a:stretch/>
        </p:blipFill>
        <p:spPr>
          <a:xfrm>
            <a:off x="4932040" y="1809080"/>
            <a:ext cx="3276000" cy="23400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700" t="319" r="9820" b="29097"/>
          <a:stretch/>
        </p:blipFill>
        <p:spPr>
          <a:xfrm>
            <a:off x="4991359" y="3993871"/>
            <a:ext cx="3157361" cy="2214253"/>
          </a:xfrm>
          <a:prstGeom prst="rect">
            <a:avLst/>
          </a:prstGeom>
        </p:spPr>
      </p:pic>
      <p:sp>
        <p:nvSpPr>
          <p:cNvPr id="5" name="TextBox 4"/>
          <p:cNvSpPr txBox="1"/>
          <p:nvPr/>
        </p:nvSpPr>
        <p:spPr>
          <a:xfrm>
            <a:off x="827584" y="4930452"/>
            <a:ext cx="3456384" cy="1169551"/>
          </a:xfrm>
          <a:prstGeom prst="rect">
            <a:avLst/>
          </a:prstGeom>
          <a:noFill/>
        </p:spPr>
        <p:txBody>
          <a:bodyPr wrap="square" rtlCol="0">
            <a:spAutoFit/>
          </a:bodyPr>
          <a:lstStyle/>
          <a:p>
            <a:r>
              <a:rPr lang="fr-FR" dirty="0" smtClean="0"/>
              <a:t>Composants d’un projets lors de deux versions consécutives.</a:t>
            </a:r>
            <a:br>
              <a:rPr lang="fr-FR" dirty="0" smtClean="0"/>
            </a:br>
            <a:r>
              <a:rPr lang="fr-FR" dirty="0" smtClean="0"/>
              <a:t>Mise en corrélation des éléments « supprimés » et « créés » pour détecter les renommages potentiels.</a:t>
            </a:r>
            <a:endParaRPr lang="fr-FR" dirty="0"/>
          </a:p>
        </p:txBody>
      </p:sp>
      <p:sp>
        <p:nvSpPr>
          <p:cNvPr id="6" name="TextBox 5"/>
          <p:cNvSpPr txBox="1"/>
          <p:nvPr/>
        </p:nvSpPr>
        <p:spPr>
          <a:xfrm>
            <a:off x="107504" y="6309320"/>
            <a:ext cx="8496944" cy="523220"/>
          </a:xfrm>
          <a:prstGeom prst="rect">
            <a:avLst/>
          </a:prstGeom>
          <a:noFill/>
        </p:spPr>
        <p:txBody>
          <a:bodyPr wrap="square" rtlCol="0">
            <a:spAutoFit/>
          </a:bodyPr>
          <a:lstStyle/>
          <a:p>
            <a:r>
              <a:rPr lang="en-US" i="1" dirty="0" smtClean="0">
                <a:solidFill>
                  <a:schemeClr val="bg2"/>
                </a:solidFill>
              </a:rPr>
              <a:t>* Godfrey et al. “An </a:t>
            </a:r>
            <a:r>
              <a:rPr lang="en-US" i="1" dirty="0">
                <a:solidFill>
                  <a:schemeClr val="bg2"/>
                </a:solidFill>
              </a:rPr>
              <a:t>integrated approach for </a:t>
            </a:r>
            <a:r>
              <a:rPr lang="en-US" i="1" dirty="0" smtClean="0">
                <a:solidFill>
                  <a:schemeClr val="bg2"/>
                </a:solidFill>
              </a:rPr>
              <a:t>studying architectural evolution”, International </a:t>
            </a:r>
            <a:r>
              <a:rPr lang="en-US" i="1" dirty="0">
                <a:solidFill>
                  <a:schemeClr val="bg2"/>
                </a:solidFill>
              </a:rPr>
              <a:t>Workshop on </a:t>
            </a:r>
            <a:r>
              <a:rPr lang="en-US" i="1" dirty="0" smtClean="0">
                <a:solidFill>
                  <a:schemeClr val="bg2"/>
                </a:solidFill>
              </a:rPr>
              <a:t>Program </a:t>
            </a:r>
            <a:r>
              <a:rPr lang="fr-FR" i="1" dirty="0" err="1" smtClean="0">
                <a:solidFill>
                  <a:schemeClr val="bg2"/>
                </a:solidFill>
              </a:rPr>
              <a:t>Comprehension</a:t>
            </a:r>
            <a:r>
              <a:rPr lang="fr-FR" i="1" dirty="0">
                <a:solidFill>
                  <a:schemeClr val="bg2"/>
                </a:solidFill>
              </a:rPr>
              <a:t>, 2002</a:t>
            </a:r>
            <a:r>
              <a:rPr lang="fr-FR" i="1" dirty="0" smtClean="0">
                <a:solidFill>
                  <a:schemeClr val="bg2"/>
                </a:solidFill>
              </a:rPr>
              <a:t>.</a:t>
            </a:r>
            <a:endParaRPr lang="fr-FR" i="1" dirty="0">
              <a:solidFill>
                <a:schemeClr val="bg2"/>
              </a:solidFill>
            </a:endParaRP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22</a:t>
            </a:r>
            <a:endParaRPr lang="fr-FR" dirty="0" smtClean="0"/>
          </a:p>
        </p:txBody>
      </p:sp>
    </p:spTree>
    <p:extLst>
      <p:ext uri="{BB962C8B-B14F-4D97-AF65-F5344CB8AC3E}">
        <p14:creationId xmlns:p14="http://schemas.microsoft.com/office/powerpoint/2010/main" val="187795395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C</a:t>
            </a:r>
            <a:endParaRPr lang="fr" dirty="0"/>
          </a:p>
        </p:txBody>
      </p:sp>
      <p:sp>
        <p:nvSpPr>
          <p:cNvPr id="5" name="TextBox 4"/>
          <p:cNvSpPr txBox="1"/>
          <p:nvPr/>
        </p:nvSpPr>
        <p:spPr>
          <a:xfrm>
            <a:off x="539552" y="1693882"/>
            <a:ext cx="4464496" cy="461665"/>
          </a:xfrm>
          <a:prstGeom prst="rect">
            <a:avLst/>
          </a:prstGeom>
          <a:noFill/>
        </p:spPr>
        <p:txBody>
          <a:bodyPr wrap="square" rtlCol="0">
            <a:spAutoFit/>
          </a:bodyPr>
          <a:lstStyle/>
          <a:p>
            <a:r>
              <a:rPr lang="fr-FR" sz="2400" dirty="0" smtClean="0"/>
              <a:t>Corrélation de </a:t>
            </a:r>
            <a:r>
              <a:rPr lang="fr-FR" sz="2400" b="1" dirty="0" smtClean="0"/>
              <a:t>Spearman</a:t>
            </a:r>
            <a:r>
              <a:rPr lang="fr-FR" sz="2400" dirty="0" smtClean="0"/>
              <a:t> </a:t>
            </a:r>
            <a:r>
              <a:rPr lang="fr-FR" sz="1800" dirty="0" smtClean="0"/>
              <a:t>:</a:t>
            </a:r>
            <a:endParaRPr lang="fr-FR"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p:sp>
            <p:nvSpPr>
              <p:cNvPr id="7" name="TextBox 6"/>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23</a:t>
            </a:r>
            <a:endParaRPr lang="fr-FR" dirty="0" smtClean="0"/>
          </a:p>
        </p:txBody>
      </p:sp>
    </p:spTree>
    <p:extLst>
      <p:ext uri="{BB962C8B-B14F-4D97-AF65-F5344CB8AC3E}">
        <p14:creationId xmlns:p14="http://schemas.microsoft.com/office/powerpoint/2010/main" val="390715729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D</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Les algorithme de détection de renommage</a:t>
            </a:r>
            <a:endParaRPr lang="fr" dirty="0" smtClean="0"/>
          </a:p>
          <a:p>
            <a:pPr lvl="0" rtl="0">
              <a:spcBef>
                <a:spcPts val="0"/>
              </a:spcBef>
              <a:buNone/>
            </a:pPr>
            <a:endParaRPr lang="fr" dirty="0"/>
          </a:p>
          <a:p>
            <a:r>
              <a:rPr lang="fr-FR" sz="1400" i="1" dirty="0">
                <a:solidFill>
                  <a:schemeClr val="bg2"/>
                </a:solidFill>
              </a:rPr>
              <a:t>G. </a:t>
            </a:r>
            <a:r>
              <a:rPr lang="fr-FR" sz="1400" i="1" dirty="0" err="1">
                <a:solidFill>
                  <a:schemeClr val="bg2"/>
                </a:solidFill>
              </a:rPr>
              <a:t>Antoniol</a:t>
            </a:r>
            <a:r>
              <a:rPr lang="fr-FR" sz="1400" i="1" dirty="0">
                <a:solidFill>
                  <a:schemeClr val="bg2"/>
                </a:solidFill>
              </a:rPr>
              <a:t>, M. Di Penta, and E. </a:t>
            </a:r>
            <a:r>
              <a:rPr lang="fr-FR" sz="1400" i="1" dirty="0" err="1">
                <a:solidFill>
                  <a:schemeClr val="bg2"/>
                </a:solidFill>
              </a:rPr>
              <a:t>Merlo</a:t>
            </a:r>
            <a:r>
              <a:rPr lang="fr-FR" sz="1400" i="1" dirty="0">
                <a:solidFill>
                  <a:schemeClr val="bg2"/>
                </a:solidFill>
              </a:rPr>
              <a:t>. </a:t>
            </a:r>
            <a:r>
              <a:rPr lang="en-US" sz="1400" i="1" dirty="0" smtClean="0">
                <a:solidFill>
                  <a:schemeClr val="bg2"/>
                </a:solidFill>
              </a:rPr>
              <a:t>“</a:t>
            </a:r>
            <a:r>
              <a:rPr lang="fr-FR" sz="1400" i="1" dirty="0">
                <a:solidFill>
                  <a:schemeClr val="bg2"/>
                </a:solidFill>
              </a:rPr>
              <a:t>An </a:t>
            </a:r>
            <a:r>
              <a:rPr lang="fr-FR" sz="1400" i="1" dirty="0" err="1">
                <a:solidFill>
                  <a:schemeClr val="bg2"/>
                </a:solidFill>
              </a:rPr>
              <a:t>automatic</a:t>
            </a:r>
            <a:r>
              <a:rPr lang="fr-FR" sz="1400" i="1" dirty="0">
                <a:solidFill>
                  <a:schemeClr val="bg2"/>
                </a:solidFill>
              </a:rPr>
              <a:t> </a:t>
            </a:r>
            <a:r>
              <a:rPr lang="fr-FR" sz="1400" i="1" dirty="0" err="1">
                <a:solidFill>
                  <a:schemeClr val="bg2"/>
                </a:solidFill>
              </a:rPr>
              <a:t>approach</a:t>
            </a:r>
            <a:r>
              <a:rPr lang="fr-FR" sz="1400" i="1" dirty="0">
                <a:solidFill>
                  <a:schemeClr val="bg2"/>
                </a:solidFill>
              </a:rPr>
              <a:t> </a:t>
            </a:r>
            <a:r>
              <a:rPr lang="fr-FR" sz="1400" i="1" dirty="0" smtClean="0">
                <a:solidFill>
                  <a:schemeClr val="bg2"/>
                </a:solidFill>
              </a:rPr>
              <a:t>to </a:t>
            </a:r>
            <a:r>
              <a:rPr lang="en-US" sz="1400" i="1" dirty="0" smtClean="0">
                <a:solidFill>
                  <a:schemeClr val="bg2"/>
                </a:solidFill>
              </a:rPr>
              <a:t>identify class </a:t>
            </a:r>
            <a:r>
              <a:rPr lang="en-US" sz="1400" i="1" dirty="0">
                <a:solidFill>
                  <a:schemeClr val="bg2"/>
                </a:solidFill>
              </a:rPr>
              <a:t>evolution </a:t>
            </a:r>
            <a:r>
              <a:rPr lang="en-US" sz="1400" i="1" dirty="0" smtClean="0">
                <a:solidFill>
                  <a:schemeClr val="bg2"/>
                </a:solidFill>
              </a:rPr>
              <a:t>discontinuities”. </a:t>
            </a:r>
            <a:r>
              <a:rPr lang="en-US" sz="1400" i="1" dirty="0">
                <a:solidFill>
                  <a:schemeClr val="bg2"/>
                </a:solidFill>
              </a:rPr>
              <a:t>In </a:t>
            </a:r>
            <a:r>
              <a:rPr lang="en-US" sz="1400" i="1" dirty="0" smtClean="0">
                <a:solidFill>
                  <a:schemeClr val="bg2"/>
                </a:solidFill>
              </a:rPr>
              <a:t>Software </a:t>
            </a:r>
            <a:r>
              <a:rPr lang="en-US" sz="1400" i="1" dirty="0">
                <a:solidFill>
                  <a:schemeClr val="bg2"/>
                </a:solidFill>
              </a:rPr>
              <a:t>Evolution, 2004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T. Lavoie, F. </a:t>
            </a:r>
            <a:r>
              <a:rPr lang="en-US" sz="1400" i="1" dirty="0" err="1">
                <a:solidFill>
                  <a:schemeClr val="bg2"/>
                </a:solidFill>
              </a:rPr>
              <a:t>Khomh</a:t>
            </a:r>
            <a:r>
              <a:rPr lang="en-US" sz="1400" i="1" dirty="0">
                <a:solidFill>
                  <a:schemeClr val="bg2"/>
                </a:solidFill>
              </a:rPr>
              <a:t>, E. Merlo, and Ying </a:t>
            </a:r>
            <a:r>
              <a:rPr lang="en-US" sz="1400" i="1" dirty="0" err="1">
                <a:solidFill>
                  <a:schemeClr val="bg2"/>
                </a:solidFill>
              </a:rPr>
              <a:t>Zou</a:t>
            </a:r>
            <a:r>
              <a:rPr lang="en-US" sz="1400" i="1" dirty="0">
                <a:solidFill>
                  <a:schemeClr val="bg2"/>
                </a:solidFill>
              </a:rPr>
              <a:t>. </a:t>
            </a:r>
            <a:r>
              <a:rPr lang="en-US" sz="1400" i="1" dirty="0" smtClean="0">
                <a:solidFill>
                  <a:schemeClr val="bg2"/>
                </a:solidFill>
              </a:rPr>
              <a:t>“Inferring repository file </a:t>
            </a:r>
            <a:r>
              <a:rPr lang="en-US" sz="1400" i="1" dirty="0">
                <a:solidFill>
                  <a:schemeClr val="bg2"/>
                </a:solidFill>
              </a:rPr>
              <a:t>structure modifications using nearest-neighbor clone </a:t>
            </a:r>
            <a:r>
              <a:rPr lang="en-US" sz="1400" i="1" dirty="0" smtClean="0">
                <a:solidFill>
                  <a:schemeClr val="bg2"/>
                </a:solidFill>
              </a:rPr>
              <a:t>detection”, In </a:t>
            </a:r>
            <a:r>
              <a:rPr lang="en-US" sz="1400" i="1" dirty="0">
                <a:solidFill>
                  <a:schemeClr val="bg2"/>
                </a:solidFill>
              </a:rPr>
              <a:t>Reverse Engineering (WCRE), </a:t>
            </a:r>
            <a:r>
              <a:rPr lang="en-US" sz="1400" i="1" dirty="0" smtClean="0">
                <a:solidFill>
                  <a:schemeClr val="bg2"/>
                </a:solidFill>
              </a:rPr>
              <a:t>2012.</a:t>
            </a:r>
          </a:p>
          <a:p>
            <a:endParaRPr lang="en-US" sz="1400" i="1" dirty="0">
              <a:solidFill>
                <a:schemeClr val="bg2"/>
              </a:solidFill>
            </a:endParaRPr>
          </a:p>
          <a:p>
            <a:r>
              <a:rPr lang="fr-FR" sz="1400" i="1" dirty="0">
                <a:solidFill>
                  <a:schemeClr val="bg2"/>
                </a:solidFill>
              </a:rPr>
              <a:t>Daniela </a:t>
            </a:r>
            <a:r>
              <a:rPr lang="fr-FR" sz="1400" i="1" dirty="0" err="1">
                <a:solidFill>
                  <a:schemeClr val="bg2"/>
                </a:solidFill>
              </a:rPr>
              <a:t>Steidl</a:t>
            </a:r>
            <a:r>
              <a:rPr lang="fr-FR" sz="1400" i="1" dirty="0">
                <a:solidFill>
                  <a:schemeClr val="bg2"/>
                </a:solidFill>
              </a:rPr>
              <a:t>, Benjamin Hummel, and </a:t>
            </a:r>
            <a:r>
              <a:rPr lang="fr-FR" sz="1400" i="1" dirty="0" err="1">
                <a:solidFill>
                  <a:schemeClr val="bg2"/>
                </a:solidFill>
              </a:rPr>
              <a:t>Elmar</a:t>
            </a:r>
            <a:r>
              <a:rPr lang="fr-FR" sz="1400" i="1" dirty="0">
                <a:solidFill>
                  <a:schemeClr val="bg2"/>
                </a:solidFill>
              </a:rPr>
              <a:t> </a:t>
            </a:r>
            <a:r>
              <a:rPr lang="fr-FR" sz="1400" i="1" dirty="0" err="1" smtClean="0">
                <a:solidFill>
                  <a:schemeClr val="bg2"/>
                </a:solidFill>
              </a:rPr>
              <a:t>Juergens</a:t>
            </a:r>
            <a:r>
              <a:rPr lang="fr-FR" sz="1400" i="1" dirty="0" smtClean="0">
                <a:solidFill>
                  <a:schemeClr val="bg2"/>
                </a:solidFill>
              </a:rPr>
              <a:t>, </a:t>
            </a:r>
            <a:r>
              <a:rPr lang="en-US" sz="1400" i="1" dirty="0" smtClean="0">
                <a:solidFill>
                  <a:schemeClr val="bg2"/>
                </a:solidFill>
              </a:rPr>
              <a:t>“</a:t>
            </a:r>
            <a:r>
              <a:rPr lang="fr-FR" sz="1400" i="1" dirty="0" err="1" smtClean="0">
                <a:solidFill>
                  <a:schemeClr val="bg2"/>
                </a:solidFill>
              </a:rPr>
              <a:t>Incremental</a:t>
            </a:r>
            <a:r>
              <a:rPr lang="fr-FR" sz="1400" i="1" dirty="0" smtClean="0">
                <a:solidFill>
                  <a:schemeClr val="bg2"/>
                </a:solidFill>
              </a:rPr>
              <a:t> </a:t>
            </a:r>
            <a:r>
              <a:rPr lang="en-US" sz="1400" i="1" dirty="0" smtClean="0">
                <a:solidFill>
                  <a:schemeClr val="bg2"/>
                </a:solidFill>
              </a:rPr>
              <a:t>origin analysis of </a:t>
            </a:r>
            <a:r>
              <a:rPr lang="en-US" sz="1400" i="1" dirty="0">
                <a:solidFill>
                  <a:schemeClr val="bg2"/>
                </a:solidFill>
              </a:rPr>
              <a:t>source code </a:t>
            </a:r>
            <a:r>
              <a:rPr lang="en-US" sz="1400" i="1" dirty="0" smtClean="0">
                <a:solidFill>
                  <a:schemeClr val="bg2"/>
                </a:solidFill>
              </a:rPr>
              <a:t>files”. Conference </a:t>
            </a:r>
            <a:r>
              <a:rPr lang="en-US" sz="1400" i="1" dirty="0">
                <a:solidFill>
                  <a:schemeClr val="bg2"/>
                </a:solidFill>
              </a:rPr>
              <a:t>on Mining Software Repositories, 2014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Michael Godfrey and </a:t>
            </a:r>
            <a:r>
              <a:rPr lang="en-US" sz="1400" i="1" dirty="0" err="1">
                <a:solidFill>
                  <a:schemeClr val="bg2"/>
                </a:solidFill>
              </a:rPr>
              <a:t>Qiang</a:t>
            </a:r>
            <a:r>
              <a:rPr lang="en-US" sz="1400" i="1" dirty="0">
                <a:solidFill>
                  <a:schemeClr val="bg2"/>
                </a:solidFill>
              </a:rPr>
              <a:t> Tu. </a:t>
            </a:r>
            <a:r>
              <a:rPr lang="en-US" sz="1400" i="1" dirty="0" smtClean="0">
                <a:solidFill>
                  <a:schemeClr val="bg2"/>
                </a:solidFill>
              </a:rPr>
              <a:t>“Tracking </a:t>
            </a:r>
            <a:r>
              <a:rPr lang="en-US" sz="1400" i="1" dirty="0">
                <a:solidFill>
                  <a:schemeClr val="bg2"/>
                </a:solidFill>
              </a:rPr>
              <a:t>structural evolution </a:t>
            </a:r>
            <a:r>
              <a:rPr lang="en-US" sz="1400" i="1" dirty="0" smtClean="0">
                <a:solidFill>
                  <a:schemeClr val="bg2"/>
                </a:solidFill>
              </a:rPr>
              <a:t>using origin analysis”. International </a:t>
            </a:r>
            <a:r>
              <a:rPr lang="en-US" sz="1400" i="1" dirty="0">
                <a:solidFill>
                  <a:schemeClr val="bg2"/>
                </a:solidFill>
              </a:rPr>
              <a:t>Workshop </a:t>
            </a:r>
            <a:r>
              <a:rPr lang="en-US" sz="1400" i="1" dirty="0" smtClean="0">
                <a:solidFill>
                  <a:schemeClr val="bg2"/>
                </a:solidFill>
              </a:rPr>
              <a:t>on Principles </a:t>
            </a:r>
            <a:r>
              <a:rPr lang="en-US" sz="1400" i="1" dirty="0">
                <a:solidFill>
                  <a:schemeClr val="bg2"/>
                </a:solidFill>
              </a:rPr>
              <a:t>of Software Evolution, IWPSE </a:t>
            </a:r>
            <a:r>
              <a:rPr lang="en-US" sz="1400" i="1" dirty="0" smtClean="0">
                <a:solidFill>
                  <a:schemeClr val="bg2"/>
                </a:solidFill>
              </a:rPr>
              <a:t>2002</a:t>
            </a:r>
            <a:r>
              <a:rPr lang="fr-FR" sz="1400" i="1" dirty="0" smtClean="0">
                <a:solidFill>
                  <a:schemeClr val="bg2"/>
                </a:solidFill>
              </a:rPr>
              <a:t>.</a:t>
            </a:r>
            <a:endParaRPr lang="en-US" sz="1400" i="1" dirty="0">
              <a:solidFill>
                <a:schemeClr val="bg2"/>
              </a:solidFill>
            </a:endParaRPr>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24</a:t>
            </a:r>
            <a:endParaRPr lang="fr-FR" dirty="0" smtClean="0"/>
          </a:p>
        </p:txBody>
      </p:sp>
    </p:spTree>
    <p:extLst>
      <p:ext uri="{BB962C8B-B14F-4D97-AF65-F5344CB8AC3E}">
        <p14:creationId xmlns:p14="http://schemas.microsoft.com/office/powerpoint/2010/main" val="2863183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Contexte </a:t>
            </a:r>
            <a:r>
              <a:rPr lang="fr-FR" sz="1400" dirty="0">
                <a:solidFill>
                  <a:schemeClr val="bg2"/>
                </a:solidFill>
              </a:rPr>
              <a:t>définition du sujet</a:t>
            </a:r>
          </a:p>
        </p:txBody>
      </p:sp>
      <p:sp>
        <p:nvSpPr>
          <p:cNvPr id="3" name="Text Placeholder 2"/>
          <p:cNvSpPr>
            <a:spLocks noGrp="1"/>
          </p:cNvSpPr>
          <p:nvPr>
            <p:ph type="body" idx="1"/>
          </p:nvPr>
        </p:nvSpPr>
        <p:spPr>
          <a:xfrm>
            <a:off x="251520" y="2084851"/>
            <a:ext cx="8568952" cy="2280253"/>
          </a:xfrm>
        </p:spPr>
        <p:txBody>
          <a:bodyPr/>
          <a:lstStyle/>
          <a:p>
            <a:pPr marL="342900" indent="-342900">
              <a:buFont typeface="Arial" panose="020B0604020202020204" pitchFamily="34" charset="0"/>
              <a:buChar char="•"/>
            </a:pPr>
            <a:r>
              <a:rPr lang="fr-FR" sz="2400" dirty="0" smtClean="0"/>
              <a:t>Les gestionnaires de versions (VCS)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smtClean="0"/>
              <a:t>La prédiction de bugs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smtClean="0"/>
              <a:t>Les métriques*</a:t>
            </a:r>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5" name="TextBox 4"/>
          <p:cNvSpPr txBox="1"/>
          <p:nvPr/>
        </p:nvSpPr>
        <p:spPr>
          <a:xfrm>
            <a:off x="611560" y="5924412"/>
            <a:ext cx="7632848" cy="523220"/>
          </a:xfrm>
          <a:prstGeom prst="rect">
            <a:avLst/>
          </a:prstGeom>
          <a:noFill/>
        </p:spPr>
        <p:txBody>
          <a:bodyPr wrap="square" rtlCol="0">
            <a:spAutoFit/>
          </a:bodyPr>
          <a:lstStyle/>
          <a:p>
            <a:r>
              <a:rPr lang="en-US" i="1" dirty="0" smtClean="0">
                <a:solidFill>
                  <a:schemeClr val="bg2"/>
                </a:solidFill>
              </a:rPr>
              <a:t>* </a:t>
            </a:r>
            <a:r>
              <a:rPr lang="en-US" i="1" dirty="0" err="1" smtClean="0">
                <a:solidFill>
                  <a:schemeClr val="bg2"/>
                </a:solidFill>
              </a:rPr>
              <a:t>Nagappan</a:t>
            </a:r>
            <a:r>
              <a:rPr lang="en-US" i="1" dirty="0" smtClean="0">
                <a:solidFill>
                  <a:schemeClr val="bg2"/>
                </a:solidFill>
              </a:rPr>
              <a:t> et al. “Use </a:t>
            </a:r>
            <a:r>
              <a:rPr lang="en-US" i="1" dirty="0">
                <a:solidFill>
                  <a:schemeClr val="bg2"/>
                </a:solidFill>
              </a:rPr>
              <a:t>of relative code </a:t>
            </a:r>
            <a:r>
              <a:rPr lang="en-US" i="1" dirty="0" smtClean="0">
                <a:solidFill>
                  <a:schemeClr val="bg2"/>
                </a:solidFill>
              </a:rPr>
              <a:t>churn measures </a:t>
            </a:r>
            <a:r>
              <a:rPr lang="en-US" i="1" dirty="0">
                <a:solidFill>
                  <a:schemeClr val="bg2"/>
                </a:solidFill>
              </a:rPr>
              <a:t>to predict system defect </a:t>
            </a:r>
            <a:r>
              <a:rPr lang="en-US" i="1" dirty="0" smtClean="0">
                <a:solidFill>
                  <a:schemeClr val="bg2"/>
                </a:solidFill>
              </a:rPr>
              <a:t>density”, ICSE </a:t>
            </a:r>
            <a:r>
              <a:rPr lang="en-US" i="1" dirty="0">
                <a:solidFill>
                  <a:schemeClr val="bg2"/>
                </a:solidFill>
              </a:rPr>
              <a:t> </a:t>
            </a:r>
            <a:r>
              <a:rPr lang="en-US" i="1" dirty="0" smtClean="0">
                <a:solidFill>
                  <a:schemeClr val="bg2"/>
                </a:solidFill>
              </a:rPr>
              <a:t>2005.</a:t>
            </a:r>
            <a:endParaRPr lang="fr-FR" i="1" dirty="0">
              <a:solidFill>
                <a:schemeClr val="bg2"/>
              </a:solidFill>
            </a:endParaRPr>
          </a:p>
        </p:txBody>
      </p:sp>
      <p:sp>
        <p:nvSpPr>
          <p:cNvPr id="6" name="TextBox 5"/>
          <p:cNvSpPr txBox="1"/>
          <p:nvPr/>
        </p:nvSpPr>
        <p:spPr>
          <a:xfrm>
            <a:off x="611560" y="5157192"/>
            <a:ext cx="7632848" cy="523220"/>
          </a:xfrm>
          <a:prstGeom prst="rect">
            <a:avLst/>
          </a:prstGeom>
          <a:noFill/>
        </p:spPr>
        <p:txBody>
          <a:bodyPr wrap="square" rtlCol="0">
            <a:spAutoFit/>
          </a:bodyPr>
          <a:lstStyle/>
          <a:p>
            <a:r>
              <a:rPr lang="fr-FR" i="1" dirty="0" smtClean="0">
                <a:solidFill>
                  <a:schemeClr val="bg2"/>
                </a:solidFill>
              </a:rPr>
              <a:t>* </a:t>
            </a:r>
            <a:r>
              <a:rPr lang="fr-FR" i="1" dirty="0" err="1" smtClean="0">
                <a:solidFill>
                  <a:schemeClr val="bg2"/>
                </a:solidFill>
              </a:rPr>
              <a:t>Bird</a:t>
            </a:r>
            <a:r>
              <a:rPr lang="fr-FR" i="1" dirty="0" smtClean="0">
                <a:solidFill>
                  <a:schemeClr val="bg2"/>
                </a:solidFill>
              </a:rPr>
              <a:t> et al.</a:t>
            </a:r>
            <a:r>
              <a:rPr lang="fr-FR" i="1" dirty="0">
                <a:solidFill>
                  <a:schemeClr val="bg2"/>
                </a:solidFill>
              </a:rPr>
              <a:t> </a:t>
            </a:r>
            <a:r>
              <a:rPr lang="en-US" i="1" dirty="0" smtClean="0">
                <a:solidFill>
                  <a:schemeClr val="bg2"/>
                </a:solidFill>
              </a:rPr>
              <a:t>“Don’t touch </a:t>
            </a:r>
            <a:r>
              <a:rPr lang="en-US" i="1" dirty="0">
                <a:solidFill>
                  <a:schemeClr val="bg2"/>
                </a:solidFill>
              </a:rPr>
              <a:t>my code ! : </a:t>
            </a:r>
            <a:r>
              <a:rPr lang="en-US" i="1" dirty="0" smtClean="0">
                <a:solidFill>
                  <a:schemeClr val="bg2"/>
                </a:solidFill>
              </a:rPr>
              <a:t>examining the </a:t>
            </a:r>
            <a:r>
              <a:rPr lang="en-US" i="1" dirty="0">
                <a:solidFill>
                  <a:schemeClr val="bg2"/>
                </a:solidFill>
              </a:rPr>
              <a:t>effects of ownership on software </a:t>
            </a:r>
            <a:r>
              <a:rPr lang="en-US" i="1" dirty="0" smtClean="0">
                <a:solidFill>
                  <a:schemeClr val="bg2"/>
                </a:solidFill>
              </a:rPr>
              <a:t>quality”, </a:t>
            </a:r>
            <a:r>
              <a:rPr lang="en-US" i="1" dirty="0">
                <a:solidFill>
                  <a:schemeClr val="bg2"/>
                </a:solidFill>
              </a:rPr>
              <a:t>ESEC/FSE </a:t>
            </a:r>
            <a:r>
              <a:rPr lang="en-US" i="1" dirty="0" smtClean="0">
                <a:solidFill>
                  <a:schemeClr val="bg2"/>
                </a:solidFill>
              </a:rPr>
              <a:t> 2011.</a:t>
            </a:r>
            <a:endParaRPr lang="fr-FR" i="1" dirty="0">
              <a:solidFill>
                <a:schemeClr val="bg2"/>
              </a:solidFill>
            </a:endParaRPr>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5" y="288000"/>
            <a:ext cx="8037599" cy="11432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a:t>
            </a:r>
            <a:r>
              <a:rPr lang="fr" sz="1400" dirty="0" smtClean="0">
                <a:solidFill>
                  <a:schemeClr val="bg2"/>
                </a:solidFill>
              </a:rPr>
              <a:t>procédés*</a:t>
            </a:r>
            <a:endParaRPr lang="fr" sz="1400" dirty="0">
              <a:solidFill>
                <a:schemeClr val="bg2"/>
              </a:solidFill>
            </a:endParaRPr>
          </a:p>
        </p:txBody>
      </p:sp>
      <p:sp>
        <p:nvSpPr>
          <p:cNvPr id="38" name="Shape 38"/>
          <p:cNvSpPr txBox="1">
            <a:spLocks noGrp="1"/>
          </p:cNvSpPr>
          <p:nvPr>
            <p:ph type="body" idx="1"/>
          </p:nvPr>
        </p:nvSpPr>
        <p:spPr>
          <a:xfrm>
            <a:off x="251521" y="1964858"/>
            <a:ext cx="8538599" cy="37683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Arial" panose="020B0604020202020204" pitchFamily="34" charset="0"/>
              <a:buChar char="•"/>
            </a:pPr>
            <a:r>
              <a:rPr lang="fr" sz="2400" dirty="0"/>
              <a:t>NoD </a:t>
            </a:r>
            <a:r>
              <a:rPr lang="fr" sz="2400" dirty="0" smtClean="0">
                <a:solidFill>
                  <a:schemeClr val="bg2"/>
                </a:solidFill>
              </a:rPr>
              <a:t>(Number of Developers): </a:t>
            </a:r>
            <a:r>
              <a:rPr lang="fr" sz="2400" dirty="0"/>
              <a:t>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Arial" panose="020B0604020202020204" pitchFamily="34" charset="0"/>
              <a:buChar char="•"/>
            </a:pPr>
            <a:r>
              <a:rPr lang="fr" sz="2400" dirty="0"/>
              <a:t>NoC </a:t>
            </a:r>
            <a:r>
              <a:rPr lang="fr" sz="2400" dirty="0" smtClean="0">
                <a:solidFill>
                  <a:schemeClr val="bg2"/>
                </a:solidFill>
              </a:rPr>
              <a:t>(Number of Changes): </a:t>
            </a:r>
            <a:r>
              <a:rPr lang="fr" sz="2400" dirty="0"/>
              <a:t>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Arial" panose="020B0604020202020204" pitchFamily="34" charset="0"/>
              <a:buChar char="•"/>
            </a:pPr>
            <a:r>
              <a:rPr lang="fr" sz="2400" dirty="0"/>
              <a:t>CC </a:t>
            </a:r>
            <a:r>
              <a:rPr lang="fr" sz="2400" dirty="0" smtClean="0">
                <a:solidFill>
                  <a:schemeClr val="bg2"/>
                </a:solidFill>
              </a:rPr>
              <a:t>(Code Churn): </a:t>
            </a:r>
            <a:r>
              <a:rPr lang="fr" sz="2400" dirty="0"/>
              <a:t>nombre de </a:t>
            </a:r>
            <a:r>
              <a:rPr lang="fr" sz="2400" dirty="0" smtClean="0"/>
              <a:t>lignes </a:t>
            </a:r>
            <a:r>
              <a:rPr lang="fr" sz="2400" dirty="0" smtClean="0"/>
              <a:t>ajoutées </a:t>
            </a:r>
            <a:r>
              <a:rPr lang="fr" sz="2400" dirty="0"/>
              <a:t>ou </a:t>
            </a:r>
            <a:r>
              <a:rPr lang="fr" sz="2400" dirty="0" smtClean="0"/>
              <a:t>supprimées</a:t>
            </a:r>
            <a:endParaRPr lang="fr" sz="2400" dirty="0"/>
          </a:p>
        </p:txBody>
      </p:sp>
      <p:sp>
        <p:nvSpPr>
          <p:cNvPr id="39" name="Shape 39"/>
          <p:cNvSpPr txBox="1"/>
          <p:nvPr/>
        </p:nvSpPr>
        <p:spPr>
          <a:xfrm>
            <a:off x="241808" y="5541235"/>
            <a:ext cx="8002600" cy="906397"/>
          </a:xfrm>
          <a:prstGeom prst="rect">
            <a:avLst/>
          </a:prstGeom>
        </p:spPr>
        <p:txBody>
          <a:bodyPr lIns="91425" tIns="91425" rIns="91425" bIns="91425" anchor="t" anchorCtr="0">
            <a:noAutofit/>
          </a:bodyPr>
          <a:lstStyle/>
          <a:p>
            <a:pPr lvl="0">
              <a:buClr>
                <a:schemeClr val="dk1"/>
              </a:buClr>
              <a:buSzPct val="78571"/>
            </a:pPr>
            <a:r>
              <a:rPr lang="fr" dirty="0" smtClean="0">
                <a:solidFill>
                  <a:srgbClr val="666666"/>
                </a:solidFill>
              </a:rPr>
              <a:t>* Radjenovic </a:t>
            </a:r>
            <a:r>
              <a:rPr lang="fr" i="1" dirty="0">
                <a:solidFill>
                  <a:srgbClr val="666666"/>
                </a:solidFill>
              </a:rPr>
              <a:t>et </a:t>
            </a:r>
            <a:r>
              <a:rPr lang="fr" i="1" dirty="0" smtClean="0">
                <a:solidFill>
                  <a:srgbClr val="666666"/>
                </a:solidFill>
              </a:rPr>
              <a:t>al,</a:t>
            </a:r>
            <a:r>
              <a:rPr lang="fr" i="1" dirty="0">
                <a:solidFill>
                  <a:srgbClr val="666666"/>
                </a:solidFill>
              </a:rPr>
              <a:t> </a:t>
            </a:r>
            <a:r>
              <a:rPr lang="fr" i="1" dirty="0" smtClean="0">
                <a:solidFill>
                  <a:srgbClr val="666666"/>
                </a:solidFill>
              </a:rPr>
              <a:t/>
            </a:r>
            <a:br>
              <a:rPr lang="fr" i="1" dirty="0" smtClean="0">
                <a:solidFill>
                  <a:srgbClr val="666666"/>
                </a:solidFill>
              </a:rPr>
            </a:br>
            <a:r>
              <a:rPr lang="fr" dirty="0" smtClean="0">
                <a:solidFill>
                  <a:srgbClr val="666666"/>
                </a:solidFill>
              </a:rPr>
              <a:t>“</a:t>
            </a:r>
            <a:r>
              <a:rPr lang="fr" dirty="0">
                <a:solidFill>
                  <a:srgbClr val="666666"/>
                </a:solidFill>
              </a:rPr>
              <a:t>Software fault prediction metrics : A systematic literature review</a:t>
            </a:r>
            <a:r>
              <a:rPr lang="fr" dirty="0" smtClean="0">
                <a:solidFill>
                  <a:srgbClr val="666666"/>
                </a:solidFill>
              </a:rPr>
              <a:t>.”, </a:t>
            </a:r>
            <a:r>
              <a:rPr lang="fr-FR" dirty="0" smtClean="0">
                <a:solidFill>
                  <a:srgbClr val="666666"/>
                </a:solidFill>
              </a:rPr>
              <a:t>Information </a:t>
            </a:r>
            <a:r>
              <a:rPr lang="fr-FR" dirty="0">
                <a:solidFill>
                  <a:srgbClr val="666666"/>
                </a:solidFill>
              </a:rPr>
              <a:t>and Software </a:t>
            </a:r>
            <a:r>
              <a:rPr lang="fr-FR" dirty="0" err="1">
                <a:solidFill>
                  <a:srgbClr val="666666"/>
                </a:solidFill>
              </a:rPr>
              <a:t>Technology</a:t>
            </a:r>
            <a:r>
              <a:rPr lang="fr-FR" dirty="0">
                <a:solidFill>
                  <a:srgbClr val="666666"/>
                </a:solidFill>
              </a:rPr>
              <a:t>, </a:t>
            </a:r>
            <a:r>
              <a:rPr lang="fr" dirty="0" smtClean="0">
                <a:solidFill>
                  <a:srgbClr val="666666"/>
                </a:solidFill>
              </a:rPr>
              <a:t>2013</a:t>
            </a:r>
            <a:endParaRPr lang="fr" dirty="0">
              <a:solidFill>
                <a:srgbClr val="666666"/>
              </a:solidFill>
            </a:endParaRPr>
          </a:p>
        </p:txBody>
      </p:sp>
      <p:sp>
        <p:nvSpPr>
          <p:cNvPr id="5" name="TextBox 4"/>
          <p:cNvSpPr txBox="1"/>
          <p:nvPr/>
        </p:nvSpPr>
        <p:spPr>
          <a:xfrm>
            <a:off x="8855282" y="6536095"/>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Contexte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 name="TextBox 3"/>
          <p:cNvSpPr txBox="1"/>
          <p:nvPr/>
        </p:nvSpPr>
        <p:spPr>
          <a:xfrm>
            <a:off x="6283610" y="4899620"/>
            <a:ext cx="2651348" cy="523220"/>
          </a:xfrm>
          <a:prstGeom prst="rect">
            <a:avLst/>
          </a:prstGeom>
          <a:noFill/>
        </p:spPr>
        <p:txBody>
          <a:bodyPr wrap="square" rtlCol="0">
            <a:spAutoFit/>
          </a:bodyPr>
          <a:lstStyle/>
          <a:p>
            <a:r>
              <a:rPr lang="fr-FR" sz="2800" b="1" dirty="0" smtClean="0"/>
              <a:t>Renommage</a:t>
            </a:r>
            <a:endParaRPr lang="fr-FR" sz="2800" b="1"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t="3658" r="1126" b="-671"/>
          <a:stretch/>
        </p:blipFill>
        <p:spPr>
          <a:xfrm>
            <a:off x="6986904" y="3892090"/>
            <a:ext cx="1244760" cy="977070"/>
          </a:xfrm>
          <a:prstGeom prst="rect">
            <a:avLst/>
          </a:prstGeom>
        </p:spPr>
      </p:pic>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5</a:t>
            </a:r>
            <a:endParaRPr lang="fr-FR" dirty="0" smtClean="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Contexte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6"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2</a:t>
            </a:r>
            <a:endParaRPr lang="fr" b="1" dirty="0"/>
          </a:p>
        </p:txBody>
      </p:sp>
      <p:sp>
        <p:nvSpPr>
          <p:cNvPr id="5" name="TextBox 4"/>
          <p:cNvSpPr txBox="1"/>
          <p:nvPr/>
        </p:nvSpPr>
        <p:spPr>
          <a:xfrm>
            <a:off x="8855282" y="6550223"/>
            <a:ext cx="288718" cy="307777"/>
          </a:xfrm>
          <a:prstGeom prst="rect">
            <a:avLst/>
          </a:prstGeom>
          <a:noFill/>
        </p:spPr>
        <p:txBody>
          <a:bodyPr wrap="square" rtlCol="0">
            <a:spAutoFit/>
          </a:bodyPr>
          <a:lstStyle/>
          <a:p>
            <a:r>
              <a:rPr lang="fr-FR" dirty="0"/>
              <a:t>6</a:t>
            </a:r>
            <a:endParaRPr lang="fr-FR" dirty="0" smtClean="0"/>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renommage</a:t>
            </a:r>
          </a:p>
        </p:txBody>
      </p:sp>
      <p:pic>
        <p:nvPicPr>
          <p:cNvPr id="52" name="Shape 52"/>
          <p:cNvPicPr preferRelativeResize="0"/>
          <p:nvPr/>
        </p:nvPicPr>
        <p:blipFill>
          <a:blip r:embed="rId3"/>
          <a:stretch>
            <a:fillRect/>
          </a:stretch>
        </p:blipFill>
        <p:spPr>
          <a:xfrm>
            <a:off x="612125" y="1693967"/>
            <a:ext cx="5009574" cy="4078465"/>
          </a:xfrm>
          <a:prstGeom prst="rect">
            <a:avLst/>
          </a:prstGeom>
          <a:noFill/>
          <a:ln>
            <a:noFill/>
          </a:ln>
        </p:spPr>
      </p:pic>
      <p:sp>
        <p:nvSpPr>
          <p:cNvPr id="7" name="Shape 46"/>
          <p:cNvSpPr txBox="1"/>
          <p:nvPr/>
        </p:nvSpPr>
        <p:spPr>
          <a:xfrm>
            <a:off x="6012160" y="5123590"/>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a:t>3</a:t>
            </a:r>
            <a:r>
              <a:rPr lang="fr" b="1" dirty="0" smtClean="0"/>
              <a:t>,	NoC = 3,	CC = 2</a:t>
            </a:r>
            <a:endParaRPr lang="fr" b="1" dirty="0"/>
          </a:p>
        </p:txBody>
      </p:sp>
      <p:sp>
        <p:nvSpPr>
          <p:cNvPr id="8" name="Shape 46"/>
          <p:cNvSpPr txBox="1"/>
          <p:nvPr/>
        </p:nvSpPr>
        <p:spPr>
          <a:xfrm>
            <a:off x="6012160" y="3694498"/>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a:t>2</a:t>
            </a:r>
            <a:r>
              <a:rPr lang="fr" b="1" dirty="0" smtClean="0"/>
              <a:t>,	NoC = 2,	CC = 1</a:t>
            </a:r>
            <a:endParaRPr lang="fr" b="1" dirty="0"/>
          </a:p>
        </p:txBody>
      </p:sp>
      <p:sp>
        <p:nvSpPr>
          <p:cNvPr id="9" name="Shape 46"/>
          <p:cNvSpPr txBox="1"/>
          <p:nvPr/>
        </p:nvSpPr>
        <p:spPr>
          <a:xfrm>
            <a:off x="6012160" y="2094012"/>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1</a:t>
            </a:r>
            <a:endParaRPr lang="fr" b="1" dirty="0"/>
          </a:p>
        </p:txBody>
      </p:sp>
      <p:sp>
        <p:nvSpPr>
          <p:cNvPr id="11" name="TextBox 10"/>
          <p:cNvSpPr txBox="1"/>
          <p:nvPr/>
        </p:nvSpPr>
        <p:spPr>
          <a:xfrm>
            <a:off x="8855282" y="6550223"/>
            <a:ext cx="288718" cy="307777"/>
          </a:xfrm>
          <a:prstGeom prst="rect">
            <a:avLst/>
          </a:prstGeom>
          <a:noFill/>
        </p:spPr>
        <p:txBody>
          <a:bodyPr wrap="square" rtlCol="0">
            <a:spAutoFit/>
          </a:bodyPr>
          <a:lstStyle/>
          <a:p>
            <a:r>
              <a:rPr lang="fr-FR" dirty="0"/>
              <a:t>7</a:t>
            </a:r>
            <a:endParaRPr lang="fr-FR" dirty="0" smtClean="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a:t>Contexte </a:t>
            </a:r>
            <a:r>
              <a:rPr lang="fr" sz="1400" dirty="0">
                <a:solidFill>
                  <a:schemeClr val="bg2"/>
                </a:solidFill>
              </a:rPr>
              <a:t>gestionnaires de versions</a:t>
            </a:r>
          </a:p>
        </p:txBody>
      </p:sp>
      <p:pic>
        <p:nvPicPr>
          <p:cNvPr id="61" name="Shape 61"/>
          <p:cNvPicPr preferRelativeResize="0"/>
          <p:nvPr/>
        </p:nvPicPr>
        <p:blipFill>
          <a:blip r:embed="rId3"/>
          <a:stretch>
            <a:fillRect/>
          </a:stretch>
        </p:blipFill>
        <p:spPr>
          <a:xfrm>
            <a:off x="1331641" y="1849328"/>
            <a:ext cx="5553175" cy="3918765"/>
          </a:xfrm>
          <a:prstGeom prst="rect">
            <a:avLst/>
          </a:prstGeom>
          <a:noFill/>
          <a:ln>
            <a:noFill/>
          </a:ln>
        </p:spPr>
      </p:pic>
      <p:sp>
        <p:nvSpPr>
          <p:cNvPr id="2" name="TextBox 1"/>
          <p:cNvSpPr txBox="1"/>
          <p:nvPr/>
        </p:nvSpPr>
        <p:spPr>
          <a:xfrm>
            <a:off x="3858072" y="3140968"/>
            <a:ext cx="288032" cy="307777"/>
          </a:xfrm>
          <a:prstGeom prst="rect">
            <a:avLst/>
          </a:prstGeom>
          <a:noFill/>
        </p:spPr>
        <p:txBody>
          <a:bodyPr wrap="square" rtlCol="0">
            <a:spAutoFit/>
          </a:bodyPr>
          <a:lstStyle/>
          <a:p>
            <a:r>
              <a:rPr lang="fr-FR" dirty="0" smtClean="0"/>
              <a:t>*</a:t>
            </a:r>
            <a:endParaRPr lang="fr-FR" dirty="0"/>
          </a:p>
        </p:txBody>
      </p:sp>
      <p:sp>
        <p:nvSpPr>
          <p:cNvPr id="3" name="TextBox 2"/>
          <p:cNvSpPr txBox="1"/>
          <p:nvPr/>
        </p:nvSpPr>
        <p:spPr>
          <a:xfrm>
            <a:off x="395537" y="5925278"/>
            <a:ext cx="7272807"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a:t>
            </a:r>
            <a:r>
              <a:rPr lang="en-US" sz="1200" i="1" dirty="0">
                <a:solidFill>
                  <a:schemeClr val="bg2"/>
                </a:solidFill>
              </a:rPr>
              <a:t>”, </a:t>
            </a:r>
            <a:r>
              <a:rPr lang="fr-FR" sz="1200" i="1" dirty="0" err="1" smtClean="0">
                <a:solidFill>
                  <a:schemeClr val="bg2"/>
                </a:solidFill>
              </a:rPr>
              <a:t>Foundations</a:t>
            </a:r>
            <a:r>
              <a:rPr lang="fr-FR" sz="1200" i="1" dirty="0" smtClean="0">
                <a:solidFill>
                  <a:schemeClr val="bg2"/>
                </a:solidFill>
              </a:rPr>
              <a:t> of </a:t>
            </a:r>
            <a:r>
              <a:rPr lang="fr-FR" sz="1200" i="1" dirty="0">
                <a:solidFill>
                  <a:schemeClr val="bg2"/>
                </a:solidFill>
              </a:rPr>
              <a:t>Software Engineering, 2012.</a:t>
            </a:r>
          </a:p>
        </p:txBody>
      </p:sp>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8</a:t>
            </a:r>
            <a:endParaRPr lang="fr-FR"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a:t>Analyse des études antérieures</a:t>
            </a:r>
          </a:p>
        </p:txBody>
      </p:sp>
      <p:sp>
        <p:nvSpPr>
          <p:cNvPr id="2" name="TextBox 1"/>
          <p:cNvSpPr txBox="1"/>
          <p:nvPr/>
        </p:nvSpPr>
        <p:spPr>
          <a:xfrm>
            <a:off x="525175" y="1844824"/>
            <a:ext cx="6768752" cy="523220"/>
          </a:xfrm>
          <a:prstGeom prst="rect">
            <a:avLst/>
          </a:prstGeom>
          <a:noFill/>
        </p:spPr>
        <p:txBody>
          <a:bodyPr wrap="square" rtlCol="0">
            <a:spAutoFit/>
          </a:bodyPr>
          <a:lstStyle/>
          <a:p>
            <a:r>
              <a:rPr lang="fr-FR" i="1" dirty="0" err="1" smtClean="0">
                <a:solidFill>
                  <a:schemeClr val="bg2"/>
                </a:solidFill>
              </a:rPr>
              <a:t>Radjenovic</a:t>
            </a:r>
            <a:r>
              <a:rPr lang="fr-FR" i="1" dirty="0" smtClean="0">
                <a:solidFill>
                  <a:schemeClr val="bg2"/>
                </a:solidFill>
              </a:rPr>
              <a:t> et al, </a:t>
            </a:r>
            <a:r>
              <a:rPr lang="en-US" i="1" dirty="0" smtClean="0">
                <a:solidFill>
                  <a:schemeClr val="bg2"/>
                </a:solidFill>
              </a:rPr>
              <a:t>“Software fault </a:t>
            </a:r>
            <a:r>
              <a:rPr lang="en-US" i="1" dirty="0">
                <a:solidFill>
                  <a:schemeClr val="bg2"/>
                </a:solidFill>
              </a:rPr>
              <a:t>prediction metrics : A systematic </a:t>
            </a:r>
            <a:r>
              <a:rPr lang="en-US" i="1" dirty="0" smtClean="0">
                <a:solidFill>
                  <a:schemeClr val="bg2"/>
                </a:solidFill>
              </a:rPr>
              <a:t>literature review”, </a:t>
            </a:r>
            <a:r>
              <a:rPr lang="en-US" i="1" dirty="0">
                <a:solidFill>
                  <a:schemeClr val="bg2"/>
                </a:solidFill>
              </a:rPr>
              <a:t>Information and Software Technology, </a:t>
            </a:r>
            <a:r>
              <a:rPr lang="fr-FR" i="1" dirty="0" smtClean="0">
                <a:solidFill>
                  <a:schemeClr val="bg2"/>
                </a:solidFill>
              </a:rPr>
              <a:t>2013.</a:t>
            </a:r>
          </a:p>
        </p:txBody>
      </p:sp>
      <p:sp>
        <p:nvSpPr>
          <p:cNvPr id="3" name="TextBox 2"/>
          <p:cNvSpPr txBox="1"/>
          <p:nvPr/>
        </p:nvSpPr>
        <p:spPr>
          <a:xfrm>
            <a:off x="525175" y="3645024"/>
            <a:ext cx="3182730"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11 projets open source</a:t>
            </a:r>
            <a:endParaRPr lang="fr-FR" sz="1800" dirty="0"/>
          </a:p>
        </p:txBody>
      </p:sp>
      <p:sp>
        <p:nvSpPr>
          <p:cNvPr id="4" name="TextBox 3"/>
          <p:cNvSpPr txBox="1"/>
          <p:nvPr/>
        </p:nvSpPr>
        <p:spPr>
          <a:xfrm>
            <a:off x="5436096" y="3645024"/>
            <a:ext cx="2894698"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15 projets industriels</a:t>
            </a:r>
            <a:endParaRPr lang="fr-FR" sz="1800" dirty="0"/>
          </a:p>
        </p:txBody>
      </p:sp>
      <p:sp>
        <p:nvSpPr>
          <p:cNvPr id="5" name="TextBox 4"/>
          <p:cNvSpPr txBox="1"/>
          <p:nvPr/>
        </p:nvSpPr>
        <p:spPr>
          <a:xfrm>
            <a:off x="512598" y="2636912"/>
            <a:ext cx="7818195" cy="646331"/>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solidFill>
                  <a:schemeClr val="tx1"/>
                </a:solidFill>
              </a:rPr>
              <a:t>Des études </a:t>
            </a:r>
            <a:r>
              <a:rPr lang="fr-FR" sz="1800" dirty="0">
                <a:solidFill>
                  <a:schemeClr val="tx1"/>
                </a:solidFill>
              </a:rPr>
              <a:t>et expérimentations pour la prédiction de bugs, </a:t>
            </a:r>
            <a:r>
              <a:rPr lang="fr-FR" sz="1800" dirty="0" smtClean="0">
                <a:solidFill>
                  <a:schemeClr val="tx1"/>
                </a:solidFill>
              </a:rPr>
              <a:t>qui utilisent </a:t>
            </a:r>
            <a:r>
              <a:rPr lang="fr-FR" sz="1800" dirty="0">
                <a:solidFill>
                  <a:schemeClr val="tx1"/>
                </a:solidFill>
              </a:rPr>
              <a:t>les métriques de procédés </a:t>
            </a:r>
            <a:r>
              <a:rPr lang="fr-FR" sz="1800" dirty="0" smtClean="0">
                <a:solidFill>
                  <a:schemeClr val="tx1"/>
                </a:solidFill>
              </a:rPr>
              <a:t>:</a:t>
            </a:r>
            <a:endParaRPr lang="fr-FR" sz="1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 y="4293096"/>
            <a:ext cx="1589167" cy="543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2" y="4851630"/>
            <a:ext cx="1173981" cy="569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5035399"/>
            <a:ext cx="772247" cy="77224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540" y="5869593"/>
            <a:ext cx="578032" cy="549130"/>
          </a:xfrm>
          <a:prstGeom prst="rect">
            <a:avLst/>
          </a:prstGeom>
        </p:spPr>
      </p:pic>
      <p:sp>
        <p:nvSpPr>
          <p:cNvPr id="11" name="TextBox 10"/>
          <p:cNvSpPr txBox="1"/>
          <p:nvPr/>
        </p:nvSpPr>
        <p:spPr>
          <a:xfrm>
            <a:off x="2694572" y="6157113"/>
            <a:ext cx="864096" cy="261610"/>
          </a:xfrm>
          <a:prstGeom prst="rect">
            <a:avLst/>
          </a:prstGeom>
          <a:noFill/>
        </p:spPr>
        <p:txBody>
          <a:bodyPr wrap="square" rtlCol="0">
            <a:spAutoFit/>
          </a:bodyPr>
          <a:lstStyle/>
          <a:p>
            <a:r>
              <a:rPr lang="fr-FR" sz="1100" dirty="0" err="1" smtClean="0"/>
              <a:t>ArgoUML</a:t>
            </a:r>
            <a:endParaRPr lang="fr-FR" sz="11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4255" y="4353371"/>
            <a:ext cx="2158380" cy="1079190"/>
          </a:xfrm>
          <a:prstGeom prst="rect">
            <a:avLst/>
          </a:prstGeom>
        </p:spPr>
      </p:pic>
      <p:sp>
        <p:nvSpPr>
          <p:cNvPr id="13" name="TextBox 12"/>
          <p:cNvSpPr txBox="1"/>
          <p:nvPr/>
        </p:nvSpPr>
        <p:spPr>
          <a:xfrm>
            <a:off x="8855282" y="6550223"/>
            <a:ext cx="288718" cy="307777"/>
          </a:xfrm>
          <a:prstGeom prst="rect">
            <a:avLst/>
          </a:prstGeom>
          <a:noFill/>
        </p:spPr>
        <p:txBody>
          <a:bodyPr wrap="square" rtlCol="0">
            <a:spAutoFit/>
          </a:bodyPr>
          <a:lstStyle/>
          <a:p>
            <a:r>
              <a:rPr lang="fr-FR" dirty="0" smtClean="0"/>
              <a:t>9</a:t>
            </a:r>
            <a:endParaRPr lang="fr-FR"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3116</TotalTime>
  <Words>1425</Words>
  <Application>Microsoft Office PowerPoint</Application>
  <PresentationFormat>On-screen Show (4:3)</PresentationFormat>
  <Paragraphs>146</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simple-light</vt:lpstr>
      <vt:lpstr>L’impact du renommage sur les métriques de procédés</vt:lpstr>
      <vt:lpstr>Plan</vt:lpstr>
      <vt:lpstr>Contexte définition du sujet</vt:lpstr>
      <vt:lpstr>Contexte métriques et procédés*</vt:lpstr>
      <vt:lpstr>Contexte métriques et renommage</vt:lpstr>
      <vt:lpstr>Contexte métriques et renommage</vt:lpstr>
      <vt:lpstr>Contexte métriques et renommage</vt:lpstr>
      <vt:lpstr>Contexte gestionnaires de versions</vt:lpstr>
      <vt:lpstr>Analyse des études antérieures</vt:lpstr>
      <vt:lpstr>Problématique</vt:lpstr>
      <vt:lpstr>Méthodologie corpus</vt:lpstr>
      <vt:lpstr>Méthodologie première expérience</vt:lpstr>
      <vt:lpstr>Méthodologie première expérience</vt:lpstr>
      <vt:lpstr>Méthodologie première expérience</vt:lpstr>
      <vt:lpstr>Méthodologie première expérience</vt:lpstr>
      <vt:lpstr>Méthodologie première expérience</vt:lpstr>
      <vt:lpstr>Méthodologie deuxième expérience</vt:lpstr>
      <vt:lpstr>Résultats première expérience</vt:lpstr>
      <vt:lpstr>Résultats deuxième expérience</vt:lpstr>
      <vt:lpstr>Conclusion</vt:lpstr>
      <vt:lpstr>Annexe A</vt:lpstr>
      <vt:lpstr>Annexe B</vt:lpstr>
      <vt:lpstr>Annexe C</vt:lpstr>
      <vt:lpstr>Annexe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66</cp:revision>
  <dcterms:modified xsi:type="dcterms:W3CDTF">2014-06-08T20:49:03Z</dcterms:modified>
</cp:coreProperties>
</file>