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8"/>
  </p:notesMasterIdLst>
  <p:sldIdLst>
    <p:sldId id="256" r:id="rId2"/>
    <p:sldId id="257" r:id="rId3"/>
    <p:sldId id="276" r:id="rId4"/>
    <p:sldId id="258" r:id="rId5"/>
    <p:sldId id="281" r:id="rId6"/>
    <p:sldId id="259" r:id="rId7"/>
    <p:sldId id="282" r:id="rId8"/>
    <p:sldId id="260" r:id="rId9"/>
    <p:sldId id="261" r:id="rId10"/>
    <p:sldId id="262" r:id="rId11"/>
    <p:sldId id="263" r:id="rId12"/>
    <p:sldId id="264" r:id="rId13"/>
    <p:sldId id="283" r:id="rId14"/>
    <p:sldId id="265" r:id="rId15"/>
    <p:sldId id="266" r:id="rId16"/>
    <p:sldId id="277" r:id="rId17"/>
    <p:sldId id="278" r:id="rId18"/>
    <p:sldId id="279" r:id="rId19"/>
    <p:sldId id="267" r:id="rId20"/>
    <p:sldId id="268" r:id="rId21"/>
    <p:sldId id="270" r:id="rId22"/>
    <p:sldId id="271" r:id="rId23"/>
    <p:sldId id="272" r:id="rId24"/>
    <p:sldId id="280" r:id="rId25"/>
    <p:sldId id="274" r:id="rId26"/>
    <p:sldId id="275" r:id="rId27"/>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2914" autoAdjust="0"/>
  </p:normalViewPr>
  <p:slideViewPr>
    <p:cSldViewPr>
      <p:cViewPr>
        <p:scale>
          <a:sx n="150" d="100"/>
          <a:sy n="150" d="100"/>
        </p:scale>
        <p:origin x="-510" y="54"/>
      </p:cViewPr>
      <p:guideLst>
        <p:guide orient="horz" pos="1620"/>
        <p:guide pos="2880"/>
      </p:guideLst>
    </p:cSldViewPr>
  </p:slideViewPr>
  <p:notesTextViewPr>
    <p:cViewPr>
      <p:scale>
        <a:sx n="1" d="1"/>
        <a:sy n="1" d="1"/>
      </p:scale>
      <p:origin x="0" y="0"/>
    </p:cViewPr>
  </p:notesText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5258060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 name="Shape 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fld id="{BBB82CFF-E524-4E0D-99AF-E011F9B171F3}" type="slidenum">
              <a:rPr lang="fr-FR" smtClean="0"/>
              <a:t>1</a:t>
            </a:fld>
            <a:fld id="{F310F62F-1CB5-4009-B281-A9A823B7B615}" type="slidenum">
              <a:rPr lang="fr-FR" smtClean="0"/>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Git utilise un </a:t>
            </a:r>
            <a:r>
              <a:rPr lang="fr-FR" dirty="0" err="1" smtClean="0"/>
              <a:t>algo</a:t>
            </a:r>
            <a:r>
              <a:rPr lang="fr-FR" dirty="0" smtClean="0"/>
              <a:t> connu sous le nom de </a:t>
            </a:r>
            <a:r>
              <a:rPr lang="fr-FR" dirty="0" err="1" smtClean="0"/>
              <a:t>Origin</a:t>
            </a:r>
            <a:r>
              <a:rPr lang="fr-FR" dirty="0" smtClean="0"/>
              <a:t> </a:t>
            </a:r>
            <a:r>
              <a:rPr lang="fr-FR" dirty="0" err="1" smtClean="0"/>
              <a:t>Analysis</a:t>
            </a:r>
            <a:r>
              <a:rPr lang="fr-FR" dirty="0" smtClean="0"/>
              <a:t> pour détecter les renommages.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Nous avons montré qu’en Théorie, le calcul des métriques peut être faussé par le renommage, dans les projets d’aujourd’hui qui n’utilisent pas Git ou qui ne détecte pas ce renommage. Et bien qu’il soit de notoriété commune que le </a:t>
            </a:r>
            <a:r>
              <a:rPr lang="fr-FR" baseline="0" dirty="0" err="1" smtClean="0"/>
              <a:t>refactoring</a:t>
            </a:r>
            <a:r>
              <a:rPr lang="fr-FR" baseline="0" dirty="0" smtClean="0"/>
              <a:t>, </a:t>
            </a:r>
            <a:r>
              <a:rPr lang="fr-FR" sz="1100" b="0" i="0" u="none" strike="noStrike" kern="1200" baseline="0" dirty="0" smtClean="0">
                <a:solidFill>
                  <a:schemeClr val="tx1"/>
                </a:solidFill>
                <a:latin typeface="+mn-lt"/>
                <a:ea typeface="+mn-ea"/>
                <a:cs typeface="+mn-cs"/>
              </a:rPr>
              <a:t>modifications architecturales (dont le renommage d’entités) qui permettent d’améliorer ou restructurer le code source, sont une pratique courante dans le développement logiciel, nous ne connaissons ni la quantité de renommages ni son impact réel dans les projets.</a:t>
            </a:r>
            <a:endParaRPr lang="fr-FR" dirty="0" smtClean="0"/>
          </a:p>
        </p:txBody>
      </p:sp>
    </p:spTree>
    <p:extLst>
      <p:ext uri="{BB962C8B-B14F-4D97-AF65-F5344CB8AC3E}">
        <p14:creationId xmlns:p14="http://schemas.microsoft.com/office/powerpoint/2010/main" val="1149294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Pour faire nos propres expérimentations nous avons besoin d’un corpus de projets.  Projets open source, Git, langages différent et une taille et </a:t>
            </a:r>
            <a:r>
              <a:rPr lang="fr-FR" dirty="0" err="1" smtClean="0"/>
              <a:t>NoD</a:t>
            </a:r>
            <a:r>
              <a:rPr lang="fr-FR" dirty="0" smtClean="0"/>
              <a:t> conséquent.</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sz="1100" b="0" i="0" u="none" strike="noStrike" kern="1200" baseline="0" dirty="0" smtClean="0">
                <a:solidFill>
                  <a:schemeClr val="tx1"/>
                </a:solidFill>
                <a:latin typeface="+mn-lt"/>
                <a:ea typeface="+mn-ea"/>
                <a:cs typeface="+mn-cs"/>
              </a:rPr>
              <a:t>Le but de la première expérience et de calculer la quantité de renommage durant les périodes de développement des logiciels. Ici, on a la période de développement d’un logiciel.</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Il faut savoir que régulièrement, les</a:t>
            </a:r>
            <a:r>
              <a:rPr lang="fr-FR" baseline="0" dirty="0" smtClean="0"/>
              <a:t> versions stables sont maintenues pour les utilisateurs.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On a ici donc les étapes</a:t>
            </a:r>
            <a:r>
              <a:rPr lang="fr-FR" baseline="0" dirty="0" smtClean="0"/>
              <a:t> importantes du développement, les versions stables, marqué par le départ de maintenance de versions stable. Nous regardons de manière séparé la phase de développement et les phases de maintenance car nous pensons qu’il n’a pas ou très peux de renommage dans ces phases de maintenance.</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Nous séparons donc en période cette phase</a:t>
            </a:r>
            <a:r>
              <a:rPr lang="fr-FR" baseline="0" dirty="0" smtClean="0"/>
              <a:t> développement, entre chaque versions stable avec une période initiale qui risque de contenir de nombreux changement et restructurations.</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Voici comment nous procédons dans chaque</a:t>
            </a:r>
            <a:r>
              <a:rPr lang="fr-FR" baseline="0" dirty="0" smtClean="0"/>
              <a:t> périodes définies précédemment, </a:t>
            </a:r>
            <a:r>
              <a:rPr lang="fr-FR" baseline="0" dirty="0" err="1" smtClean="0"/>
              <a:t>grace</a:t>
            </a:r>
            <a:r>
              <a:rPr lang="fr-FR" baseline="0" dirty="0" smtClean="0"/>
              <a:t> au VCS pour obtenir nos chiffres. Nous nous basons donc sur </a:t>
            </a:r>
            <a:r>
              <a:rPr lang="fr-FR" baseline="0" smtClean="0"/>
              <a:t>le mécanisme de Git.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dirty="0" smtClean="0"/>
              <a:t>L’apparition des</a:t>
            </a:r>
            <a:r>
              <a:rPr lang="fr-FR" baseline="0" dirty="0" smtClean="0"/>
              <a:t> premiers dépôts logiciels en libre accès à rendu possible de nombreux travaux de recherche. Avec les dépôts de code source (</a:t>
            </a:r>
            <a:r>
              <a:rPr lang="fr-FR" baseline="0" dirty="0" err="1" smtClean="0"/>
              <a:t>svn</a:t>
            </a:r>
            <a:r>
              <a:rPr lang="fr-FR" baseline="0" dirty="0" smtClean="0"/>
              <a:t>, git) années 2000. </a:t>
            </a:r>
            <a:r>
              <a:rPr lang="fr-FR" baseline="0" dirty="0" smtClean="0"/>
              <a:t>Des </a:t>
            </a:r>
            <a:r>
              <a:rPr lang="fr-FR" baseline="0" dirty="0" smtClean="0"/>
              <a:t>travaux analysent l’historique de construction d’un logiciel. Exemple , un défi du génie log, prédiction de bugs. Son but, prédire les bugs et les localiser. Cette étude se base sur le calcul de métriques logicielles. Les travaux les plus </a:t>
            </a:r>
            <a:r>
              <a:rPr lang="fr-FR" baseline="0" dirty="0" err="1" smtClean="0"/>
              <a:t>recent</a:t>
            </a:r>
            <a:r>
              <a:rPr lang="fr-FR" baseline="0" dirty="0" smtClean="0"/>
              <a:t> montrent que les métriques de procédés donnent de meilleures résultats en temps que prédicteurs de bugs.</a:t>
            </a:r>
            <a:endParaRPr lang="fr-FR" dirty="0"/>
          </a:p>
        </p:txBody>
      </p:sp>
    </p:spTree>
    <p:extLst>
      <p:ext uri="{BB962C8B-B14F-4D97-AF65-F5344CB8AC3E}">
        <p14:creationId xmlns:p14="http://schemas.microsoft.com/office/powerpoint/2010/main" val="107510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dirty="0" smtClean="0"/>
              <a:t>Pour comprendre les </a:t>
            </a:r>
            <a:r>
              <a:rPr lang="fr-FR" dirty="0" smtClean="0"/>
              <a:t>métriques de procédés se concentrent</a:t>
            </a:r>
            <a:r>
              <a:rPr lang="fr-FR" baseline="0" dirty="0" smtClean="0"/>
              <a:t> sur l’évolution logicielle et mesurent les modifications subies par les entités d’un code source durant le développement</a:t>
            </a:r>
            <a:r>
              <a:rPr lang="fr-FR" baseline="0" dirty="0" smtClean="0"/>
              <a:t>. </a:t>
            </a:r>
            <a:r>
              <a:rPr lang="fr-FR" sz="1100" b="0" i="0" u="none" strike="noStrike" kern="1200" baseline="0" dirty="0" smtClean="0">
                <a:solidFill>
                  <a:schemeClr val="tx1"/>
                </a:solidFill>
                <a:latin typeface="+mn-lt"/>
                <a:ea typeface="+mn-ea"/>
                <a:cs typeface="+mn-cs"/>
              </a:rPr>
              <a:t>Le nombre de développeurs qui ont contribués au développement d’une (</a:t>
            </a:r>
            <a:r>
              <a:rPr lang="fr-FR" sz="1100" b="0" i="0" u="none" strike="noStrike" kern="1200" baseline="0" dirty="0" err="1" smtClean="0">
                <a:solidFill>
                  <a:schemeClr val="tx1"/>
                </a:solidFill>
                <a:latin typeface="+mn-lt"/>
                <a:ea typeface="+mn-ea"/>
                <a:cs typeface="+mn-cs"/>
              </a:rPr>
              <a:t>NoD</a:t>
            </a:r>
            <a:r>
              <a:rPr lang="fr-FR" sz="1100" b="0" i="0" u="none" strike="noStrike" kern="1200" baseline="0" dirty="0" smtClean="0">
                <a:solidFill>
                  <a:schemeClr val="tx1"/>
                </a:solidFill>
                <a:latin typeface="+mn-lt"/>
                <a:ea typeface="+mn-ea"/>
                <a:cs typeface="+mn-cs"/>
              </a:rPr>
              <a:t>), le nombre de modifications subies par une entité (</a:t>
            </a:r>
            <a:r>
              <a:rPr lang="fr-FR" sz="1100" b="0" i="0" u="none" strike="noStrike" kern="1200" baseline="0" dirty="0" err="1" smtClean="0">
                <a:solidFill>
                  <a:schemeClr val="tx1"/>
                </a:solidFill>
                <a:latin typeface="+mn-lt"/>
                <a:ea typeface="+mn-ea"/>
                <a:cs typeface="+mn-cs"/>
              </a:rPr>
              <a:t>NoC</a:t>
            </a:r>
            <a:r>
              <a:rPr lang="fr-FR" sz="1100" b="0" i="0" u="none" strike="noStrike" kern="1200" baseline="0" dirty="0" smtClean="0">
                <a:solidFill>
                  <a:schemeClr val="tx1"/>
                </a:solidFill>
                <a:latin typeface="+mn-lt"/>
                <a:ea typeface="+mn-ea"/>
                <a:cs typeface="+mn-cs"/>
              </a:rPr>
              <a:t>) et le Code </a:t>
            </a:r>
            <a:r>
              <a:rPr lang="fr-FR" sz="1100" b="0" i="0" u="none" strike="noStrike" kern="1200" baseline="0" dirty="0" err="1" smtClean="0">
                <a:solidFill>
                  <a:schemeClr val="tx1"/>
                </a:solidFill>
                <a:latin typeface="+mn-lt"/>
                <a:ea typeface="+mn-ea"/>
                <a:cs typeface="+mn-cs"/>
              </a:rPr>
              <a:t>Churn</a:t>
            </a:r>
            <a:r>
              <a:rPr lang="fr-FR" sz="1100" b="0" i="0" u="none" strike="noStrike" kern="1200" baseline="0" dirty="0" smtClean="0">
                <a:solidFill>
                  <a:schemeClr val="tx1"/>
                </a:solidFill>
                <a:latin typeface="+mn-lt"/>
                <a:ea typeface="+mn-ea"/>
                <a:cs typeface="+mn-cs"/>
              </a:rPr>
              <a:t> correspond au nombre de lignes de code qui ont été ajoutées ou supprimées à une entité. (entité fichier fonctions…)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sz="1100" b="0" i="0" u="none" strike="noStrike" kern="1200" baseline="0" dirty="0" smtClean="0">
                <a:solidFill>
                  <a:schemeClr val="tx1"/>
                </a:solidFill>
                <a:latin typeface="+mn-lt"/>
                <a:ea typeface="+mn-ea"/>
                <a:cs typeface="+mn-cs"/>
              </a:rPr>
              <a:t>Les VCS nous permettent de calculer ces métriques. Car </a:t>
            </a:r>
            <a:r>
              <a:rPr lang="fr-FR" sz="1100" b="0" i="0" u="none" strike="noStrike" kern="1200" baseline="0" dirty="0" err="1" smtClean="0">
                <a:solidFill>
                  <a:schemeClr val="tx1"/>
                </a:solidFill>
                <a:latin typeface="+mn-lt"/>
                <a:ea typeface="+mn-ea"/>
                <a:cs typeface="+mn-cs"/>
              </a:rPr>
              <a:t>grace</a:t>
            </a:r>
            <a:r>
              <a:rPr lang="fr-FR" sz="1100" b="0" i="0" u="none" strike="noStrike" kern="1200" baseline="0" dirty="0" smtClean="0">
                <a:solidFill>
                  <a:schemeClr val="tx1"/>
                </a:solidFill>
                <a:latin typeface="+mn-lt"/>
                <a:ea typeface="+mn-ea"/>
                <a:cs typeface="+mn-cs"/>
              </a:rPr>
              <a:t> à un système d’historique, il garde en mémoire chaque versions établis lors de l’évolution du logiciel et leur contenus. Il est donc possible d’observer chaque entité modifiée lors d’une période puis de garder uniquement les entités toujours présentes à la dernière version de notre période. </a:t>
            </a:r>
            <a:endParaRPr lang="fr-FR" dirty="0"/>
          </a:p>
        </p:txBody>
      </p:sp>
    </p:spTree>
    <p:extLst>
      <p:ext uri="{BB962C8B-B14F-4D97-AF65-F5344CB8AC3E}">
        <p14:creationId xmlns:p14="http://schemas.microsoft.com/office/powerpoint/2010/main" val="625440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Or, une entité de code peut être renommée au cours de son histoire. Ici un exemple, les entités sont au</a:t>
            </a:r>
            <a:r>
              <a:rPr lang="fr-FR" baseline="0" dirty="0" smtClean="0"/>
              <a:t> niveau fichier, nous observons l’historique d’un logiciel , 3 versions consécutives avec les </a:t>
            </a:r>
            <a:r>
              <a:rPr lang="fr-FR" baseline="0" dirty="0" err="1" smtClean="0"/>
              <a:t>dév</a:t>
            </a:r>
            <a:r>
              <a:rPr lang="fr-FR" baseline="0" dirty="0" smtClean="0"/>
              <a:t>. Le contenu du projet à chaque versions, on remarque que dans la version trois, le fichier est renommé et un commentaire est ajouté.</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On regarde le déroulement du</a:t>
            </a:r>
            <a:r>
              <a:rPr lang="fr-FR" baseline="0" dirty="0" smtClean="0"/>
              <a:t> </a:t>
            </a:r>
            <a:r>
              <a:rPr lang="fr-FR" dirty="0" smtClean="0"/>
              <a:t>calcul d’une métrique, </a:t>
            </a:r>
            <a:r>
              <a:rPr lang="fr-FR" dirty="0" err="1" smtClean="0"/>
              <a:t>NoD</a:t>
            </a:r>
            <a:r>
              <a:rPr lang="fr-FR" dirty="0" smtClean="0"/>
              <a:t>. Dans</a:t>
            </a:r>
            <a:r>
              <a:rPr lang="fr-FR" baseline="0" dirty="0" smtClean="0"/>
              <a:t> le cadre de la prédiction de bug, le but étant de détecter les bugs dans la prochaine version, on ne regarde que les entités présente à la fin de notre période (vers1 à 3). Dans les VCS, une entité est identité par son chemin absolue. (racine dossier + fichier) On prend donc alors la seule entité présente, </a:t>
            </a:r>
            <a:r>
              <a:rPr lang="fr-FR" baseline="0" dirty="0" err="1" smtClean="0"/>
              <a:t>Hello.php</a:t>
            </a:r>
            <a:r>
              <a:rPr lang="fr-FR" baseline="0" dirty="0" smtClean="0"/>
              <a:t>. Son </a:t>
            </a:r>
            <a:r>
              <a:rPr lang="fr-FR" baseline="0" dirty="0" err="1" smtClean="0"/>
              <a:t>NoD</a:t>
            </a:r>
            <a:r>
              <a:rPr lang="fr-FR" baseline="0" dirty="0" smtClean="0"/>
              <a:t> =1.</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fr-FR" dirty="0" smtClean="0"/>
              <a:t>Or</a:t>
            </a:r>
            <a:r>
              <a:rPr lang="fr-FR" baseline="0" dirty="0" smtClean="0"/>
              <a:t> en prenant en compte le renommage, on sait que </a:t>
            </a:r>
            <a:r>
              <a:rPr lang="fr-FR" baseline="0" dirty="0" err="1" smtClean="0"/>
              <a:t>Test.php</a:t>
            </a:r>
            <a:r>
              <a:rPr lang="fr-FR" baseline="0" dirty="0" smtClean="0"/>
              <a:t> est devenue </a:t>
            </a:r>
            <a:r>
              <a:rPr lang="fr-FR" baseline="0" dirty="0" err="1" smtClean="0"/>
              <a:t>Hello.php</a:t>
            </a:r>
            <a:r>
              <a:rPr lang="fr-FR" baseline="0" dirty="0" smtClean="0"/>
              <a:t> à la version trois. Donc </a:t>
            </a:r>
            <a:r>
              <a:rPr lang="fr-FR" baseline="0" dirty="0" err="1" smtClean="0"/>
              <a:t>NoD</a:t>
            </a:r>
            <a:r>
              <a:rPr lang="fr-FR" baseline="0" dirty="0" smtClean="0"/>
              <a:t> = 3.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dirty="0" smtClean="0"/>
              <a:t>CVS ne gère pas du tout les renommage, SVN</a:t>
            </a:r>
            <a:r>
              <a:rPr lang="fr-FR" baseline="0" dirty="0" smtClean="0"/>
              <a:t> et </a:t>
            </a:r>
            <a:r>
              <a:rPr lang="fr-FR" baseline="0" dirty="0" err="1" smtClean="0"/>
              <a:t>Mercurial</a:t>
            </a:r>
            <a:r>
              <a:rPr lang="fr-FR" baseline="0" dirty="0" smtClean="0"/>
              <a:t> sont manuel, c’est-à-dire qu’une commande spécifique à l’outil doit être utilisé pour préciser lorsqu’on renomme un fichier et Git </a:t>
            </a:r>
            <a:r>
              <a:rPr lang="fr-FR" baseline="0" dirty="0" err="1" smtClean="0"/>
              <a:t>automatque</a:t>
            </a:r>
            <a:r>
              <a:rPr lang="fr-FR" baseline="0" dirty="0" smtClean="0"/>
              <a:t> mais optionnel, détecte les renommages automatiquement, mais une option à activer lorsqu’on parcours l’historique pour afficher les renommages de fichiers. Ces VCS fonctionne à un niveau de granularité fichier. Une étude de Kim et al montre que les </a:t>
            </a:r>
            <a:r>
              <a:rPr lang="fr-FR" baseline="0" dirty="0" err="1" smtClean="0"/>
              <a:t>dev</a:t>
            </a:r>
            <a:r>
              <a:rPr lang="fr-FR" baseline="0" dirty="0" smtClean="0"/>
              <a:t> n’</a:t>
            </a:r>
            <a:r>
              <a:rPr lang="fr-FR" baseline="0" dirty="0" err="1" smtClean="0"/>
              <a:t>utlisent</a:t>
            </a:r>
            <a:r>
              <a:rPr lang="fr-FR" baseline="0" dirty="0" smtClean="0"/>
              <a:t> pas les commandes fournit pour faire leur renommage, que 51% des </a:t>
            </a:r>
            <a:r>
              <a:rPr lang="fr-FR" baseline="0" dirty="0" err="1" smtClean="0"/>
              <a:t>refactorings</a:t>
            </a:r>
            <a:r>
              <a:rPr lang="fr-FR" baseline="0" dirty="0" smtClean="0"/>
              <a:t> n’utilisent pas du tout les commandes. Nous ne pouvons donc pas nous baser sur ces outils pour notre étude, </a:t>
            </a:r>
            <a:r>
              <a:rPr lang="fr-FR" baseline="0" dirty="0" err="1" smtClean="0"/>
              <a:t>daurénavent</a:t>
            </a:r>
            <a:r>
              <a:rPr lang="fr-FR" baseline="0" dirty="0" smtClean="0"/>
              <a:t> nous utiliserons Git comme </a:t>
            </a:r>
            <a:r>
              <a:rPr lang="fr-FR" baseline="0" dirty="0" err="1" smtClean="0"/>
              <a:t>vcs</a:t>
            </a:r>
            <a:r>
              <a:rPr lang="fr-FR" baseline="0" dirty="0" smtClean="0"/>
              <a:t> de référence.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9" name="Shape 9"/>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1583342"/>
            <a:ext cx="7772400" cy="1159799"/>
          </a:xfrm>
          <a:prstGeom prst="rect">
            <a:avLst/>
          </a:prstGeom>
        </p:spPr>
        <p:txBody>
          <a:bodyPr lIns="91425" tIns="91425" rIns="91425" bIns="91425" anchor="ctr" anchorCtr="0">
            <a:noAutofit/>
          </a:bodyPr>
          <a:lstStyle/>
          <a:p>
            <a:pPr lvl="0" algn="ctr" rtl="0">
              <a:spcBef>
                <a:spcPts val="0"/>
              </a:spcBef>
              <a:buClr>
                <a:schemeClr val="dk1"/>
              </a:buClr>
              <a:buSzPct val="30555"/>
              <a:buFont typeface="Arial"/>
              <a:buNone/>
            </a:pPr>
            <a:r>
              <a:rPr lang="fr" sz="3600"/>
              <a:t>L’impact du renommage sur les</a:t>
            </a:r>
          </a:p>
          <a:p>
            <a:pPr algn="ctr">
              <a:spcBef>
                <a:spcPts val="0"/>
              </a:spcBef>
              <a:buNone/>
            </a:pPr>
            <a:r>
              <a:rPr lang="fr" sz="3600"/>
              <a:t>métriques de procédés</a:t>
            </a:r>
          </a:p>
        </p:txBody>
      </p:sp>
      <p:sp>
        <p:nvSpPr>
          <p:cNvPr id="24" name="Shape 24"/>
          <p:cNvSpPr txBox="1">
            <a:spLocks noGrp="1"/>
          </p:cNvSpPr>
          <p:nvPr>
            <p:ph type="subTitle" idx="1"/>
          </p:nvPr>
        </p:nvSpPr>
        <p:spPr>
          <a:xfrm>
            <a:off x="685800" y="3075805"/>
            <a:ext cx="7981199" cy="1935937"/>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fr" sz="1400" dirty="0"/>
              <a:t>Pierre Chanson</a:t>
            </a:r>
          </a:p>
          <a:p>
            <a:pPr lvl="0" rtl="0">
              <a:spcBef>
                <a:spcPts val="0"/>
              </a:spcBef>
              <a:buClr>
                <a:schemeClr val="dk1"/>
              </a:buClr>
              <a:buFont typeface="Arial"/>
              <a:buNone/>
            </a:pPr>
            <a:endParaRPr sz="1400" dirty="0"/>
          </a:p>
          <a:p>
            <a:pPr lvl="0" rtl="0">
              <a:spcBef>
                <a:spcPts val="0"/>
              </a:spcBef>
              <a:buClr>
                <a:schemeClr val="dk1"/>
              </a:buClr>
              <a:buSzPct val="61111"/>
              <a:buFont typeface="Arial"/>
              <a:buNone/>
            </a:pPr>
            <a:r>
              <a:rPr lang="fr" sz="1400" dirty="0"/>
              <a:t>Encadrants: Jean-Rémy Falleri et Matthieu </a:t>
            </a:r>
            <a:r>
              <a:rPr lang="fr" sz="1400" dirty="0" smtClean="0"/>
              <a:t>Foucault</a:t>
            </a:r>
            <a:endParaRPr lang="fr" sz="1400" dirty="0"/>
          </a:p>
        </p:txBody>
      </p:sp>
      <p:pic>
        <p:nvPicPr>
          <p:cNvPr id="25" name="Shape 25"/>
          <p:cNvPicPr preferRelativeResize="0"/>
          <p:nvPr/>
        </p:nvPicPr>
        <p:blipFill>
          <a:blip r:embed="rId3"/>
          <a:stretch>
            <a:fillRect/>
          </a:stretch>
        </p:blipFill>
        <p:spPr>
          <a:xfrm>
            <a:off x="6804248" y="320335"/>
            <a:ext cx="2123550" cy="616515"/>
          </a:xfrm>
          <a:prstGeom prst="rect">
            <a:avLst/>
          </a:prstGeom>
          <a:noFill/>
          <a:ln>
            <a:noFill/>
          </a:ln>
        </p:spPr>
      </p:pic>
      <p:pic>
        <p:nvPicPr>
          <p:cNvPr id="26" name="Shape 26"/>
          <p:cNvPicPr preferRelativeResize="0"/>
          <p:nvPr/>
        </p:nvPicPr>
        <p:blipFill>
          <a:blip r:embed="rId4"/>
          <a:stretch>
            <a:fillRect/>
          </a:stretch>
        </p:blipFill>
        <p:spPr>
          <a:xfrm>
            <a:off x="192272" y="320335"/>
            <a:ext cx="911334" cy="443563"/>
          </a:xfrm>
          <a:prstGeom prst="rect">
            <a:avLst/>
          </a:prstGeom>
          <a:noFill/>
          <a:ln>
            <a:noFill/>
          </a:ln>
        </p:spPr>
      </p:pic>
      <p:sp>
        <p:nvSpPr>
          <p:cNvPr id="3" name="TextBox 2"/>
          <p:cNvSpPr txBox="1"/>
          <p:nvPr/>
        </p:nvSpPr>
        <p:spPr>
          <a:xfrm>
            <a:off x="8855282" y="4835723"/>
            <a:ext cx="288718" cy="307777"/>
          </a:xfrm>
          <a:prstGeom prst="rect">
            <a:avLst/>
          </a:prstGeom>
          <a:noFill/>
        </p:spPr>
        <p:txBody>
          <a:bodyPr wrap="square" rtlCol="0">
            <a:spAutoFit/>
          </a:bodyPr>
          <a:lstStyle/>
          <a:p>
            <a:r>
              <a:rPr lang="fr-FR" dirty="0" smtClean="0"/>
              <a:t>1</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fr" dirty="0" smtClean="0"/>
              <a:t>Contexte </a:t>
            </a:r>
            <a:r>
              <a:rPr lang="fr" sz="1400" dirty="0">
                <a:solidFill>
                  <a:schemeClr val="bg2"/>
                </a:solidFill>
              </a:rPr>
              <a:t>“Origin Analysis</a:t>
            </a:r>
            <a:r>
              <a:rPr lang="fr" sz="1400" dirty="0" smtClean="0">
                <a:solidFill>
                  <a:schemeClr val="bg2"/>
                </a:solidFill>
              </a:rPr>
              <a:t>” *</a:t>
            </a:r>
            <a:endParaRPr lang="fr" sz="1400" dirty="0">
              <a:solidFill>
                <a:schemeClr val="bg2"/>
              </a:solidFill>
            </a:endParaRPr>
          </a:p>
        </p:txBody>
      </p:sp>
      <p:pic>
        <p:nvPicPr>
          <p:cNvPr id="67" name="Shape 67"/>
          <p:cNvPicPr preferRelativeResize="0"/>
          <p:nvPr/>
        </p:nvPicPr>
        <p:blipFill rotWithShape="1">
          <a:blip r:embed="rId3"/>
          <a:srcRect b="31483"/>
          <a:stretch/>
        </p:blipFill>
        <p:spPr>
          <a:xfrm>
            <a:off x="1143000" y="1307400"/>
            <a:ext cx="6858000" cy="3524250"/>
          </a:xfrm>
          <a:prstGeom prst="rect">
            <a:avLst/>
          </a:prstGeom>
          <a:noFill/>
          <a:ln>
            <a:noFill/>
          </a:ln>
        </p:spPr>
      </p:pic>
      <p:sp>
        <p:nvSpPr>
          <p:cNvPr id="2" name="TextBox 1"/>
          <p:cNvSpPr txBox="1"/>
          <p:nvPr/>
        </p:nvSpPr>
        <p:spPr>
          <a:xfrm>
            <a:off x="395536" y="4587974"/>
            <a:ext cx="5328592" cy="461665"/>
          </a:xfrm>
          <a:prstGeom prst="rect">
            <a:avLst/>
          </a:prstGeom>
          <a:noFill/>
        </p:spPr>
        <p:txBody>
          <a:bodyPr wrap="square" rtlCol="0">
            <a:spAutoFit/>
          </a:bodyPr>
          <a:lstStyle/>
          <a:p>
            <a:r>
              <a:rPr lang="en-US" sz="1200" dirty="0" smtClean="0">
                <a:solidFill>
                  <a:schemeClr val="bg2"/>
                </a:solidFill>
              </a:rPr>
              <a:t>* Godfrey et al, </a:t>
            </a:r>
            <a:br>
              <a:rPr lang="en-US" sz="1200" dirty="0" smtClean="0">
                <a:solidFill>
                  <a:schemeClr val="bg2"/>
                </a:solidFill>
              </a:rPr>
            </a:br>
            <a:r>
              <a:rPr lang="en-US" sz="1200" dirty="0" smtClean="0">
                <a:solidFill>
                  <a:schemeClr val="bg2"/>
                </a:solidFill>
              </a:rPr>
              <a:t>“An </a:t>
            </a:r>
            <a:r>
              <a:rPr lang="en-US" sz="1200" dirty="0">
                <a:solidFill>
                  <a:schemeClr val="bg2"/>
                </a:solidFill>
              </a:rPr>
              <a:t>integrated approach for </a:t>
            </a:r>
            <a:r>
              <a:rPr lang="en-US" sz="1200" dirty="0" smtClean="0">
                <a:solidFill>
                  <a:schemeClr val="bg2"/>
                </a:solidFill>
              </a:rPr>
              <a:t>studying architectural evolution”</a:t>
            </a:r>
            <a:r>
              <a:rPr lang="fr-FR" sz="1200" dirty="0" smtClean="0">
                <a:solidFill>
                  <a:schemeClr val="bg2"/>
                </a:solidFill>
              </a:rPr>
              <a:t>, </a:t>
            </a:r>
            <a:r>
              <a:rPr lang="fr-FR" sz="1200" dirty="0">
                <a:solidFill>
                  <a:schemeClr val="bg2"/>
                </a:solidFill>
              </a:rPr>
              <a:t>2002</a:t>
            </a:r>
            <a:endParaRPr lang="fr-FR" sz="1200" dirty="0">
              <a:solidFill>
                <a:schemeClr val="bg2"/>
              </a:solidFill>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r>
              <a:rPr lang="fr" dirty="0"/>
              <a:t>Contexte </a:t>
            </a:r>
            <a:r>
              <a:rPr lang="fr" sz="1400" dirty="0">
                <a:solidFill>
                  <a:schemeClr val="bg2"/>
                </a:solidFill>
              </a:rPr>
              <a:t>“Origin Analysis”</a:t>
            </a:r>
          </a:p>
        </p:txBody>
      </p:sp>
      <p:pic>
        <p:nvPicPr>
          <p:cNvPr id="73" name="Shape 73"/>
          <p:cNvPicPr preferRelativeResize="0"/>
          <p:nvPr/>
        </p:nvPicPr>
        <p:blipFill rotWithShape="1">
          <a:blip r:embed="rId3"/>
          <a:srcRect b="32849"/>
          <a:stretch/>
        </p:blipFill>
        <p:spPr>
          <a:xfrm>
            <a:off x="1143000" y="1327225"/>
            <a:ext cx="6858000" cy="34538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r>
              <a:rPr lang="fr" dirty="0"/>
              <a:t>Contexte </a:t>
            </a:r>
            <a:r>
              <a:rPr lang="fr" sz="1400" dirty="0">
                <a:solidFill>
                  <a:schemeClr val="bg2"/>
                </a:solidFill>
              </a:rPr>
              <a:t>“Origin Analysis”</a:t>
            </a:r>
          </a:p>
        </p:txBody>
      </p:sp>
      <p:pic>
        <p:nvPicPr>
          <p:cNvPr id="79" name="Shape 79"/>
          <p:cNvPicPr preferRelativeResize="0"/>
          <p:nvPr/>
        </p:nvPicPr>
        <p:blipFill rotWithShape="1">
          <a:blip r:embed="rId3"/>
          <a:srcRect b="30872"/>
          <a:stretch/>
        </p:blipFill>
        <p:spPr>
          <a:xfrm>
            <a:off x="1143000" y="1274025"/>
            <a:ext cx="6858000" cy="35555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Research</a:t>
            </a:r>
            <a:r>
              <a:rPr lang="fr-FR" dirty="0" smtClean="0"/>
              <a:t> Question</a:t>
            </a:r>
            <a:endParaRPr lang="fr-FR" dirty="0"/>
          </a:p>
        </p:txBody>
      </p:sp>
      <p:sp>
        <p:nvSpPr>
          <p:cNvPr id="3" name="Text Placeholder 2"/>
          <p:cNvSpPr>
            <a:spLocks noGrp="1"/>
          </p:cNvSpPr>
          <p:nvPr>
            <p:ph type="body" idx="1"/>
          </p:nvPr>
        </p:nvSpPr>
        <p:spPr/>
        <p:txBody>
          <a:bodyPr/>
          <a:lstStyle/>
          <a:p>
            <a:pPr marL="457200" indent="-457200">
              <a:buFont typeface="Arial" panose="020B0604020202020204" pitchFamily="34" charset="0"/>
              <a:buChar char="•"/>
            </a:pPr>
            <a:r>
              <a:rPr lang="fr-FR" dirty="0" smtClean="0"/>
              <a:t>La quantité de renommage dans les projets.</a:t>
            </a:r>
            <a:br>
              <a:rPr lang="fr-FR" dirty="0" smtClean="0"/>
            </a:br>
            <a:endParaRPr lang="fr-FR" dirty="0" smtClean="0"/>
          </a:p>
          <a:p>
            <a:pPr marL="457200" indent="-457200">
              <a:buFont typeface="Arial" panose="020B0604020202020204" pitchFamily="34" charset="0"/>
              <a:buChar char="•"/>
            </a:pPr>
            <a:r>
              <a:rPr lang="fr-FR" dirty="0" smtClean="0"/>
              <a:t>Son impact sur les métriques.</a:t>
            </a:r>
            <a:endParaRPr lang="fr-FR" dirty="0"/>
          </a:p>
        </p:txBody>
      </p:sp>
    </p:spTree>
    <p:extLst>
      <p:ext uri="{BB962C8B-B14F-4D97-AF65-F5344CB8AC3E}">
        <p14:creationId xmlns:p14="http://schemas.microsoft.com/office/powerpoint/2010/main" val="4011224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fr" dirty="0" smtClean="0"/>
              <a:t>Méthodologie </a:t>
            </a:r>
            <a:r>
              <a:rPr lang="fr" sz="1400" dirty="0">
                <a:solidFill>
                  <a:schemeClr val="bg2"/>
                </a:solidFill>
              </a:rPr>
              <a:t>corpus</a:t>
            </a:r>
          </a:p>
        </p:txBody>
      </p:sp>
      <p:pic>
        <p:nvPicPr>
          <p:cNvPr id="85" name="Shape 85"/>
          <p:cNvPicPr preferRelativeResize="0"/>
          <p:nvPr/>
        </p:nvPicPr>
        <p:blipFill>
          <a:blip r:embed="rId3"/>
          <a:stretch>
            <a:fillRect/>
          </a:stretch>
        </p:blipFill>
        <p:spPr>
          <a:xfrm>
            <a:off x="395536" y="1635646"/>
            <a:ext cx="8280920" cy="2052003"/>
          </a:xfrm>
          <a:prstGeom prst="rect">
            <a:avLst/>
          </a:prstGeom>
          <a:noFill/>
          <a:ln>
            <a:noFill/>
          </a:ln>
        </p:spPr>
      </p:pic>
      <p:sp>
        <p:nvSpPr>
          <p:cNvPr id="2" name="TextBox 1"/>
          <p:cNvSpPr txBox="1"/>
          <p:nvPr/>
        </p:nvSpPr>
        <p:spPr>
          <a:xfrm>
            <a:off x="611560" y="1347614"/>
            <a:ext cx="3744416" cy="369332"/>
          </a:xfrm>
          <a:prstGeom prst="rect">
            <a:avLst/>
          </a:prstGeom>
          <a:noFill/>
        </p:spPr>
        <p:txBody>
          <a:bodyPr wrap="square" rtlCol="0">
            <a:spAutoFit/>
          </a:bodyPr>
          <a:lstStyle/>
          <a:p>
            <a:r>
              <a:rPr lang="fr-FR" sz="1800" dirty="0" smtClean="0"/>
              <a:t>5 projets open-source :</a:t>
            </a:r>
            <a:endParaRPr lang="fr-FR" sz="1800" dirty="0"/>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fr" dirty="0" smtClean="0"/>
              <a:t>Méthodologie </a:t>
            </a:r>
            <a:r>
              <a:rPr lang="fr" sz="1400" dirty="0">
                <a:solidFill>
                  <a:schemeClr val="bg2"/>
                </a:solidFill>
              </a:rPr>
              <a:t>première expérience</a:t>
            </a:r>
          </a:p>
        </p:txBody>
      </p:sp>
      <p:sp>
        <p:nvSpPr>
          <p:cNvPr id="92" name="Shape 92"/>
          <p:cNvSpPr txBox="1"/>
          <p:nvPr/>
        </p:nvSpPr>
        <p:spPr>
          <a:xfrm>
            <a:off x="5919200" y="1692325"/>
            <a:ext cx="2873100" cy="26304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Char char="●"/>
            </a:pPr>
            <a:r>
              <a:rPr lang="fr" sz="2400"/>
              <a:t>Quantité de renommage</a:t>
            </a:r>
          </a:p>
          <a:p>
            <a:pPr lvl="0" rtl="0">
              <a:spcBef>
                <a:spcPts val="0"/>
              </a:spcBef>
              <a:buNone/>
            </a:pPr>
            <a:endParaRPr lang="fr" sz="2400"/>
          </a:p>
          <a:p>
            <a:pPr marL="457200" lvl="0" indent="-381000">
              <a:spcBef>
                <a:spcPts val="0"/>
              </a:spcBef>
              <a:buClr>
                <a:srgbClr val="000000"/>
              </a:buClr>
              <a:buSzPct val="100000"/>
              <a:buFont typeface="Arial"/>
              <a:buChar char="●"/>
            </a:pPr>
            <a:r>
              <a:rPr lang="fr" sz="2400"/>
              <a:t>Localization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059582"/>
            <a:ext cx="4631704" cy="3842472"/>
          </a:xfrm>
          <a:prstGeom prst="rect">
            <a:avLst/>
          </a:prstGeom>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r>
              <a:rPr lang="fr" dirty="0" smtClean="0"/>
              <a:t>Méthodologie </a:t>
            </a:r>
            <a:r>
              <a:rPr lang="fr" sz="1400" dirty="0">
                <a:solidFill>
                  <a:schemeClr val="bg2"/>
                </a:solidFill>
              </a:rPr>
              <a:t>première expérience</a:t>
            </a:r>
          </a:p>
        </p:txBody>
      </p:sp>
      <p:sp>
        <p:nvSpPr>
          <p:cNvPr id="92" name="Shape 92"/>
          <p:cNvSpPr txBox="1"/>
          <p:nvPr/>
        </p:nvSpPr>
        <p:spPr>
          <a:xfrm>
            <a:off x="5919200" y="1692325"/>
            <a:ext cx="2873100" cy="26304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Char char="●"/>
            </a:pPr>
            <a:r>
              <a:rPr lang="fr" sz="2400"/>
              <a:t>Quantité de renommage</a:t>
            </a:r>
          </a:p>
          <a:p>
            <a:pPr lvl="0" rtl="0">
              <a:spcBef>
                <a:spcPts val="0"/>
              </a:spcBef>
              <a:buNone/>
            </a:pPr>
            <a:endParaRPr lang="fr" sz="2400"/>
          </a:p>
          <a:p>
            <a:pPr marL="457200" lvl="0" indent="-381000">
              <a:spcBef>
                <a:spcPts val="0"/>
              </a:spcBef>
              <a:buClr>
                <a:srgbClr val="000000"/>
              </a:buClr>
              <a:buSzPct val="100000"/>
              <a:buFont typeface="Arial"/>
              <a:buChar char="●"/>
            </a:pPr>
            <a:r>
              <a:rPr lang="fr" sz="2400"/>
              <a:t>Localization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640" y="1037574"/>
            <a:ext cx="4749147" cy="3939902"/>
          </a:xfrm>
          <a:prstGeom prst="rect">
            <a:avLst/>
          </a:prstGeom>
        </p:spPr>
      </p:pic>
    </p:spTree>
    <p:extLst>
      <p:ext uri="{BB962C8B-B14F-4D97-AF65-F5344CB8AC3E}">
        <p14:creationId xmlns:p14="http://schemas.microsoft.com/office/powerpoint/2010/main" val="246440839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fr" dirty="0" smtClean="0"/>
              <a:t>Méthodologie </a:t>
            </a:r>
            <a:r>
              <a:rPr lang="fr" sz="1400" dirty="0">
                <a:solidFill>
                  <a:schemeClr val="bg2"/>
                </a:solidFill>
              </a:rPr>
              <a:t>première expérience</a:t>
            </a:r>
          </a:p>
        </p:txBody>
      </p:sp>
      <p:sp>
        <p:nvSpPr>
          <p:cNvPr id="92" name="Shape 92"/>
          <p:cNvSpPr txBox="1"/>
          <p:nvPr/>
        </p:nvSpPr>
        <p:spPr>
          <a:xfrm>
            <a:off x="5919200" y="1692325"/>
            <a:ext cx="2873100" cy="26304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Char char="●"/>
            </a:pPr>
            <a:r>
              <a:rPr lang="fr" sz="2400"/>
              <a:t>Quantité de renommage</a:t>
            </a:r>
          </a:p>
          <a:p>
            <a:pPr lvl="0" rtl="0">
              <a:spcBef>
                <a:spcPts val="0"/>
              </a:spcBef>
              <a:buNone/>
            </a:pPr>
            <a:endParaRPr lang="fr" sz="2400"/>
          </a:p>
          <a:p>
            <a:pPr marL="457200" lvl="0" indent="-381000">
              <a:spcBef>
                <a:spcPts val="0"/>
              </a:spcBef>
              <a:buClr>
                <a:srgbClr val="000000"/>
              </a:buClr>
              <a:buSzPct val="100000"/>
              <a:buFont typeface="Arial"/>
              <a:buChar char="●"/>
            </a:pPr>
            <a:r>
              <a:rPr lang="fr" sz="2400"/>
              <a:t>Localization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066040"/>
            <a:ext cx="4680520" cy="3882969"/>
          </a:xfrm>
          <a:prstGeom prst="rect">
            <a:avLst/>
          </a:prstGeom>
        </p:spPr>
      </p:pic>
    </p:spTree>
    <p:extLst>
      <p:ext uri="{BB962C8B-B14F-4D97-AF65-F5344CB8AC3E}">
        <p14:creationId xmlns:p14="http://schemas.microsoft.com/office/powerpoint/2010/main" val="1384647234"/>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fr" dirty="0" smtClean="0"/>
              <a:t>Méthodologie </a:t>
            </a:r>
            <a:r>
              <a:rPr lang="fr" sz="1400" dirty="0">
                <a:solidFill>
                  <a:schemeClr val="bg2"/>
                </a:solidFill>
              </a:rPr>
              <a:t>première expérience</a:t>
            </a:r>
          </a:p>
        </p:txBody>
      </p:sp>
      <p:sp>
        <p:nvSpPr>
          <p:cNvPr id="92" name="Shape 92"/>
          <p:cNvSpPr txBox="1"/>
          <p:nvPr/>
        </p:nvSpPr>
        <p:spPr>
          <a:xfrm>
            <a:off x="5919200" y="1692325"/>
            <a:ext cx="2873100" cy="26304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Char char="●"/>
            </a:pPr>
            <a:r>
              <a:rPr lang="fr" sz="2400"/>
              <a:t>Quantité de renommage</a:t>
            </a:r>
          </a:p>
          <a:p>
            <a:pPr lvl="0" rtl="0">
              <a:spcBef>
                <a:spcPts val="0"/>
              </a:spcBef>
              <a:buNone/>
            </a:pPr>
            <a:endParaRPr lang="fr" sz="2400"/>
          </a:p>
          <a:p>
            <a:pPr marL="457200" lvl="0" indent="-381000">
              <a:spcBef>
                <a:spcPts val="0"/>
              </a:spcBef>
              <a:buClr>
                <a:srgbClr val="000000"/>
              </a:buClr>
              <a:buSzPct val="100000"/>
              <a:buFont typeface="Arial"/>
              <a:buChar char="●"/>
            </a:pPr>
            <a:r>
              <a:rPr lang="fr" sz="2400"/>
              <a:t>Localization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059582"/>
            <a:ext cx="4766017" cy="3953898"/>
          </a:xfrm>
          <a:prstGeom prst="rect">
            <a:avLst/>
          </a:prstGeom>
        </p:spPr>
      </p:pic>
    </p:spTree>
    <p:extLst>
      <p:ext uri="{BB962C8B-B14F-4D97-AF65-F5344CB8AC3E}">
        <p14:creationId xmlns:p14="http://schemas.microsoft.com/office/powerpoint/2010/main" val="2664458190"/>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r>
              <a:rPr lang="fr" dirty="0" smtClean="0"/>
              <a:t>Méthodologie </a:t>
            </a:r>
            <a:r>
              <a:rPr lang="fr" sz="1400" dirty="0">
                <a:solidFill>
                  <a:schemeClr val="bg2"/>
                </a:solidFill>
              </a:rPr>
              <a:t>première expérience</a:t>
            </a:r>
          </a:p>
        </p:txBody>
      </p:sp>
      <p:sp>
        <p:nvSpPr>
          <p:cNvPr id="98" name="Shape 98"/>
          <p:cNvSpPr txBox="1"/>
          <p:nvPr/>
        </p:nvSpPr>
        <p:spPr>
          <a:xfrm>
            <a:off x="638551" y="1347614"/>
            <a:ext cx="7859999" cy="3632400"/>
          </a:xfrm>
          <a:prstGeom prst="rect">
            <a:avLst/>
          </a:prstGeom>
        </p:spPr>
        <p:txBody>
          <a:bodyPr lIns="91425" tIns="91425" rIns="91425" bIns="91425" anchor="t" anchorCtr="0">
            <a:noAutofit/>
          </a:bodyPr>
          <a:lstStyle/>
          <a:p>
            <a:pPr marL="76200" lvl="0" rtl="0">
              <a:spcBef>
                <a:spcPts val="0"/>
              </a:spcBef>
              <a:buClr>
                <a:srgbClr val="000000"/>
              </a:buClr>
              <a:buSzPct val="100000"/>
            </a:pPr>
            <a:endParaRPr lang="fr" sz="2400" dirty="0"/>
          </a:p>
        </p:txBody>
      </p:sp>
      <p:sp>
        <p:nvSpPr>
          <p:cNvPr id="5" name="Shape 116"/>
          <p:cNvSpPr txBox="1"/>
          <p:nvPr/>
        </p:nvSpPr>
        <p:spPr>
          <a:xfrm>
            <a:off x="630310" y="1275606"/>
            <a:ext cx="7859999" cy="36324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tx1"/>
                </a:solidFill>
              </a:rPr>
              <a:t>Lister les fichiers existant à la fin de la période</a:t>
            </a:r>
            <a:r>
              <a:rPr lang="fr" sz="1800" dirty="0" smtClean="0">
                <a:solidFill>
                  <a:schemeClr val="tx1"/>
                </a:solidFill>
              </a:rPr>
              <a:t>.</a:t>
            </a:r>
            <a:br>
              <a:rPr lang="fr" sz="1800" dirty="0" smtClean="0">
                <a:solidFill>
                  <a:schemeClr val="tx1"/>
                </a:solidFill>
              </a:rPr>
            </a:br>
            <a:endParaRPr lang="fr" sz="1800" dirty="0">
              <a:solidFill>
                <a:schemeClr val="tx1"/>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Pour chacun de ces fichiers, extraire sa séquence de modifications durant la période en activant la détection de renommage (commande git log -M</a:t>
            </a:r>
            <a:r>
              <a:rPr lang="fr" sz="1800" dirty="0" smtClean="0">
                <a:solidFill>
                  <a:schemeClr val="tx2"/>
                </a:solidFill>
              </a:rPr>
              <a:t>).</a:t>
            </a:r>
            <a:r>
              <a:rPr lang="fr" sz="1800" dirty="0" smtClean="0"/>
              <a:t/>
            </a:r>
            <a:br>
              <a:rPr lang="fr" sz="1800" dirty="0" smtClean="0"/>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Calculer le pourcentage de fichiers %FR qui inclue au moins un renommage.</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fr"/>
              <a:t>Plan</a:t>
            </a:r>
          </a:p>
        </p:txBody>
      </p:sp>
      <p:sp>
        <p:nvSpPr>
          <p:cNvPr id="32" name="Shape 3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sp>
        <p:nvSpPr>
          <p:cNvPr id="4" name="TextBox 3"/>
          <p:cNvSpPr txBox="1"/>
          <p:nvPr/>
        </p:nvSpPr>
        <p:spPr>
          <a:xfrm>
            <a:off x="8855282" y="4835723"/>
            <a:ext cx="288718" cy="307777"/>
          </a:xfrm>
          <a:prstGeom prst="rect">
            <a:avLst/>
          </a:prstGeom>
          <a:noFill/>
        </p:spPr>
        <p:txBody>
          <a:bodyPr wrap="square" rtlCol="0">
            <a:spAutoFit/>
          </a:bodyPr>
          <a:lstStyle/>
          <a:p>
            <a:r>
              <a:rPr lang="fr-FR" dirty="0"/>
              <a:t>2</a:t>
            </a:r>
            <a:endParaRPr lang="fr-FR" dirty="0" smtClean="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a:r>
              <a:rPr lang="fr" dirty="0"/>
              <a:t>Méthodologie, </a:t>
            </a:r>
            <a:r>
              <a:rPr lang="fr" sz="1400" dirty="0">
                <a:solidFill>
                  <a:schemeClr val="bg2"/>
                </a:solidFill>
              </a:rPr>
              <a:t>première expérience</a:t>
            </a:r>
          </a:p>
        </p:txBody>
      </p:sp>
      <p:sp>
        <p:nvSpPr>
          <p:cNvPr id="104" name="Shape 104"/>
          <p:cNvSpPr txBox="1"/>
          <p:nvPr/>
        </p:nvSpPr>
        <p:spPr>
          <a:xfrm>
            <a:off x="642000" y="1253900"/>
            <a:ext cx="7859999" cy="3632400"/>
          </a:xfrm>
          <a:prstGeom prst="rect">
            <a:avLst/>
          </a:prstGeom>
        </p:spPr>
        <p:txBody>
          <a:bodyPr lIns="91425" tIns="91425" rIns="91425" bIns="91425" anchor="t" anchorCtr="0">
            <a:noAutofit/>
          </a:bodyPr>
          <a:lstStyle/>
          <a:p>
            <a:pPr marL="419100" lvl="0" indent="-342900" rtl="0">
              <a:spcBef>
                <a:spcPts val="0"/>
              </a:spcBef>
              <a:buClr>
                <a:srgbClr val="000000"/>
              </a:buClr>
              <a:buSzPct val="100000"/>
              <a:buFont typeface="+mj-lt"/>
              <a:buAutoNum type="arabicPeriod"/>
            </a:pPr>
            <a:r>
              <a:rPr lang="fr" sz="1800" dirty="0" smtClean="0">
                <a:solidFill>
                  <a:schemeClr val="tx2"/>
                </a:solidFill>
              </a:rPr>
              <a:t>Lister </a:t>
            </a:r>
            <a:r>
              <a:rPr lang="fr" sz="1800" dirty="0">
                <a:solidFill>
                  <a:schemeClr val="tx2"/>
                </a:solidFill>
              </a:rPr>
              <a:t>les fichiers existant à la fin de la période</a:t>
            </a:r>
            <a:r>
              <a:rPr lang="fr" sz="1800" dirty="0" smtClean="0">
                <a:solidFill>
                  <a:schemeClr val="tx2"/>
                </a:solidFill>
              </a:rPr>
              <a:t>.</a:t>
            </a:r>
            <a:br>
              <a:rPr lang="fr" sz="1800" dirty="0" smtClean="0">
                <a:solidFill>
                  <a:schemeClr val="tx2"/>
                </a:solidFill>
              </a:rPr>
            </a:br>
            <a:endParaRPr lang="fr" sz="1800" dirty="0">
              <a:solidFill>
                <a:schemeClr val="tx2"/>
              </a:solidFill>
            </a:endParaRPr>
          </a:p>
          <a:p>
            <a:pPr marL="419100" lvl="0" indent="-342900" rtl="0">
              <a:spcBef>
                <a:spcPts val="0"/>
              </a:spcBef>
              <a:buClr>
                <a:srgbClr val="000000"/>
              </a:buClr>
              <a:buSzPct val="100000"/>
              <a:buFont typeface="+mj-lt"/>
              <a:buAutoNum type="arabicPeriod"/>
            </a:pPr>
            <a:r>
              <a:rPr lang="fr" sz="1800" dirty="0"/>
              <a:t>Pour chacun de ces fichiers, extraire sa séquence de modifications durant la période en activant la détection de renommage (commande git log -M).</a:t>
            </a:r>
          </a:p>
        </p:txBody>
      </p:sp>
      <p:pic>
        <p:nvPicPr>
          <p:cNvPr id="4" name="Shape 110"/>
          <p:cNvPicPr preferRelativeResize="0"/>
          <p:nvPr/>
        </p:nvPicPr>
        <p:blipFill>
          <a:blip r:embed="rId3"/>
          <a:stretch>
            <a:fillRect/>
          </a:stretch>
        </p:blipFill>
        <p:spPr>
          <a:xfrm>
            <a:off x="1977931" y="2859782"/>
            <a:ext cx="5188136" cy="187220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r>
              <a:rPr lang="fr" dirty="0"/>
              <a:t>Méthodologie, </a:t>
            </a:r>
            <a:r>
              <a:rPr lang="fr" sz="1400" dirty="0">
                <a:solidFill>
                  <a:schemeClr val="bg2"/>
                </a:solidFill>
              </a:rPr>
              <a:t>première expérience</a:t>
            </a:r>
          </a:p>
        </p:txBody>
      </p:sp>
      <p:sp>
        <p:nvSpPr>
          <p:cNvPr id="116" name="Shape 116"/>
          <p:cNvSpPr txBox="1"/>
          <p:nvPr/>
        </p:nvSpPr>
        <p:spPr>
          <a:xfrm>
            <a:off x="642000" y="1253900"/>
            <a:ext cx="7859999" cy="3632400"/>
          </a:xfrm>
          <a:prstGeom prst="rect">
            <a:avLst/>
          </a:prstGeom>
        </p:spPr>
        <p:txBody>
          <a:bodyPr lIns="91425" tIns="91425" rIns="91425" bIns="91425" anchor="t" anchorCtr="0">
            <a:noAutofit/>
          </a:bodyPr>
          <a:lstStyle/>
          <a:p>
            <a:pPr marL="457200" lvl="0" indent="-381000" rtl="0">
              <a:spcBef>
                <a:spcPts val="0"/>
              </a:spcBef>
              <a:buClr>
                <a:srgbClr val="000000"/>
              </a:buClr>
              <a:buSzPct val="100000"/>
              <a:buFont typeface="Arial"/>
              <a:buAutoNum type="arabicPeriod"/>
            </a:pPr>
            <a:r>
              <a:rPr lang="fr" sz="1800" dirty="0">
                <a:solidFill>
                  <a:schemeClr val="tx2"/>
                </a:solidFill>
              </a:rPr>
              <a:t>Lister les fichiers existant à la fin de la période</a:t>
            </a:r>
            <a:r>
              <a:rPr lang="fr" sz="1800" dirty="0" smtClean="0">
                <a:solidFill>
                  <a:schemeClr val="tx2"/>
                </a:solidFill>
              </a:rPr>
              <a:t>.</a:t>
            </a:r>
            <a:br>
              <a:rPr lang="fr" sz="1800" dirty="0" smtClean="0">
                <a:solidFill>
                  <a:schemeClr val="tx2"/>
                </a:solidFill>
              </a:rPr>
            </a:br>
            <a:endParaRPr lang="fr" sz="1800" dirty="0">
              <a:solidFill>
                <a:schemeClr val="tx2"/>
              </a:solidFill>
            </a:endParaRPr>
          </a:p>
          <a:p>
            <a:pPr marL="457200" lvl="0" indent="-381000" rtl="0">
              <a:spcBef>
                <a:spcPts val="0"/>
              </a:spcBef>
              <a:buClr>
                <a:srgbClr val="000000"/>
              </a:buClr>
              <a:buSzPct val="100000"/>
              <a:buFont typeface="Arial"/>
              <a:buAutoNum type="arabicPeriod"/>
            </a:pPr>
            <a:r>
              <a:rPr lang="fr" sz="1800" dirty="0">
                <a:solidFill>
                  <a:schemeClr val="tx2"/>
                </a:solidFill>
              </a:rPr>
              <a:t>Pour chacun de ces fichiers, extraire sa séquence de modifications durant la période en activant la détection de renommage (commande git log -M</a:t>
            </a:r>
            <a:r>
              <a:rPr lang="fr" sz="1800" dirty="0" smtClean="0">
                <a:solidFill>
                  <a:schemeClr val="tx2"/>
                </a:solidFill>
              </a:rPr>
              <a:t>).</a:t>
            </a:r>
            <a:r>
              <a:rPr lang="fr" sz="1800" dirty="0" smtClean="0"/>
              <a:t/>
            </a:r>
            <a:br>
              <a:rPr lang="fr" sz="1800" dirty="0" smtClean="0"/>
            </a:br>
            <a:endParaRPr lang="fr" sz="1800" dirty="0"/>
          </a:p>
          <a:p>
            <a:pPr marL="457200" lvl="0" indent="-381000" rtl="0">
              <a:spcBef>
                <a:spcPts val="0"/>
              </a:spcBef>
              <a:buClr>
                <a:srgbClr val="000000"/>
              </a:buClr>
              <a:buSzPct val="100000"/>
              <a:buFont typeface="Arial"/>
              <a:buAutoNum type="arabicPeriod"/>
            </a:pPr>
            <a:r>
              <a:rPr lang="fr" sz="1800" dirty="0"/>
              <a:t>Calculer le pourcentage de fichiers %FR qui inclue au moins un renommage.</a:t>
            </a: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a:r>
              <a:rPr lang="fr" dirty="0" smtClean="0"/>
              <a:t>Méthodologie </a:t>
            </a:r>
            <a:r>
              <a:rPr lang="fr" sz="1400" dirty="0">
                <a:solidFill>
                  <a:schemeClr val="bg2"/>
                </a:solidFill>
              </a:rPr>
              <a:t>deuxième expérience</a:t>
            </a:r>
          </a:p>
        </p:txBody>
      </p:sp>
      <p:sp>
        <p:nvSpPr>
          <p:cNvPr id="122" name="Shape 122"/>
          <p:cNvSpPr txBox="1"/>
          <p:nvPr/>
        </p:nvSpPr>
        <p:spPr>
          <a:xfrm>
            <a:off x="619125" y="1144300"/>
            <a:ext cx="7922699" cy="3750000"/>
          </a:xfrm>
          <a:prstGeom prst="rect">
            <a:avLst/>
          </a:prstGeom>
        </p:spPr>
        <p:txBody>
          <a:bodyPr lIns="91425" tIns="91425" rIns="91425" bIns="91425" anchor="t" anchorCtr="0">
            <a:noAutofit/>
          </a:bodyPr>
          <a:lstStyle/>
          <a:p>
            <a:pPr lvl="0" rtl="0">
              <a:spcBef>
                <a:spcPts val="0"/>
              </a:spcBef>
              <a:buNone/>
            </a:pPr>
            <a:r>
              <a:rPr lang="fr"/>
              <a:t>Spearman</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8" name="Shape 128"/>
          <p:cNvPicPr preferRelativeResize="0"/>
          <p:nvPr/>
        </p:nvPicPr>
        <p:blipFill>
          <a:blip r:embed="rId3"/>
          <a:stretch>
            <a:fillRect/>
          </a:stretch>
        </p:blipFill>
        <p:spPr>
          <a:xfrm>
            <a:off x="2699792" y="1203598"/>
            <a:ext cx="4536504" cy="3683410"/>
          </a:xfrm>
          <a:prstGeom prst="rect">
            <a:avLst/>
          </a:prstGeom>
          <a:noFill/>
          <a:ln>
            <a:noFill/>
          </a:ln>
        </p:spPr>
      </p:pic>
      <p:sp>
        <p:nvSpPr>
          <p:cNvPr id="2" name="Title 1"/>
          <p:cNvSpPr>
            <a:spLocks noGrp="1"/>
          </p:cNvSpPr>
          <p:nvPr>
            <p:ph type="title"/>
          </p:nvPr>
        </p:nvSpPr>
        <p:spPr/>
        <p:txBody>
          <a:bodyPr/>
          <a:lstStyle/>
          <a:p>
            <a:r>
              <a:rPr lang="fr-FR" dirty="0" smtClean="0"/>
              <a:t>Résultats </a:t>
            </a:r>
            <a:r>
              <a:rPr lang="fr-FR" sz="1400" dirty="0" smtClean="0">
                <a:solidFill>
                  <a:schemeClr val="bg2"/>
                </a:solidFill>
              </a:rPr>
              <a:t>première expérience</a:t>
            </a:r>
            <a:endParaRPr lang="fr-FR" sz="1400" dirty="0">
              <a:solidFill>
                <a:schemeClr val="bg2"/>
              </a:solidFill>
            </a:endParaRPr>
          </a:p>
        </p:txBody>
      </p:sp>
      <p:sp>
        <p:nvSpPr>
          <p:cNvPr id="3" name="TextBox 2"/>
          <p:cNvSpPr txBox="1"/>
          <p:nvPr/>
        </p:nvSpPr>
        <p:spPr>
          <a:xfrm>
            <a:off x="539552" y="3363838"/>
            <a:ext cx="1728192" cy="1200329"/>
          </a:xfrm>
          <a:prstGeom prst="rect">
            <a:avLst/>
          </a:prstGeom>
          <a:noFill/>
        </p:spPr>
        <p:txBody>
          <a:bodyPr wrap="square" rtlCol="0">
            <a:spAutoFit/>
          </a:bodyPr>
          <a:lstStyle/>
          <a:p>
            <a:r>
              <a:rPr lang="fr-FR" sz="1800" dirty="0" smtClean="0"/>
              <a:t>Pourcentage de fichiers renommés par périodes :</a:t>
            </a:r>
            <a:endParaRPr lang="fr-FR" sz="1800" dirty="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Résultats </a:t>
            </a:r>
            <a:r>
              <a:rPr lang="fr-FR" sz="1400" dirty="0" smtClean="0">
                <a:solidFill>
                  <a:schemeClr val="bg2"/>
                </a:solidFill>
              </a:rPr>
              <a:t>deuxième expérience</a:t>
            </a:r>
            <a:endParaRPr lang="fr-FR"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916714"/>
            <a:ext cx="6192688" cy="2650745"/>
          </a:xfrm>
          <a:prstGeom prst="rect">
            <a:avLst/>
          </a:prstGeom>
        </p:spPr>
      </p:pic>
      <p:sp>
        <p:nvSpPr>
          <p:cNvPr id="5" name="TextBox 4"/>
          <p:cNvSpPr txBox="1"/>
          <p:nvPr/>
        </p:nvSpPr>
        <p:spPr>
          <a:xfrm>
            <a:off x="1475656" y="1347614"/>
            <a:ext cx="6120680" cy="369332"/>
          </a:xfrm>
          <a:prstGeom prst="rect">
            <a:avLst/>
          </a:prstGeom>
          <a:noFill/>
        </p:spPr>
        <p:txBody>
          <a:bodyPr wrap="square" rtlCol="0">
            <a:spAutoFit/>
          </a:bodyPr>
          <a:lstStyle/>
          <a:p>
            <a:r>
              <a:rPr lang="fr-FR" sz="1800" dirty="0" smtClean="0"/>
              <a:t>Coefficient de corrélation de Spearman :</a:t>
            </a:r>
            <a:endParaRPr lang="fr-FR" sz="1800" dirty="0"/>
          </a:p>
        </p:txBody>
      </p:sp>
      <p:cxnSp>
        <p:nvCxnSpPr>
          <p:cNvPr id="7" name="Straight Connector 6"/>
          <p:cNvCxnSpPr/>
          <p:nvPr/>
        </p:nvCxnSpPr>
        <p:spPr>
          <a:xfrm>
            <a:off x="4868664" y="1995686"/>
            <a:ext cx="0" cy="250654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4868664" y="2432043"/>
            <a:ext cx="7200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6827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fr"/>
              <a:t>Analyse des études antérieures</a:t>
            </a:r>
          </a:p>
        </p:txBody>
      </p:sp>
      <p:sp>
        <p:nvSpPr>
          <p:cNvPr id="140" name="Shape 140"/>
          <p:cNvSpPr txBox="1"/>
          <p:nvPr/>
        </p:nvSpPr>
        <p:spPr>
          <a:xfrm>
            <a:off x="525175" y="1026875"/>
            <a:ext cx="8229600" cy="3961199"/>
          </a:xfrm>
          <a:prstGeom prst="rect">
            <a:avLst/>
          </a:prstGeom>
        </p:spPr>
        <p:txBody>
          <a:bodyPr lIns="91425" tIns="91425" rIns="91425" bIns="91425" anchor="t" anchorCtr="0">
            <a:noAutofit/>
          </a:bodyPr>
          <a:lstStyle/>
          <a:p>
            <a:pPr lvl="0" rtl="0">
              <a:spcBef>
                <a:spcPts val="0"/>
              </a:spcBef>
              <a:buNone/>
            </a:pPr>
            <a:r>
              <a:rPr lang="fr"/>
              <a:t>26</a:t>
            </a:r>
          </a:p>
          <a:p>
            <a:pPr lvl="0" rtl="0">
              <a:spcBef>
                <a:spcPts val="0"/>
              </a:spcBef>
              <a:buNone/>
            </a:pPr>
            <a:endParaRPr/>
          </a:p>
          <a:p>
            <a:pPr lvl="0" rtl="0">
              <a:spcBef>
                <a:spcPts val="0"/>
              </a:spcBef>
              <a:buNone/>
            </a:pPr>
            <a:r>
              <a:rPr lang="fr"/>
              <a:t>15</a:t>
            </a:r>
          </a:p>
          <a:p>
            <a:pPr lvl="0" rtl="0">
              <a:spcBef>
                <a:spcPts val="0"/>
              </a:spcBef>
              <a:buNone/>
            </a:pPr>
            <a:endParaRPr/>
          </a:p>
          <a:p>
            <a:pPr>
              <a:spcBef>
                <a:spcPts val="0"/>
              </a:spcBef>
              <a:buNone/>
            </a:pPr>
            <a:r>
              <a:rPr lang="fr"/>
              <a:t>11</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lgn="ctr">
              <a:spcBef>
                <a:spcPts val="0"/>
              </a:spcBef>
              <a:buNone/>
            </a:pPr>
            <a:r>
              <a:rPr lang="fr"/>
              <a:t>Conclusion</a:t>
            </a:r>
          </a:p>
        </p:txBody>
      </p:sp>
      <p:sp>
        <p:nvSpPr>
          <p:cNvPr id="146" name="Shape 14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fr"/>
              <a:t>Bilan</a:t>
            </a:r>
          </a:p>
          <a:p>
            <a:pPr lvl="0" rtl="0">
              <a:spcBef>
                <a:spcPts val="0"/>
              </a:spcBef>
              <a:buNone/>
            </a:pPr>
            <a:r>
              <a:rPr lang="fr"/>
              <a:t>recommandations</a:t>
            </a:r>
          </a:p>
          <a:p>
            <a:pPr lvl="0" rtl="0">
              <a:spcBef>
                <a:spcPts val="0"/>
              </a:spcBef>
              <a:buNone/>
            </a:pPr>
            <a:r>
              <a:rPr lang="fr"/>
              <a:t>future work</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Contexte </a:t>
            </a:r>
            <a:r>
              <a:rPr lang="fr-FR" sz="1400" dirty="0" smtClean="0">
                <a:solidFill>
                  <a:schemeClr val="bg2"/>
                </a:solidFill>
              </a:rPr>
              <a:t>définition du sujet</a:t>
            </a:r>
            <a:endParaRPr lang="fr-FR" sz="1400" dirty="0">
              <a:solidFill>
                <a:schemeClr val="bg2"/>
              </a:solidFill>
            </a:endParaRPr>
          </a:p>
        </p:txBody>
      </p:sp>
      <p:sp>
        <p:nvSpPr>
          <p:cNvPr id="3" name="Text Placeholder 2"/>
          <p:cNvSpPr>
            <a:spLocks noGrp="1"/>
          </p:cNvSpPr>
          <p:nvPr>
            <p:ph type="body" idx="1"/>
          </p:nvPr>
        </p:nvSpPr>
        <p:spPr>
          <a:xfrm>
            <a:off x="251520" y="1563638"/>
            <a:ext cx="8568952" cy="3312368"/>
          </a:xfrm>
        </p:spPr>
        <p:txBody>
          <a:bodyPr/>
          <a:lstStyle/>
          <a:p>
            <a:pPr marL="342900" indent="-342900">
              <a:buFont typeface="Arial" panose="020B0604020202020204" pitchFamily="34" charset="0"/>
              <a:buChar char="•"/>
            </a:pPr>
            <a:r>
              <a:rPr lang="fr-FR" sz="2400" dirty="0" smtClean="0"/>
              <a:t>Les gestionnaires de versions (VCS)</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smtClean="0"/>
              <a:t>La prédiction de bugs</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smtClean="0"/>
              <a:t>Les métriques</a:t>
            </a:r>
            <a:endParaRPr lang="fr-FR" sz="2400" dirty="0"/>
          </a:p>
        </p:txBody>
      </p:sp>
      <p:sp>
        <p:nvSpPr>
          <p:cNvPr id="4" name="TextBox 3"/>
          <p:cNvSpPr txBox="1"/>
          <p:nvPr/>
        </p:nvSpPr>
        <p:spPr>
          <a:xfrm>
            <a:off x="8855282" y="4835723"/>
            <a:ext cx="288718" cy="307777"/>
          </a:xfrm>
          <a:prstGeom prst="rect">
            <a:avLst/>
          </a:prstGeom>
          <a:noFill/>
        </p:spPr>
        <p:txBody>
          <a:bodyPr wrap="square" rtlCol="0">
            <a:spAutoFit/>
          </a:bodyPr>
          <a:lstStyle/>
          <a:p>
            <a:r>
              <a:rPr lang="fr-FR" dirty="0"/>
              <a:t>3</a:t>
            </a:r>
            <a:endParaRPr lang="fr-FR" dirty="0" smtClean="0"/>
          </a:p>
        </p:txBody>
      </p:sp>
    </p:spTree>
    <p:extLst>
      <p:ext uri="{BB962C8B-B14F-4D97-AF65-F5344CB8AC3E}">
        <p14:creationId xmlns:p14="http://schemas.microsoft.com/office/powerpoint/2010/main" val="3341697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67544" y="195486"/>
            <a:ext cx="8037599" cy="857400"/>
          </a:xfrm>
          <a:prstGeom prst="rect">
            <a:avLst/>
          </a:prstGeom>
        </p:spPr>
        <p:txBody>
          <a:bodyPr lIns="91425" tIns="91425" rIns="91425" bIns="91425" anchor="ctr" anchorCtr="0">
            <a:noAutofit/>
          </a:bodyPr>
          <a:lstStyle/>
          <a:p>
            <a:pPr lvl="0" rtl="0">
              <a:spcBef>
                <a:spcPts val="0"/>
              </a:spcBef>
              <a:buNone/>
            </a:pPr>
            <a:r>
              <a:rPr lang="fr" dirty="0" smtClean="0"/>
              <a:t>Contexte </a:t>
            </a:r>
            <a:r>
              <a:rPr lang="fr" sz="1400" dirty="0">
                <a:solidFill>
                  <a:schemeClr val="bg2"/>
                </a:solidFill>
              </a:rPr>
              <a:t>métriques et </a:t>
            </a:r>
            <a:r>
              <a:rPr lang="fr" sz="1400" dirty="0" smtClean="0">
                <a:solidFill>
                  <a:schemeClr val="bg2"/>
                </a:solidFill>
              </a:rPr>
              <a:t>procédés*</a:t>
            </a:r>
            <a:endParaRPr lang="fr" sz="1400" dirty="0">
              <a:solidFill>
                <a:schemeClr val="bg2"/>
              </a:solidFill>
            </a:endParaRPr>
          </a:p>
        </p:txBody>
      </p:sp>
      <p:sp>
        <p:nvSpPr>
          <p:cNvPr id="38" name="Shape 38"/>
          <p:cNvSpPr txBox="1">
            <a:spLocks noGrp="1"/>
          </p:cNvSpPr>
          <p:nvPr>
            <p:ph type="body" idx="1"/>
          </p:nvPr>
        </p:nvSpPr>
        <p:spPr>
          <a:xfrm>
            <a:off x="251520" y="1473643"/>
            <a:ext cx="8538599" cy="2826299"/>
          </a:xfrm>
          <a:prstGeom prst="rect">
            <a:avLst/>
          </a:prstGeom>
        </p:spPr>
        <p:txBody>
          <a:bodyPr lIns="91425" tIns="91425" rIns="91425" bIns="91425" anchor="t" anchorCtr="0">
            <a:noAutofit/>
          </a:bodyPr>
          <a:lstStyle/>
          <a:p>
            <a:pPr marL="381000" lvl="0" indent="-342900" rtl="0">
              <a:spcBef>
                <a:spcPts val="0"/>
              </a:spcBef>
              <a:buClr>
                <a:schemeClr val="dk1"/>
              </a:buClr>
              <a:buSzPct val="100000"/>
              <a:buFont typeface="Arial" panose="020B0604020202020204" pitchFamily="34" charset="0"/>
              <a:buChar char="•"/>
            </a:pPr>
            <a:r>
              <a:rPr lang="fr" sz="2400" dirty="0"/>
              <a:t>NoD : nombre de développeurs </a:t>
            </a:r>
            <a:r>
              <a:rPr lang="fr" sz="2400" dirty="0" smtClean="0"/>
              <a:t/>
            </a:r>
            <a:br>
              <a:rPr lang="fr" sz="2400" dirty="0" smtClean="0"/>
            </a:br>
            <a:endParaRPr lang="fr" sz="2400" dirty="0"/>
          </a:p>
          <a:p>
            <a:pPr marL="381000" lvl="0" indent="-342900" rtl="0">
              <a:spcBef>
                <a:spcPts val="0"/>
              </a:spcBef>
              <a:buClr>
                <a:schemeClr val="dk1"/>
              </a:buClr>
              <a:buSzPct val="100000"/>
              <a:buFont typeface="Arial" panose="020B0604020202020204" pitchFamily="34" charset="0"/>
              <a:buChar char="•"/>
            </a:pPr>
            <a:r>
              <a:rPr lang="fr" sz="2400" dirty="0"/>
              <a:t>NoC : nombre de </a:t>
            </a:r>
            <a:r>
              <a:rPr lang="fr" sz="2400" dirty="0" smtClean="0"/>
              <a:t>modifications</a:t>
            </a:r>
            <a:br>
              <a:rPr lang="fr" sz="2400" dirty="0" smtClean="0"/>
            </a:br>
            <a:endParaRPr lang="fr" sz="2400" dirty="0"/>
          </a:p>
          <a:p>
            <a:pPr marL="381000" lvl="0" indent="-342900">
              <a:spcBef>
                <a:spcPts val="0"/>
              </a:spcBef>
              <a:buClr>
                <a:schemeClr val="dk1"/>
              </a:buClr>
              <a:buSzPct val="100000"/>
              <a:buFont typeface="Arial" panose="020B0604020202020204" pitchFamily="34" charset="0"/>
              <a:buChar char="•"/>
            </a:pPr>
            <a:r>
              <a:rPr lang="fr" sz="2400" dirty="0"/>
              <a:t>CC : nombre de loc ajoutés ou supprimés</a:t>
            </a:r>
          </a:p>
        </p:txBody>
      </p:sp>
      <p:sp>
        <p:nvSpPr>
          <p:cNvPr id="39" name="Shape 39"/>
          <p:cNvSpPr txBox="1"/>
          <p:nvPr/>
        </p:nvSpPr>
        <p:spPr>
          <a:xfrm>
            <a:off x="241808" y="4155926"/>
            <a:ext cx="5050272" cy="504056"/>
          </a:xfrm>
          <a:prstGeom prst="rect">
            <a:avLst/>
          </a:prstGeom>
        </p:spPr>
        <p:txBody>
          <a:bodyPr lIns="91425" tIns="91425" rIns="91425" bIns="91425" anchor="t" anchorCtr="0">
            <a:noAutofit/>
          </a:bodyPr>
          <a:lstStyle/>
          <a:p>
            <a:pPr lvl="0" rtl="0">
              <a:spcBef>
                <a:spcPts val="0"/>
              </a:spcBef>
              <a:buClr>
                <a:schemeClr val="dk1"/>
              </a:buClr>
              <a:buSzPct val="78571"/>
              <a:buFont typeface="Arial"/>
              <a:buNone/>
            </a:pPr>
            <a:r>
              <a:rPr lang="fr" sz="1200" dirty="0" smtClean="0">
                <a:solidFill>
                  <a:srgbClr val="666666"/>
                </a:solidFill>
              </a:rPr>
              <a:t>* Radjenovic </a:t>
            </a:r>
            <a:r>
              <a:rPr lang="fr" sz="1200" i="1" dirty="0">
                <a:solidFill>
                  <a:srgbClr val="666666"/>
                </a:solidFill>
              </a:rPr>
              <a:t>et </a:t>
            </a:r>
            <a:r>
              <a:rPr lang="fr" sz="1200" i="1" dirty="0" smtClean="0">
                <a:solidFill>
                  <a:srgbClr val="666666"/>
                </a:solidFill>
              </a:rPr>
              <a:t>al,</a:t>
            </a:r>
            <a:r>
              <a:rPr lang="fr" sz="1200" i="1" dirty="0">
                <a:solidFill>
                  <a:srgbClr val="666666"/>
                </a:solidFill>
              </a:rPr>
              <a:t> </a:t>
            </a:r>
            <a:r>
              <a:rPr lang="fr" sz="1200" i="1" dirty="0" smtClean="0">
                <a:solidFill>
                  <a:srgbClr val="666666"/>
                </a:solidFill>
              </a:rPr>
              <a:t/>
            </a:r>
            <a:br>
              <a:rPr lang="fr" sz="1200" i="1" dirty="0" smtClean="0">
                <a:solidFill>
                  <a:srgbClr val="666666"/>
                </a:solidFill>
              </a:rPr>
            </a:br>
            <a:r>
              <a:rPr lang="fr" sz="1200" dirty="0" smtClean="0">
                <a:solidFill>
                  <a:srgbClr val="666666"/>
                </a:solidFill>
              </a:rPr>
              <a:t>“</a:t>
            </a:r>
            <a:r>
              <a:rPr lang="fr" sz="1200" dirty="0">
                <a:solidFill>
                  <a:srgbClr val="666666"/>
                </a:solidFill>
              </a:rPr>
              <a:t>Software fault prediction metrics : A systematic literature review.”, 2013</a:t>
            </a:r>
          </a:p>
        </p:txBody>
      </p:sp>
      <p:sp>
        <p:nvSpPr>
          <p:cNvPr id="5" name="TextBox 4"/>
          <p:cNvSpPr txBox="1"/>
          <p:nvPr/>
        </p:nvSpPr>
        <p:spPr>
          <a:xfrm>
            <a:off x="8855282" y="4835723"/>
            <a:ext cx="288718" cy="307777"/>
          </a:xfrm>
          <a:prstGeom prst="rect">
            <a:avLst/>
          </a:prstGeom>
          <a:noFill/>
        </p:spPr>
        <p:txBody>
          <a:bodyPr wrap="square" rtlCol="0">
            <a:spAutoFit/>
          </a:bodyPr>
          <a:lstStyle/>
          <a:p>
            <a:r>
              <a:rPr lang="fr-FR" dirty="0"/>
              <a:t>4</a:t>
            </a:r>
            <a:endParaRPr lang="fr-FR" dirty="0" smtClean="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 dirty="0"/>
              <a:t>Contexte </a:t>
            </a:r>
            <a:r>
              <a:rPr lang="fr" sz="1400" dirty="0" smtClean="0">
                <a:solidFill>
                  <a:schemeClr val="bg2"/>
                </a:solidFill>
              </a:rPr>
              <a:t>l’historique d’un gestionnaire de versions (vcs)</a:t>
            </a:r>
            <a:endParaRPr lang="fr-FR" sz="1400" dirty="0">
              <a:solidFill>
                <a:schemeClr val="bg2"/>
              </a:solidFill>
            </a:endParaRPr>
          </a:p>
        </p:txBody>
      </p:sp>
    </p:spTree>
    <p:extLst>
      <p:ext uri="{BB962C8B-B14F-4D97-AF65-F5344CB8AC3E}">
        <p14:creationId xmlns:p14="http://schemas.microsoft.com/office/powerpoint/2010/main" val="375231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fr" dirty="0" smtClean="0"/>
              <a:t>Contexte </a:t>
            </a:r>
            <a:r>
              <a:rPr lang="fr" sz="1400" dirty="0">
                <a:solidFill>
                  <a:schemeClr val="bg2"/>
                </a:solidFill>
              </a:rPr>
              <a:t>métriques et renommage</a:t>
            </a:r>
          </a:p>
        </p:txBody>
      </p:sp>
      <p:pic>
        <p:nvPicPr>
          <p:cNvPr id="45" name="Shape 45"/>
          <p:cNvPicPr preferRelativeResize="0"/>
          <p:nvPr/>
        </p:nvPicPr>
        <p:blipFill>
          <a:blip r:embed="rId3"/>
          <a:stretch>
            <a:fillRect/>
          </a:stretch>
        </p:blipFill>
        <p:spPr>
          <a:xfrm>
            <a:off x="612125" y="1270475"/>
            <a:ext cx="5009574" cy="305884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a:spcBef>
                <a:spcPts val="0"/>
              </a:spcBef>
              <a:buNone/>
            </a:pPr>
            <a:r>
              <a:rPr lang="fr" dirty="0" smtClean="0"/>
              <a:t>Contexte </a:t>
            </a:r>
            <a:r>
              <a:rPr lang="fr" sz="1400" dirty="0">
                <a:solidFill>
                  <a:schemeClr val="bg2"/>
                </a:solidFill>
              </a:rPr>
              <a:t>métriques et renommage</a:t>
            </a:r>
          </a:p>
        </p:txBody>
      </p:sp>
      <p:pic>
        <p:nvPicPr>
          <p:cNvPr id="45" name="Shape 45"/>
          <p:cNvPicPr preferRelativeResize="0"/>
          <p:nvPr/>
        </p:nvPicPr>
        <p:blipFill>
          <a:blip r:embed="rId3"/>
          <a:stretch>
            <a:fillRect/>
          </a:stretch>
        </p:blipFill>
        <p:spPr>
          <a:xfrm>
            <a:off x="612125" y="1270475"/>
            <a:ext cx="5009574" cy="3058849"/>
          </a:xfrm>
          <a:prstGeom prst="rect">
            <a:avLst/>
          </a:prstGeom>
          <a:noFill/>
          <a:ln>
            <a:noFill/>
          </a:ln>
        </p:spPr>
      </p:pic>
      <p:sp>
        <p:nvSpPr>
          <p:cNvPr id="46" name="Shape 46"/>
          <p:cNvSpPr txBox="1"/>
          <p:nvPr/>
        </p:nvSpPr>
        <p:spPr>
          <a:xfrm>
            <a:off x="6341950" y="3860875"/>
            <a:ext cx="2344799" cy="430500"/>
          </a:xfrm>
          <a:prstGeom prst="rect">
            <a:avLst/>
          </a:prstGeom>
        </p:spPr>
        <p:txBody>
          <a:bodyPr lIns="91425" tIns="91425" rIns="91425" bIns="91425" anchor="t" anchorCtr="0">
            <a:noAutofit/>
          </a:bodyPr>
          <a:lstStyle/>
          <a:p>
            <a:pPr>
              <a:spcBef>
                <a:spcPts val="0"/>
              </a:spcBef>
              <a:buNone/>
            </a:pPr>
            <a:r>
              <a:rPr lang="fr"/>
              <a:t>NoD = 1</a:t>
            </a:r>
          </a:p>
        </p:txBody>
      </p:sp>
    </p:spTree>
    <p:extLst>
      <p:ext uri="{BB962C8B-B14F-4D97-AF65-F5344CB8AC3E}">
        <p14:creationId xmlns:p14="http://schemas.microsoft.com/office/powerpoint/2010/main" val="130821011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8"/>
            <a:ext cx="8229600" cy="857400"/>
          </a:xfrm>
          <a:prstGeom prst="rect">
            <a:avLst/>
          </a:prstGeom>
        </p:spPr>
        <p:txBody>
          <a:bodyPr lIns="91425" tIns="91425" rIns="91425" bIns="91425" anchor="ctr" anchorCtr="0">
            <a:noAutofit/>
          </a:bodyPr>
          <a:lstStyle/>
          <a:p>
            <a:pPr lvl="0" rtl="0">
              <a:spcBef>
                <a:spcPts val="0"/>
              </a:spcBef>
              <a:buNone/>
            </a:pPr>
            <a:r>
              <a:rPr lang="fr" dirty="0" smtClean="0"/>
              <a:t>Contexte </a:t>
            </a:r>
            <a:r>
              <a:rPr lang="fr" sz="1400" dirty="0">
                <a:solidFill>
                  <a:schemeClr val="bg2"/>
                </a:solidFill>
              </a:rPr>
              <a:t>métriques et renommage</a:t>
            </a:r>
          </a:p>
        </p:txBody>
      </p:sp>
      <p:pic>
        <p:nvPicPr>
          <p:cNvPr id="52" name="Shape 52"/>
          <p:cNvPicPr preferRelativeResize="0"/>
          <p:nvPr/>
        </p:nvPicPr>
        <p:blipFill>
          <a:blip r:embed="rId3"/>
          <a:stretch>
            <a:fillRect/>
          </a:stretch>
        </p:blipFill>
        <p:spPr>
          <a:xfrm>
            <a:off x="612125" y="1270475"/>
            <a:ext cx="5009574" cy="3058849"/>
          </a:xfrm>
          <a:prstGeom prst="rect">
            <a:avLst/>
          </a:prstGeom>
          <a:noFill/>
          <a:ln>
            <a:noFill/>
          </a:ln>
        </p:spPr>
      </p:pic>
      <p:sp>
        <p:nvSpPr>
          <p:cNvPr id="53" name="Shape 53"/>
          <p:cNvSpPr txBox="1"/>
          <p:nvPr/>
        </p:nvSpPr>
        <p:spPr>
          <a:xfrm>
            <a:off x="6658775" y="3735625"/>
            <a:ext cx="1890899" cy="438299"/>
          </a:xfrm>
          <a:prstGeom prst="rect">
            <a:avLst/>
          </a:prstGeom>
        </p:spPr>
        <p:txBody>
          <a:bodyPr lIns="91425" tIns="91425" rIns="91425" bIns="91425" anchor="t" anchorCtr="0">
            <a:noAutofit/>
          </a:bodyPr>
          <a:lstStyle/>
          <a:p>
            <a:pPr>
              <a:spcBef>
                <a:spcPts val="0"/>
              </a:spcBef>
              <a:buNone/>
            </a:pPr>
            <a:r>
              <a:rPr lang="fr"/>
              <a:t>NoD =3</a:t>
            </a:r>
          </a:p>
        </p:txBody>
      </p:sp>
      <p:sp>
        <p:nvSpPr>
          <p:cNvPr id="54" name="Shape 54"/>
          <p:cNvSpPr txBox="1"/>
          <p:nvPr/>
        </p:nvSpPr>
        <p:spPr>
          <a:xfrm>
            <a:off x="6658775" y="2635425"/>
            <a:ext cx="1890899" cy="438299"/>
          </a:xfrm>
          <a:prstGeom prst="rect">
            <a:avLst/>
          </a:prstGeom>
        </p:spPr>
        <p:txBody>
          <a:bodyPr lIns="91425" tIns="91425" rIns="91425" bIns="91425" anchor="t" anchorCtr="0">
            <a:noAutofit/>
          </a:bodyPr>
          <a:lstStyle/>
          <a:p>
            <a:pPr lvl="0" rtl="0">
              <a:spcBef>
                <a:spcPts val="0"/>
              </a:spcBef>
              <a:buNone/>
            </a:pPr>
            <a:r>
              <a:rPr lang="fr"/>
              <a:t>NoD = 2</a:t>
            </a:r>
          </a:p>
        </p:txBody>
      </p:sp>
      <p:sp>
        <p:nvSpPr>
          <p:cNvPr id="55" name="Shape 55"/>
          <p:cNvSpPr txBox="1"/>
          <p:nvPr/>
        </p:nvSpPr>
        <p:spPr>
          <a:xfrm>
            <a:off x="6658775" y="1535225"/>
            <a:ext cx="1890899" cy="438299"/>
          </a:xfrm>
          <a:prstGeom prst="rect">
            <a:avLst/>
          </a:prstGeom>
        </p:spPr>
        <p:txBody>
          <a:bodyPr lIns="91425" tIns="91425" rIns="91425" bIns="91425" anchor="t" anchorCtr="0">
            <a:noAutofit/>
          </a:bodyPr>
          <a:lstStyle/>
          <a:p>
            <a:pPr lvl="0" rtl="0">
              <a:spcBef>
                <a:spcPts val="0"/>
              </a:spcBef>
              <a:buNone/>
            </a:pPr>
            <a:r>
              <a:rPr lang="fr"/>
              <a:t>NoD = 1</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fr" dirty="0" smtClean="0"/>
              <a:t>Contexte </a:t>
            </a:r>
            <a:r>
              <a:rPr lang="fr" sz="1400" dirty="0" smtClean="0">
                <a:solidFill>
                  <a:schemeClr val="bg2"/>
                </a:solidFill>
              </a:rPr>
              <a:t>gestionnaires de versions</a:t>
            </a:r>
            <a:endParaRPr lang="fr" sz="1400" dirty="0">
              <a:solidFill>
                <a:schemeClr val="bg2"/>
              </a:solidFill>
            </a:endParaRPr>
          </a:p>
        </p:txBody>
      </p:sp>
      <p:pic>
        <p:nvPicPr>
          <p:cNvPr id="61" name="Shape 61"/>
          <p:cNvPicPr preferRelativeResize="0"/>
          <p:nvPr/>
        </p:nvPicPr>
        <p:blipFill>
          <a:blip r:embed="rId3"/>
          <a:stretch>
            <a:fillRect/>
          </a:stretch>
        </p:blipFill>
        <p:spPr>
          <a:xfrm>
            <a:off x="1331640" y="1386996"/>
            <a:ext cx="5553175" cy="2939074"/>
          </a:xfrm>
          <a:prstGeom prst="rect">
            <a:avLst/>
          </a:prstGeom>
          <a:noFill/>
          <a:ln>
            <a:noFill/>
          </a:ln>
        </p:spPr>
      </p:pic>
      <p:sp>
        <p:nvSpPr>
          <p:cNvPr id="2" name="TextBox 1"/>
          <p:cNvSpPr txBox="1"/>
          <p:nvPr/>
        </p:nvSpPr>
        <p:spPr>
          <a:xfrm>
            <a:off x="3858072" y="2355725"/>
            <a:ext cx="288032" cy="307777"/>
          </a:xfrm>
          <a:prstGeom prst="rect">
            <a:avLst/>
          </a:prstGeom>
          <a:noFill/>
        </p:spPr>
        <p:txBody>
          <a:bodyPr wrap="square" rtlCol="0">
            <a:spAutoFit/>
          </a:bodyPr>
          <a:lstStyle/>
          <a:p>
            <a:r>
              <a:rPr lang="fr-FR" dirty="0" smtClean="0"/>
              <a:t>*</a:t>
            </a:r>
            <a:endParaRPr lang="fr-FR" dirty="0"/>
          </a:p>
        </p:txBody>
      </p:sp>
      <p:sp>
        <p:nvSpPr>
          <p:cNvPr id="3" name="TextBox 2"/>
          <p:cNvSpPr txBox="1"/>
          <p:nvPr/>
        </p:nvSpPr>
        <p:spPr>
          <a:xfrm>
            <a:off x="395536" y="4443958"/>
            <a:ext cx="6489279" cy="461665"/>
          </a:xfrm>
          <a:prstGeom prst="rect">
            <a:avLst/>
          </a:prstGeom>
          <a:noFill/>
        </p:spPr>
        <p:txBody>
          <a:bodyPr wrap="square" rtlCol="0">
            <a:spAutoFit/>
          </a:bodyPr>
          <a:lstStyle/>
          <a:p>
            <a:r>
              <a:rPr lang="fr-FR" sz="1200" i="1" dirty="0" smtClean="0">
                <a:solidFill>
                  <a:schemeClr val="bg2"/>
                </a:solidFill>
              </a:rPr>
              <a:t>* Kim et al,</a:t>
            </a:r>
          </a:p>
          <a:p>
            <a:r>
              <a:rPr lang="fr-FR" sz="1200" i="1" dirty="0" smtClean="0">
                <a:solidFill>
                  <a:schemeClr val="bg2"/>
                </a:solidFill>
              </a:rPr>
              <a:t> </a:t>
            </a:r>
            <a:r>
              <a:rPr lang="en-US" sz="1200" i="1" dirty="0" smtClean="0">
                <a:solidFill>
                  <a:schemeClr val="bg2"/>
                </a:solidFill>
              </a:rPr>
              <a:t>“A field </a:t>
            </a:r>
            <a:r>
              <a:rPr lang="en-US" sz="1200" i="1" dirty="0">
                <a:solidFill>
                  <a:schemeClr val="bg2"/>
                </a:solidFill>
              </a:rPr>
              <a:t>study of refactoring challenges and </a:t>
            </a:r>
            <a:r>
              <a:rPr lang="en-US" sz="1200" i="1" dirty="0" smtClean="0">
                <a:solidFill>
                  <a:schemeClr val="bg2"/>
                </a:solidFill>
              </a:rPr>
              <a:t>benefits”, </a:t>
            </a:r>
            <a:r>
              <a:rPr lang="fr-FR" sz="1200" i="1" dirty="0" smtClean="0">
                <a:solidFill>
                  <a:schemeClr val="bg2"/>
                </a:solidFill>
              </a:rPr>
              <a:t>2012.</a:t>
            </a:r>
            <a:endParaRPr lang="fr-FR" sz="1200" i="1" dirty="0">
              <a:solidFill>
                <a:schemeClr val="bg2"/>
              </a:solidFill>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TotalTime>
  <Words>968</Words>
  <Application>Microsoft Office PowerPoint</Application>
  <PresentationFormat>On-screen Show (16:9)</PresentationFormat>
  <Paragraphs>101</Paragraphs>
  <Slides>26</Slides>
  <Notes>25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simple-light</vt:lpstr>
      <vt:lpstr>L’impact du renommage sur les métriques de procédés</vt:lpstr>
      <vt:lpstr>Plan</vt:lpstr>
      <vt:lpstr>Contexte définition du sujet</vt:lpstr>
      <vt:lpstr>Contexte métriques et procédés*</vt:lpstr>
      <vt:lpstr>Contexte l’historique d’un gestionnaire de versions (vcs)</vt:lpstr>
      <vt:lpstr>Contexte métriques et renommage</vt:lpstr>
      <vt:lpstr>Contexte métriques et renommage</vt:lpstr>
      <vt:lpstr>Contexte métriques et renommage</vt:lpstr>
      <vt:lpstr>Contexte gestionnaires de versions</vt:lpstr>
      <vt:lpstr>Contexte “Origin Analysis” *</vt:lpstr>
      <vt:lpstr>Contexte “Origin Analysis”</vt:lpstr>
      <vt:lpstr>Contexte “Origin Analysis”</vt:lpstr>
      <vt:lpstr>Research Question</vt:lpstr>
      <vt:lpstr>Méthodologie corpus</vt:lpstr>
      <vt:lpstr>Méthodologie première expérience</vt:lpstr>
      <vt:lpstr>Méthodologie première expérience</vt:lpstr>
      <vt:lpstr>Méthodologie première expérience</vt:lpstr>
      <vt:lpstr>Méthodologie première expérience</vt:lpstr>
      <vt:lpstr>Méthodologie première expérience</vt:lpstr>
      <vt:lpstr>Méthodologie, première expérience</vt:lpstr>
      <vt:lpstr>Méthodologie, première expérience</vt:lpstr>
      <vt:lpstr>Méthodologie deuxième expérience</vt:lpstr>
      <vt:lpstr>Résultats première expérience</vt:lpstr>
      <vt:lpstr>Résultats deuxième expérience</vt:lpstr>
      <vt:lpstr>Analyse des études antérieures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L’impact du renommage sur les métriques de procédés</dc:title>
  <dc:creator>Stonesong</dc:creator>
  <cp:lastModifiedBy>Stonesong</cp:lastModifiedBy>
  <cp:revision>23</cp:revision>
  <dcterms:modified xsi:type="dcterms:W3CDTF">2014-06-04T08:05:38Z</dcterms:modified>
</cp:coreProperties>
</file>