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72" r:id="rId3"/>
    <p:sldId id="278" r:id="rId4"/>
    <p:sldId id="279" r:id="rId5"/>
    <p:sldId id="264" r:id="rId6"/>
    <p:sldId id="266" r:id="rId7"/>
    <p:sldId id="274" r:id="rId8"/>
    <p:sldId id="280" r:id="rId9"/>
    <p:sldId id="277" r:id="rId10"/>
    <p:sldId id="267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BC7EA"/>
    <a:srgbClr val="D2DCF0"/>
    <a:srgbClr val="000000"/>
    <a:srgbClr val="2C22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696" y="72"/>
      </p:cViewPr>
      <p:guideLst/>
    </p:cSldViewPr>
  </p:slideViewPr>
  <p:outlineViewPr>
    <p:cViewPr>
      <p:scale>
        <a:sx n="33" d="100"/>
        <a:sy n="33" d="100"/>
      </p:scale>
      <p:origin x="0" y="-88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Module A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Major Contributors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Minor Contributors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3">
                  <c:v>4</c:v>
                </c:pt>
                <c:pt idx="4">
                  <c:v>3</c:v>
                </c:pt>
                <c:pt idx="5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042000"/>
        <c:axId val="121042560"/>
      </c:lineChart>
      <c:catAx>
        <c:axId val="1210420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Developers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1042560"/>
        <c:crosses val="autoZero"/>
        <c:auto val="1"/>
        <c:lblAlgn val="ctr"/>
        <c:lblOffset val="100"/>
        <c:noMultiLvlLbl val="0"/>
      </c:catAx>
      <c:valAx>
        <c:axId val="121042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Percent of Commits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1042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Module B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Major Contributors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40</c:v>
                </c:pt>
                <c:pt idx="1">
                  <c:v>19</c:v>
                </c:pt>
                <c:pt idx="2">
                  <c:v>13</c:v>
                </c:pt>
                <c:pt idx="3">
                  <c:v>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Minor Contributors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cat>
          <c:val>
            <c:numRef>
              <c:f>Sheet1!$C$2:$C$16</c:f>
              <c:numCache>
                <c:formatCode>General</c:formatCode>
                <c:ptCount val="15"/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5514256"/>
        <c:axId val="175514816"/>
      </c:lineChart>
      <c:catAx>
        <c:axId val="1755142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Developers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5514816"/>
        <c:crosses val="autoZero"/>
        <c:auto val="1"/>
        <c:lblAlgn val="ctr"/>
        <c:lblOffset val="100"/>
        <c:noMultiLvlLbl val="0"/>
      </c:catAx>
      <c:valAx>
        <c:axId val="175514816"/>
        <c:scaling>
          <c:orientation val="minMax"/>
          <c:max val="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Percent of Commits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5514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C7948E-26F5-421D-BF13-A1F1C9CF4C56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3326F2-AE50-4BFD-9D86-75FF0A9EBD8E}">
      <dgm:prSet phldrT="[Texte]"/>
      <dgm:spPr/>
      <dgm:t>
        <a:bodyPr/>
        <a:lstStyle/>
        <a:p>
          <a:r>
            <a:rPr lang="en-US" dirty="0" smtClean="0"/>
            <a:t>Windows</a:t>
          </a:r>
          <a:endParaRPr lang="en-US" dirty="0"/>
        </a:p>
      </dgm:t>
    </dgm:pt>
    <dgm:pt modelId="{57D784E5-290D-4F47-8327-75C2D31E374D}" type="parTrans" cxnId="{8FBC1C57-EEBD-438D-A1E8-BFC76954FCDF}">
      <dgm:prSet/>
      <dgm:spPr/>
      <dgm:t>
        <a:bodyPr/>
        <a:lstStyle/>
        <a:p>
          <a:endParaRPr lang="en-US"/>
        </a:p>
      </dgm:t>
    </dgm:pt>
    <dgm:pt modelId="{2F90799B-F704-4153-8478-5231983BA4CB}" type="sibTrans" cxnId="{8FBC1C57-EEBD-438D-A1E8-BFC76954FCDF}">
      <dgm:prSet/>
      <dgm:spPr/>
      <dgm:t>
        <a:bodyPr/>
        <a:lstStyle/>
        <a:p>
          <a:endParaRPr lang="en-US"/>
        </a:p>
      </dgm:t>
    </dgm:pt>
    <dgm:pt modelId="{B2793B81-D46F-4863-AD4E-2E432EAA860B}">
      <dgm:prSet phldrT="[Texte]"/>
      <dgm:spPr/>
      <dgm:t>
        <a:bodyPr/>
        <a:lstStyle/>
        <a:p>
          <a:r>
            <a:rPr lang="en-US" dirty="0" smtClean="0"/>
            <a:t>Module = </a:t>
          </a:r>
          <a:r>
            <a:rPr lang="en-US" i="1" dirty="0" smtClean="0"/>
            <a:t>*.</a:t>
          </a:r>
          <a:r>
            <a:rPr lang="en-US" i="1" dirty="0" err="1" smtClean="0"/>
            <a:t>dll</a:t>
          </a:r>
          <a:endParaRPr lang="en-US" i="1" dirty="0"/>
        </a:p>
      </dgm:t>
    </dgm:pt>
    <dgm:pt modelId="{C25F23C6-824D-4321-8356-9133DBD35EB5}" type="parTrans" cxnId="{D26BBA6D-6438-43A4-BB8C-E1D87BCB9C4A}">
      <dgm:prSet/>
      <dgm:spPr/>
      <dgm:t>
        <a:bodyPr/>
        <a:lstStyle/>
        <a:p>
          <a:endParaRPr lang="en-US"/>
        </a:p>
      </dgm:t>
    </dgm:pt>
    <dgm:pt modelId="{022FCE6C-499E-4429-98DB-330963A89210}" type="sibTrans" cxnId="{D26BBA6D-6438-43A4-BB8C-E1D87BCB9C4A}">
      <dgm:prSet/>
      <dgm:spPr/>
      <dgm:t>
        <a:bodyPr/>
        <a:lstStyle/>
        <a:p>
          <a:endParaRPr lang="en-US"/>
        </a:p>
      </dgm:t>
    </dgm:pt>
    <dgm:pt modelId="{4BF2F437-2672-40B3-9A3C-A21073B077A9}">
      <dgm:prSet phldrT="[Texte]"/>
      <dgm:spPr/>
      <dgm:t>
        <a:bodyPr/>
        <a:lstStyle/>
        <a:p>
          <a:r>
            <a:rPr lang="en-US" dirty="0" smtClean="0"/>
            <a:t>Time period = 1 release</a:t>
          </a:r>
          <a:endParaRPr lang="en-US" dirty="0"/>
        </a:p>
      </dgm:t>
    </dgm:pt>
    <dgm:pt modelId="{D280510F-E96A-4878-BF38-A6C32543DAF0}" type="parTrans" cxnId="{7FE2EB59-90C0-40E0-948A-8182E8CC9A4D}">
      <dgm:prSet/>
      <dgm:spPr/>
      <dgm:t>
        <a:bodyPr/>
        <a:lstStyle/>
        <a:p>
          <a:endParaRPr lang="en-US"/>
        </a:p>
      </dgm:t>
    </dgm:pt>
    <dgm:pt modelId="{7BAD98B5-20BA-491E-A3A3-9C78CD327C30}" type="sibTrans" cxnId="{7FE2EB59-90C0-40E0-948A-8182E8CC9A4D}">
      <dgm:prSet/>
      <dgm:spPr/>
      <dgm:t>
        <a:bodyPr/>
        <a:lstStyle/>
        <a:p>
          <a:endParaRPr lang="en-US"/>
        </a:p>
      </dgm:t>
    </dgm:pt>
    <dgm:pt modelId="{A66CD241-E25B-4FBA-9F2C-2F70CB28B245}">
      <dgm:prSet phldrT="[Texte]"/>
      <dgm:spPr/>
      <dgm:t>
        <a:bodyPr/>
        <a:lstStyle/>
        <a:p>
          <a:r>
            <a:rPr lang="en-US" dirty="0" smtClean="0"/>
            <a:t>Open-source</a:t>
          </a:r>
          <a:endParaRPr lang="en-US" dirty="0"/>
        </a:p>
      </dgm:t>
    </dgm:pt>
    <dgm:pt modelId="{D70AF7A7-C7D9-4758-BFE5-CEA6D5DF267C}" type="parTrans" cxnId="{7E1D5DE8-E3AD-4394-B7B6-08D07AEEAF98}">
      <dgm:prSet/>
      <dgm:spPr/>
      <dgm:t>
        <a:bodyPr/>
        <a:lstStyle/>
        <a:p>
          <a:endParaRPr lang="en-US"/>
        </a:p>
      </dgm:t>
    </dgm:pt>
    <dgm:pt modelId="{DDA76744-5A7A-4E74-AB67-F349D2A4735D}" type="sibTrans" cxnId="{7E1D5DE8-E3AD-4394-B7B6-08D07AEEAF98}">
      <dgm:prSet/>
      <dgm:spPr/>
      <dgm:t>
        <a:bodyPr/>
        <a:lstStyle/>
        <a:p>
          <a:endParaRPr lang="en-US"/>
        </a:p>
      </dgm:t>
    </dgm:pt>
    <dgm:pt modelId="{4F5D74E8-7D1A-47C0-9B75-D4C54D7337B9}">
      <dgm:prSet phldrT="[Texte]"/>
      <dgm:spPr/>
      <dgm:t>
        <a:bodyPr/>
        <a:lstStyle/>
        <a:p>
          <a:r>
            <a:rPr lang="en-US" dirty="0" smtClean="0"/>
            <a:t>Module = ?</a:t>
          </a:r>
          <a:endParaRPr lang="en-US" dirty="0"/>
        </a:p>
      </dgm:t>
    </dgm:pt>
    <dgm:pt modelId="{80EEB09E-DD42-445B-AD70-76CD8161828E}" type="parTrans" cxnId="{46E7064C-2D8B-4525-94C2-94D70E6B6E14}">
      <dgm:prSet/>
      <dgm:spPr/>
      <dgm:t>
        <a:bodyPr/>
        <a:lstStyle/>
        <a:p>
          <a:endParaRPr lang="en-US"/>
        </a:p>
      </dgm:t>
    </dgm:pt>
    <dgm:pt modelId="{18DE6E5B-165F-46F5-94F9-DECA3469A055}" type="sibTrans" cxnId="{46E7064C-2D8B-4525-94C2-94D70E6B6E14}">
      <dgm:prSet/>
      <dgm:spPr/>
      <dgm:t>
        <a:bodyPr/>
        <a:lstStyle/>
        <a:p>
          <a:endParaRPr lang="en-US"/>
        </a:p>
      </dgm:t>
    </dgm:pt>
    <dgm:pt modelId="{59CAB74B-7AC1-48DD-9BD1-0906663477F7}">
      <dgm:prSet phldrT="[Texte]"/>
      <dgm:spPr/>
      <dgm:t>
        <a:bodyPr/>
        <a:lstStyle/>
        <a:p>
          <a:r>
            <a:rPr lang="en-US" dirty="0" smtClean="0"/>
            <a:t>Time period = ?</a:t>
          </a:r>
          <a:endParaRPr lang="en-US" dirty="0"/>
        </a:p>
      </dgm:t>
    </dgm:pt>
    <dgm:pt modelId="{2B687827-52AF-4533-B8AB-DC579D63A4E3}" type="parTrans" cxnId="{21AFC690-1F0B-4394-B2D8-31BD2AE2C457}">
      <dgm:prSet/>
      <dgm:spPr/>
      <dgm:t>
        <a:bodyPr/>
        <a:lstStyle/>
        <a:p>
          <a:endParaRPr lang="en-US"/>
        </a:p>
      </dgm:t>
    </dgm:pt>
    <dgm:pt modelId="{6C24A504-3018-43B8-A56A-C2DE36CE92C5}" type="sibTrans" cxnId="{21AFC690-1F0B-4394-B2D8-31BD2AE2C457}">
      <dgm:prSet/>
      <dgm:spPr/>
      <dgm:t>
        <a:bodyPr/>
        <a:lstStyle/>
        <a:p>
          <a:endParaRPr lang="en-US"/>
        </a:p>
      </dgm:t>
    </dgm:pt>
    <dgm:pt modelId="{F68734E3-67C3-4160-840F-5B0F32A6B1FB}" type="pres">
      <dgm:prSet presAssocID="{5CC7948E-26F5-421D-BF13-A1F1C9CF4C56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721C703-E064-404F-936A-C112A804F31C}" type="pres">
      <dgm:prSet presAssocID="{013326F2-AE50-4BFD-9D86-75FF0A9EBD8E}" presName="horFlow" presStyleCnt="0"/>
      <dgm:spPr/>
    </dgm:pt>
    <dgm:pt modelId="{905D8CE5-5560-4D7A-95C9-CA9B35ADBA0A}" type="pres">
      <dgm:prSet presAssocID="{013326F2-AE50-4BFD-9D86-75FF0A9EBD8E}" presName="bigChev" presStyleLbl="node1" presStyleIdx="0" presStyleCnt="2"/>
      <dgm:spPr/>
      <dgm:t>
        <a:bodyPr/>
        <a:lstStyle/>
        <a:p>
          <a:endParaRPr lang="en-US"/>
        </a:p>
      </dgm:t>
    </dgm:pt>
    <dgm:pt modelId="{EDA1F6FE-3557-44A2-8659-804E4E7B0221}" type="pres">
      <dgm:prSet presAssocID="{C25F23C6-824D-4321-8356-9133DBD35EB5}" presName="parTrans" presStyleCnt="0"/>
      <dgm:spPr/>
    </dgm:pt>
    <dgm:pt modelId="{BF3D5592-20D4-4B26-86AA-D208B1947162}" type="pres">
      <dgm:prSet presAssocID="{B2793B81-D46F-4863-AD4E-2E432EAA860B}" presName="node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06E7B5-41D0-4F3C-964D-D01B189BBD99}" type="pres">
      <dgm:prSet presAssocID="{022FCE6C-499E-4429-98DB-330963A89210}" presName="sibTrans" presStyleCnt="0"/>
      <dgm:spPr/>
    </dgm:pt>
    <dgm:pt modelId="{4005E0B0-0327-4E3A-820A-B70CBC957336}" type="pres">
      <dgm:prSet presAssocID="{4BF2F437-2672-40B3-9A3C-A21073B077A9}" presName="node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0F6F61-F559-471A-8F85-EFBBFB09D55C}" type="pres">
      <dgm:prSet presAssocID="{013326F2-AE50-4BFD-9D86-75FF0A9EBD8E}" presName="vSp" presStyleCnt="0"/>
      <dgm:spPr/>
    </dgm:pt>
    <dgm:pt modelId="{18EE3416-5473-4548-822A-19A7A918E09A}" type="pres">
      <dgm:prSet presAssocID="{A66CD241-E25B-4FBA-9F2C-2F70CB28B245}" presName="horFlow" presStyleCnt="0"/>
      <dgm:spPr/>
    </dgm:pt>
    <dgm:pt modelId="{602282DE-653E-4111-B4A8-CCF775523EB3}" type="pres">
      <dgm:prSet presAssocID="{A66CD241-E25B-4FBA-9F2C-2F70CB28B245}" presName="bigChev" presStyleLbl="node1" presStyleIdx="1" presStyleCnt="2"/>
      <dgm:spPr/>
      <dgm:t>
        <a:bodyPr/>
        <a:lstStyle/>
        <a:p>
          <a:endParaRPr lang="en-US"/>
        </a:p>
      </dgm:t>
    </dgm:pt>
    <dgm:pt modelId="{E835CBF3-9C82-44E5-AB93-C66B92AD5F54}" type="pres">
      <dgm:prSet presAssocID="{80EEB09E-DD42-445B-AD70-76CD8161828E}" presName="parTrans" presStyleCnt="0"/>
      <dgm:spPr/>
    </dgm:pt>
    <dgm:pt modelId="{EE32B5B6-21FE-4F36-AA41-A810230070EE}" type="pres">
      <dgm:prSet presAssocID="{4F5D74E8-7D1A-47C0-9B75-D4C54D7337B9}" presName="node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419D40-D112-48F2-84E4-C3D6A37AFAF1}" type="pres">
      <dgm:prSet presAssocID="{18DE6E5B-165F-46F5-94F9-DECA3469A055}" presName="sibTrans" presStyleCnt="0"/>
      <dgm:spPr/>
    </dgm:pt>
    <dgm:pt modelId="{43783FE1-B2AF-4B05-993F-2AD9C9CCDB87}" type="pres">
      <dgm:prSet presAssocID="{59CAB74B-7AC1-48DD-9BD1-0906663477F7}" presName="node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B8BCBB9-86DE-48CD-856E-07199BF1B2BF}" type="presOf" srcId="{59CAB74B-7AC1-48DD-9BD1-0906663477F7}" destId="{43783FE1-B2AF-4B05-993F-2AD9C9CCDB87}" srcOrd="0" destOrd="0" presId="urn:microsoft.com/office/officeart/2005/8/layout/lProcess3"/>
    <dgm:cxn modelId="{D9A9322D-66C6-4051-9296-D8F82724B2FE}" type="presOf" srcId="{4F5D74E8-7D1A-47C0-9B75-D4C54D7337B9}" destId="{EE32B5B6-21FE-4F36-AA41-A810230070EE}" srcOrd="0" destOrd="0" presId="urn:microsoft.com/office/officeart/2005/8/layout/lProcess3"/>
    <dgm:cxn modelId="{27C3E34D-C4F4-4C9E-BF73-770201B40605}" type="presOf" srcId="{5CC7948E-26F5-421D-BF13-A1F1C9CF4C56}" destId="{F68734E3-67C3-4160-840F-5B0F32A6B1FB}" srcOrd="0" destOrd="0" presId="urn:microsoft.com/office/officeart/2005/8/layout/lProcess3"/>
    <dgm:cxn modelId="{21AFC690-1F0B-4394-B2D8-31BD2AE2C457}" srcId="{A66CD241-E25B-4FBA-9F2C-2F70CB28B245}" destId="{59CAB74B-7AC1-48DD-9BD1-0906663477F7}" srcOrd="1" destOrd="0" parTransId="{2B687827-52AF-4533-B8AB-DC579D63A4E3}" sibTransId="{6C24A504-3018-43B8-A56A-C2DE36CE92C5}"/>
    <dgm:cxn modelId="{6FE1E49D-65A8-4851-B464-AF881164A779}" type="presOf" srcId="{B2793B81-D46F-4863-AD4E-2E432EAA860B}" destId="{BF3D5592-20D4-4B26-86AA-D208B1947162}" srcOrd="0" destOrd="0" presId="urn:microsoft.com/office/officeart/2005/8/layout/lProcess3"/>
    <dgm:cxn modelId="{7E1D5DE8-E3AD-4394-B7B6-08D07AEEAF98}" srcId="{5CC7948E-26F5-421D-BF13-A1F1C9CF4C56}" destId="{A66CD241-E25B-4FBA-9F2C-2F70CB28B245}" srcOrd="1" destOrd="0" parTransId="{D70AF7A7-C7D9-4758-BFE5-CEA6D5DF267C}" sibTransId="{DDA76744-5A7A-4E74-AB67-F349D2A4735D}"/>
    <dgm:cxn modelId="{7FE2EB59-90C0-40E0-948A-8182E8CC9A4D}" srcId="{013326F2-AE50-4BFD-9D86-75FF0A9EBD8E}" destId="{4BF2F437-2672-40B3-9A3C-A21073B077A9}" srcOrd="1" destOrd="0" parTransId="{D280510F-E96A-4878-BF38-A6C32543DAF0}" sibTransId="{7BAD98B5-20BA-491E-A3A3-9C78CD327C30}"/>
    <dgm:cxn modelId="{8FBC1C57-EEBD-438D-A1E8-BFC76954FCDF}" srcId="{5CC7948E-26F5-421D-BF13-A1F1C9CF4C56}" destId="{013326F2-AE50-4BFD-9D86-75FF0A9EBD8E}" srcOrd="0" destOrd="0" parTransId="{57D784E5-290D-4F47-8327-75C2D31E374D}" sibTransId="{2F90799B-F704-4153-8478-5231983BA4CB}"/>
    <dgm:cxn modelId="{A0B33FC9-3A72-4EA6-A1C1-53418C75B37D}" type="presOf" srcId="{013326F2-AE50-4BFD-9D86-75FF0A9EBD8E}" destId="{905D8CE5-5560-4D7A-95C9-CA9B35ADBA0A}" srcOrd="0" destOrd="0" presId="urn:microsoft.com/office/officeart/2005/8/layout/lProcess3"/>
    <dgm:cxn modelId="{D26BBA6D-6438-43A4-BB8C-E1D87BCB9C4A}" srcId="{013326F2-AE50-4BFD-9D86-75FF0A9EBD8E}" destId="{B2793B81-D46F-4863-AD4E-2E432EAA860B}" srcOrd="0" destOrd="0" parTransId="{C25F23C6-824D-4321-8356-9133DBD35EB5}" sibTransId="{022FCE6C-499E-4429-98DB-330963A89210}"/>
    <dgm:cxn modelId="{5787EF6D-B1FB-4C1B-A144-D707ACA1F4B5}" type="presOf" srcId="{A66CD241-E25B-4FBA-9F2C-2F70CB28B245}" destId="{602282DE-653E-4111-B4A8-CCF775523EB3}" srcOrd="0" destOrd="0" presId="urn:microsoft.com/office/officeart/2005/8/layout/lProcess3"/>
    <dgm:cxn modelId="{28235279-406D-47C0-A817-E120204E9429}" type="presOf" srcId="{4BF2F437-2672-40B3-9A3C-A21073B077A9}" destId="{4005E0B0-0327-4E3A-820A-B70CBC957336}" srcOrd="0" destOrd="0" presId="urn:microsoft.com/office/officeart/2005/8/layout/lProcess3"/>
    <dgm:cxn modelId="{46E7064C-2D8B-4525-94C2-94D70E6B6E14}" srcId="{A66CD241-E25B-4FBA-9F2C-2F70CB28B245}" destId="{4F5D74E8-7D1A-47C0-9B75-D4C54D7337B9}" srcOrd="0" destOrd="0" parTransId="{80EEB09E-DD42-445B-AD70-76CD8161828E}" sibTransId="{18DE6E5B-165F-46F5-94F9-DECA3469A055}"/>
    <dgm:cxn modelId="{2FF54A00-93F1-4C5F-9350-1C978FC7BDFF}" type="presParOf" srcId="{F68734E3-67C3-4160-840F-5B0F32A6B1FB}" destId="{0721C703-E064-404F-936A-C112A804F31C}" srcOrd="0" destOrd="0" presId="urn:microsoft.com/office/officeart/2005/8/layout/lProcess3"/>
    <dgm:cxn modelId="{71FF46C5-DFB3-4854-88CE-8D5EC7F12C97}" type="presParOf" srcId="{0721C703-E064-404F-936A-C112A804F31C}" destId="{905D8CE5-5560-4D7A-95C9-CA9B35ADBA0A}" srcOrd="0" destOrd="0" presId="urn:microsoft.com/office/officeart/2005/8/layout/lProcess3"/>
    <dgm:cxn modelId="{11C3F4F1-7C6B-42AB-9846-48277FBE1FF8}" type="presParOf" srcId="{0721C703-E064-404F-936A-C112A804F31C}" destId="{EDA1F6FE-3557-44A2-8659-804E4E7B0221}" srcOrd="1" destOrd="0" presId="urn:microsoft.com/office/officeart/2005/8/layout/lProcess3"/>
    <dgm:cxn modelId="{AE11BC43-8738-46BF-BDB7-4E5F8B7DFBF6}" type="presParOf" srcId="{0721C703-E064-404F-936A-C112A804F31C}" destId="{BF3D5592-20D4-4B26-86AA-D208B1947162}" srcOrd="2" destOrd="0" presId="urn:microsoft.com/office/officeart/2005/8/layout/lProcess3"/>
    <dgm:cxn modelId="{5E0AD974-A00C-46A1-8EBE-96B2B1B9A415}" type="presParOf" srcId="{0721C703-E064-404F-936A-C112A804F31C}" destId="{E106E7B5-41D0-4F3C-964D-D01B189BBD99}" srcOrd="3" destOrd="0" presId="urn:microsoft.com/office/officeart/2005/8/layout/lProcess3"/>
    <dgm:cxn modelId="{30557BB0-55A4-4611-A37D-5E5B8FD589E3}" type="presParOf" srcId="{0721C703-E064-404F-936A-C112A804F31C}" destId="{4005E0B0-0327-4E3A-820A-B70CBC957336}" srcOrd="4" destOrd="0" presId="urn:microsoft.com/office/officeart/2005/8/layout/lProcess3"/>
    <dgm:cxn modelId="{19DA5F4C-23B5-4A70-A20E-3C7CEB00EF7E}" type="presParOf" srcId="{F68734E3-67C3-4160-840F-5B0F32A6B1FB}" destId="{160F6F61-F559-471A-8F85-EFBBFB09D55C}" srcOrd="1" destOrd="0" presId="urn:microsoft.com/office/officeart/2005/8/layout/lProcess3"/>
    <dgm:cxn modelId="{6F33E048-DDE3-4B0A-AE67-A56A183348AB}" type="presParOf" srcId="{F68734E3-67C3-4160-840F-5B0F32A6B1FB}" destId="{18EE3416-5473-4548-822A-19A7A918E09A}" srcOrd="2" destOrd="0" presId="urn:microsoft.com/office/officeart/2005/8/layout/lProcess3"/>
    <dgm:cxn modelId="{F1F6173F-8A2D-4D6F-8D3C-B1D38914AE08}" type="presParOf" srcId="{18EE3416-5473-4548-822A-19A7A918E09A}" destId="{602282DE-653E-4111-B4A8-CCF775523EB3}" srcOrd="0" destOrd="0" presId="urn:microsoft.com/office/officeart/2005/8/layout/lProcess3"/>
    <dgm:cxn modelId="{CC3D72AF-7D24-4282-9A7F-AEB1AC775142}" type="presParOf" srcId="{18EE3416-5473-4548-822A-19A7A918E09A}" destId="{E835CBF3-9C82-44E5-AB93-C66B92AD5F54}" srcOrd="1" destOrd="0" presId="urn:microsoft.com/office/officeart/2005/8/layout/lProcess3"/>
    <dgm:cxn modelId="{0E8B5ECA-9160-4165-BAA6-2622359D417E}" type="presParOf" srcId="{18EE3416-5473-4548-822A-19A7A918E09A}" destId="{EE32B5B6-21FE-4F36-AA41-A810230070EE}" srcOrd="2" destOrd="0" presId="urn:microsoft.com/office/officeart/2005/8/layout/lProcess3"/>
    <dgm:cxn modelId="{4A50D83D-1253-46EA-B0A1-855F6AC6EFA7}" type="presParOf" srcId="{18EE3416-5473-4548-822A-19A7A918E09A}" destId="{F7419D40-D112-48F2-84E4-C3D6A37AFAF1}" srcOrd="3" destOrd="0" presId="urn:microsoft.com/office/officeart/2005/8/layout/lProcess3"/>
    <dgm:cxn modelId="{A39D99CA-79AB-455B-8A53-623363401CEC}" type="presParOf" srcId="{18EE3416-5473-4548-822A-19A7A918E09A}" destId="{43783FE1-B2AF-4B05-993F-2AD9C9CCDB87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B22B53-BC3D-439A-9599-3D90BED0558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43645F-7E5B-4A46-BDBA-72CC08F6CAA6}">
      <dgm:prSet phldrT="[Texte]"/>
      <dgm:spPr/>
      <dgm:t>
        <a:bodyPr/>
        <a:lstStyle/>
        <a:p>
          <a:r>
            <a:rPr lang="en-US" dirty="0" smtClean="0"/>
            <a:t>Industrial project</a:t>
          </a:r>
          <a:endParaRPr lang="en-US" dirty="0"/>
        </a:p>
      </dgm:t>
    </dgm:pt>
    <dgm:pt modelId="{3618B0EC-B010-46E3-B1D5-C7C4BA29AFAC}" type="parTrans" cxnId="{7878CCE8-AB46-4D23-B5E9-3978D75E67EE}">
      <dgm:prSet/>
      <dgm:spPr/>
      <dgm:t>
        <a:bodyPr/>
        <a:lstStyle/>
        <a:p>
          <a:endParaRPr lang="en-US"/>
        </a:p>
      </dgm:t>
    </dgm:pt>
    <dgm:pt modelId="{F39F1944-2606-4718-93DA-5F8C675CCCA0}" type="sibTrans" cxnId="{7878CCE8-AB46-4D23-B5E9-3978D75E67EE}">
      <dgm:prSet/>
      <dgm:spPr/>
      <dgm:t>
        <a:bodyPr/>
        <a:lstStyle/>
        <a:p>
          <a:endParaRPr lang="en-US"/>
        </a:p>
      </dgm:t>
    </dgm:pt>
    <dgm:pt modelId="{F3C36606-AA43-4B6B-9B75-3540F51EFA7E}">
      <dgm:prSet phldrT="[Texte]"/>
      <dgm:spPr/>
      <dgm:t>
        <a:bodyPr/>
        <a:lstStyle/>
        <a:p>
          <a:r>
            <a:rPr lang="en-US" dirty="0" smtClean="0"/>
            <a:t>Developers working at 100% on a project for several months</a:t>
          </a:r>
          <a:endParaRPr lang="en-US" dirty="0"/>
        </a:p>
      </dgm:t>
    </dgm:pt>
    <dgm:pt modelId="{6CBB3646-7F5A-4F61-A784-A368BC6D1C5E}" type="parTrans" cxnId="{F5372B21-9081-4081-A924-98C16078F540}">
      <dgm:prSet/>
      <dgm:spPr/>
      <dgm:t>
        <a:bodyPr/>
        <a:lstStyle/>
        <a:p>
          <a:endParaRPr lang="en-US"/>
        </a:p>
      </dgm:t>
    </dgm:pt>
    <dgm:pt modelId="{30046AA9-189E-47C3-91C9-79A14DD7A6F1}" type="sibTrans" cxnId="{F5372B21-9081-4081-A924-98C16078F540}">
      <dgm:prSet/>
      <dgm:spPr/>
      <dgm:t>
        <a:bodyPr/>
        <a:lstStyle/>
        <a:p>
          <a:endParaRPr lang="en-US"/>
        </a:p>
      </dgm:t>
    </dgm:pt>
    <dgm:pt modelId="{66D77DC7-8633-4E18-AB62-4AE4D1F0AAD1}">
      <dgm:prSet phldrT="[Texte]"/>
      <dgm:spPr/>
      <dgm:t>
        <a:bodyPr/>
        <a:lstStyle/>
        <a:p>
          <a:r>
            <a:rPr lang="en-US" dirty="0" smtClean="0"/>
            <a:t>Open-source project</a:t>
          </a:r>
          <a:endParaRPr lang="en-US" dirty="0"/>
        </a:p>
      </dgm:t>
    </dgm:pt>
    <dgm:pt modelId="{5405049B-5917-4116-8256-719A9DED46BA}" type="parTrans" cxnId="{CE39D1BB-F8E2-4C7E-9B1D-E9943CD75AF7}">
      <dgm:prSet/>
      <dgm:spPr/>
      <dgm:t>
        <a:bodyPr/>
        <a:lstStyle/>
        <a:p>
          <a:endParaRPr lang="en-US"/>
        </a:p>
      </dgm:t>
    </dgm:pt>
    <dgm:pt modelId="{2B474D4C-D1B8-4480-9830-117DFD8851D9}" type="sibTrans" cxnId="{CE39D1BB-F8E2-4C7E-9B1D-E9943CD75AF7}">
      <dgm:prSet/>
      <dgm:spPr/>
      <dgm:t>
        <a:bodyPr/>
        <a:lstStyle/>
        <a:p>
          <a:endParaRPr lang="en-US"/>
        </a:p>
      </dgm:t>
    </dgm:pt>
    <dgm:pt modelId="{9BA64129-D6D0-4A2D-A094-43B57F40EDB2}">
      <dgm:prSet phldrT="[Texte]"/>
      <dgm:spPr/>
      <dgm:t>
        <a:bodyPr/>
        <a:lstStyle/>
        <a:p>
          <a:r>
            <a:rPr lang="en-US" dirty="0" smtClean="0"/>
            <a:t>“Heroes” performing most of the contributions</a:t>
          </a:r>
          <a:endParaRPr lang="en-US" dirty="0"/>
        </a:p>
      </dgm:t>
    </dgm:pt>
    <dgm:pt modelId="{153EBBF3-A9B5-4BC6-B76C-114C931C0B84}" type="parTrans" cxnId="{D154F91C-0097-4D43-98F7-F79B6DE24363}">
      <dgm:prSet/>
      <dgm:spPr/>
      <dgm:t>
        <a:bodyPr/>
        <a:lstStyle/>
        <a:p>
          <a:endParaRPr lang="en-US"/>
        </a:p>
      </dgm:t>
    </dgm:pt>
    <dgm:pt modelId="{C4A277DD-24B6-401C-84D2-FD148D58FC05}" type="sibTrans" cxnId="{D154F91C-0097-4D43-98F7-F79B6DE24363}">
      <dgm:prSet/>
      <dgm:spPr/>
      <dgm:t>
        <a:bodyPr/>
        <a:lstStyle/>
        <a:p>
          <a:endParaRPr lang="en-US"/>
        </a:p>
      </dgm:t>
    </dgm:pt>
    <dgm:pt modelId="{FEAF58CA-ECEB-4C05-9BA9-41778D4DD321}">
      <dgm:prSet phldrT="[Texte]"/>
      <dgm:spPr/>
      <dgm:t>
        <a:bodyPr/>
        <a:lstStyle/>
        <a:p>
          <a:r>
            <a:rPr lang="en-US" dirty="0" smtClean="0"/>
            <a:t>Occasional contributors</a:t>
          </a:r>
          <a:endParaRPr lang="en-US" dirty="0"/>
        </a:p>
      </dgm:t>
    </dgm:pt>
    <dgm:pt modelId="{33F4A0AA-052C-40DF-AB6B-C1C75451B561}" type="parTrans" cxnId="{56F07425-E6D1-417B-9F00-6C7ECB8C1695}">
      <dgm:prSet/>
      <dgm:spPr/>
      <dgm:t>
        <a:bodyPr/>
        <a:lstStyle/>
        <a:p>
          <a:endParaRPr lang="en-US"/>
        </a:p>
      </dgm:t>
    </dgm:pt>
    <dgm:pt modelId="{2E9486A7-38DF-419E-AB0C-46FE183AAFFB}" type="sibTrans" cxnId="{56F07425-E6D1-417B-9F00-6C7ECB8C1695}">
      <dgm:prSet/>
      <dgm:spPr/>
      <dgm:t>
        <a:bodyPr/>
        <a:lstStyle/>
        <a:p>
          <a:endParaRPr lang="en-US"/>
        </a:p>
      </dgm:t>
    </dgm:pt>
    <dgm:pt modelId="{9E51DB00-246E-44C5-8849-0080150EABE8}" type="pres">
      <dgm:prSet presAssocID="{9BB22B53-BC3D-439A-9599-3D90BED0558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147423-2011-4DF7-9125-AA80B7011EB7}" type="pres">
      <dgm:prSet presAssocID="{BE43645F-7E5B-4A46-BDBA-72CC08F6CAA6}" presName="composite" presStyleCnt="0"/>
      <dgm:spPr/>
    </dgm:pt>
    <dgm:pt modelId="{22420379-112B-4E69-96B9-299CB9D31661}" type="pres">
      <dgm:prSet presAssocID="{BE43645F-7E5B-4A46-BDBA-72CC08F6CAA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6764E3-7CE8-4D71-912D-85373C9A8E07}" type="pres">
      <dgm:prSet presAssocID="{BE43645F-7E5B-4A46-BDBA-72CC08F6CAA6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B7622D-980F-4CC2-97FE-713C42972A77}" type="pres">
      <dgm:prSet presAssocID="{F39F1944-2606-4718-93DA-5F8C675CCCA0}" presName="space" presStyleCnt="0"/>
      <dgm:spPr/>
    </dgm:pt>
    <dgm:pt modelId="{9FC9ACB2-9E13-48F5-A2E8-84FD49611FB5}" type="pres">
      <dgm:prSet presAssocID="{66D77DC7-8633-4E18-AB62-4AE4D1F0AAD1}" presName="composite" presStyleCnt="0"/>
      <dgm:spPr/>
    </dgm:pt>
    <dgm:pt modelId="{A0A02DEB-C513-4E29-ABBF-C85F3C949DA6}" type="pres">
      <dgm:prSet presAssocID="{66D77DC7-8633-4E18-AB62-4AE4D1F0AAD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5131E-2A81-45F3-9DDF-D38FFD1AE08A}" type="pres">
      <dgm:prSet presAssocID="{66D77DC7-8633-4E18-AB62-4AE4D1F0AAD1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A31F9D-B247-45E2-B0B5-1F2A158F810E}" type="presOf" srcId="{BE43645F-7E5B-4A46-BDBA-72CC08F6CAA6}" destId="{22420379-112B-4E69-96B9-299CB9D31661}" srcOrd="0" destOrd="0" presId="urn:microsoft.com/office/officeart/2005/8/layout/hList1"/>
    <dgm:cxn modelId="{7878CCE8-AB46-4D23-B5E9-3978D75E67EE}" srcId="{9BB22B53-BC3D-439A-9599-3D90BED05581}" destId="{BE43645F-7E5B-4A46-BDBA-72CC08F6CAA6}" srcOrd="0" destOrd="0" parTransId="{3618B0EC-B010-46E3-B1D5-C7C4BA29AFAC}" sibTransId="{F39F1944-2606-4718-93DA-5F8C675CCCA0}"/>
    <dgm:cxn modelId="{F5372B21-9081-4081-A924-98C16078F540}" srcId="{BE43645F-7E5B-4A46-BDBA-72CC08F6CAA6}" destId="{F3C36606-AA43-4B6B-9B75-3540F51EFA7E}" srcOrd="0" destOrd="0" parTransId="{6CBB3646-7F5A-4F61-A784-A368BC6D1C5E}" sibTransId="{30046AA9-189E-47C3-91C9-79A14DD7A6F1}"/>
    <dgm:cxn modelId="{2BF63DEC-F6DB-44BE-9FA7-40EC7C82FB84}" type="presOf" srcId="{66D77DC7-8633-4E18-AB62-4AE4D1F0AAD1}" destId="{A0A02DEB-C513-4E29-ABBF-C85F3C949DA6}" srcOrd="0" destOrd="0" presId="urn:microsoft.com/office/officeart/2005/8/layout/hList1"/>
    <dgm:cxn modelId="{56F07425-E6D1-417B-9F00-6C7ECB8C1695}" srcId="{66D77DC7-8633-4E18-AB62-4AE4D1F0AAD1}" destId="{FEAF58CA-ECEB-4C05-9BA9-41778D4DD321}" srcOrd="1" destOrd="0" parTransId="{33F4A0AA-052C-40DF-AB6B-C1C75451B561}" sibTransId="{2E9486A7-38DF-419E-AB0C-46FE183AAFFB}"/>
    <dgm:cxn modelId="{D154F91C-0097-4D43-98F7-F79B6DE24363}" srcId="{66D77DC7-8633-4E18-AB62-4AE4D1F0AAD1}" destId="{9BA64129-D6D0-4A2D-A094-43B57F40EDB2}" srcOrd="0" destOrd="0" parTransId="{153EBBF3-A9B5-4BC6-B76C-114C931C0B84}" sibTransId="{C4A277DD-24B6-401C-84D2-FD148D58FC05}"/>
    <dgm:cxn modelId="{8DE7DB1C-D3A8-4D82-8A6F-88A60902A892}" type="presOf" srcId="{9BA64129-D6D0-4A2D-A094-43B57F40EDB2}" destId="{1F35131E-2A81-45F3-9DDF-D38FFD1AE08A}" srcOrd="0" destOrd="0" presId="urn:microsoft.com/office/officeart/2005/8/layout/hList1"/>
    <dgm:cxn modelId="{CE39D1BB-F8E2-4C7E-9B1D-E9943CD75AF7}" srcId="{9BB22B53-BC3D-439A-9599-3D90BED05581}" destId="{66D77DC7-8633-4E18-AB62-4AE4D1F0AAD1}" srcOrd="1" destOrd="0" parTransId="{5405049B-5917-4116-8256-719A9DED46BA}" sibTransId="{2B474D4C-D1B8-4480-9830-117DFD8851D9}"/>
    <dgm:cxn modelId="{18EF5570-C70A-4729-B141-C1403E5623FE}" type="presOf" srcId="{FEAF58CA-ECEB-4C05-9BA9-41778D4DD321}" destId="{1F35131E-2A81-45F3-9DDF-D38FFD1AE08A}" srcOrd="0" destOrd="1" presId="urn:microsoft.com/office/officeart/2005/8/layout/hList1"/>
    <dgm:cxn modelId="{D740D70C-2626-4256-A58C-E61E1C974DD2}" type="presOf" srcId="{9BB22B53-BC3D-439A-9599-3D90BED05581}" destId="{9E51DB00-246E-44C5-8849-0080150EABE8}" srcOrd="0" destOrd="0" presId="urn:microsoft.com/office/officeart/2005/8/layout/hList1"/>
    <dgm:cxn modelId="{E17B6E88-F79A-4870-9CB4-7FD5C0CA7B84}" type="presOf" srcId="{F3C36606-AA43-4B6B-9B75-3540F51EFA7E}" destId="{586764E3-7CE8-4D71-912D-85373C9A8E07}" srcOrd="0" destOrd="0" presId="urn:microsoft.com/office/officeart/2005/8/layout/hList1"/>
    <dgm:cxn modelId="{1EA0697C-25A6-440E-8753-7CE519CDC512}" type="presParOf" srcId="{9E51DB00-246E-44C5-8849-0080150EABE8}" destId="{CA147423-2011-4DF7-9125-AA80B7011EB7}" srcOrd="0" destOrd="0" presId="urn:microsoft.com/office/officeart/2005/8/layout/hList1"/>
    <dgm:cxn modelId="{24858D40-5066-424A-BC0F-C5D30CBF3B30}" type="presParOf" srcId="{CA147423-2011-4DF7-9125-AA80B7011EB7}" destId="{22420379-112B-4E69-96B9-299CB9D31661}" srcOrd="0" destOrd="0" presId="urn:microsoft.com/office/officeart/2005/8/layout/hList1"/>
    <dgm:cxn modelId="{D458D375-F21A-4F3D-9934-E60BD88D63CB}" type="presParOf" srcId="{CA147423-2011-4DF7-9125-AA80B7011EB7}" destId="{586764E3-7CE8-4D71-912D-85373C9A8E07}" srcOrd="1" destOrd="0" presId="urn:microsoft.com/office/officeart/2005/8/layout/hList1"/>
    <dgm:cxn modelId="{AF185A2F-131C-45AB-9BFC-4E5C0ECAAF8E}" type="presParOf" srcId="{9E51DB00-246E-44C5-8849-0080150EABE8}" destId="{AEB7622D-980F-4CC2-97FE-713C42972A77}" srcOrd="1" destOrd="0" presId="urn:microsoft.com/office/officeart/2005/8/layout/hList1"/>
    <dgm:cxn modelId="{0B20B49C-5B98-402B-A850-29DD2672B6C0}" type="presParOf" srcId="{9E51DB00-246E-44C5-8849-0080150EABE8}" destId="{9FC9ACB2-9E13-48F5-A2E8-84FD49611FB5}" srcOrd="2" destOrd="0" presId="urn:microsoft.com/office/officeart/2005/8/layout/hList1"/>
    <dgm:cxn modelId="{3BDD6AC2-E12B-4E00-BA89-AA6C81C75B50}" type="presParOf" srcId="{9FC9ACB2-9E13-48F5-A2E8-84FD49611FB5}" destId="{A0A02DEB-C513-4E29-ABBF-C85F3C949DA6}" srcOrd="0" destOrd="0" presId="urn:microsoft.com/office/officeart/2005/8/layout/hList1"/>
    <dgm:cxn modelId="{8A60C8F7-B9AC-44B0-8549-33FFC4A2E4E2}" type="presParOf" srcId="{9FC9ACB2-9E13-48F5-A2E8-84FD49611FB5}" destId="{1F35131E-2A81-45F3-9DDF-D38FFD1AE08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5D8CE5-5560-4D7A-95C9-CA9B35ADBA0A}">
      <dsp:nvSpPr>
        <dsp:cNvPr id="0" name=""/>
        <dsp:cNvSpPr/>
      </dsp:nvSpPr>
      <dsp:spPr>
        <a:xfrm>
          <a:off x="96985" y="1405"/>
          <a:ext cx="3097534" cy="12390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23495" rIns="0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Windows</a:t>
          </a:r>
          <a:endParaRPr lang="en-US" sz="3700" kern="1200" dirty="0"/>
        </a:p>
      </dsp:txBody>
      <dsp:txXfrm>
        <a:off x="716492" y="1405"/>
        <a:ext cx="1858521" cy="1239013"/>
      </dsp:txXfrm>
    </dsp:sp>
    <dsp:sp modelId="{BF3D5592-20D4-4B26-86AA-D208B1947162}">
      <dsp:nvSpPr>
        <dsp:cNvPr id="0" name=""/>
        <dsp:cNvSpPr/>
      </dsp:nvSpPr>
      <dsp:spPr>
        <a:xfrm>
          <a:off x="2791840" y="106721"/>
          <a:ext cx="2570954" cy="102838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Module = </a:t>
          </a:r>
          <a:r>
            <a:rPr lang="en-US" sz="2400" i="1" kern="1200" dirty="0" smtClean="0"/>
            <a:t>*.</a:t>
          </a:r>
          <a:r>
            <a:rPr lang="en-US" sz="2400" i="1" kern="1200" dirty="0" err="1" smtClean="0"/>
            <a:t>dll</a:t>
          </a:r>
          <a:endParaRPr lang="en-US" sz="2400" i="1" kern="1200" dirty="0"/>
        </a:p>
      </dsp:txBody>
      <dsp:txXfrm>
        <a:off x="3306031" y="106721"/>
        <a:ext cx="1542573" cy="1028381"/>
      </dsp:txXfrm>
    </dsp:sp>
    <dsp:sp modelId="{4005E0B0-0327-4E3A-820A-B70CBC957336}">
      <dsp:nvSpPr>
        <dsp:cNvPr id="0" name=""/>
        <dsp:cNvSpPr/>
      </dsp:nvSpPr>
      <dsp:spPr>
        <a:xfrm>
          <a:off x="5002860" y="106721"/>
          <a:ext cx="2570954" cy="102838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Time period = 1 release</a:t>
          </a:r>
          <a:endParaRPr lang="en-US" sz="2400" kern="1200" dirty="0"/>
        </a:p>
      </dsp:txBody>
      <dsp:txXfrm>
        <a:off x="5517051" y="106721"/>
        <a:ext cx="1542573" cy="1028381"/>
      </dsp:txXfrm>
    </dsp:sp>
    <dsp:sp modelId="{602282DE-653E-4111-B4A8-CCF775523EB3}">
      <dsp:nvSpPr>
        <dsp:cNvPr id="0" name=""/>
        <dsp:cNvSpPr/>
      </dsp:nvSpPr>
      <dsp:spPr>
        <a:xfrm>
          <a:off x="96985" y="1413880"/>
          <a:ext cx="3097534" cy="12390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23495" rIns="0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Open-source</a:t>
          </a:r>
          <a:endParaRPr lang="en-US" sz="3700" kern="1200" dirty="0"/>
        </a:p>
      </dsp:txBody>
      <dsp:txXfrm>
        <a:off x="716492" y="1413880"/>
        <a:ext cx="1858521" cy="1239013"/>
      </dsp:txXfrm>
    </dsp:sp>
    <dsp:sp modelId="{EE32B5B6-21FE-4F36-AA41-A810230070EE}">
      <dsp:nvSpPr>
        <dsp:cNvPr id="0" name=""/>
        <dsp:cNvSpPr/>
      </dsp:nvSpPr>
      <dsp:spPr>
        <a:xfrm>
          <a:off x="2791840" y="1519197"/>
          <a:ext cx="2570954" cy="102838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Module = ?</a:t>
          </a:r>
          <a:endParaRPr lang="en-US" sz="2400" kern="1200" dirty="0"/>
        </a:p>
      </dsp:txBody>
      <dsp:txXfrm>
        <a:off x="3306031" y="1519197"/>
        <a:ext cx="1542573" cy="1028381"/>
      </dsp:txXfrm>
    </dsp:sp>
    <dsp:sp modelId="{43783FE1-B2AF-4B05-993F-2AD9C9CCDB87}">
      <dsp:nvSpPr>
        <dsp:cNvPr id="0" name=""/>
        <dsp:cNvSpPr/>
      </dsp:nvSpPr>
      <dsp:spPr>
        <a:xfrm>
          <a:off x="5002860" y="1519197"/>
          <a:ext cx="2570954" cy="102838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Time period = ?</a:t>
          </a:r>
          <a:endParaRPr lang="en-US" sz="2400" kern="1200" dirty="0"/>
        </a:p>
      </dsp:txBody>
      <dsp:txXfrm>
        <a:off x="5517051" y="1519197"/>
        <a:ext cx="1542573" cy="10283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0379-112B-4E69-96B9-299CB9D31661}">
      <dsp:nvSpPr>
        <dsp:cNvPr id="0" name=""/>
        <dsp:cNvSpPr/>
      </dsp:nvSpPr>
      <dsp:spPr>
        <a:xfrm>
          <a:off x="31" y="93280"/>
          <a:ext cx="3014095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Industrial project</a:t>
          </a:r>
          <a:endParaRPr lang="en-US" sz="1900" kern="1200" dirty="0"/>
        </a:p>
      </dsp:txBody>
      <dsp:txXfrm>
        <a:off x="31" y="93280"/>
        <a:ext cx="3014095" cy="547200"/>
      </dsp:txXfrm>
    </dsp:sp>
    <dsp:sp modelId="{586764E3-7CE8-4D71-912D-85373C9A8E07}">
      <dsp:nvSpPr>
        <dsp:cNvPr id="0" name=""/>
        <dsp:cNvSpPr/>
      </dsp:nvSpPr>
      <dsp:spPr>
        <a:xfrm>
          <a:off x="31" y="640480"/>
          <a:ext cx="3014095" cy="11025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Developers working at 100% on a project for several months</a:t>
          </a:r>
          <a:endParaRPr lang="en-US" sz="1900" kern="1200" dirty="0"/>
        </a:p>
      </dsp:txBody>
      <dsp:txXfrm>
        <a:off x="31" y="640480"/>
        <a:ext cx="3014095" cy="1102589"/>
      </dsp:txXfrm>
    </dsp:sp>
    <dsp:sp modelId="{A0A02DEB-C513-4E29-ABBF-C85F3C949DA6}">
      <dsp:nvSpPr>
        <dsp:cNvPr id="0" name=""/>
        <dsp:cNvSpPr/>
      </dsp:nvSpPr>
      <dsp:spPr>
        <a:xfrm>
          <a:off x="3436100" y="93280"/>
          <a:ext cx="3014095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Open-source project</a:t>
          </a:r>
          <a:endParaRPr lang="en-US" sz="1900" kern="1200" dirty="0"/>
        </a:p>
      </dsp:txBody>
      <dsp:txXfrm>
        <a:off x="3436100" y="93280"/>
        <a:ext cx="3014095" cy="547200"/>
      </dsp:txXfrm>
    </dsp:sp>
    <dsp:sp modelId="{1F35131E-2A81-45F3-9DDF-D38FFD1AE08A}">
      <dsp:nvSpPr>
        <dsp:cNvPr id="0" name=""/>
        <dsp:cNvSpPr/>
      </dsp:nvSpPr>
      <dsp:spPr>
        <a:xfrm>
          <a:off x="3436100" y="640480"/>
          <a:ext cx="3014095" cy="11025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“Heroes” performing most of the contributions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Occasional contributors</a:t>
          </a:r>
          <a:endParaRPr lang="en-US" sz="1900" kern="1200" dirty="0"/>
        </a:p>
      </dsp:txBody>
      <dsp:txXfrm>
        <a:off x="3436100" y="640480"/>
        <a:ext cx="3014095" cy="1102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C042F-9D10-48FE-B459-74DDF7499A9D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802F2-EC6C-4D4B-AAA9-6277ACA8E72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2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 every</a:t>
            </a:r>
            <a:r>
              <a:rPr lang="en-US" baseline="0" dirty="0" smtClean="0"/>
              <a:t>one, I am Matthieu Foucault, and today I will present you an empirical study about code ownership in open-source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802F2-EC6C-4D4B-AAA9-6277ACA8E7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42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ownership</a:t>
            </a:r>
            <a:r>
              <a:rPr lang="en-US" baseline="0" dirty="0" smtClean="0"/>
              <a:t> refers to the number of developers contributing to a software module and to the amount of contributions made by each developer.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These metrics and theories were introduced by Bird et al. in the FSE conference of 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802F2-EC6C-4D4B-AAA9-6277ACA8E7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42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802F2-EC6C-4D4B-AAA9-6277ACA8E7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35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sought for possible causes of these results by looking at the differences between industrial and open-source projects: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802F2-EC6C-4D4B-AAA9-6277ACA8E7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56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identified two patterns</a:t>
            </a:r>
            <a:r>
              <a:rPr lang="en-US" baseline="0" dirty="0" smtClean="0"/>
              <a:t> of ownership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802F2-EC6C-4D4B-AAA9-6277ACA8E7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83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</a:t>
            </a:r>
            <a:r>
              <a:rPr lang="en-US" baseline="0" dirty="0" smtClean="0"/>
              <a:t> study showed that: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802F2-EC6C-4D4B-AAA9-6277ACA8E7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76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FE5BF-2F71-4950-8BC7-1438B715DB0D}" type="datetime1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BB80-26A6-46A0-9889-358D5773C9E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13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D2E3-F5E2-4525-9831-BA07038C8E59}" type="datetime1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BB80-26A6-46A0-9889-358D5773C9E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3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19B0-6857-4F08-BCD1-9D7ACA71A43B}" type="datetime1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BB80-26A6-46A0-9889-358D5773C9E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8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C667-09EE-4A48-BEA2-E267DDA03FB4}" type="datetime1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BB80-26A6-46A0-9889-358D5773C9E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7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9D49-162D-4479-90C4-09C540A7AD7D}" type="datetime1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BB80-26A6-46A0-9889-358D5773C9E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2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6BF6-39A2-4E51-AA42-2A77A4822759}" type="datetime1">
              <a:rPr lang="en-US" smtClean="0"/>
              <a:t>5/14/2014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BB80-26A6-46A0-9889-358D5773C9E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8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CFB2-19F3-4111-AB13-48AADC05DD4A}" type="datetime1">
              <a:rPr lang="en-US" smtClean="0"/>
              <a:t>5/14/2014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BB80-26A6-46A0-9889-358D5773C9E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9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01B5-C53C-42E7-BD75-9A6381931FCB}" type="datetime1">
              <a:rPr lang="en-US" smtClean="0"/>
              <a:t>5/14/2014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BB80-26A6-46A0-9889-358D5773C9E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74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0DCB-B423-4850-BC19-5D08D119F10F}" type="datetime1">
              <a:rPr lang="en-US" smtClean="0"/>
              <a:t>5/14/2014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BB80-26A6-46A0-9889-358D5773C9E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8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1B7BB-0F60-4722-9AE9-BF4364377976}" type="datetime1">
              <a:rPr lang="en-US" smtClean="0"/>
              <a:t>5/14/2014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BB80-26A6-46A0-9889-358D5773C9E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85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2263-7581-467F-875F-E126B767BDD1}" type="datetime1">
              <a:rPr lang="en-US" smtClean="0"/>
              <a:t>5/14/2014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BB80-26A6-46A0-9889-358D5773C9E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0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CBAC8-886A-43E4-85FF-404DD75652F1}" type="datetime1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EBB80-26A6-46A0-9889-358D5773C9E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10" Type="http://schemas.openxmlformats.org/officeDocument/2006/relationships/image" Target="../media/image23.emf"/><Relationship Id="rId4" Type="http://schemas.openxmlformats.org/officeDocument/2006/relationships/image" Target="../media/image17.emf"/><Relationship Id="rId9" Type="http://schemas.openxmlformats.org/officeDocument/2006/relationships/image" Target="../media/image22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 Ownership in Open-Source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3435" y="3602038"/>
            <a:ext cx="6897130" cy="2405062"/>
          </a:xfrm>
        </p:spPr>
        <p:txBody>
          <a:bodyPr>
            <a:normAutofit/>
          </a:bodyPr>
          <a:lstStyle/>
          <a:p>
            <a:r>
              <a:rPr lang="en-US" u="sng" dirty="0" smtClean="0"/>
              <a:t>Matthieu Foucault</a:t>
            </a:r>
            <a:r>
              <a:rPr lang="en-US" dirty="0" smtClean="0"/>
              <a:t>, Jean-Rémy Falleri and Xavier Blanc</a:t>
            </a:r>
          </a:p>
          <a:p>
            <a:r>
              <a:rPr lang="en-US" dirty="0" smtClean="0"/>
              <a:t>Software Engineering group @ </a:t>
            </a:r>
            <a:r>
              <a:rPr lang="en-US" dirty="0" err="1" smtClean="0"/>
              <a:t>LaBRI</a:t>
            </a:r>
            <a:endParaRPr lang="en-US" dirty="0" smtClean="0"/>
          </a:p>
          <a:p>
            <a:r>
              <a:rPr lang="en-US" dirty="0" smtClean="0"/>
              <a:t>University of Bordeaux, France</a:t>
            </a:r>
          </a:p>
          <a:p>
            <a:endParaRPr lang="en-US" dirty="0"/>
          </a:p>
          <a:p>
            <a:r>
              <a:rPr lang="en-US" dirty="0" smtClean="0"/>
              <a:t>EASE’14 - London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761" y="2923"/>
            <a:ext cx="2655667" cy="1065479"/>
          </a:xfrm>
          <a:prstGeom prst="rect">
            <a:avLst/>
          </a:prstGeom>
        </p:spPr>
      </p:pic>
      <p:pic>
        <p:nvPicPr>
          <p:cNvPr id="5" name="Picture 6" descr="https://www.labri.fr/images/uploads/Logo_LaBRI_comple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49" y="162726"/>
            <a:ext cx="1494297" cy="727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BB80-26A6-46A0-9889-358D5773C9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4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</a:t>
            </a:r>
            <a:r>
              <a:rPr lang="en-US" dirty="0"/>
              <a:t>D</a:t>
            </a:r>
            <a:r>
              <a:rPr lang="en-US" dirty="0" smtClean="0"/>
              <a:t>istribution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BB80-26A6-46A0-9889-358D5773C9EF}" type="slidenum">
              <a:rPr lang="en-US" smtClean="0"/>
              <a:t>10</a:t>
            </a:fld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21" y="3065404"/>
            <a:ext cx="1995318" cy="199531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340" y="3065404"/>
            <a:ext cx="1995318" cy="199531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20" y="1390248"/>
            <a:ext cx="1931719" cy="1931719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330" y="1307811"/>
            <a:ext cx="1995318" cy="1995318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474" y="1310702"/>
            <a:ext cx="1992427" cy="199242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792" y="1363399"/>
            <a:ext cx="1958568" cy="1958568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583" y="3082015"/>
            <a:ext cx="1978707" cy="1978707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290" y="3102154"/>
            <a:ext cx="1958568" cy="195856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83933" y="5010214"/>
            <a:ext cx="3514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Minor</a:t>
            </a:r>
            <a:r>
              <a:rPr lang="en-US" dirty="0" smtClean="0"/>
              <a:t> and </a:t>
            </a:r>
            <a:r>
              <a:rPr lang="en-US" i="1" dirty="0" smtClean="0"/>
              <a:t>Major</a:t>
            </a:r>
            <a:r>
              <a:rPr lang="en-US" dirty="0" smtClean="0"/>
              <a:t> are correlated with bugs.</a:t>
            </a:r>
            <a:endParaRPr lang="en-US" dirty="0"/>
          </a:p>
        </p:txBody>
      </p:sp>
      <p:sp>
        <p:nvSpPr>
          <p:cNvPr id="26" name="ZoneTexte 25"/>
          <p:cNvSpPr txBox="1"/>
          <p:nvPr/>
        </p:nvSpPr>
        <p:spPr>
          <a:xfrm>
            <a:off x="5100635" y="4989268"/>
            <a:ext cx="3514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 minor developers, but </a:t>
            </a:r>
            <a:r>
              <a:rPr lang="en-US" i="1" dirty="0" smtClean="0"/>
              <a:t>Ownership</a:t>
            </a:r>
            <a:r>
              <a:rPr lang="en-US" dirty="0" smtClean="0"/>
              <a:t> and </a:t>
            </a:r>
            <a:r>
              <a:rPr lang="en-US" i="1" dirty="0" smtClean="0"/>
              <a:t>Major</a:t>
            </a:r>
            <a:r>
              <a:rPr lang="en-US" dirty="0" smtClean="0"/>
              <a:t> are correlated with bugs.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1917311" y="5978631"/>
            <a:ext cx="7461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Some trails, but no significant result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999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Conclusions</a:t>
            </a:r>
          </a:p>
          <a:p>
            <a:r>
              <a:rPr lang="en-US" dirty="0" smtClean="0"/>
              <a:t>Ownership metrics are not always good indicators of quality</a:t>
            </a:r>
          </a:p>
          <a:p>
            <a:r>
              <a:rPr lang="en-US" dirty="0" smtClean="0"/>
              <a:t>Complexity and size metrics are better indicators of quality than ownership metrics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Future work</a:t>
            </a:r>
            <a:endParaRPr lang="en-US" u="sng" dirty="0"/>
          </a:p>
          <a:p>
            <a:r>
              <a:rPr lang="en-US" dirty="0" smtClean="0"/>
              <a:t>Larger study: more projects, several programming languages</a:t>
            </a:r>
          </a:p>
          <a:p>
            <a:r>
              <a:rPr lang="en-US" dirty="0" smtClean="0"/>
              <a:t>Filter projects where ownership metrics are not useful </a:t>
            </a:r>
          </a:p>
          <a:p>
            <a:r>
              <a:rPr lang="en-US" dirty="0" smtClean="0"/>
              <a:t>All developers do not have the same knowledge of the overall project: there may be differences between minor contributors</a:t>
            </a:r>
          </a:p>
          <a:p>
            <a:r>
              <a:rPr lang="en-US" dirty="0" smtClean="0"/>
              <a:t>Ownership metrics may have to be tuned for open-source projects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BB80-26A6-46A0-9889-358D5773C9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4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Ownership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35025" y="3378200"/>
            <a:ext cx="34258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3356140"/>
              </p:ext>
            </p:extLst>
          </p:nvPr>
        </p:nvGraphicFramePr>
        <p:xfrm>
          <a:off x="129540" y="1330644"/>
          <a:ext cx="4263390" cy="3193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BB80-26A6-46A0-9889-358D5773C9EF}" type="slidenum">
              <a:rPr lang="en-US" smtClean="0"/>
              <a:t>2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5080018" y="3376596"/>
            <a:ext cx="34258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1477680"/>
              </p:ext>
            </p:extLst>
          </p:nvPr>
        </p:nvGraphicFramePr>
        <p:xfrm>
          <a:off x="4385310" y="1328739"/>
          <a:ext cx="4263390" cy="3193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Line Callout 1 (Accent Bar) 15"/>
          <p:cNvSpPr/>
          <p:nvPr/>
        </p:nvSpPr>
        <p:spPr>
          <a:xfrm>
            <a:off x="1684020" y="1887702"/>
            <a:ext cx="2186940" cy="306858"/>
          </a:xfrm>
          <a:prstGeom prst="accentCallout1">
            <a:avLst>
              <a:gd name="adj1" fmla="val 18750"/>
              <a:gd name="adj2" fmla="val -8333"/>
              <a:gd name="adj3" fmla="val 57881"/>
              <a:gd name="adj4" fmla="val -2422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Top contributor: 60% of the commits (</a:t>
            </a:r>
            <a:r>
              <a:rPr lang="en-US" sz="1400" i="1" dirty="0" smtClean="0"/>
              <a:t>Ownership=0,60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8" name="Line Callout 1 (Accent Bar) 17"/>
          <p:cNvSpPr/>
          <p:nvPr/>
        </p:nvSpPr>
        <p:spPr>
          <a:xfrm>
            <a:off x="2057400" y="2386010"/>
            <a:ext cx="1974954" cy="331711"/>
          </a:xfrm>
          <a:prstGeom prst="accentCallout1">
            <a:avLst>
              <a:gd name="adj1" fmla="val 18750"/>
              <a:gd name="adj2" fmla="val -8333"/>
              <a:gd name="adj3" fmla="val 122257"/>
              <a:gd name="adj4" fmla="val -2556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Three major contributors (</a:t>
            </a:r>
            <a:r>
              <a:rPr lang="en-US" sz="1400" i="1" dirty="0" smtClean="0"/>
              <a:t>Major</a:t>
            </a:r>
            <a:r>
              <a:rPr lang="en-US" sz="1400" dirty="0" smtClean="0"/>
              <a:t>=3)</a:t>
            </a:r>
            <a:endParaRPr lang="en-US" sz="1400" dirty="0"/>
          </a:p>
        </p:txBody>
      </p:sp>
      <p:sp>
        <p:nvSpPr>
          <p:cNvPr id="19" name="Line Callout 1 (Accent Bar) 18"/>
          <p:cNvSpPr/>
          <p:nvPr/>
        </p:nvSpPr>
        <p:spPr>
          <a:xfrm>
            <a:off x="5913119" y="2502231"/>
            <a:ext cx="2016677" cy="348605"/>
          </a:xfrm>
          <a:prstGeom prst="accentCallout1">
            <a:avLst>
              <a:gd name="adj1" fmla="val 18750"/>
              <a:gd name="adj2" fmla="val -8333"/>
              <a:gd name="adj3" fmla="val 112501"/>
              <a:gd name="adj4" fmla="val -2177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Three major contributors (</a:t>
            </a:r>
            <a:r>
              <a:rPr lang="en-US" sz="1400" i="1" dirty="0" smtClean="0"/>
              <a:t>Major</a:t>
            </a:r>
            <a:r>
              <a:rPr lang="en-US" sz="1400" dirty="0" smtClean="0"/>
              <a:t>=3)</a:t>
            </a:r>
            <a:endParaRPr lang="en-US" sz="1400" dirty="0"/>
          </a:p>
        </p:txBody>
      </p:sp>
      <p:sp>
        <p:nvSpPr>
          <p:cNvPr id="20" name="Line Callout 1 (Accent Bar) 19"/>
          <p:cNvSpPr/>
          <p:nvPr/>
        </p:nvSpPr>
        <p:spPr>
          <a:xfrm>
            <a:off x="3032760" y="2868767"/>
            <a:ext cx="2047258" cy="297019"/>
          </a:xfrm>
          <a:prstGeom prst="accentCallout1">
            <a:avLst>
              <a:gd name="adj1" fmla="val 30946"/>
              <a:gd name="adj2" fmla="val 3012"/>
              <a:gd name="adj3" fmla="val 144207"/>
              <a:gd name="adj4" fmla="val -497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Three minor contributors (</a:t>
            </a:r>
            <a:r>
              <a:rPr lang="en-US" sz="1400" i="1" dirty="0" smtClean="0"/>
              <a:t>Minor</a:t>
            </a:r>
            <a:r>
              <a:rPr lang="en-US" sz="1400" dirty="0" smtClean="0"/>
              <a:t>=3)</a:t>
            </a:r>
            <a:endParaRPr lang="en-US" sz="1400" dirty="0"/>
          </a:p>
        </p:txBody>
      </p:sp>
      <p:sp>
        <p:nvSpPr>
          <p:cNvPr id="21" name="Line Callout 1 (Accent Bar) 20"/>
          <p:cNvSpPr/>
          <p:nvPr/>
        </p:nvSpPr>
        <p:spPr>
          <a:xfrm>
            <a:off x="6747510" y="2943124"/>
            <a:ext cx="2007870" cy="338385"/>
          </a:xfrm>
          <a:prstGeom prst="accentCallout1">
            <a:avLst>
              <a:gd name="adj1" fmla="val 30946"/>
              <a:gd name="adj2" fmla="val 3012"/>
              <a:gd name="adj3" fmla="val 102744"/>
              <a:gd name="adj4" fmla="val -1085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Twelve minor contributors (</a:t>
            </a:r>
            <a:r>
              <a:rPr lang="en-US" sz="1400" i="1" dirty="0" smtClean="0"/>
              <a:t>Minor</a:t>
            </a:r>
            <a:r>
              <a:rPr lang="en-US" sz="1400" dirty="0" smtClean="0"/>
              <a:t>=12)</a:t>
            </a:r>
            <a:endParaRPr lang="en-US" sz="1400" dirty="0"/>
          </a:p>
        </p:txBody>
      </p:sp>
      <p:sp>
        <p:nvSpPr>
          <p:cNvPr id="22" name="Line Callout 1 (Accent Bar) 21"/>
          <p:cNvSpPr/>
          <p:nvPr/>
        </p:nvSpPr>
        <p:spPr>
          <a:xfrm>
            <a:off x="5875020" y="1991835"/>
            <a:ext cx="2189688" cy="301669"/>
          </a:xfrm>
          <a:prstGeom prst="accentCallout1">
            <a:avLst>
              <a:gd name="adj1" fmla="val 18750"/>
              <a:gd name="adj2" fmla="val -8333"/>
              <a:gd name="adj3" fmla="val 175632"/>
              <a:gd name="adj4" fmla="val -2943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Top contributor: 40% of the commits (</a:t>
            </a:r>
            <a:r>
              <a:rPr lang="en-US" sz="1400" i="1" dirty="0" smtClean="0"/>
              <a:t>Ownership=0,40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66750" y="4499660"/>
            <a:ext cx="39090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Few minor contributors</a:t>
            </a:r>
          </a:p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46320" y="4500423"/>
            <a:ext cx="39090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Many minor contributors</a:t>
            </a:r>
          </a:p>
          <a:p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925" y="4461113"/>
            <a:ext cx="724688" cy="724688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064708" y="4408993"/>
            <a:ext cx="724688" cy="724688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66750" y="5172229"/>
            <a:ext cx="8140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Minor contributors: 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do not have a global knowledge of the module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tend to make more mistakes</a:t>
            </a:r>
            <a:r>
              <a:rPr lang="en-US" sz="2400" dirty="0"/>
              <a:t> </a:t>
            </a:r>
            <a:r>
              <a:rPr lang="en-US" sz="2400" dirty="0" smtClean="0"/>
              <a:t>than others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57801" y="23502"/>
            <a:ext cx="40671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</a:t>
            </a:r>
            <a:r>
              <a:rPr lang="en-US" dirty="0"/>
              <a:t>. Bird, N. </a:t>
            </a:r>
            <a:r>
              <a:rPr lang="en-US" dirty="0" err="1"/>
              <a:t>Nagappan</a:t>
            </a:r>
            <a:r>
              <a:rPr lang="en-US" dirty="0"/>
              <a:t>, B. Murphy, H. Gall, and P. </a:t>
            </a:r>
            <a:r>
              <a:rPr lang="en-US" dirty="0" err="1"/>
              <a:t>Devanbu</a:t>
            </a:r>
            <a:r>
              <a:rPr lang="en-US" dirty="0"/>
              <a:t>, “Don’t touch my code!: examining the effects of ownership on software quality,” </a:t>
            </a:r>
            <a:r>
              <a:rPr lang="en-US" dirty="0" smtClean="0"/>
              <a:t>FSE’11</a:t>
            </a:r>
            <a:endParaRPr lang="en-US" dirty="0">
              <a:effectLst/>
            </a:endParaRPr>
          </a:p>
        </p:txBody>
      </p:sp>
      <p:sp>
        <p:nvSpPr>
          <p:cNvPr id="9" name="Ellipse 8"/>
          <p:cNvSpPr/>
          <p:nvPr/>
        </p:nvSpPr>
        <p:spPr>
          <a:xfrm>
            <a:off x="1047750" y="2043912"/>
            <a:ext cx="127000" cy="1339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/>
          <p:cNvSpPr/>
          <p:nvPr/>
        </p:nvSpPr>
        <p:spPr>
          <a:xfrm>
            <a:off x="5133975" y="2508912"/>
            <a:ext cx="123826" cy="1339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8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10" grpId="0"/>
      <p:bldP spid="9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Study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Relationship between ownership metrics and bugs</a:t>
            </a:r>
          </a:p>
          <a:p>
            <a:r>
              <a:rPr lang="en-US" dirty="0" smtClean="0"/>
              <a:t>Comparison to other metrics (Total number of developers, code metrics)</a:t>
            </a:r>
          </a:p>
          <a:p>
            <a:r>
              <a:rPr lang="en-US" dirty="0" smtClean="0"/>
              <a:t>Windows </a:t>
            </a:r>
            <a:r>
              <a:rPr lang="en-US" dirty="0"/>
              <a:t>Vista &amp; Windows 7 development </a:t>
            </a:r>
            <a:r>
              <a:rPr lang="en-US" dirty="0" smtClean="0"/>
              <a:t>history</a:t>
            </a:r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r>
              <a:rPr lang="en-US" u="sng" dirty="0" smtClean="0"/>
              <a:t>Results:</a:t>
            </a:r>
          </a:p>
          <a:p>
            <a:pPr>
              <a:buFontTx/>
              <a:buChar char="-"/>
            </a:pPr>
            <a:r>
              <a:rPr lang="en-US" dirty="0" smtClean="0"/>
              <a:t>Measures of ownership have a relationship w/ bugs</a:t>
            </a:r>
          </a:p>
          <a:p>
            <a:pPr>
              <a:buFontTx/>
              <a:buChar char="-"/>
            </a:pPr>
            <a:r>
              <a:rPr lang="en-US" i="1" dirty="0" smtClean="0"/>
              <a:t>Minor </a:t>
            </a:r>
            <a:r>
              <a:rPr lang="en-US" dirty="0" smtClean="0"/>
              <a:t>correlates better w/ bugs than other metrics </a:t>
            </a:r>
          </a:p>
          <a:p>
            <a:pPr lvl="1"/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BB80-26A6-46A0-9889-358D5773C9EF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57801" y="23502"/>
            <a:ext cx="40671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</a:t>
            </a:r>
            <a:r>
              <a:rPr lang="en-US" dirty="0"/>
              <a:t>. Bird, N. </a:t>
            </a:r>
            <a:r>
              <a:rPr lang="en-US" dirty="0" err="1"/>
              <a:t>Nagappan</a:t>
            </a:r>
            <a:r>
              <a:rPr lang="en-US" dirty="0"/>
              <a:t>, B. Murphy, H. Gall, and P. </a:t>
            </a:r>
            <a:r>
              <a:rPr lang="en-US" dirty="0" err="1"/>
              <a:t>Devanbu</a:t>
            </a:r>
            <a:r>
              <a:rPr lang="en-US" dirty="0"/>
              <a:t>, “Don’t touch my code!: examining the effects of ownership on software quality,” </a:t>
            </a:r>
            <a:r>
              <a:rPr lang="en-US" dirty="0" smtClean="0"/>
              <a:t>FSE’11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5398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Relationship between ownership metrics and bugs</a:t>
            </a:r>
          </a:p>
          <a:p>
            <a:r>
              <a:rPr lang="en-US" dirty="0"/>
              <a:t>Comparison to other metrics (Total number of developers, code metrics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BB80-26A6-46A0-9889-358D5773C9EF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3337402422"/>
              </p:ext>
            </p:extLst>
          </p:nvPr>
        </p:nvGraphicFramePr>
        <p:xfrm>
          <a:off x="844550" y="3433763"/>
          <a:ext cx="7670800" cy="2654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404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5D8CE5-5560-4D7A-95C9-CA9B35ADBA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02282DE-653E-4111-B4A8-CCF775523E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F3D5592-20D4-4B26-86AA-D208B19471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005E0B0-0327-4E3A-820A-B70CBC9573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E32B5B6-21FE-4F36-AA41-A810230070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3783FE1-B2AF-4B05-993F-2AD9C9CCDB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AtOnc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000" baseline="0" dirty="0" smtClean="0"/>
              <a:t>Existing datasets</a:t>
            </a:r>
          </a:p>
          <a:p>
            <a:pPr lvl="1"/>
            <a:r>
              <a:rPr lang="en-US" sz="2600" dirty="0" smtClean="0"/>
              <a:t>PROMISE[3]</a:t>
            </a:r>
          </a:p>
          <a:p>
            <a:pPr lvl="1"/>
            <a:r>
              <a:rPr lang="en-US" sz="2600" dirty="0" err="1" smtClean="0"/>
              <a:t>D’ambros</a:t>
            </a:r>
            <a:r>
              <a:rPr lang="en-US" sz="2600" dirty="0" smtClean="0"/>
              <a:t> et al.[4]</a:t>
            </a:r>
          </a:p>
          <a:p>
            <a:pPr lvl="0"/>
            <a:r>
              <a:rPr lang="en-US" sz="3000" dirty="0" smtClean="0"/>
              <a:t>Seven</a:t>
            </a:r>
            <a:r>
              <a:rPr lang="en-US" sz="3000" baseline="0" dirty="0" smtClean="0"/>
              <a:t> projects written</a:t>
            </a:r>
            <a:r>
              <a:rPr lang="en-US" sz="3000" dirty="0" smtClean="0"/>
              <a:t> in Java</a:t>
            </a:r>
            <a:endParaRPr lang="en-US" sz="3000" baseline="0" dirty="0" smtClean="0"/>
          </a:p>
          <a:p>
            <a:pPr lvl="0"/>
            <a:r>
              <a:rPr lang="en-US" sz="3000" dirty="0" smtClean="0"/>
              <a:t>Module </a:t>
            </a:r>
            <a:r>
              <a:rPr lang="en-US" sz="3000" dirty="0" smtClean="0"/>
              <a:t>granularity: </a:t>
            </a:r>
            <a:r>
              <a:rPr lang="en-US" sz="3000" dirty="0" smtClean="0"/>
              <a:t>Package &amp; File</a:t>
            </a:r>
          </a:p>
          <a:p>
            <a:pPr lvl="0"/>
            <a:r>
              <a:rPr lang="en-US" sz="3000" dirty="0" smtClean="0"/>
              <a:t>Time </a:t>
            </a:r>
            <a:r>
              <a:rPr lang="en-US" sz="3000" dirty="0" smtClean="0"/>
              <a:t>period: </a:t>
            </a:r>
            <a:r>
              <a:rPr lang="en-US" sz="3000" dirty="0"/>
              <a:t>L</a:t>
            </a:r>
            <a:r>
              <a:rPr lang="en-US" sz="3000" dirty="0" smtClean="0"/>
              <a:t>ast Release &amp; </a:t>
            </a:r>
            <a:r>
              <a:rPr lang="en-US" sz="3000" dirty="0"/>
              <a:t>W</a:t>
            </a:r>
            <a:r>
              <a:rPr lang="en-US" sz="3000" dirty="0" smtClean="0"/>
              <a:t>hole History</a:t>
            </a:r>
          </a:p>
          <a:p>
            <a:pPr lvl="0"/>
            <a:r>
              <a:rPr lang="en-US" sz="3000" dirty="0" smtClean="0"/>
              <a:t>The number of post-release bugs per file is included in these datasets.</a:t>
            </a:r>
          </a:p>
          <a:p>
            <a:pPr marL="0" lvl="0" indent="0">
              <a:buNone/>
            </a:pPr>
            <a:endParaRPr lang="en-US" sz="1900" dirty="0" smtClean="0"/>
          </a:p>
          <a:p>
            <a:pPr marL="0" lvl="0" indent="0">
              <a:buNone/>
            </a:pPr>
            <a:r>
              <a:rPr lang="en-US" sz="1900" dirty="0" smtClean="0"/>
              <a:t>[3] M</a:t>
            </a:r>
            <a:r>
              <a:rPr lang="en-US" sz="1900" dirty="0"/>
              <a:t>. </a:t>
            </a:r>
            <a:r>
              <a:rPr lang="en-US" sz="1900" dirty="0" err="1"/>
              <a:t>Jureczko</a:t>
            </a:r>
            <a:r>
              <a:rPr lang="en-US" sz="1900" dirty="0"/>
              <a:t> and L. </a:t>
            </a:r>
            <a:r>
              <a:rPr lang="en-US" sz="1900" dirty="0" err="1"/>
              <a:t>Madeyski</a:t>
            </a:r>
            <a:r>
              <a:rPr lang="en-US" sz="1900" dirty="0"/>
              <a:t>. </a:t>
            </a:r>
            <a:r>
              <a:rPr lang="en-US" sz="1900" dirty="0" smtClean="0"/>
              <a:t>“Towards identifying software </a:t>
            </a:r>
            <a:r>
              <a:rPr lang="en-US" sz="1900" dirty="0"/>
              <a:t>project </a:t>
            </a:r>
            <a:r>
              <a:rPr lang="en-US" sz="1900" dirty="0" smtClean="0"/>
              <a:t>clusters with </a:t>
            </a:r>
            <a:r>
              <a:rPr lang="en-US" sz="1900" dirty="0"/>
              <a:t>regard to </a:t>
            </a:r>
            <a:r>
              <a:rPr lang="en-US" sz="1900" dirty="0" smtClean="0"/>
              <a:t>defect prediction.” PROMISE </a:t>
            </a:r>
            <a:r>
              <a:rPr lang="en-US" sz="1900" dirty="0"/>
              <a:t>'10</a:t>
            </a:r>
            <a:endParaRPr lang="en-US" sz="1900" dirty="0" smtClean="0"/>
          </a:p>
          <a:p>
            <a:pPr marL="0" lvl="0" indent="0">
              <a:buNone/>
            </a:pPr>
            <a:r>
              <a:rPr lang="en-US" sz="1900" dirty="0" smtClean="0"/>
              <a:t>[4] M</a:t>
            </a:r>
            <a:r>
              <a:rPr lang="en-US" sz="1900" dirty="0"/>
              <a:t>. </a:t>
            </a:r>
            <a:r>
              <a:rPr lang="en-US" sz="1900" dirty="0" err="1" smtClean="0"/>
              <a:t>D'Ambros</a:t>
            </a:r>
            <a:r>
              <a:rPr lang="en-US" sz="1900" dirty="0"/>
              <a:t> </a:t>
            </a:r>
            <a:r>
              <a:rPr lang="en-US" sz="1900" dirty="0" smtClean="0"/>
              <a:t>et al. “Evaluating defect </a:t>
            </a:r>
            <a:r>
              <a:rPr lang="en-US" sz="1900" dirty="0"/>
              <a:t>prediction approaches: a benchmark and </a:t>
            </a:r>
            <a:r>
              <a:rPr lang="en-US" sz="1900" dirty="0" smtClean="0"/>
              <a:t>an extensive </a:t>
            </a:r>
            <a:r>
              <a:rPr lang="en-US" sz="1900" dirty="0"/>
              <a:t>comparison</a:t>
            </a:r>
            <a:r>
              <a:rPr lang="en-US" sz="1900" dirty="0" smtClean="0"/>
              <a:t>.” </a:t>
            </a:r>
            <a:r>
              <a:rPr lang="en-US" sz="1900" dirty="0"/>
              <a:t>Empirical Software Engineering</a:t>
            </a:r>
            <a:r>
              <a:rPr lang="en-US" sz="1900" dirty="0" smtClean="0"/>
              <a:t>, 2012</a:t>
            </a:r>
            <a:endParaRPr lang="en-US" sz="19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511" y="1663551"/>
            <a:ext cx="1007877" cy="6767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707" y="2038154"/>
            <a:ext cx="933450" cy="5345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707" y="1159473"/>
            <a:ext cx="1048607" cy="649227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697000" y="1949962"/>
            <a:ext cx="1398631" cy="688932"/>
            <a:chOff x="628649" y="3754749"/>
            <a:chExt cx="1398631" cy="68893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49" y="3754749"/>
              <a:ext cx="1073239" cy="5715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49317" y="4074349"/>
              <a:ext cx="777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2C2255"/>
                  </a:solidFill>
                </a:rPr>
                <a:t>PDE</a:t>
              </a:r>
              <a:endParaRPr lang="en-US" dirty="0">
                <a:solidFill>
                  <a:srgbClr val="2C2255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676951" y="1404939"/>
            <a:ext cx="1343756" cy="688932"/>
            <a:chOff x="1833347" y="3754749"/>
            <a:chExt cx="1343756" cy="68893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3347" y="3754749"/>
              <a:ext cx="1073239" cy="5715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508892" y="4074349"/>
              <a:ext cx="668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2C2255"/>
                  </a:solidFill>
                </a:rPr>
                <a:t>JDT</a:t>
              </a:r>
              <a:endParaRPr lang="en-US" dirty="0">
                <a:solidFill>
                  <a:srgbClr val="2C2255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675" y="914159"/>
            <a:ext cx="1559547" cy="6428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975" y="2467886"/>
            <a:ext cx="1373625" cy="21062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BB80-26A6-46A0-9889-358D5773C9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4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vs. Ownership, Major, Minor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6938282"/>
              </p:ext>
            </p:extLst>
          </p:nvPr>
        </p:nvGraphicFramePr>
        <p:xfrm>
          <a:off x="1055370" y="1739618"/>
          <a:ext cx="5011420" cy="3089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855"/>
                <a:gridCol w="1252855"/>
                <a:gridCol w="1252855"/>
                <a:gridCol w="1252855"/>
              </a:tblGrid>
              <a:tr h="529494">
                <a:tc>
                  <a:txBody>
                    <a:bodyPr/>
                    <a:lstStyle/>
                    <a:p>
                      <a:r>
                        <a:rPr lang="en-US" b="0" dirty="0" smtClean="0"/>
                        <a:t>Ownership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Major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Minor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Total</a:t>
                      </a:r>
                      <a:endParaRPr lang="en-US" b="0" dirty="0"/>
                    </a:p>
                  </a:txBody>
                  <a:tcPr/>
                </a:tc>
              </a:tr>
              <a:tr h="338877">
                <a:tc>
                  <a:txBody>
                    <a:bodyPr/>
                    <a:lstStyle/>
                    <a:p>
                      <a:r>
                        <a:rPr lang="en-US" b="0" dirty="0" smtClean="0"/>
                        <a:t>0,60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sng" dirty="0" smtClean="0"/>
                        <a:t>0,64</a:t>
                      </a:r>
                      <a:endParaRPr lang="en-US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0,00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sng" dirty="0" smtClean="0"/>
                        <a:t>0,64</a:t>
                      </a:r>
                      <a:endParaRPr lang="en-US" b="0" u="sng" dirty="0"/>
                    </a:p>
                  </a:txBody>
                  <a:tcPr/>
                </a:tc>
              </a:tr>
              <a:tr h="338877">
                <a:tc>
                  <a:txBody>
                    <a:bodyPr/>
                    <a:lstStyle/>
                    <a:p>
                      <a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0,11</a:t>
                      </a:r>
                      <a:endParaRPr lang="en-US" b="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0,54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0,63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u="sng" dirty="0" smtClean="0">
                          <a:solidFill>
                            <a:schemeClr val="tx1"/>
                          </a:solidFill>
                        </a:rPr>
                        <a:t>0,73</a:t>
                      </a:r>
                      <a:endParaRPr lang="en-US" b="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8877">
                <a:tc>
                  <a:txBody>
                    <a:bodyPr/>
                    <a:lstStyle/>
                    <a:p>
                      <a:r>
                        <a:rPr lang="en-US" b="0" dirty="0" smtClean="0"/>
                        <a:t>0,42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sng" dirty="0" smtClean="0"/>
                        <a:t>0,49</a:t>
                      </a:r>
                      <a:endParaRPr lang="en-US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0,00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sng" dirty="0" smtClean="0"/>
                        <a:t>0,49</a:t>
                      </a:r>
                      <a:endParaRPr lang="en-US" b="0" u="sng" dirty="0"/>
                    </a:p>
                  </a:txBody>
                  <a:tcPr/>
                </a:tc>
              </a:tr>
              <a:tr h="338877">
                <a:tc>
                  <a:txBody>
                    <a:bodyPr/>
                    <a:lstStyle/>
                    <a:p>
                      <a:r>
                        <a:rPr lang="en-US" b="0" dirty="0" smtClean="0"/>
                        <a:t>-0,52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0,54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0,64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sng" dirty="0" smtClean="0">
                          <a:solidFill>
                            <a:schemeClr val="tx1"/>
                          </a:solidFill>
                        </a:rPr>
                        <a:t>0,67</a:t>
                      </a:r>
                      <a:endParaRPr lang="en-US" b="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8877">
                <a:tc>
                  <a:txBody>
                    <a:bodyPr/>
                    <a:lstStyle/>
                    <a:p>
                      <a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0,16</a:t>
                      </a:r>
                      <a:endParaRPr lang="en-US" b="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sng" dirty="0" smtClean="0"/>
                        <a:t>0,34</a:t>
                      </a:r>
                      <a:endParaRPr lang="en-US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0,10</a:t>
                      </a:r>
                      <a:endParaRPr lang="en-US" b="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0,33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8877">
                <a:tc>
                  <a:txBody>
                    <a:bodyPr/>
                    <a:lstStyle/>
                    <a:p>
                      <a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0,22</a:t>
                      </a:r>
                      <a:endParaRPr lang="en-US" b="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0,20</a:t>
                      </a:r>
                      <a:endParaRPr lang="en-US" b="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u="sng" dirty="0" smtClean="0"/>
                        <a:t>0,53</a:t>
                      </a:r>
                      <a:endParaRPr lang="en-US" b="0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0,42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8877">
                <a:tc>
                  <a:txBody>
                    <a:bodyPr/>
                    <a:lstStyle/>
                    <a:p>
                      <a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b="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0,34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0,39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sng" dirty="0" smtClean="0">
                          <a:solidFill>
                            <a:schemeClr val="tx1"/>
                          </a:solidFill>
                        </a:rPr>
                        <a:t>0,41</a:t>
                      </a:r>
                      <a:endParaRPr lang="en-US" b="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14" y="2251710"/>
            <a:ext cx="660571" cy="378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89" y="4157142"/>
            <a:ext cx="432765" cy="2906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91" y="3369632"/>
            <a:ext cx="518994" cy="321326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35665" y="2880306"/>
            <a:ext cx="1100267" cy="510816"/>
            <a:chOff x="628649" y="3754749"/>
            <a:chExt cx="1398631" cy="5965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49" y="3754749"/>
              <a:ext cx="1073239" cy="5715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249317" y="4074349"/>
              <a:ext cx="777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2C2255"/>
                  </a:solidFill>
                </a:rPr>
                <a:t>PDE</a:t>
              </a:r>
              <a:endParaRPr lang="en-US" sz="1200" dirty="0">
                <a:solidFill>
                  <a:srgbClr val="2C2255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71745" y="2548886"/>
            <a:ext cx="1028109" cy="516565"/>
            <a:chOff x="1833347" y="3754749"/>
            <a:chExt cx="1343756" cy="68913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3347" y="3754749"/>
              <a:ext cx="1073239" cy="57150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508892" y="4074349"/>
              <a:ext cx="668211" cy="369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2C2255"/>
                  </a:solidFill>
                </a:rPr>
                <a:t>JDT</a:t>
              </a:r>
              <a:endParaRPr lang="en-US" dirty="0">
                <a:solidFill>
                  <a:srgbClr val="2C2255"/>
                </a:solidFill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87" y="3777303"/>
            <a:ext cx="711994" cy="2934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8" y="4578244"/>
            <a:ext cx="893786" cy="13704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BB80-26A6-46A0-9889-358D5773C9EF}" type="slidenum">
              <a:rPr lang="en-US" smtClean="0"/>
              <a:t>6</a:t>
            </a:fld>
            <a:endParaRPr lang="en-US"/>
          </a:p>
        </p:txBody>
      </p:sp>
      <p:sp>
        <p:nvSpPr>
          <p:cNvPr id="17" name="ZoneTexte 16"/>
          <p:cNvSpPr txBox="1"/>
          <p:nvPr/>
        </p:nvSpPr>
        <p:spPr>
          <a:xfrm>
            <a:off x="992881" y="5423570"/>
            <a:ext cx="8429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Total number of developers have stronger correlation than </a:t>
            </a:r>
            <a:r>
              <a:rPr lang="en-US" sz="2400" i="1" dirty="0" smtClean="0"/>
              <a:t>Ownership</a:t>
            </a:r>
            <a:r>
              <a:rPr lang="en-US" sz="2400" dirty="0" smtClean="0"/>
              <a:t>, </a:t>
            </a:r>
            <a:r>
              <a:rPr lang="en-US" sz="2400" i="1" dirty="0" smtClean="0"/>
              <a:t>Major</a:t>
            </a:r>
            <a:r>
              <a:rPr lang="en-US" sz="2400" dirty="0" smtClean="0"/>
              <a:t> and </a:t>
            </a:r>
            <a:r>
              <a:rPr lang="en-US" sz="2400" i="1" dirty="0" smtClean="0"/>
              <a:t>Minor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1016085" y="1301893"/>
            <a:ext cx="7522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Spearman correlation coefficients between metrics and bugs</a:t>
            </a:r>
            <a:endParaRPr lang="en-US" sz="2000" dirty="0"/>
          </a:p>
        </p:txBody>
      </p:sp>
      <p:sp>
        <p:nvSpPr>
          <p:cNvPr id="16" name="ZoneTexte 15"/>
          <p:cNvSpPr txBox="1"/>
          <p:nvPr/>
        </p:nvSpPr>
        <p:spPr>
          <a:xfrm>
            <a:off x="6254750" y="2946306"/>
            <a:ext cx="2686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Module = Package</a:t>
            </a:r>
          </a:p>
          <a:p>
            <a:r>
              <a:rPr lang="en-US" sz="2400" dirty="0" smtClean="0"/>
              <a:t>Period = Release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529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Ownership vs. Code Metrics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0836399"/>
              </p:ext>
            </p:extLst>
          </p:nvPr>
        </p:nvGraphicFramePr>
        <p:xfrm>
          <a:off x="1055370" y="1739618"/>
          <a:ext cx="7517130" cy="3089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855"/>
                <a:gridCol w="1252855"/>
                <a:gridCol w="1252855"/>
                <a:gridCol w="1252855"/>
                <a:gridCol w="1252855"/>
                <a:gridCol w="1252855"/>
              </a:tblGrid>
              <a:tr h="529494">
                <a:tc>
                  <a:txBody>
                    <a:bodyPr/>
                    <a:lstStyle/>
                    <a:p>
                      <a:r>
                        <a:rPr lang="en-US" b="0" dirty="0" smtClean="0"/>
                        <a:t>Ownership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Major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Minor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Total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Complexity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Size</a:t>
                      </a:r>
                      <a:endParaRPr lang="en-US" b="0" dirty="0"/>
                    </a:p>
                  </a:txBody>
                  <a:tcPr/>
                </a:tc>
              </a:tr>
              <a:tr h="338877">
                <a:tc>
                  <a:txBody>
                    <a:bodyPr/>
                    <a:lstStyle/>
                    <a:p>
                      <a:r>
                        <a:rPr lang="en-US" b="0" dirty="0" smtClean="0"/>
                        <a:t>0,60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0,64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0,00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0,64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0,72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sng" dirty="0" smtClean="0"/>
                        <a:t>0,73</a:t>
                      </a:r>
                      <a:endParaRPr lang="en-US" b="0" u="sng" dirty="0"/>
                    </a:p>
                  </a:txBody>
                  <a:tcPr/>
                </a:tc>
              </a:tr>
              <a:tr h="338877">
                <a:tc>
                  <a:txBody>
                    <a:bodyPr/>
                    <a:lstStyle/>
                    <a:p>
                      <a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0,11</a:t>
                      </a:r>
                      <a:endParaRPr lang="en-US" b="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0,54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0,63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0,73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sng" dirty="0" smtClean="0"/>
                        <a:t>0,85</a:t>
                      </a:r>
                      <a:endParaRPr lang="en-US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0,84</a:t>
                      </a:r>
                      <a:endParaRPr lang="en-US" b="0" dirty="0"/>
                    </a:p>
                  </a:txBody>
                  <a:tcPr/>
                </a:tc>
              </a:tr>
              <a:tr h="338877">
                <a:tc>
                  <a:txBody>
                    <a:bodyPr/>
                    <a:lstStyle/>
                    <a:p>
                      <a:r>
                        <a:rPr lang="en-US" b="0" dirty="0" smtClean="0"/>
                        <a:t>0,42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0,49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0,00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0,49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0,58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sng" dirty="0" smtClean="0"/>
                        <a:t>0,61</a:t>
                      </a:r>
                      <a:endParaRPr lang="en-US" b="0" u="sng" dirty="0"/>
                    </a:p>
                  </a:txBody>
                  <a:tcPr/>
                </a:tc>
              </a:tr>
              <a:tr h="338877">
                <a:tc>
                  <a:txBody>
                    <a:bodyPr/>
                    <a:lstStyle/>
                    <a:p>
                      <a:r>
                        <a:rPr lang="en-US" b="0" dirty="0" smtClean="0"/>
                        <a:t>-0,52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0,54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 smtClean="0"/>
                        <a:t>0,64</a:t>
                      </a:r>
                      <a:endParaRPr lang="en-US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sng" dirty="0" smtClean="0"/>
                        <a:t>0,67</a:t>
                      </a:r>
                      <a:endParaRPr lang="en-US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 smtClean="0"/>
                        <a:t>0,63</a:t>
                      </a:r>
                      <a:endParaRPr lang="en-US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0,56</a:t>
                      </a:r>
                      <a:endParaRPr lang="en-US" b="0" dirty="0"/>
                    </a:p>
                  </a:txBody>
                  <a:tcPr/>
                </a:tc>
              </a:tr>
              <a:tr h="338877">
                <a:tc>
                  <a:txBody>
                    <a:bodyPr/>
                    <a:lstStyle/>
                    <a:p>
                      <a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0,16</a:t>
                      </a:r>
                      <a:endParaRPr lang="en-US" b="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0,34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0,10</a:t>
                      </a:r>
                      <a:endParaRPr lang="en-US" b="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0,33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0,36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sng" dirty="0" smtClean="0"/>
                        <a:t>0,4</a:t>
                      </a:r>
                      <a:endParaRPr lang="en-US" b="0" u="sng" dirty="0"/>
                    </a:p>
                  </a:txBody>
                  <a:tcPr/>
                </a:tc>
              </a:tr>
              <a:tr h="338877">
                <a:tc>
                  <a:txBody>
                    <a:bodyPr/>
                    <a:lstStyle/>
                    <a:p>
                      <a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0,22</a:t>
                      </a:r>
                      <a:endParaRPr lang="en-US" b="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0,20</a:t>
                      </a:r>
                      <a:endParaRPr lang="en-US" b="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0,53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0,42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0,85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sng" dirty="0" smtClean="0"/>
                        <a:t>0,9</a:t>
                      </a:r>
                      <a:endParaRPr lang="en-US" b="0" u="sng" dirty="0"/>
                    </a:p>
                  </a:txBody>
                  <a:tcPr/>
                </a:tc>
              </a:tr>
              <a:tr h="338877">
                <a:tc>
                  <a:txBody>
                    <a:bodyPr/>
                    <a:lstStyle/>
                    <a:p>
                      <a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b="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0,34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0,39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0,41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0,47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sng" dirty="0" smtClean="0"/>
                        <a:t>0,49</a:t>
                      </a:r>
                      <a:endParaRPr lang="en-US" b="0" u="sng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14" y="2251710"/>
            <a:ext cx="660571" cy="378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89" y="4157142"/>
            <a:ext cx="432765" cy="2906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91" y="3369632"/>
            <a:ext cx="518994" cy="321326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35665" y="2880306"/>
            <a:ext cx="1100267" cy="510816"/>
            <a:chOff x="628649" y="3754749"/>
            <a:chExt cx="1398631" cy="5965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49" y="3754749"/>
              <a:ext cx="1073239" cy="5715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249317" y="4074349"/>
              <a:ext cx="777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2C2255"/>
                  </a:solidFill>
                </a:rPr>
                <a:t>PDE</a:t>
              </a:r>
              <a:endParaRPr lang="en-US" sz="1200" dirty="0">
                <a:solidFill>
                  <a:srgbClr val="2C2255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71745" y="2548886"/>
            <a:ext cx="1028109" cy="516565"/>
            <a:chOff x="1833347" y="3754749"/>
            <a:chExt cx="1343756" cy="68913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3347" y="3754749"/>
              <a:ext cx="1073239" cy="57150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508892" y="4074349"/>
              <a:ext cx="668211" cy="369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2C2255"/>
                  </a:solidFill>
                </a:rPr>
                <a:t>JDT</a:t>
              </a:r>
              <a:endParaRPr lang="en-US" dirty="0">
                <a:solidFill>
                  <a:srgbClr val="2C2255"/>
                </a:solidFill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87" y="3777303"/>
            <a:ext cx="711994" cy="2934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8" y="4578244"/>
            <a:ext cx="893786" cy="13704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BB80-26A6-46A0-9889-358D5773C9EF}" type="slidenum">
              <a:rPr lang="en-US" smtClean="0"/>
              <a:t>7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025297" y="1690689"/>
            <a:ext cx="45719" cy="320888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1016085" y="1301893"/>
            <a:ext cx="7522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Spearman correlation coefficients between metrics and bugs</a:t>
            </a:r>
            <a:endParaRPr lang="en-US" sz="2000" dirty="0"/>
          </a:p>
        </p:txBody>
      </p:sp>
      <p:sp>
        <p:nvSpPr>
          <p:cNvPr id="30" name="ZoneTexte 29"/>
          <p:cNvSpPr txBox="1"/>
          <p:nvPr/>
        </p:nvSpPr>
        <p:spPr>
          <a:xfrm>
            <a:off x="171745" y="5081666"/>
            <a:ext cx="8366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/>
              <a:t>Code metrics have stronger correlations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Minor never has the highest correlation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787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Settings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&amp; Last Release</a:t>
            </a:r>
          </a:p>
          <a:p>
            <a:r>
              <a:rPr lang="en-US" dirty="0" smtClean="0"/>
              <a:t>File &amp; Whole History</a:t>
            </a:r>
          </a:p>
          <a:p>
            <a:r>
              <a:rPr lang="en-US" dirty="0" smtClean="0"/>
              <a:t>Package &amp; Whole History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BB80-26A6-46A0-9889-358D5773C9EF}" type="slidenum">
              <a:rPr lang="en-US" smtClean="0"/>
              <a:t>8</a:t>
            </a:fld>
            <a:endParaRPr lang="en-US"/>
          </a:p>
        </p:txBody>
      </p:sp>
      <p:sp>
        <p:nvSpPr>
          <p:cNvPr id="5" name="Accolade fermante 4"/>
          <p:cNvSpPr/>
          <p:nvPr/>
        </p:nvSpPr>
        <p:spPr>
          <a:xfrm>
            <a:off x="4726546" y="1825625"/>
            <a:ext cx="837127" cy="1442434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/>
          <p:cNvSpPr txBox="1"/>
          <p:nvPr/>
        </p:nvSpPr>
        <p:spPr>
          <a:xfrm>
            <a:off x="5808372" y="2285232"/>
            <a:ext cx="3013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Lower Correlations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342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Industrial </a:t>
            </a:r>
            <a:r>
              <a:rPr lang="en-US" dirty="0"/>
              <a:t>&amp;</a:t>
            </a:r>
            <a:r>
              <a:rPr lang="en-US" dirty="0" smtClean="0"/>
              <a:t> Open-Source developers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BB80-26A6-46A0-9889-358D5773C9EF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24" name="Diagramme 23"/>
          <p:cNvGraphicFramePr/>
          <p:nvPr>
            <p:extLst>
              <p:ext uri="{D42A27DB-BD31-4B8C-83A1-F6EECF244321}">
                <p14:modId xmlns:p14="http://schemas.microsoft.com/office/powerpoint/2010/main" val="4216850200"/>
              </p:ext>
            </p:extLst>
          </p:nvPr>
        </p:nvGraphicFramePr>
        <p:xfrm>
          <a:off x="1478691" y="2067696"/>
          <a:ext cx="6450227" cy="1836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5" name="ZoneTexte 24"/>
          <p:cNvSpPr txBox="1"/>
          <p:nvPr/>
        </p:nvSpPr>
        <p:spPr>
          <a:xfrm>
            <a:off x="1351005" y="4275438"/>
            <a:ext cx="6606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/>
              <a:t>What are the patterns of code ownership in open-source software project?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Do they have an impact on the correlation?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093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1964</TotalTime>
  <Words>793</Words>
  <Application>Microsoft Office PowerPoint</Application>
  <PresentationFormat>Affichage à l'écran (4:3)</PresentationFormat>
  <Paragraphs>200</Paragraphs>
  <Slides>11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Code Ownership in Open-Source Software</vt:lpstr>
      <vt:lpstr>Code Ownership</vt:lpstr>
      <vt:lpstr>Original Study</vt:lpstr>
      <vt:lpstr>Replication</vt:lpstr>
      <vt:lpstr>Dataset</vt:lpstr>
      <vt:lpstr>Total vs. Ownership, Major, Minor</vt:lpstr>
      <vt:lpstr>Ownership vs. Code Metrics</vt:lpstr>
      <vt:lpstr>Other Settings</vt:lpstr>
      <vt:lpstr>Industrial &amp; Open-Source developers</vt:lpstr>
      <vt:lpstr>Metrics Distribution</vt:lpstr>
      <vt:lpstr>Conclusions and Future Work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Ownership in Open-Source Software</dc:title>
  <dc:creator>mfoucaul</dc:creator>
  <cp:lastModifiedBy>mfoucaul</cp:lastModifiedBy>
  <cp:revision>144</cp:revision>
  <dcterms:created xsi:type="dcterms:W3CDTF">2014-04-21T17:31:10Z</dcterms:created>
  <dcterms:modified xsi:type="dcterms:W3CDTF">2014-05-14T09:03:56Z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