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9"/>
  </p:notesMasterIdLst>
  <p:sldIdLst>
    <p:sldId id="256" r:id="rId2"/>
    <p:sldId id="276" r:id="rId3"/>
    <p:sldId id="292" r:id="rId4"/>
    <p:sldId id="258" r:id="rId5"/>
    <p:sldId id="259" r:id="rId6"/>
    <p:sldId id="293" r:id="rId7"/>
    <p:sldId id="282" r:id="rId8"/>
    <p:sldId id="260" r:id="rId9"/>
    <p:sldId id="274" r:id="rId10"/>
    <p:sldId id="283" r:id="rId11"/>
    <p:sldId id="261" r:id="rId12"/>
    <p:sldId id="265" r:id="rId13"/>
    <p:sldId id="266" r:id="rId14"/>
    <p:sldId id="279" r:id="rId15"/>
    <p:sldId id="267" r:id="rId16"/>
    <p:sldId id="268" r:id="rId17"/>
    <p:sldId id="270" r:id="rId18"/>
    <p:sldId id="272" r:id="rId19"/>
    <p:sldId id="284" r:id="rId20"/>
    <p:sldId id="294" r:id="rId21"/>
    <p:sldId id="280" r:id="rId22"/>
    <p:sldId id="295" r:id="rId23"/>
    <p:sldId id="275" r:id="rId24"/>
    <p:sldId id="287" r:id="rId25"/>
    <p:sldId id="288" r:id="rId26"/>
    <p:sldId id="289" r:id="rId27"/>
    <p:sldId id="290"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2914" autoAdjust="0"/>
  </p:normalViewPr>
  <p:slideViewPr>
    <p:cSldViewPr>
      <p:cViewPr varScale="1">
        <p:scale>
          <a:sx n="109" d="100"/>
          <a:sy n="109" d="100"/>
        </p:scale>
        <p:origin x="-1680"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258060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fld id="{BBB82CFF-E524-4E0D-99AF-E011F9B171F3}" type="slidenum">
              <a:rPr lang="fr-FR" smtClean="0"/>
              <a:t>1</a:t>
            </a:fld>
            <a:fld id="{F310F62F-1CB5-4009-B281-A9A823B7B615}" type="slidenum">
              <a:rPr lang="fr-FR" smtClean="0"/>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CVS ne gère pas du tout les renommage, SVN</a:t>
            </a:r>
            <a:r>
              <a:rPr lang="fr-FR" baseline="0" dirty="0" smtClean="0"/>
              <a:t> et </a:t>
            </a:r>
            <a:r>
              <a:rPr lang="fr-FR" baseline="0" dirty="0" err="1" smtClean="0"/>
              <a:t>Mercurial</a:t>
            </a:r>
            <a:r>
              <a:rPr lang="fr-FR" baseline="0" dirty="0" smtClean="0"/>
              <a:t> sont manuel, c’est-à-dire qu’une commande spécifique à l’outil doit être utilisé pour préciser lorsqu’on renomme un fichier et Git </a:t>
            </a:r>
            <a:r>
              <a:rPr lang="fr-FR" baseline="0" dirty="0" err="1" smtClean="0"/>
              <a:t>automatque</a:t>
            </a:r>
            <a:r>
              <a:rPr lang="fr-FR" baseline="0" dirty="0" smtClean="0"/>
              <a:t> mais optionnel, détecte les renommages automatiquement, mais une option à activer lorsqu’on parcours l’historique pour afficher les renommages de fichiers. Ces VCS fonctionne à un niveau de granularité fichier. Une étude de Kim et al montre que les </a:t>
            </a:r>
            <a:r>
              <a:rPr lang="fr-FR" baseline="0" dirty="0" err="1" smtClean="0"/>
              <a:t>dev</a:t>
            </a:r>
            <a:r>
              <a:rPr lang="fr-FR" baseline="0" dirty="0" smtClean="0"/>
              <a:t> n’</a:t>
            </a:r>
            <a:r>
              <a:rPr lang="fr-FR" baseline="0" dirty="0" err="1" smtClean="0"/>
              <a:t>utlisent</a:t>
            </a:r>
            <a:r>
              <a:rPr lang="fr-FR" baseline="0" dirty="0" smtClean="0"/>
              <a:t> pas les commandes fournit pour faire leur renommage, que 51% des </a:t>
            </a:r>
            <a:r>
              <a:rPr lang="fr-FR" baseline="0" dirty="0" err="1" smtClean="0"/>
              <a:t>refactorings</a:t>
            </a:r>
            <a:r>
              <a:rPr lang="fr-FR" baseline="0" dirty="0" smtClean="0"/>
              <a:t> n’utilisent pas du tout les commandes. Nous ne pouvons donc pas nous baser sur ces outils pour notre étude, </a:t>
            </a:r>
            <a:r>
              <a:rPr lang="fr-FR" baseline="0" dirty="0" err="1" smtClean="0"/>
              <a:t>daurénavent</a:t>
            </a:r>
            <a:r>
              <a:rPr lang="fr-FR" baseline="0" dirty="0" smtClean="0"/>
              <a:t> nous utiliserons Git comme </a:t>
            </a:r>
            <a:r>
              <a:rPr lang="fr-FR" baseline="0" dirty="0" err="1" smtClean="0"/>
              <a:t>vcs</a:t>
            </a:r>
            <a:r>
              <a:rPr lang="fr-FR" baseline="0" dirty="0" smtClean="0"/>
              <a:t> de référence.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Pour faire nos propres expérimentations nous avons besoin d’un corpus de projets.  Projets open source, Git, langages différent et une taille et </a:t>
            </a:r>
            <a:r>
              <a:rPr lang="fr-FR" dirty="0" err="1" smtClean="0"/>
              <a:t>NoD</a:t>
            </a:r>
            <a:r>
              <a:rPr lang="fr-FR" dirty="0" smtClean="0"/>
              <a:t> conséquent.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Le but de la première expérience et de calculer la quantité de renommage durant les périodes de développement des logiciels. Ici, on a la période de développement d’un logiciel.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Nous séparons donc en période cette phase</a:t>
            </a:r>
            <a:r>
              <a:rPr lang="fr-FR" baseline="0" dirty="0" smtClean="0"/>
              <a:t> développement, entre chaque versions stable avec une période initiale qui risque de contenir de nombreux changement et restructurations.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Voici comment nous procédons dans chaque</a:t>
            </a:r>
            <a:r>
              <a:rPr lang="fr-FR" baseline="0" dirty="0" smtClean="0"/>
              <a:t> périodes définies précédemment, </a:t>
            </a:r>
            <a:r>
              <a:rPr lang="fr-FR" baseline="0" dirty="0" err="1" smtClean="0"/>
              <a:t>grace</a:t>
            </a:r>
            <a:r>
              <a:rPr lang="fr-FR" baseline="0" dirty="0" smtClean="0"/>
              <a:t> au VCS pour obtenir nos chiffres. Nous nous basons donc sur </a:t>
            </a:r>
            <a:r>
              <a:rPr lang="fr-FR" baseline="0" smtClean="0"/>
              <a:t>le mécanisme de Git.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fr-FR" dirty="0" smtClean="0"/>
              <a:t>L’apparition des</a:t>
            </a:r>
            <a:r>
              <a:rPr lang="fr-FR" baseline="0" dirty="0" smtClean="0"/>
              <a:t> premiers dépôts logiciels en libre accès à rendu possible de nombreux travaux de recherche. Avec les dépôts de code source (</a:t>
            </a:r>
            <a:r>
              <a:rPr lang="fr-FR" baseline="0" dirty="0" err="1" smtClean="0"/>
              <a:t>svn</a:t>
            </a:r>
            <a:r>
              <a:rPr lang="fr-FR" baseline="0" dirty="0" smtClean="0"/>
              <a:t>, git) années 2000. Des travaux analysent l’historique de construction d’un logiciel. Exemple , un défi du génie log, prédiction de bugs. Son but, prédire les bugs et les localiser. Cette étude se base sur le calcul de métriques logicielles. Les travaux les plus </a:t>
            </a:r>
            <a:r>
              <a:rPr lang="fr-FR" baseline="0" dirty="0" err="1" smtClean="0"/>
              <a:t>recent</a:t>
            </a:r>
            <a:r>
              <a:rPr lang="fr-FR" baseline="0" dirty="0" smtClean="0"/>
              <a:t> montrent que les métriques de procédés donnent de meilleures résultats en temps que prédicteurs de bugs.</a:t>
            </a:r>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 certaines</a:t>
            </a:r>
            <a:r>
              <a:rPr lang="fr-FR" baseline="0" dirty="0" smtClean="0"/>
              <a:t> périodes le renommage Nous proposons les </a:t>
            </a:r>
            <a:r>
              <a:rPr lang="fr-FR" baseline="0" dirty="0" err="1" smtClean="0"/>
              <a:t>recommendations</a:t>
            </a:r>
            <a:r>
              <a:rPr lang="fr-FR" baseline="0" dirty="0" smtClean="0"/>
              <a:t> suivantes: Eviter le calcul de métriques dans les périodes initiales, utiliser un </a:t>
            </a:r>
            <a:r>
              <a:rPr lang="fr-FR" baseline="0" dirty="0" err="1" smtClean="0"/>
              <a:t>algo</a:t>
            </a:r>
            <a:r>
              <a:rPr lang="fr-FR" baseline="0" dirty="0" smtClean="0"/>
              <a:t> de détection de renommage ou Git à défaut. D’autres </a:t>
            </a:r>
            <a:r>
              <a:rPr lang="fr-FR" baseline="0" dirty="0" err="1" smtClean="0"/>
              <a:t>algo</a:t>
            </a:r>
            <a:r>
              <a:rPr lang="fr-FR" baseline="0" dirty="0" smtClean="0"/>
              <a:t> pour niveaux de granularité plus fin que les fichiers. Indiquer dans les études comment il a été traité. peut être très présent et biaiser le calcul de métriques. Par conséquent nous avons montré que les développeurs chercheurs devraient être prudents lors du calcul de ces métriques. </a:t>
            </a:r>
            <a:r>
              <a:rPr lang="fr-FR" dirty="0" smtClean="0"/>
              <a:t>Evaluer la précision d’autres </a:t>
            </a:r>
            <a:r>
              <a:rPr lang="fr-FR" dirty="0" err="1" smtClean="0"/>
              <a:t>algo</a:t>
            </a:r>
            <a:r>
              <a:rPr lang="fr-FR" dirty="0" smtClean="0"/>
              <a:t> donné dans l’article,</a:t>
            </a:r>
            <a:r>
              <a:rPr lang="fr-FR" baseline="0" dirty="0" smtClean="0"/>
              <a:t> split et </a:t>
            </a:r>
            <a:r>
              <a:rPr lang="fr-FR" baseline="0" dirty="0" err="1" smtClean="0"/>
              <a:t>merge</a:t>
            </a:r>
            <a:r>
              <a:rPr lang="fr-FR" baseline="0" dirty="0" smtClean="0"/>
              <a:t> problème plus complexe.</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Pour comprendre les métriques de procédés se concentrent</a:t>
            </a:r>
            <a:r>
              <a:rPr lang="fr-FR" baseline="0" dirty="0" smtClean="0"/>
              <a:t> sur l’évolution logicielle et mesurent les modifications subies par les entités d’un code source durant le développement. </a:t>
            </a:r>
            <a:r>
              <a:rPr lang="fr-FR" sz="1100" b="0" i="0" u="none" strike="noStrike" kern="1200" baseline="0" dirty="0" smtClean="0">
                <a:solidFill>
                  <a:schemeClr val="tx1"/>
                </a:solidFill>
                <a:latin typeface="+mn-lt"/>
                <a:ea typeface="+mn-ea"/>
                <a:cs typeface="+mn-cs"/>
              </a:rPr>
              <a:t>Le nombre de développeurs qui ont contribués au développement d’une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le nombre de modifications subies par une entité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et le Code </a:t>
            </a:r>
            <a:r>
              <a:rPr lang="fr-FR" sz="1100" b="0" i="0" u="none" strike="noStrike" kern="1200" baseline="0" dirty="0" err="1" smtClean="0">
                <a:solidFill>
                  <a:schemeClr val="tx1"/>
                </a:solidFill>
                <a:latin typeface="+mn-lt"/>
                <a:ea typeface="+mn-ea"/>
                <a:cs typeface="+mn-cs"/>
              </a:rPr>
              <a:t>Churn</a:t>
            </a:r>
            <a:r>
              <a:rPr lang="fr-FR" sz="1100" b="0" i="0" u="none" strike="noStrike" kern="1200" baseline="0" dirty="0" smtClean="0">
                <a:solidFill>
                  <a:schemeClr val="tx1"/>
                </a:solidFill>
                <a:latin typeface="+mn-lt"/>
                <a:ea typeface="+mn-ea"/>
                <a:cs typeface="+mn-cs"/>
              </a:rPr>
              <a:t> correspond au nombre de lignes de code qui ont été ajoutées ou supprimées à une entité. (entité fichier fonctions…)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baseline="0" dirty="0" smtClean="0">
                <a:solidFill>
                  <a:schemeClr val="tx1"/>
                </a:solidFill>
                <a:latin typeface="+mn-lt"/>
                <a:ea typeface="+mn-ea"/>
                <a:cs typeface="+mn-cs"/>
              </a:rPr>
              <a:t>Les VCS nous permettent de calculer ces métriques. Car </a:t>
            </a:r>
            <a:r>
              <a:rPr lang="fr-FR" sz="1100" b="0" i="0" u="none" strike="noStrike" kern="1200" baseline="0" dirty="0" err="1" smtClean="0">
                <a:solidFill>
                  <a:schemeClr val="tx1"/>
                </a:solidFill>
                <a:latin typeface="+mn-lt"/>
                <a:ea typeface="+mn-ea"/>
                <a:cs typeface="+mn-cs"/>
              </a:rPr>
              <a:t>grace</a:t>
            </a:r>
            <a:r>
              <a:rPr lang="fr-FR" sz="1100" b="0" i="0" u="none" strike="noStrike" kern="1200" baseline="0" dirty="0" smtClean="0">
                <a:solidFill>
                  <a:schemeClr val="tx1"/>
                </a:solidFill>
                <a:latin typeface="+mn-lt"/>
                <a:ea typeface="+mn-ea"/>
                <a:cs typeface="+mn-cs"/>
              </a:rPr>
              <a:t> à un système d’historique, il garde en mémoire chaque versions établis lors de l’évolution du logiciel et leur contenus. Il est donc possible d’observer chaque entité modifiée lors d’une période puis de garder uniquement les entités toujours présentes à la dernière version de notre période.  Ici un exemple.</a:t>
            </a:r>
            <a:endParaRPr lang="fr-FR" dirty="0" smtClean="0"/>
          </a:p>
          <a:p>
            <a:pPr>
              <a:spcBef>
                <a:spcPts val="0"/>
              </a:spcBef>
              <a:buNone/>
            </a:pPr>
            <a:r>
              <a:rPr lang="fr-FR" dirty="0" smtClean="0"/>
              <a:t>Or, une entité de code peut être renommée au cours de son histoire. Ici un exemple, les entités sont au</a:t>
            </a:r>
            <a:r>
              <a:rPr lang="fr-FR" baseline="0" dirty="0" smtClean="0"/>
              <a:t> niveau fichier, nous observons l’historique d’un logiciel , 3 versions consécutives avec les </a:t>
            </a:r>
            <a:r>
              <a:rPr lang="fr-FR" baseline="0" dirty="0" err="1" smtClean="0"/>
              <a:t>dév</a:t>
            </a:r>
            <a:r>
              <a:rPr lang="fr-FR" baseline="0" dirty="0" smtClean="0"/>
              <a:t>. Le contenu du projet à chaque versions, on remarque que dans la version trois, le fichier est renommé et un commentaire est ajouté.</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regarde le déroulement du</a:t>
            </a:r>
            <a:r>
              <a:rPr lang="fr-FR" baseline="0" dirty="0" smtClean="0"/>
              <a:t> </a:t>
            </a:r>
            <a:r>
              <a:rPr lang="fr-FR" dirty="0" smtClean="0"/>
              <a:t>calcul d’une métrique, </a:t>
            </a:r>
            <a:r>
              <a:rPr lang="fr-FR" dirty="0" err="1" smtClean="0"/>
              <a:t>NoD</a:t>
            </a:r>
            <a:r>
              <a:rPr lang="fr-FR" dirty="0" smtClean="0"/>
              <a:t>. Dans</a:t>
            </a:r>
            <a:r>
              <a:rPr lang="fr-FR" baseline="0" dirty="0" smtClean="0"/>
              <a:t> le cadre de la prédiction de bug, le but étant de détecter les bugs dans la prochaine version, on ne regarde que les entités présente à la fin de notre période (vers1 à 3). Dans les VCS, une entité est identité par son chemin absolue. (racine dossier + fichier) On prend donc alors la seule entité présente, </a:t>
            </a:r>
            <a:r>
              <a:rPr lang="fr-FR" baseline="0" dirty="0" err="1" smtClean="0"/>
              <a:t>Hello.php</a:t>
            </a:r>
            <a:r>
              <a:rPr lang="fr-FR" baseline="0" dirty="0" smtClean="0"/>
              <a:t>. Son </a:t>
            </a:r>
            <a:r>
              <a:rPr lang="fr-FR" baseline="0" dirty="0" err="1" smtClean="0"/>
              <a:t>NoD</a:t>
            </a:r>
            <a:r>
              <a:rPr lang="fr-FR" baseline="0" dirty="0" smtClean="0"/>
              <a:t> =1.</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Or</a:t>
            </a:r>
            <a:r>
              <a:rPr lang="fr-FR" baseline="0" dirty="0" smtClean="0"/>
              <a:t> en prenant en compte le renommage, on sait que </a:t>
            </a:r>
            <a:r>
              <a:rPr lang="fr-FR" baseline="0" dirty="0" err="1" smtClean="0"/>
              <a:t>Test.php</a:t>
            </a:r>
            <a:r>
              <a:rPr lang="fr-FR" baseline="0" dirty="0" smtClean="0"/>
              <a:t> est devenue </a:t>
            </a:r>
            <a:r>
              <a:rPr lang="fr-FR" baseline="0" dirty="0" err="1" smtClean="0"/>
              <a:t>Hello.php</a:t>
            </a:r>
            <a:r>
              <a:rPr lang="fr-FR" baseline="0" dirty="0" smtClean="0"/>
              <a:t> à la version trois. Donc </a:t>
            </a:r>
            <a:r>
              <a:rPr lang="fr-FR" baseline="0" dirty="0" err="1" smtClean="0"/>
              <a:t>NoD</a:t>
            </a:r>
            <a:r>
              <a:rPr lang="fr-FR" baseline="0" dirty="0" smtClean="0"/>
              <a:t> = 3.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avons montré qu’en Théorie, le calcul des métriques peut être faussé par le renommage, dans les projets d’aujourd’hui qui n’utilisent pas Git ou qui ne détecte pas ce renommage. Et bien qu’il soit de notoriété commune que le </a:t>
            </a:r>
            <a:r>
              <a:rPr lang="fr-FR" baseline="0" dirty="0" err="1" smtClean="0"/>
              <a:t>refactoring</a:t>
            </a:r>
            <a:r>
              <a:rPr lang="fr-FR" baseline="0" dirty="0" smtClean="0"/>
              <a:t>, </a:t>
            </a:r>
            <a:r>
              <a:rPr lang="fr-FR" sz="1100" b="0" i="0" u="none" strike="noStrike" kern="1200" baseline="0" dirty="0" smtClean="0">
                <a:solidFill>
                  <a:schemeClr val="tx1"/>
                </a:solidFill>
                <a:latin typeface="+mn-lt"/>
                <a:ea typeface="+mn-ea"/>
                <a:cs typeface="+mn-cs"/>
              </a:rPr>
              <a:t>modifications architecturales (dont le renommage d’entités) qui permettent d’améliorer ou restructurer le code source, sont une pratique courante dans le développement logiciel, nous ne connaissons ni la quantité de renommages ni son impact réel dans les projets.</a:t>
            </a:r>
            <a:endParaRPr lang="fr-FR" dirty="0" smtClean="0"/>
          </a:p>
        </p:txBody>
      </p:sp>
    </p:spTree>
    <p:extLst>
      <p:ext uri="{BB962C8B-B14F-4D97-AF65-F5344CB8AC3E}">
        <p14:creationId xmlns:p14="http://schemas.microsoft.com/office/powerpoint/2010/main" val="114929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3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8"/>
            <a:ext cx="7772400" cy="10463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7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3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fr" sz="3600" dirty="0"/>
              <a:t>L’impact du renommage sur les</a:t>
            </a:r>
          </a:p>
          <a:p>
            <a:pPr algn="ctr">
              <a:spcBef>
                <a:spcPts val="0"/>
              </a:spcBef>
              <a:buNone/>
            </a:pPr>
            <a:r>
              <a:rPr lang="fr" sz="3600" dirty="0"/>
              <a:t>métriques de </a:t>
            </a:r>
            <a:r>
              <a:rPr lang="fr" sz="3600" dirty="0" smtClean="0"/>
              <a:t>procédés</a:t>
            </a:r>
            <a:endParaRPr lang="fr" sz="3600" dirty="0"/>
          </a:p>
        </p:txBody>
      </p:sp>
      <p:sp>
        <p:nvSpPr>
          <p:cNvPr id="24" name="Shape 24"/>
          <p:cNvSpPr txBox="1">
            <a:spLocks noGrp="1"/>
          </p:cNvSpPr>
          <p:nvPr>
            <p:ph type="subTitle" idx="1"/>
          </p:nvPr>
        </p:nvSpPr>
        <p:spPr>
          <a:xfrm>
            <a:off x="685801" y="4101074"/>
            <a:ext cx="7981199" cy="258124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fr" sz="1800" dirty="0"/>
              <a:t>Pierre Chanson</a:t>
            </a:r>
          </a:p>
          <a:p>
            <a:pPr lvl="0" rtl="0">
              <a:spcBef>
                <a:spcPts val="0"/>
              </a:spcBef>
              <a:buClr>
                <a:schemeClr val="dk1"/>
              </a:buClr>
              <a:buFont typeface="Arial"/>
              <a:buNone/>
            </a:pPr>
            <a:endParaRPr sz="1800" dirty="0"/>
          </a:p>
          <a:p>
            <a:pPr lvl="0" rtl="0">
              <a:spcBef>
                <a:spcPts val="0"/>
              </a:spcBef>
              <a:buClr>
                <a:schemeClr val="dk1"/>
              </a:buClr>
              <a:buSzPct val="61111"/>
              <a:buFont typeface="Arial"/>
              <a:buNone/>
            </a:pPr>
            <a:r>
              <a:rPr lang="fr" sz="1800" dirty="0"/>
              <a:t>Encadrants: Jean-Rémy Falleri et Matthieu </a:t>
            </a:r>
            <a:r>
              <a:rPr lang="fr" sz="1800" dirty="0" smtClean="0"/>
              <a:t>Foucault</a:t>
            </a:r>
            <a:endParaRPr lang="fr" sz="1800" dirty="0"/>
          </a:p>
        </p:txBody>
      </p:sp>
      <p:pic>
        <p:nvPicPr>
          <p:cNvPr id="25" name="Shape 25"/>
          <p:cNvPicPr preferRelativeResize="0"/>
          <p:nvPr/>
        </p:nvPicPr>
        <p:blipFill>
          <a:blip r:embed="rId3"/>
          <a:stretch>
            <a:fillRect/>
          </a:stretch>
        </p:blipFill>
        <p:spPr>
          <a:xfrm>
            <a:off x="6660232" y="427114"/>
            <a:ext cx="2267566" cy="553615"/>
          </a:xfrm>
          <a:prstGeom prst="rect">
            <a:avLst/>
          </a:prstGeom>
          <a:noFill/>
          <a:ln>
            <a:noFill/>
          </a:ln>
        </p:spPr>
      </p:pic>
      <p:pic>
        <p:nvPicPr>
          <p:cNvPr id="26" name="Shape 26"/>
          <p:cNvPicPr preferRelativeResize="0"/>
          <p:nvPr/>
        </p:nvPicPr>
        <p:blipFill>
          <a:blip r:embed="rId4"/>
          <a:stretch>
            <a:fillRect/>
          </a:stretch>
        </p:blipFill>
        <p:spPr>
          <a:xfrm>
            <a:off x="192272" y="427115"/>
            <a:ext cx="1067360" cy="553614"/>
          </a:xfrm>
          <a:prstGeom prst="rect">
            <a:avLst/>
          </a:prstGeom>
          <a:noFill/>
          <a:ln>
            <a:noFill/>
          </a:ln>
        </p:spPr>
      </p:pic>
      <p:sp>
        <p:nvSpPr>
          <p:cNvPr id="3" name="TextBox 2"/>
          <p:cNvSpPr txBox="1"/>
          <p:nvPr/>
        </p:nvSpPr>
        <p:spPr>
          <a:xfrm>
            <a:off x="8855282" y="6550223"/>
            <a:ext cx="288718" cy="307777"/>
          </a:xfrm>
          <a:prstGeom prst="rect">
            <a:avLst/>
          </a:prstGeom>
          <a:noFill/>
        </p:spPr>
        <p:txBody>
          <a:bodyPr wrap="square" rtlCol="0">
            <a:spAutoFit/>
          </a:bodyPr>
          <a:lstStyle/>
          <a:p>
            <a:r>
              <a:rPr lang="fr-FR" dirty="0" smtClean="0"/>
              <a:t>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Questions de recherche</a:t>
            </a:r>
            <a:endParaRPr lang="fr-FR" dirty="0"/>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Ø"/>
            </a:pPr>
            <a:endParaRPr lang="fr-FR" sz="2800" dirty="0" smtClean="0"/>
          </a:p>
          <a:p>
            <a:pPr marL="457200" indent="-457200">
              <a:buFont typeface="Wingdings" panose="05000000000000000000" pitchFamily="2" charset="2"/>
              <a:buChar char="Ø"/>
            </a:pPr>
            <a:r>
              <a:rPr lang="fr-FR" sz="2800" dirty="0" smtClean="0"/>
              <a:t>Quelle est la quantité de renommage dans les projets ?</a:t>
            </a:r>
            <a:br>
              <a:rPr lang="fr-FR" sz="2800" dirty="0" smtClean="0"/>
            </a:br>
            <a:endParaRPr lang="fr-FR" sz="2800" dirty="0" smtClean="0"/>
          </a:p>
          <a:p>
            <a:pPr marL="457200" indent="-457200">
              <a:buFont typeface="Wingdings" panose="05000000000000000000" pitchFamily="2" charset="2"/>
              <a:buChar char="Ø"/>
            </a:pPr>
            <a:r>
              <a:rPr lang="fr-FR" sz="2800" dirty="0" smtClean="0"/>
              <a:t>Ce renommage </a:t>
            </a:r>
            <a:r>
              <a:rPr lang="fr-FR" sz="2800" dirty="0" err="1" smtClean="0"/>
              <a:t>a-t-il</a:t>
            </a:r>
            <a:r>
              <a:rPr lang="fr-FR" sz="2800" dirty="0" smtClean="0"/>
              <a:t> un impact réel sur les métriques de procédés ?</a:t>
            </a:r>
            <a:endParaRPr lang="fr-FR" sz="2800"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10</a:t>
            </a:r>
          </a:p>
        </p:txBody>
      </p:sp>
    </p:spTree>
    <p:extLst>
      <p:ext uri="{BB962C8B-B14F-4D97-AF65-F5344CB8AC3E}">
        <p14:creationId xmlns:p14="http://schemas.microsoft.com/office/powerpoint/2010/main" val="401122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Etude préliminaire </a:t>
            </a:r>
            <a:r>
              <a:rPr lang="fr" sz="1400" dirty="0" smtClean="0">
                <a:solidFill>
                  <a:schemeClr val="bg2"/>
                </a:solidFill>
              </a:rPr>
              <a:t>traitement du renommage par les VCS</a:t>
            </a:r>
            <a:endParaRPr lang="fr" sz="1400" dirty="0">
              <a:solidFill>
                <a:schemeClr val="bg2"/>
              </a:solidFill>
            </a:endParaRPr>
          </a:p>
        </p:txBody>
      </p:sp>
      <p:sp>
        <p:nvSpPr>
          <p:cNvPr id="3" name="TextBox 2"/>
          <p:cNvSpPr txBox="1"/>
          <p:nvPr/>
        </p:nvSpPr>
        <p:spPr>
          <a:xfrm>
            <a:off x="395537" y="5925278"/>
            <a:ext cx="7272807" cy="461665"/>
          </a:xfrm>
          <a:prstGeom prst="rect">
            <a:avLst/>
          </a:prstGeom>
          <a:noFill/>
        </p:spPr>
        <p:txBody>
          <a:bodyPr wrap="square" rtlCol="0">
            <a:spAutoFit/>
          </a:bodyPr>
          <a:lstStyle/>
          <a:p>
            <a:r>
              <a:rPr lang="fr-FR" sz="1200" i="1" dirty="0" smtClean="0">
                <a:solidFill>
                  <a:schemeClr val="bg2"/>
                </a:solidFill>
              </a:rPr>
              <a:t>* Kim et al,</a:t>
            </a:r>
          </a:p>
          <a:p>
            <a:r>
              <a:rPr lang="fr-FR" sz="1200" i="1" dirty="0" smtClean="0">
                <a:solidFill>
                  <a:schemeClr val="bg2"/>
                </a:solidFill>
              </a:rPr>
              <a:t> </a:t>
            </a:r>
            <a:r>
              <a:rPr lang="en-US" sz="1200" i="1" dirty="0" smtClean="0">
                <a:solidFill>
                  <a:schemeClr val="bg2"/>
                </a:solidFill>
              </a:rPr>
              <a:t>“A field </a:t>
            </a:r>
            <a:r>
              <a:rPr lang="en-US" sz="1200" i="1" dirty="0">
                <a:solidFill>
                  <a:schemeClr val="bg2"/>
                </a:solidFill>
              </a:rPr>
              <a:t>study of refactoring challenges and </a:t>
            </a:r>
            <a:r>
              <a:rPr lang="en-US" sz="1200" i="1" dirty="0" smtClean="0">
                <a:solidFill>
                  <a:schemeClr val="bg2"/>
                </a:solidFill>
              </a:rPr>
              <a:t>benefits</a:t>
            </a:r>
            <a:r>
              <a:rPr lang="en-US" sz="1200" i="1" dirty="0">
                <a:solidFill>
                  <a:schemeClr val="bg2"/>
                </a:solidFill>
              </a:rPr>
              <a:t>”, </a:t>
            </a:r>
            <a:r>
              <a:rPr lang="fr-FR" sz="1200" i="1" dirty="0" err="1" smtClean="0">
                <a:solidFill>
                  <a:schemeClr val="bg2"/>
                </a:solidFill>
              </a:rPr>
              <a:t>Foundations</a:t>
            </a:r>
            <a:r>
              <a:rPr lang="fr-FR" sz="1200" i="1" dirty="0" smtClean="0">
                <a:solidFill>
                  <a:schemeClr val="bg2"/>
                </a:solidFill>
              </a:rPr>
              <a:t> of </a:t>
            </a:r>
            <a:r>
              <a:rPr lang="fr-FR" sz="1200" i="1" dirty="0">
                <a:solidFill>
                  <a:schemeClr val="bg2"/>
                </a:solidFill>
              </a:rPr>
              <a:t>Software Engineering, 2012.</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11</a:t>
            </a:r>
            <a:endParaRPr lang="fr-FR" dirty="0" smtClean="0"/>
          </a:p>
        </p:txBody>
      </p:sp>
      <p:sp>
        <p:nvSpPr>
          <p:cNvPr id="5" name="TextBox 4"/>
          <p:cNvSpPr txBox="1"/>
          <p:nvPr/>
        </p:nvSpPr>
        <p:spPr>
          <a:xfrm>
            <a:off x="827584" y="1628800"/>
            <a:ext cx="7560840" cy="3416320"/>
          </a:xfrm>
          <a:prstGeom prst="rect">
            <a:avLst/>
          </a:prstGeom>
          <a:noFill/>
        </p:spPr>
        <p:txBody>
          <a:bodyPr wrap="square" rtlCol="0">
            <a:spAutoFit/>
          </a:bodyPr>
          <a:lstStyle/>
          <a:p>
            <a:endParaRPr lang="fr-FR" sz="2400" dirty="0" smtClean="0"/>
          </a:p>
          <a:p>
            <a:pPr marL="342900" indent="-342900">
              <a:buFont typeface="Wingdings" panose="05000000000000000000" pitchFamily="2" charset="2"/>
              <a:buChar char="Ø"/>
            </a:pPr>
            <a:r>
              <a:rPr lang="fr-FR" sz="2400" dirty="0" smtClean="0"/>
              <a:t>CVS : Aucun</a:t>
            </a:r>
            <a:br>
              <a:rPr lang="fr-FR" sz="2400" dirty="0" smtClean="0"/>
            </a:br>
            <a:endParaRPr lang="fr-FR" sz="2400" dirty="0" smtClean="0"/>
          </a:p>
          <a:p>
            <a:pPr marL="342900" indent="-342900">
              <a:buFont typeface="Wingdings" panose="05000000000000000000" pitchFamily="2" charset="2"/>
              <a:buChar char="Ø"/>
            </a:pPr>
            <a:r>
              <a:rPr lang="fr-FR" sz="2400" dirty="0" smtClean="0"/>
              <a:t>SVN, </a:t>
            </a:r>
            <a:r>
              <a:rPr lang="fr-FR" sz="2400" dirty="0" err="1" smtClean="0"/>
              <a:t>Mercurial</a:t>
            </a:r>
            <a:r>
              <a:rPr lang="fr-FR" sz="2400" dirty="0"/>
              <a:t> </a:t>
            </a:r>
            <a:r>
              <a:rPr lang="fr-FR" sz="2400" dirty="0" smtClean="0"/>
              <a:t>: Manuel*</a:t>
            </a:r>
            <a:br>
              <a:rPr lang="fr-FR" sz="2400" dirty="0" smtClean="0"/>
            </a:br>
            <a:endParaRPr lang="fr-FR" sz="2400" dirty="0" smtClean="0"/>
          </a:p>
          <a:p>
            <a:pPr marL="342900" indent="-342900">
              <a:buFont typeface="Wingdings" panose="05000000000000000000" pitchFamily="2" charset="2"/>
              <a:buChar char="Ø"/>
            </a:pPr>
            <a:r>
              <a:rPr lang="fr-FR" sz="2400" b="1" dirty="0" smtClean="0"/>
              <a:t>Git</a:t>
            </a:r>
            <a:r>
              <a:rPr lang="fr-FR" sz="2400" dirty="0" smtClean="0"/>
              <a:t> : Automatique et optionnel</a:t>
            </a:r>
          </a:p>
          <a:p>
            <a:pPr marL="285750" indent="-285750">
              <a:buFont typeface="Arial" panose="020B0604020202020204" pitchFamily="34" charset="0"/>
              <a:buChar char="•"/>
            </a:pPr>
            <a:endParaRPr lang="fr-FR" sz="2400" dirty="0"/>
          </a:p>
          <a:p>
            <a:endParaRPr lang="fr-FR" sz="2400" dirty="0" smtClean="0"/>
          </a:p>
          <a:p>
            <a:r>
              <a:rPr lang="fr-FR" sz="2400" dirty="0" smtClean="0"/>
              <a:t>Niveau de granularité : Fichier</a:t>
            </a:r>
            <a:endParaRPr lang="fr-FR" sz="24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Corpus</a:t>
            </a:r>
            <a:endParaRPr lang="fr" sz="1400" dirty="0">
              <a:solidFill>
                <a:schemeClr val="bg2"/>
              </a:solidFill>
            </a:endParaRPr>
          </a:p>
        </p:txBody>
      </p:sp>
      <p:pic>
        <p:nvPicPr>
          <p:cNvPr id="85" name="Shape 85"/>
          <p:cNvPicPr preferRelativeResize="0"/>
          <p:nvPr/>
        </p:nvPicPr>
        <p:blipFill>
          <a:blip r:embed="rId3"/>
          <a:stretch>
            <a:fillRect/>
          </a:stretch>
        </p:blipFill>
        <p:spPr>
          <a:xfrm>
            <a:off x="143000" y="1885474"/>
            <a:ext cx="9001000" cy="2160240"/>
          </a:xfrm>
          <a:prstGeom prst="rect">
            <a:avLst/>
          </a:prstGeom>
          <a:noFill/>
          <a:ln>
            <a:noFill/>
          </a:ln>
        </p:spPr>
      </p:pic>
      <p:sp>
        <p:nvSpPr>
          <p:cNvPr id="2" name="TextBox 1"/>
          <p:cNvSpPr txBox="1"/>
          <p:nvPr/>
        </p:nvSpPr>
        <p:spPr>
          <a:xfrm>
            <a:off x="179512" y="1700808"/>
            <a:ext cx="3744416" cy="369332"/>
          </a:xfrm>
          <a:prstGeom prst="rect">
            <a:avLst/>
          </a:prstGeom>
          <a:noFill/>
        </p:spPr>
        <p:txBody>
          <a:bodyPr wrap="square" rtlCol="0">
            <a:spAutoFit/>
          </a:bodyPr>
          <a:lstStyle/>
          <a:p>
            <a:r>
              <a:rPr lang="fr-FR" sz="1800" dirty="0" smtClean="0"/>
              <a:t>5 projets open-source :</a:t>
            </a:r>
            <a:endParaRPr lang="fr-FR" sz="1800" dirty="0"/>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12</a:t>
            </a:r>
            <a:endParaRPr lang="fr-FR" dirty="0" smtClean="0"/>
          </a:p>
        </p:txBody>
      </p:sp>
      <p:sp>
        <p:nvSpPr>
          <p:cNvPr id="3" name="TextBox 2"/>
          <p:cNvSpPr txBox="1"/>
          <p:nvPr/>
        </p:nvSpPr>
        <p:spPr>
          <a:xfrm>
            <a:off x="395536" y="4149080"/>
            <a:ext cx="7272808" cy="1200329"/>
          </a:xfrm>
          <a:prstGeom prst="rect">
            <a:avLst/>
          </a:prstGeom>
          <a:noFill/>
        </p:spPr>
        <p:txBody>
          <a:bodyPr wrap="square" rtlCol="0">
            <a:spAutoFit/>
          </a:bodyPr>
          <a:lstStyle/>
          <a:p>
            <a:pPr marL="342900" indent="-342900">
              <a:buFont typeface="Arial" panose="020B0604020202020204" pitchFamily="34" charset="0"/>
              <a:buChar char="•"/>
            </a:pPr>
            <a:r>
              <a:rPr lang="fr-FR" sz="2400" dirty="0" smtClean="0"/>
              <a:t>Git</a:t>
            </a:r>
          </a:p>
          <a:p>
            <a:pPr marL="342900" indent="-342900">
              <a:buFont typeface="Arial" panose="020B0604020202020204" pitchFamily="34" charset="0"/>
              <a:buChar char="•"/>
            </a:pPr>
            <a:r>
              <a:rPr lang="fr-FR" sz="2400" dirty="0" smtClean="0"/>
              <a:t>Langages généralisés</a:t>
            </a:r>
          </a:p>
          <a:p>
            <a:pPr marL="342900" indent="-342900">
              <a:buFont typeface="Arial" panose="020B0604020202020204" pitchFamily="34" charset="0"/>
              <a:buChar char="•"/>
            </a:pPr>
            <a:r>
              <a:rPr lang="fr-FR" sz="2400" dirty="0" smtClean="0"/>
              <a:t>Matures</a:t>
            </a:r>
            <a:endParaRPr lang="fr-FR" sz="24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Première expérience</a:t>
            </a:r>
            <a:endParaRPr lang="fr" dirty="0"/>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418400"/>
            <a:ext cx="6279642" cy="5209604"/>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13</a:t>
            </a:r>
            <a:endParaRPr lang="fr-FR" dirty="0" smtClean="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Première </a:t>
            </a:r>
            <a:r>
              <a:rPr lang="fr" dirty="0"/>
              <a:t>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417743"/>
            <a:ext cx="6249473" cy="5184575"/>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14</a:t>
            </a:r>
            <a:endParaRPr lang="fr-FR" dirty="0" smtClean="0"/>
          </a:p>
        </p:txBody>
      </p:sp>
    </p:spTree>
    <p:extLst>
      <p:ext uri="{BB962C8B-B14F-4D97-AF65-F5344CB8AC3E}">
        <p14:creationId xmlns:p14="http://schemas.microsoft.com/office/powerpoint/2010/main" val="266445819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5"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1"/>
                </a:solidFill>
              </a:rPr>
              <a:t>Lister les fichiers existant à la fin de la période</a:t>
            </a:r>
            <a:r>
              <a:rPr lang="fr" sz="1800" dirty="0" smtClean="0">
                <a:solidFill>
                  <a:schemeClr val="tx1"/>
                </a:solidFill>
              </a:rPr>
              <a:t>.</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15</a:t>
            </a:r>
            <a:endParaRPr lang="fr-FR" dirty="0" smtClean="0"/>
          </a:p>
        </p:txBody>
      </p:sp>
      <p:sp>
        <p:nvSpPr>
          <p:cNvPr id="7" name="Shape 90"/>
          <p:cNvSpPr txBox="1">
            <a:spLocks/>
          </p:cNvSpPr>
          <p:nvPr/>
        </p:nvSpPr>
        <p:spPr>
          <a:xfrm>
            <a:off x="457200" y="273600"/>
            <a:ext cx="8229600" cy="1143200"/>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lvl="0">
              <a:buClr>
                <a:schemeClr val="dk1"/>
              </a:buClr>
              <a:buSzPct val="100000"/>
              <a:defRPr sz="3600" b="1">
                <a:solidFill>
                  <a:schemeClr val="dk1"/>
                </a:solidFill>
              </a:defRPr>
            </a:lvl1pPr>
            <a:lvl2pPr>
              <a:buClr>
                <a:schemeClr val="dk1"/>
              </a:buClr>
              <a:buSzPct val="100000"/>
              <a:defRPr sz="3600" b="1">
                <a:solidFill>
                  <a:schemeClr val="dk1"/>
                </a:solidFill>
              </a:defRPr>
            </a:lvl2pPr>
            <a:lvl3pPr>
              <a:buClr>
                <a:schemeClr val="dk1"/>
              </a:buClr>
              <a:buSzPct val="100000"/>
              <a:defRPr sz="3600" b="1">
                <a:solidFill>
                  <a:schemeClr val="dk1"/>
                </a:solidFill>
              </a:defRPr>
            </a:lvl3pPr>
            <a:lvl4pPr>
              <a:buClr>
                <a:schemeClr val="dk1"/>
              </a:buClr>
              <a:buSzPct val="100000"/>
              <a:defRPr sz="3600" b="1">
                <a:solidFill>
                  <a:schemeClr val="dk1"/>
                </a:solidFill>
              </a:defRPr>
            </a:lvl4pPr>
            <a:lvl5pPr>
              <a:buClr>
                <a:schemeClr val="dk1"/>
              </a:buClr>
              <a:buSzPct val="100000"/>
              <a:defRPr sz="3600" b="1">
                <a:solidFill>
                  <a:schemeClr val="dk1"/>
                </a:solidFill>
              </a:defRPr>
            </a:lvl5pPr>
            <a:lvl6pPr>
              <a:buClr>
                <a:schemeClr val="dk1"/>
              </a:buClr>
              <a:buSzPct val="100000"/>
              <a:defRPr sz="3600" b="1">
                <a:solidFill>
                  <a:schemeClr val="dk1"/>
                </a:solidFill>
              </a:defRPr>
            </a:lvl6pPr>
            <a:lvl7pPr>
              <a:buClr>
                <a:schemeClr val="dk1"/>
              </a:buClr>
              <a:buSzPct val="100000"/>
              <a:defRPr sz="3600" b="1">
                <a:solidFill>
                  <a:schemeClr val="dk1"/>
                </a:solidFill>
              </a:defRPr>
            </a:lvl7pPr>
            <a:lvl8pPr>
              <a:buClr>
                <a:schemeClr val="dk1"/>
              </a:buClr>
              <a:buSzPct val="100000"/>
              <a:defRPr sz="3600" b="1">
                <a:solidFill>
                  <a:schemeClr val="dk1"/>
                </a:solidFill>
              </a:defRPr>
            </a:lvl8pPr>
            <a:lvl9pPr>
              <a:buClr>
                <a:schemeClr val="dk1"/>
              </a:buClr>
              <a:buSzPct val="100000"/>
              <a:defRPr sz="3600" b="1">
                <a:solidFill>
                  <a:schemeClr val="dk1"/>
                </a:solidFill>
              </a:defRPr>
            </a:lvl9pPr>
          </a:lstStyle>
          <a:p>
            <a:r>
              <a:rPr lang="fr" dirty="0"/>
              <a:t>Première expérience</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a:t>Première expérience</a:t>
            </a:r>
          </a:p>
        </p:txBody>
      </p:sp>
      <p:pic>
        <p:nvPicPr>
          <p:cNvPr id="4" name="Shape 110"/>
          <p:cNvPicPr preferRelativeResize="0"/>
          <p:nvPr/>
        </p:nvPicPr>
        <p:blipFill>
          <a:blip r:embed="rId3"/>
          <a:stretch>
            <a:fillRect/>
          </a:stretch>
        </p:blipFill>
        <p:spPr>
          <a:xfrm>
            <a:off x="1354131" y="4122408"/>
            <a:ext cx="6733639" cy="2643339"/>
          </a:xfrm>
          <a:prstGeom prst="rect">
            <a:avLst/>
          </a:prstGeom>
          <a:noFill/>
          <a:ln>
            <a:noFill/>
          </a:ln>
        </p:spPr>
      </p:pic>
      <p:sp>
        <p:nvSpPr>
          <p:cNvPr id="6"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7" name="Shape 98"/>
          <p:cNvSpPr txBox="1"/>
          <p:nvPr/>
        </p:nvSpPr>
        <p:spPr>
          <a:xfrm>
            <a:off x="790952" y="19492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8"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bg1">
                    <a:lumMod val="85000"/>
                  </a:schemeClr>
                </a:solidFill>
              </a:rPr>
              <a:t>Lister les fichiers existant à la fin de la période</a:t>
            </a:r>
            <a:r>
              <a:rPr lang="fr" sz="1800" dirty="0" smtClean="0">
                <a:solidFill>
                  <a:schemeClr val="bg1">
                    <a:lumMod val="85000"/>
                  </a:schemeClr>
                </a:solidFill>
              </a:rPr>
              <a:t>.</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Pour chacun de ces fichiers, extraire sa séquence de modifications durant la période en activant la détection de renommage (commande git log -M</a:t>
            </a:r>
            <a:r>
              <a:rPr lang="fr" sz="1800" dirty="0" smtClean="0">
                <a:solidFill>
                  <a:schemeClr val="tx1"/>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16</a:t>
            </a:r>
            <a:endParaRPr lang="fr-FR" dirty="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a:t>Première expérience</a:t>
            </a:r>
          </a:p>
        </p:txBody>
      </p:sp>
      <p:sp>
        <p:nvSpPr>
          <p:cNvPr id="4"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2"/>
                </a:solidFill>
              </a:rPr>
              <a:t>Lister les fichiers existant à la fin de la période.</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Calculer le pourcentage de fichiers %FR qui inclue au moins un renommage.</a:t>
            </a:r>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17</a:t>
            </a:r>
            <a:endParaRPr lang="fr-FR" dirty="0" smtClean="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première expérience</a:t>
            </a:r>
          </a:p>
        </p:txBody>
      </p:sp>
      <p:sp>
        <p:nvSpPr>
          <p:cNvPr id="3" name="TextBox 2"/>
          <p:cNvSpPr txBox="1"/>
          <p:nvPr/>
        </p:nvSpPr>
        <p:spPr>
          <a:xfrm>
            <a:off x="1186875" y="1577776"/>
            <a:ext cx="1623981" cy="461665"/>
          </a:xfrm>
          <a:prstGeom prst="rect">
            <a:avLst/>
          </a:prstGeom>
          <a:noFill/>
        </p:spPr>
        <p:txBody>
          <a:bodyPr wrap="square" rtlCol="0">
            <a:spAutoFit/>
          </a:bodyPr>
          <a:lstStyle/>
          <a:p>
            <a:r>
              <a:rPr lang="fr-FR" sz="1200" b="1" dirty="0" smtClean="0"/>
              <a:t>Pourcentage de fichiers renommés</a:t>
            </a:r>
            <a:endParaRPr lang="fr-FR" sz="1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577777"/>
            <a:ext cx="4824536" cy="2745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448" y="1700807"/>
            <a:ext cx="322752" cy="1840106"/>
          </a:xfrm>
          <a:prstGeom prst="rect">
            <a:avLst/>
          </a:prstGeom>
        </p:spPr>
      </p:pic>
      <p:sp>
        <p:nvSpPr>
          <p:cNvPr id="6" name="TextBox 5"/>
          <p:cNvSpPr txBox="1"/>
          <p:nvPr/>
        </p:nvSpPr>
        <p:spPr>
          <a:xfrm>
            <a:off x="396096" y="2558112"/>
            <a:ext cx="913720" cy="307777"/>
          </a:xfrm>
          <a:prstGeom prst="rect">
            <a:avLst/>
          </a:prstGeom>
          <a:noFill/>
        </p:spPr>
        <p:txBody>
          <a:bodyPr wrap="square" rtlCol="0">
            <a:spAutoFit/>
          </a:bodyPr>
          <a:lstStyle/>
          <a:p>
            <a:r>
              <a:rPr lang="fr-FR" dirty="0" smtClean="0"/>
              <a:t>périodes</a:t>
            </a:r>
            <a:endParaRPr lang="fr-FR" dirty="0"/>
          </a:p>
        </p:txBody>
      </p:sp>
      <p:sp>
        <p:nvSpPr>
          <p:cNvPr id="7" name="TextBox 6"/>
          <p:cNvSpPr txBox="1"/>
          <p:nvPr/>
        </p:nvSpPr>
        <p:spPr>
          <a:xfrm>
            <a:off x="1307307" y="2430284"/>
            <a:ext cx="135336" cy="153888"/>
          </a:xfrm>
          <a:prstGeom prst="rect">
            <a:avLst/>
          </a:prstGeom>
          <a:solidFill>
            <a:srgbClr val="FF0000"/>
          </a:solidFill>
        </p:spPr>
        <p:txBody>
          <a:bodyPr wrap="square" rtlCol="0">
            <a:spAutoFit/>
          </a:bodyPr>
          <a:lstStyle/>
          <a:p>
            <a:endParaRPr lang="fr-FR" dirty="0">
              <a:solidFill>
                <a:srgbClr val="FF0000"/>
              </a:solidFill>
            </a:endParaRPr>
          </a:p>
        </p:txBody>
      </p:sp>
      <p:sp>
        <p:nvSpPr>
          <p:cNvPr id="9" name="TextBox 8"/>
          <p:cNvSpPr txBox="1"/>
          <p:nvPr/>
        </p:nvSpPr>
        <p:spPr>
          <a:xfrm>
            <a:off x="1315173" y="2658140"/>
            <a:ext cx="135336" cy="153888"/>
          </a:xfrm>
          <a:prstGeom prst="rect">
            <a:avLst/>
          </a:prstGeom>
          <a:solidFill>
            <a:srgbClr val="FF9900"/>
          </a:solidFill>
        </p:spPr>
        <p:txBody>
          <a:bodyPr wrap="square" rtlCol="0">
            <a:spAutoFit/>
          </a:bodyPr>
          <a:lstStyle/>
          <a:p>
            <a:endParaRPr lang="fr-FR" dirty="0">
              <a:solidFill>
                <a:srgbClr val="FF0000"/>
              </a:solidFill>
            </a:endParaRPr>
          </a:p>
        </p:txBody>
      </p:sp>
      <p:sp>
        <p:nvSpPr>
          <p:cNvPr id="10" name="TextBox 9"/>
          <p:cNvSpPr txBox="1"/>
          <p:nvPr/>
        </p:nvSpPr>
        <p:spPr>
          <a:xfrm>
            <a:off x="1315173" y="2888972"/>
            <a:ext cx="135336" cy="153888"/>
          </a:xfrm>
          <a:prstGeom prst="rect">
            <a:avLst/>
          </a:prstGeom>
          <a:solidFill>
            <a:srgbClr val="FFFF00"/>
          </a:solidFill>
        </p:spPr>
        <p:txBody>
          <a:bodyPr wrap="square" rtlCol="0">
            <a:spAutoFit/>
          </a:bodyPr>
          <a:lstStyle/>
          <a:p>
            <a:endParaRPr lang="fr-FR" dirty="0">
              <a:solidFill>
                <a:srgbClr val="FF0000"/>
              </a:solidFill>
            </a:endParaRPr>
          </a:p>
        </p:txBody>
      </p:sp>
      <p:sp>
        <p:nvSpPr>
          <p:cNvPr id="8" name="TextBox 7"/>
          <p:cNvSpPr txBox="1"/>
          <p:nvPr/>
        </p:nvSpPr>
        <p:spPr>
          <a:xfrm>
            <a:off x="1459554" y="2376423"/>
            <a:ext cx="792088" cy="261610"/>
          </a:xfrm>
          <a:prstGeom prst="rect">
            <a:avLst/>
          </a:prstGeom>
          <a:noFill/>
        </p:spPr>
        <p:txBody>
          <a:bodyPr wrap="square" rtlCol="0">
            <a:spAutoFit/>
          </a:bodyPr>
          <a:lstStyle/>
          <a:p>
            <a:r>
              <a:rPr lang="fr-FR" sz="1100" dirty="0" smtClean="0"/>
              <a:t>initiale</a:t>
            </a:r>
            <a:endParaRPr lang="fr-FR" sz="1100" dirty="0"/>
          </a:p>
        </p:txBody>
      </p:sp>
      <p:sp>
        <p:nvSpPr>
          <p:cNvPr id="12" name="TextBox 11"/>
          <p:cNvSpPr txBox="1"/>
          <p:nvPr/>
        </p:nvSpPr>
        <p:spPr>
          <a:xfrm>
            <a:off x="1459554" y="2604279"/>
            <a:ext cx="792088" cy="261610"/>
          </a:xfrm>
          <a:prstGeom prst="rect">
            <a:avLst/>
          </a:prstGeom>
          <a:noFill/>
        </p:spPr>
        <p:txBody>
          <a:bodyPr wrap="square" rtlCol="0">
            <a:spAutoFit/>
          </a:bodyPr>
          <a:lstStyle/>
          <a:p>
            <a:r>
              <a:rPr lang="fr-FR" sz="1100" dirty="0" smtClean="0"/>
              <a:t>majeur</a:t>
            </a:r>
            <a:endParaRPr lang="fr-FR" sz="1100" dirty="0"/>
          </a:p>
        </p:txBody>
      </p:sp>
      <p:sp>
        <p:nvSpPr>
          <p:cNvPr id="13" name="TextBox 12"/>
          <p:cNvSpPr txBox="1"/>
          <p:nvPr/>
        </p:nvSpPr>
        <p:spPr>
          <a:xfrm>
            <a:off x="1459554" y="2819716"/>
            <a:ext cx="792088" cy="261610"/>
          </a:xfrm>
          <a:prstGeom prst="rect">
            <a:avLst/>
          </a:prstGeom>
          <a:noFill/>
        </p:spPr>
        <p:txBody>
          <a:bodyPr wrap="square" rtlCol="0">
            <a:spAutoFit/>
          </a:bodyPr>
          <a:lstStyle/>
          <a:p>
            <a:r>
              <a:rPr lang="fr-FR" sz="1100" dirty="0" smtClean="0"/>
              <a:t>mineur</a:t>
            </a:r>
            <a:endParaRPr lang="fr-FR" sz="11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6" y="4445978"/>
            <a:ext cx="4409804" cy="18165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441" y="4479883"/>
            <a:ext cx="2175912" cy="1626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1353" y="4445978"/>
            <a:ext cx="2468298" cy="1693826"/>
          </a:xfrm>
          <a:prstGeom prst="rect">
            <a:avLst/>
          </a:prstGeom>
        </p:spPr>
      </p:pic>
      <p:sp>
        <p:nvSpPr>
          <p:cNvPr id="16" name="TextBox 15"/>
          <p:cNvSpPr txBox="1"/>
          <p:nvPr/>
        </p:nvSpPr>
        <p:spPr>
          <a:xfrm>
            <a:off x="8748464" y="6550223"/>
            <a:ext cx="395536" cy="307777"/>
          </a:xfrm>
          <a:prstGeom prst="rect">
            <a:avLst/>
          </a:prstGeom>
          <a:noFill/>
        </p:spPr>
        <p:txBody>
          <a:bodyPr wrap="square" rtlCol="0">
            <a:spAutoFit/>
          </a:bodyPr>
          <a:lstStyle/>
          <a:p>
            <a:r>
              <a:rPr lang="fr-FR" dirty="0" smtClean="0"/>
              <a:t>18</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Spearman</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619125" y="2171179"/>
            <a:ext cx="7922699" cy="3508653"/>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t>Comparer les calculs de </a:t>
            </a:r>
            <a:r>
              <a:rPr lang="fr-FR" sz="2400" dirty="0" err="1" smtClean="0"/>
              <a:t>NoD</a:t>
            </a:r>
            <a:r>
              <a:rPr lang="fr-FR" sz="2400" dirty="0" smtClean="0"/>
              <a:t>, </a:t>
            </a:r>
            <a:r>
              <a:rPr lang="fr-FR" sz="2400" dirty="0" err="1" smtClean="0"/>
              <a:t>NoC</a:t>
            </a:r>
            <a:r>
              <a:rPr lang="fr-FR" sz="2400" dirty="0" smtClean="0"/>
              <a:t>, CC </a:t>
            </a:r>
            <a:r>
              <a:rPr lang="fr-FR" sz="2400" b="1" dirty="0"/>
              <a:t>a</a:t>
            </a:r>
            <a:r>
              <a:rPr lang="fr-FR" sz="2400" b="1" dirty="0" smtClean="0"/>
              <a:t>vec / sans </a:t>
            </a:r>
            <a:r>
              <a:rPr lang="fr-FR" sz="2400" dirty="0" smtClean="0"/>
              <a:t>détection du renommage.  </a:t>
            </a:r>
          </a:p>
          <a:p>
            <a:endParaRPr lang="fr-FR" sz="2400" dirty="0" smtClean="0"/>
          </a:p>
          <a:p>
            <a:pPr marL="342900" indent="-342900">
              <a:buFont typeface="Wingdings" panose="05000000000000000000" pitchFamily="2" charset="2"/>
              <a:buChar char="Ø"/>
            </a:pPr>
            <a:r>
              <a:rPr lang="fr-FR" sz="2400" dirty="0"/>
              <a:t>C</a:t>
            </a:r>
            <a:r>
              <a:rPr lang="fr-FR" sz="2400" dirty="0" smtClean="0"/>
              <a:t>orrélation </a:t>
            </a:r>
            <a:r>
              <a:rPr lang="fr-FR" sz="2400" dirty="0"/>
              <a:t>de </a:t>
            </a:r>
            <a:r>
              <a:rPr lang="fr-FR" sz="2400" b="1" dirty="0" smtClean="0"/>
              <a:t>Spearman : </a:t>
            </a:r>
            <a:r>
              <a:rPr lang="fr-FR" sz="2400" dirty="0" smtClean="0"/>
              <a:t>Calcul du coefficient de corrélation entre les rangs des valeurs de deux variables.</a:t>
            </a:r>
            <a:br>
              <a:rPr lang="fr-FR" sz="2400" dirty="0" smtClean="0"/>
            </a:br>
            <a:r>
              <a:rPr lang="fr-FR" sz="2400" dirty="0" smtClean="0"/>
              <a:t/>
            </a:r>
            <a:br>
              <a:rPr lang="fr-FR" sz="2400" dirty="0" smtClean="0"/>
            </a:br>
            <a:r>
              <a:rPr lang="fr-FR" sz="1800" dirty="0" smtClean="0"/>
              <a:t>1: Corrélation parfaite (-1: Corrélation inverse)</a:t>
            </a:r>
            <a:br>
              <a:rPr lang="fr-FR" sz="1800" dirty="0" smtClean="0"/>
            </a:br>
            <a:r>
              <a:rPr lang="fr-FR" sz="1800" dirty="0" smtClean="0"/>
              <a:t>0: Aucune corrélation</a:t>
            </a:r>
            <a:br>
              <a:rPr lang="fr-FR" sz="1800" dirty="0" smtClean="0"/>
            </a:br>
            <a:r>
              <a:rPr lang="fr-FR" sz="1800" dirty="0" smtClean="0"/>
              <a:t>≈ 0,5 mauvaise corrélation  </a:t>
            </a:r>
            <a:endParaRPr lang="fr-FR" sz="18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19</a:t>
            </a:r>
            <a:endParaRPr lang="fr-FR" dirty="0" smtClean="0"/>
          </a:p>
        </p:txBody>
      </p:sp>
    </p:spTree>
    <p:extLst>
      <p:ext uri="{BB962C8B-B14F-4D97-AF65-F5344CB8AC3E}">
        <p14:creationId xmlns:p14="http://schemas.microsoft.com/office/powerpoint/2010/main" val="154358262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La prédiction de bugs</a:t>
            </a:r>
            <a:endParaRPr lang="fr-FR" sz="1400" dirty="0">
              <a:solidFill>
                <a:schemeClr val="bg2"/>
              </a:solidFill>
            </a:endParaRPr>
          </a:p>
        </p:txBody>
      </p:sp>
      <p:sp>
        <p:nvSpPr>
          <p:cNvPr id="3" name="Text Placeholder 2"/>
          <p:cNvSpPr>
            <a:spLocks noGrp="1"/>
          </p:cNvSpPr>
          <p:nvPr>
            <p:ph type="body" idx="1"/>
          </p:nvPr>
        </p:nvSpPr>
        <p:spPr>
          <a:xfrm>
            <a:off x="286330" y="1988840"/>
            <a:ext cx="8713311" cy="3168352"/>
          </a:xfrm>
        </p:spPr>
        <p:txBody>
          <a:bodyPr/>
          <a:lstStyle/>
          <a:p>
            <a:pPr marL="342900" indent="-342900">
              <a:buFont typeface="Wingdings" panose="05000000000000000000" pitchFamily="2" charset="2"/>
              <a:buChar char="Ø"/>
            </a:pPr>
            <a:r>
              <a:rPr lang="fr-FR" sz="2400" dirty="0" smtClean="0"/>
              <a:t>Etudes sur l’historique de création d’un logiciel. </a:t>
            </a:r>
            <a:r>
              <a:rPr lang="fr-FR" sz="2400" i="1" dirty="0" smtClean="0"/>
              <a:t>« MSR »*</a:t>
            </a:r>
          </a:p>
          <a:p>
            <a:pPr marL="342900" indent="-342900">
              <a:buFont typeface="Wingdings" panose="05000000000000000000" pitchFamily="2" charset="2"/>
              <a:buChar char="Ø"/>
            </a:pPr>
            <a:endParaRPr lang="fr-FR" sz="2400" i="1" dirty="0"/>
          </a:p>
          <a:p>
            <a:pPr marL="342900" indent="-342900">
              <a:buFont typeface="Wingdings" panose="05000000000000000000" pitchFamily="2" charset="2"/>
              <a:buChar char="Ø"/>
            </a:pPr>
            <a:r>
              <a:rPr lang="fr-FR" sz="2400" i="1" dirty="0" smtClean="0"/>
              <a:t>Gestionnaire de versions (VCS)</a:t>
            </a:r>
          </a:p>
          <a:p>
            <a:endParaRPr lang="fr-FR" sz="2400" dirty="0"/>
          </a:p>
          <a:p>
            <a:pPr marL="342900" indent="-342900">
              <a:buFont typeface="Wingdings" panose="05000000000000000000" pitchFamily="2" charset="2"/>
              <a:buChar char="Ø"/>
            </a:pPr>
            <a:r>
              <a:rPr lang="fr-FR" sz="2400" dirty="0" smtClean="0"/>
              <a:t>Prédiction de bugs dans un prochaine version.</a:t>
            </a:r>
            <a:br>
              <a:rPr lang="fr-FR" sz="2400" dirty="0" smtClean="0"/>
            </a:br>
            <a:endParaRPr lang="fr-FR" sz="2400" dirty="0"/>
          </a:p>
          <a:p>
            <a:pPr marL="342900" indent="-342900">
              <a:buFont typeface="Wingdings" panose="05000000000000000000" pitchFamily="2" charset="2"/>
              <a:buChar char="Ø"/>
            </a:pPr>
            <a:r>
              <a:rPr lang="fr-FR" sz="2400" dirty="0" smtClean="0"/>
              <a:t>Un modèle de prédiction : Les métriques</a:t>
            </a:r>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smtClean="0"/>
              <a:t>2</a:t>
            </a:r>
            <a:endParaRPr lang="fr-FR" dirty="0" smtClean="0"/>
          </a:p>
        </p:txBody>
      </p:sp>
      <p:sp>
        <p:nvSpPr>
          <p:cNvPr id="7" name="TextBox 6"/>
          <p:cNvSpPr txBox="1"/>
          <p:nvPr/>
        </p:nvSpPr>
        <p:spPr>
          <a:xfrm>
            <a:off x="467544" y="5962102"/>
            <a:ext cx="7992888" cy="523220"/>
          </a:xfrm>
          <a:prstGeom prst="rect">
            <a:avLst/>
          </a:prstGeom>
          <a:noFill/>
        </p:spPr>
        <p:txBody>
          <a:bodyPr wrap="square" rtlCol="0">
            <a:spAutoFit/>
          </a:bodyPr>
          <a:lstStyle/>
          <a:p>
            <a:r>
              <a:rPr lang="en-US" i="1" dirty="0" smtClean="0">
                <a:solidFill>
                  <a:schemeClr val="bg2"/>
                </a:solidFill>
              </a:rPr>
              <a:t>* Kim </a:t>
            </a:r>
            <a:r>
              <a:rPr lang="en-US" i="1" dirty="0" err="1">
                <a:solidFill>
                  <a:schemeClr val="bg2"/>
                </a:solidFill>
              </a:rPr>
              <a:t>Herzig</a:t>
            </a:r>
            <a:r>
              <a:rPr lang="en-US" i="1" dirty="0">
                <a:solidFill>
                  <a:schemeClr val="bg2"/>
                </a:solidFill>
              </a:rPr>
              <a:t> and Andreas Zeller. </a:t>
            </a:r>
            <a:r>
              <a:rPr lang="en-US" i="1" dirty="0" smtClean="0">
                <a:solidFill>
                  <a:schemeClr val="bg2"/>
                </a:solidFill>
              </a:rPr>
              <a:t>“Making </a:t>
            </a:r>
            <a:r>
              <a:rPr lang="en-US" i="1" dirty="0">
                <a:solidFill>
                  <a:schemeClr val="bg2"/>
                </a:solidFill>
              </a:rPr>
              <a:t>Software : What </a:t>
            </a:r>
            <a:r>
              <a:rPr lang="en-US" i="1" dirty="0" smtClean="0">
                <a:solidFill>
                  <a:schemeClr val="bg2"/>
                </a:solidFill>
              </a:rPr>
              <a:t>Really Works </a:t>
            </a:r>
            <a:r>
              <a:rPr lang="en-US" i="1" dirty="0">
                <a:solidFill>
                  <a:schemeClr val="bg2"/>
                </a:solidFill>
              </a:rPr>
              <a:t>and Why We Believe It, chapter Mining Your Own </a:t>
            </a:r>
            <a:r>
              <a:rPr lang="en-US" i="1" dirty="0" smtClean="0">
                <a:solidFill>
                  <a:schemeClr val="bg2"/>
                </a:solidFill>
              </a:rPr>
              <a:t>Evidence”, O’Reilly </a:t>
            </a:r>
            <a:r>
              <a:rPr lang="en-US" i="1" dirty="0">
                <a:solidFill>
                  <a:schemeClr val="bg2"/>
                </a:solidFill>
              </a:rPr>
              <a:t>Media, </a:t>
            </a:r>
            <a:r>
              <a:rPr lang="en-US" i="1" dirty="0" smtClean="0">
                <a:solidFill>
                  <a:schemeClr val="bg2"/>
                </a:solidFill>
              </a:rPr>
              <a:t>2010</a:t>
            </a:r>
            <a:r>
              <a:rPr lang="en-US" i="1" dirty="0">
                <a:solidFill>
                  <a:schemeClr val="bg2"/>
                </a:solidFill>
              </a:rPr>
              <a:t>.</a:t>
            </a:r>
            <a:endParaRPr lang="fr-FR" i="1" dirty="0">
              <a:solidFill>
                <a:schemeClr val="bg2"/>
              </a:solidFill>
            </a:endParaRPr>
          </a:p>
        </p:txBody>
      </p:sp>
    </p:spTree>
    <p:extLst>
      <p:ext uri="{BB962C8B-B14F-4D97-AF65-F5344CB8AC3E}">
        <p14:creationId xmlns:p14="http://schemas.microsoft.com/office/powerpoint/2010/main" val="3341697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Méthodologie</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755576" y="1513292"/>
            <a:ext cx="7786248" cy="461665"/>
          </a:xfrm>
          <a:prstGeom prst="rect">
            <a:avLst/>
          </a:prstGeom>
          <a:noFill/>
        </p:spPr>
        <p:txBody>
          <a:bodyPr wrap="square" rtlCol="0">
            <a:spAutoFit/>
          </a:bodyPr>
          <a:lstStyle/>
          <a:p>
            <a:r>
              <a:rPr lang="fr-FR" sz="2400" dirty="0" smtClean="0"/>
              <a:t>Calculs de </a:t>
            </a:r>
            <a:r>
              <a:rPr lang="fr-FR" sz="2400" b="1" dirty="0" err="1" smtClean="0"/>
              <a:t>NoD</a:t>
            </a:r>
            <a:r>
              <a:rPr lang="fr-FR" sz="2400" b="1" dirty="0" smtClean="0"/>
              <a:t>, </a:t>
            </a:r>
            <a:r>
              <a:rPr lang="fr-FR" sz="2400" b="1" dirty="0" err="1" smtClean="0"/>
              <a:t>NoC</a:t>
            </a:r>
            <a:r>
              <a:rPr lang="fr-FR" sz="2400" b="1" dirty="0" smtClean="0"/>
              <a:t>, CC </a:t>
            </a:r>
            <a:r>
              <a:rPr lang="fr-FR" sz="2400" dirty="0" smtClean="0"/>
              <a:t>sur une période par projet. </a:t>
            </a:r>
            <a:endParaRPr lang="fr-FR" sz="24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20</a:t>
            </a:r>
            <a:endParaRPr lang="fr-FR" dirty="0" smtClean="0"/>
          </a:p>
        </p:txBody>
      </p:sp>
      <p:sp>
        <p:nvSpPr>
          <p:cNvPr id="17" name="TextBox 16"/>
          <p:cNvSpPr txBox="1"/>
          <p:nvPr/>
        </p:nvSpPr>
        <p:spPr>
          <a:xfrm>
            <a:off x="755576" y="5589240"/>
            <a:ext cx="7786248" cy="461665"/>
          </a:xfrm>
          <a:prstGeom prst="rect">
            <a:avLst/>
          </a:prstGeom>
          <a:noFill/>
        </p:spPr>
        <p:txBody>
          <a:bodyPr wrap="square" rtlCol="0">
            <a:spAutoFit/>
          </a:bodyPr>
          <a:lstStyle/>
          <a:p>
            <a:r>
              <a:rPr lang="fr-FR" sz="2400" dirty="0" smtClean="0"/>
              <a:t>Calcul du coefficient de corrélation de </a:t>
            </a:r>
            <a:r>
              <a:rPr lang="fr-FR" sz="2400" b="1" dirty="0" smtClean="0"/>
              <a:t>Spearman</a:t>
            </a:r>
            <a:r>
              <a:rPr lang="fr-FR" sz="2400" dirty="0" smtClean="0"/>
              <a:t>.</a:t>
            </a:r>
            <a:endParaRPr lang="fr-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245" y="1475716"/>
            <a:ext cx="6844910" cy="4670173"/>
          </a:xfrm>
          <a:prstGeom prst="rect">
            <a:avLst/>
          </a:prstGeom>
        </p:spPr>
      </p:pic>
    </p:spTree>
    <p:extLst>
      <p:ext uri="{BB962C8B-B14F-4D97-AF65-F5344CB8AC3E}">
        <p14:creationId xmlns:p14="http://schemas.microsoft.com/office/powerpoint/2010/main" val="146050488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deuxième expérience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55618"/>
            <a:ext cx="6768752" cy="3534327"/>
          </a:xfrm>
          <a:prstGeom prst="rect">
            <a:avLst/>
          </a:prstGeom>
        </p:spPr>
      </p:pic>
      <p:sp>
        <p:nvSpPr>
          <p:cNvPr id="5" name="TextBox 4"/>
          <p:cNvSpPr txBox="1"/>
          <p:nvPr/>
        </p:nvSpPr>
        <p:spPr>
          <a:xfrm>
            <a:off x="1475656" y="1796818"/>
            <a:ext cx="6120680" cy="369332"/>
          </a:xfrm>
          <a:prstGeom prst="rect">
            <a:avLst/>
          </a:prstGeom>
          <a:noFill/>
        </p:spPr>
        <p:txBody>
          <a:bodyPr wrap="square" rtlCol="0">
            <a:spAutoFit/>
          </a:bodyPr>
          <a:lstStyle/>
          <a:p>
            <a:r>
              <a:rPr lang="fr-FR" sz="1800" dirty="0" smtClean="0"/>
              <a:t>Coefficient de corrélation de Spearman :</a:t>
            </a:r>
            <a:endParaRPr lang="fr-FR" sz="1800" dirty="0"/>
          </a:p>
        </p:txBody>
      </p:sp>
      <p:cxnSp>
        <p:nvCxnSpPr>
          <p:cNvPr id="7" name="Straight Connector 6"/>
          <p:cNvCxnSpPr/>
          <p:nvPr/>
        </p:nvCxnSpPr>
        <p:spPr>
          <a:xfrm>
            <a:off x="4868664" y="2660915"/>
            <a:ext cx="0" cy="334205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68664" y="3242724"/>
            <a:ext cx="7200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21</a:t>
            </a:r>
            <a:endParaRPr lang="fr-FR" dirty="0" smtClean="0"/>
          </a:p>
        </p:txBody>
      </p:sp>
    </p:spTree>
    <p:extLst>
      <p:ext uri="{BB962C8B-B14F-4D97-AF65-F5344CB8AC3E}">
        <p14:creationId xmlns:p14="http://schemas.microsoft.com/office/powerpoint/2010/main" val="1666827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Limitations</a:t>
            </a:r>
          </a:p>
        </p:txBody>
      </p:sp>
      <p:sp>
        <p:nvSpPr>
          <p:cNvPr id="3" name="Text Placeholder 2"/>
          <p:cNvSpPr>
            <a:spLocks noGrp="1"/>
          </p:cNvSpPr>
          <p:nvPr>
            <p:ph type="body" idx="1"/>
          </p:nvPr>
        </p:nvSpPr>
        <p:spPr>
          <a:xfrm>
            <a:off x="467544" y="2132856"/>
            <a:ext cx="8208912" cy="3096344"/>
          </a:xfrm>
        </p:spPr>
        <p:txBody>
          <a:bodyPr/>
          <a:lstStyle/>
          <a:p>
            <a:pPr marL="342900" indent="-342900">
              <a:buFont typeface="Wingdings" panose="05000000000000000000" pitchFamily="2" charset="2"/>
              <a:buChar char="Ø"/>
            </a:pPr>
            <a:r>
              <a:rPr lang="fr-FR" sz="2400" dirty="0" smtClean="0"/>
              <a:t>Dépend de Git: « </a:t>
            </a:r>
            <a:r>
              <a:rPr lang="fr-FR" sz="2400" dirty="0" err="1" smtClean="0"/>
              <a:t>Origin</a:t>
            </a:r>
            <a:r>
              <a:rPr lang="fr-FR" sz="2400" dirty="0" smtClean="0"/>
              <a:t> </a:t>
            </a:r>
            <a:r>
              <a:rPr lang="fr-FR" sz="2400" dirty="0" err="1" smtClean="0"/>
              <a:t>Analysis</a:t>
            </a:r>
            <a:r>
              <a:rPr lang="fr-FR" sz="2400" dirty="0" smtClean="0"/>
              <a:t> »</a:t>
            </a:r>
            <a:br>
              <a:rPr lang="fr-FR" sz="2400" dirty="0" smtClean="0"/>
            </a:br>
            <a:r>
              <a:rPr lang="fr-FR" sz="2400" dirty="0" smtClean="0"/>
              <a:t/>
            </a:r>
            <a:br>
              <a:rPr lang="fr-FR" sz="2400" dirty="0" smtClean="0"/>
            </a:br>
            <a:endParaRPr lang="fr-FR" sz="2400" dirty="0"/>
          </a:p>
          <a:p>
            <a:pPr marL="342900" indent="-342900">
              <a:buFont typeface="Wingdings" panose="05000000000000000000" pitchFamily="2" charset="2"/>
              <a:buChar char="Ø"/>
            </a:pPr>
            <a:r>
              <a:rPr lang="fr-FR" sz="2400" dirty="0" smtClean="0"/>
              <a:t>100 renommages aléatoires :</a:t>
            </a:r>
            <a:br>
              <a:rPr lang="fr-FR" sz="2400" dirty="0" smtClean="0"/>
            </a:br>
            <a:endParaRPr lang="fr-FR" sz="2400" dirty="0" smtClean="0"/>
          </a:p>
          <a:p>
            <a:r>
              <a:rPr lang="fr-FR" sz="2400" dirty="0" smtClean="0"/>
              <a:t>	- 100% précision</a:t>
            </a:r>
          </a:p>
          <a:p>
            <a:r>
              <a:rPr lang="fr-FR" sz="2400" dirty="0" smtClean="0"/>
              <a:t>	- Rappel inconnu</a:t>
            </a:r>
            <a:endParaRPr lang="fr-FR" sz="2400"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22</a:t>
            </a:r>
            <a:endParaRPr lang="fr-FR" dirty="0" smtClean="0"/>
          </a:p>
        </p:txBody>
      </p:sp>
    </p:spTree>
    <p:extLst>
      <p:ext uri="{BB962C8B-B14F-4D97-AF65-F5344CB8AC3E}">
        <p14:creationId xmlns:p14="http://schemas.microsoft.com/office/powerpoint/2010/main" val="3507993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Conclusion</a:t>
            </a:r>
          </a:p>
        </p:txBody>
      </p:sp>
      <p:sp>
        <p:nvSpPr>
          <p:cNvPr id="5" name="TextBox 4"/>
          <p:cNvSpPr txBox="1"/>
          <p:nvPr/>
        </p:nvSpPr>
        <p:spPr>
          <a:xfrm>
            <a:off x="683568" y="2996952"/>
            <a:ext cx="7560840" cy="1477328"/>
          </a:xfrm>
          <a:prstGeom prst="rect">
            <a:avLst/>
          </a:prstGeom>
          <a:noFill/>
        </p:spPr>
        <p:txBody>
          <a:bodyPr wrap="square" rtlCol="0">
            <a:spAutoFit/>
          </a:bodyPr>
          <a:lstStyle/>
          <a:p>
            <a:r>
              <a:rPr lang="fr-FR" sz="1800" b="1" dirty="0" smtClean="0"/>
              <a:t>Les recommandations :</a:t>
            </a:r>
            <a:endParaRPr lang="fr-FR" sz="1800" b="1" dirty="0"/>
          </a:p>
          <a:p>
            <a:pPr marL="285750" indent="-285750">
              <a:buFont typeface="Arial" panose="020B0604020202020204" pitchFamily="34" charset="0"/>
              <a:buChar char="•"/>
            </a:pPr>
            <a:r>
              <a:rPr lang="fr-FR" sz="1800" dirty="0" smtClean="0"/>
              <a:t>Périodes initiales</a:t>
            </a:r>
          </a:p>
          <a:p>
            <a:pPr marL="285750" indent="-285750">
              <a:buFont typeface="Arial" panose="020B0604020202020204" pitchFamily="34" charset="0"/>
              <a:buChar char="•"/>
            </a:pPr>
            <a:r>
              <a:rPr lang="fr-FR" sz="1800" dirty="0" smtClean="0"/>
              <a:t>Utiliser un algorithme de détection de renommage, Git à défaut</a:t>
            </a:r>
          </a:p>
          <a:p>
            <a:pPr marL="285750" indent="-285750">
              <a:buFont typeface="Arial" panose="020B0604020202020204" pitchFamily="34" charset="0"/>
              <a:buChar char="•"/>
            </a:pPr>
            <a:r>
              <a:rPr lang="fr-FR" sz="1800" dirty="0" smtClean="0"/>
              <a:t>Attention au niveau de granularité</a:t>
            </a:r>
          </a:p>
          <a:p>
            <a:pPr marL="285750" indent="-285750">
              <a:buFont typeface="Arial" panose="020B0604020202020204" pitchFamily="34" charset="0"/>
              <a:buChar char="•"/>
            </a:pPr>
            <a:r>
              <a:rPr lang="fr-FR" sz="1800" dirty="0" smtClean="0"/>
              <a:t>Le renommage dans les prochaines études</a:t>
            </a:r>
            <a:endParaRPr lang="fr-FR" sz="1800" dirty="0"/>
          </a:p>
        </p:txBody>
      </p:sp>
      <p:sp>
        <p:nvSpPr>
          <p:cNvPr id="6" name="TextBox 5"/>
          <p:cNvSpPr txBox="1"/>
          <p:nvPr/>
        </p:nvSpPr>
        <p:spPr>
          <a:xfrm>
            <a:off x="611560" y="4941168"/>
            <a:ext cx="7200800" cy="923330"/>
          </a:xfrm>
          <a:prstGeom prst="rect">
            <a:avLst/>
          </a:prstGeom>
          <a:noFill/>
        </p:spPr>
        <p:txBody>
          <a:bodyPr wrap="square" rtlCol="0">
            <a:spAutoFit/>
          </a:bodyPr>
          <a:lstStyle/>
          <a:p>
            <a:r>
              <a:rPr lang="fr-FR" sz="1800" b="1" dirty="0" smtClean="0"/>
              <a:t>Prochaine étapes: </a:t>
            </a:r>
          </a:p>
          <a:p>
            <a:pPr marL="285750" indent="-285750">
              <a:buFont typeface="Arial" panose="020B0604020202020204" pitchFamily="34" charset="0"/>
              <a:buChar char="•"/>
            </a:pPr>
            <a:r>
              <a:rPr lang="fr-FR" sz="1800" dirty="0"/>
              <a:t>E</a:t>
            </a:r>
            <a:r>
              <a:rPr lang="fr-FR" sz="1800" dirty="0" smtClean="0"/>
              <a:t>valuer la précision des algorithmes de détection de renommage</a:t>
            </a:r>
          </a:p>
          <a:p>
            <a:pPr marL="285750" indent="-285750">
              <a:buFont typeface="Arial" panose="020B0604020202020204" pitchFamily="34" charset="0"/>
              <a:buChar char="•"/>
            </a:pPr>
            <a:r>
              <a:rPr lang="fr-FR" sz="1800" dirty="0" smtClean="0"/>
              <a:t>Etude des split et </a:t>
            </a:r>
            <a:r>
              <a:rPr lang="fr-FR" sz="1800" dirty="0" err="1" smtClean="0"/>
              <a:t>merge</a:t>
            </a:r>
            <a:r>
              <a:rPr lang="fr-FR" sz="1800" dirty="0" smtClean="0"/>
              <a:t> d’entités</a:t>
            </a:r>
            <a:endParaRPr lang="fr-FR" sz="1800" dirty="0"/>
          </a:p>
        </p:txBody>
      </p:sp>
      <p:sp>
        <p:nvSpPr>
          <p:cNvPr id="2" name="TextBox 1"/>
          <p:cNvSpPr txBox="1"/>
          <p:nvPr/>
        </p:nvSpPr>
        <p:spPr>
          <a:xfrm>
            <a:off x="683568" y="1700808"/>
            <a:ext cx="6840760" cy="923330"/>
          </a:xfrm>
          <a:prstGeom prst="rect">
            <a:avLst/>
          </a:prstGeom>
          <a:noFill/>
        </p:spPr>
        <p:txBody>
          <a:bodyPr wrap="square" rtlCol="0">
            <a:spAutoFit/>
          </a:bodyPr>
          <a:lstStyle/>
          <a:p>
            <a:r>
              <a:rPr lang="fr-FR" sz="1800" b="1" dirty="0">
                <a:solidFill>
                  <a:schemeClr val="tx1"/>
                </a:solidFill>
              </a:rPr>
              <a:t>Le </a:t>
            </a:r>
            <a:r>
              <a:rPr lang="fr-FR" sz="1800" b="1" dirty="0" smtClean="0">
                <a:solidFill>
                  <a:schemeClr val="tx1"/>
                </a:solidFill>
              </a:rPr>
              <a:t>renommage : </a:t>
            </a:r>
          </a:p>
          <a:p>
            <a:pPr marL="285750" indent="-285750">
              <a:buFont typeface="Arial" panose="020B0604020202020204" pitchFamily="34" charset="0"/>
              <a:buChar char="•"/>
            </a:pPr>
            <a:r>
              <a:rPr lang="fr-FR" sz="1800" dirty="0" smtClean="0"/>
              <a:t>Jusqu’à </a:t>
            </a:r>
            <a:r>
              <a:rPr lang="fr-FR" sz="1800" b="1" dirty="0" smtClean="0"/>
              <a:t>100</a:t>
            </a:r>
            <a:r>
              <a:rPr lang="fr-FR" sz="1800" b="1" dirty="0"/>
              <a:t>% </a:t>
            </a:r>
            <a:r>
              <a:rPr lang="fr-FR" sz="1800" dirty="0"/>
              <a:t>des fichiers d’un </a:t>
            </a:r>
            <a:r>
              <a:rPr lang="fr-FR" sz="1800" dirty="0" smtClean="0"/>
              <a:t>projet.</a:t>
            </a:r>
          </a:p>
          <a:p>
            <a:pPr marL="285750" indent="-285750">
              <a:buFont typeface="Arial" panose="020B0604020202020204" pitchFamily="34" charset="0"/>
              <a:buChar char="•"/>
            </a:pPr>
            <a:r>
              <a:rPr lang="fr-FR" sz="1800" b="1" dirty="0" smtClean="0"/>
              <a:t>Fausse</a:t>
            </a:r>
            <a:r>
              <a:rPr lang="fr-FR" sz="1800" dirty="0" smtClean="0"/>
              <a:t> </a:t>
            </a:r>
            <a:r>
              <a:rPr lang="fr-FR" sz="1800" dirty="0"/>
              <a:t>le calcul des </a:t>
            </a:r>
            <a:r>
              <a:rPr lang="fr-FR" sz="1800" dirty="0" smtClean="0"/>
              <a:t>métriques de procédés.</a:t>
            </a:r>
            <a:endParaRPr lang="fr-FR" sz="1800" dirty="0"/>
          </a:p>
        </p:txBody>
      </p: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23</a:t>
            </a:r>
            <a:endParaRPr lang="fr-FR" dirty="0" smtClean="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A</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Analyses des études antérieures</a:t>
            </a:r>
            <a:endParaRPr lang="fr" dirty="0" smtClean="0"/>
          </a:p>
          <a:p>
            <a:pPr lvl="0" rtl="0">
              <a:spcBef>
                <a:spcPts val="0"/>
              </a:spcBef>
              <a:buNone/>
            </a:pPr>
            <a:endParaRPr lang="fr" dirty="0"/>
          </a:p>
          <a:p>
            <a:pPr lvl="0" rtl="0">
              <a:spcBef>
                <a:spcPts val="0"/>
              </a:spcBef>
              <a:buNone/>
            </a:pPr>
            <a:endParaRPr lang="fr" dirty="0"/>
          </a:p>
        </p:txBody>
      </p:sp>
    </p:spTree>
    <p:extLst>
      <p:ext uri="{BB962C8B-B14F-4D97-AF65-F5344CB8AC3E}">
        <p14:creationId xmlns:p14="http://schemas.microsoft.com/office/powerpoint/2010/main" val="250439253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B</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 </a:t>
            </a:r>
            <a:r>
              <a:rPr lang="fr-FR" dirty="0" err="1" smtClean="0"/>
              <a:t>Origin</a:t>
            </a:r>
            <a:r>
              <a:rPr lang="fr-FR" dirty="0" smtClean="0"/>
              <a:t> </a:t>
            </a:r>
            <a:r>
              <a:rPr lang="fr-FR" dirty="0" err="1" smtClean="0"/>
              <a:t>Analysis</a:t>
            </a:r>
            <a:r>
              <a:rPr lang="fr-FR" dirty="0" smtClean="0"/>
              <a:t>* »</a:t>
            </a:r>
            <a:endParaRPr lang="fr" dirty="0" smtClean="0"/>
          </a:p>
          <a:p>
            <a:pPr lvl="0" rtl="0">
              <a:spcBef>
                <a:spcPts val="0"/>
              </a:spcBef>
              <a:buNone/>
            </a:pPr>
            <a:endParaRPr lang="fr" dirty="0"/>
          </a:p>
          <a:p>
            <a:pPr lvl="0" rtl="0">
              <a:spcBef>
                <a:spcPts val="0"/>
              </a:spcBef>
              <a:buNone/>
            </a:pPr>
            <a:endParaRPr lang="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264" t="-1747" r="5435" b="27035"/>
          <a:stretch/>
        </p:blipFill>
        <p:spPr>
          <a:xfrm>
            <a:off x="497279" y="2204864"/>
            <a:ext cx="4018947" cy="273630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998" t="3" r="9181" b="27786"/>
          <a:stretch/>
        </p:blipFill>
        <p:spPr>
          <a:xfrm>
            <a:off x="4932040" y="1809080"/>
            <a:ext cx="3276000" cy="234000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700" t="319" r="9820" b="29097"/>
          <a:stretch/>
        </p:blipFill>
        <p:spPr>
          <a:xfrm>
            <a:off x="4991359" y="3993871"/>
            <a:ext cx="3157361" cy="2214253"/>
          </a:xfrm>
          <a:prstGeom prst="rect">
            <a:avLst/>
          </a:prstGeom>
        </p:spPr>
      </p:pic>
      <p:sp>
        <p:nvSpPr>
          <p:cNvPr id="5" name="TextBox 4"/>
          <p:cNvSpPr txBox="1"/>
          <p:nvPr/>
        </p:nvSpPr>
        <p:spPr>
          <a:xfrm>
            <a:off x="827584" y="4930452"/>
            <a:ext cx="3456384" cy="1169551"/>
          </a:xfrm>
          <a:prstGeom prst="rect">
            <a:avLst/>
          </a:prstGeom>
          <a:noFill/>
        </p:spPr>
        <p:txBody>
          <a:bodyPr wrap="square" rtlCol="0">
            <a:spAutoFit/>
          </a:bodyPr>
          <a:lstStyle/>
          <a:p>
            <a:r>
              <a:rPr lang="fr-FR" dirty="0" smtClean="0"/>
              <a:t>Composants d’un projets lors de deux versions consécutives.</a:t>
            </a:r>
            <a:br>
              <a:rPr lang="fr-FR" dirty="0" smtClean="0"/>
            </a:br>
            <a:r>
              <a:rPr lang="fr-FR" dirty="0" smtClean="0"/>
              <a:t>Mise en corrélation des éléments « supprimés » et « créés » pour détecter les renommages potentiels.</a:t>
            </a:r>
            <a:endParaRPr lang="fr-FR" dirty="0"/>
          </a:p>
        </p:txBody>
      </p:sp>
      <p:sp>
        <p:nvSpPr>
          <p:cNvPr id="6" name="TextBox 5"/>
          <p:cNvSpPr txBox="1"/>
          <p:nvPr/>
        </p:nvSpPr>
        <p:spPr>
          <a:xfrm>
            <a:off x="107504" y="6309320"/>
            <a:ext cx="8496944" cy="523220"/>
          </a:xfrm>
          <a:prstGeom prst="rect">
            <a:avLst/>
          </a:prstGeom>
          <a:noFill/>
        </p:spPr>
        <p:txBody>
          <a:bodyPr wrap="square" rtlCol="0">
            <a:spAutoFit/>
          </a:bodyPr>
          <a:lstStyle/>
          <a:p>
            <a:r>
              <a:rPr lang="en-US" i="1" dirty="0" smtClean="0">
                <a:solidFill>
                  <a:schemeClr val="bg2"/>
                </a:solidFill>
              </a:rPr>
              <a:t>* Godfrey et al. “An </a:t>
            </a:r>
            <a:r>
              <a:rPr lang="en-US" i="1" dirty="0">
                <a:solidFill>
                  <a:schemeClr val="bg2"/>
                </a:solidFill>
              </a:rPr>
              <a:t>integrated approach for </a:t>
            </a:r>
            <a:r>
              <a:rPr lang="en-US" i="1" dirty="0" smtClean="0">
                <a:solidFill>
                  <a:schemeClr val="bg2"/>
                </a:solidFill>
              </a:rPr>
              <a:t>studying architectural evolution”, International </a:t>
            </a:r>
            <a:r>
              <a:rPr lang="en-US" i="1" dirty="0">
                <a:solidFill>
                  <a:schemeClr val="bg2"/>
                </a:solidFill>
              </a:rPr>
              <a:t>Workshop on </a:t>
            </a:r>
            <a:r>
              <a:rPr lang="en-US" i="1" dirty="0" smtClean="0">
                <a:solidFill>
                  <a:schemeClr val="bg2"/>
                </a:solidFill>
              </a:rPr>
              <a:t>Program </a:t>
            </a:r>
            <a:r>
              <a:rPr lang="fr-FR" i="1" dirty="0" err="1" smtClean="0">
                <a:solidFill>
                  <a:schemeClr val="bg2"/>
                </a:solidFill>
              </a:rPr>
              <a:t>Comprehension</a:t>
            </a:r>
            <a:r>
              <a:rPr lang="fr-FR" i="1" dirty="0">
                <a:solidFill>
                  <a:schemeClr val="bg2"/>
                </a:solidFill>
              </a:rPr>
              <a:t>, 2002</a:t>
            </a:r>
            <a:r>
              <a:rPr lang="fr-FR" i="1" dirty="0" smtClean="0">
                <a:solidFill>
                  <a:schemeClr val="bg2"/>
                </a:solidFill>
              </a:rPr>
              <a:t>.</a:t>
            </a:r>
            <a:endParaRPr lang="fr-FR" i="1" dirty="0">
              <a:solidFill>
                <a:schemeClr val="bg2"/>
              </a:solidFill>
            </a:endParaRPr>
          </a:p>
        </p:txBody>
      </p:sp>
    </p:spTree>
    <p:extLst>
      <p:ext uri="{BB962C8B-B14F-4D97-AF65-F5344CB8AC3E}">
        <p14:creationId xmlns:p14="http://schemas.microsoft.com/office/powerpoint/2010/main" val="187795395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C</a:t>
            </a:r>
            <a:endParaRPr lang="fr" dirty="0"/>
          </a:p>
        </p:txBody>
      </p:sp>
      <p:sp>
        <p:nvSpPr>
          <p:cNvPr id="5" name="TextBox 4"/>
          <p:cNvSpPr txBox="1"/>
          <p:nvPr/>
        </p:nvSpPr>
        <p:spPr>
          <a:xfrm>
            <a:off x="539552" y="1693882"/>
            <a:ext cx="4464496" cy="461665"/>
          </a:xfrm>
          <a:prstGeom prst="rect">
            <a:avLst/>
          </a:prstGeom>
          <a:noFill/>
        </p:spPr>
        <p:txBody>
          <a:bodyPr wrap="square" rtlCol="0">
            <a:spAutoFit/>
          </a:bodyPr>
          <a:lstStyle/>
          <a:p>
            <a:r>
              <a:rPr lang="fr-FR" sz="2400" dirty="0" smtClean="0"/>
              <a:t>Corrélation de </a:t>
            </a:r>
            <a:r>
              <a:rPr lang="fr-FR" sz="2400" b="1" dirty="0" smtClean="0"/>
              <a:t>Spearman</a:t>
            </a:r>
            <a:r>
              <a:rPr lang="fr-FR" sz="2400" dirty="0" smtClean="0"/>
              <a:t> </a:t>
            </a:r>
            <a:r>
              <a:rPr lang="fr-FR" sz="1800" dirty="0" smtClean="0"/>
              <a:t>:</a:t>
            </a:r>
            <a:endParaRPr lang="fr-FR"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769" y="2226865"/>
            <a:ext cx="4973100" cy="142596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83769" y="3769295"/>
                <a:ext cx="6120680" cy="307777"/>
              </a:xfrm>
              <a:prstGeom prst="rect">
                <a:avLst/>
              </a:prstGeom>
              <a:noFill/>
            </p:spPr>
            <p:txBody>
              <a:bodyPr wrap="square" rtlCol="0">
                <a:spAutoFit/>
              </a:bodyPr>
              <a:lstStyle/>
              <a:p>
                <a:r>
                  <a:rPr lang="fr-FR" dirty="0" smtClean="0"/>
                  <a:t>Avec (</a:t>
                </a:r>
                <a14:m>
                  <m:oMath xmlns:m="http://schemas.openxmlformats.org/officeDocument/2006/math">
                    <m:r>
                      <a:rPr lang="fr-FR" b="0" i="1" smtClean="0">
                        <a:latin typeface="Cambria Math"/>
                      </a:rPr>
                      <m:t>𝑥𝑖</m:t>
                    </m:r>
                    <m:r>
                      <a:rPr lang="fr-FR" b="0" i="1" smtClean="0">
                        <a:latin typeface="Cambria Math"/>
                      </a:rPr>
                      <m:t>,</m:t>
                    </m:r>
                    <m:r>
                      <a:rPr lang="fr-FR" b="0" i="1" smtClean="0">
                        <a:latin typeface="Cambria Math"/>
                      </a:rPr>
                      <m:t>𝑦𝑖</m:t>
                    </m:r>
                  </m:oMath>
                </a14:m>
                <a:r>
                  <a:rPr lang="fr-FR" dirty="0" smtClean="0"/>
                  <a:t>) les rangs données par les deux valeurs de Métriques (</a:t>
                </a:r>
                <a14:m>
                  <m:oMath xmlns:m="http://schemas.openxmlformats.org/officeDocument/2006/math">
                    <m:r>
                      <a:rPr lang="fr-FR" b="0" i="1" smtClean="0">
                        <a:latin typeface="Cambria Math"/>
                      </a:rPr>
                      <m:t>𝑋𝑖</m:t>
                    </m:r>
                    <m:r>
                      <a:rPr lang="fr-FR" b="0" i="1" smtClean="0">
                        <a:latin typeface="Cambria Math"/>
                      </a:rPr>
                      <m:t>, </m:t>
                    </m:r>
                    <m:r>
                      <a:rPr lang="fr-FR" b="0" i="1" smtClean="0">
                        <a:latin typeface="Cambria Math"/>
                      </a:rPr>
                      <m:t>𝑌𝑖</m:t>
                    </m:r>
                  </m:oMath>
                </a14:m>
                <a:r>
                  <a:rPr lang="fr-FR" dirty="0" smtClean="0"/>
                  <a:t>)</a:t>
                </a:r>
                <a:endParaRPr lang="fr-FR" dirty="0"/>
              </a:p>
            </p:txBody>
          </p:sp>
        </mc:Choice>
        <mc:Fallback xmlns="">
          <p:sp>
            <p:nvSpPr>
              <p:cNvPr id="7" name="TextBox 6"/>
              <p:cNvSpPr txBox="1">
                <a:spLocks noRot="1" noChangeAspect="1" noMove="1" noResize="1" noEditPoints="1" noAdjustHandles="1" noChangeArrowheads="1" noChangeShapeType="1" noTextEdit="1"/>
              </p:cNvSpPr>
              <p:nvPr/>
            </p:nvSpPr>
            <p:spPr>
              <a:xfrm>
                <a:off x="2183769" y="3769295"/>
                <a:ext cx="6120680" cy="307777"/>
              </a:xfrm>
              <a:prstGeom prst="rect">
                <a:avLst/>
              </a:prstGeom>
              <a:blipFill rotWithShape="1">
                <a:blip r:embed="rId4"/>
                <a:stretch>
                  <a:fillRect l="-199" t="-1961" b="-17647"/>
                </a:stretch>
              </a:blipFill>
            </p:spPr>
            <p:txBody>
              <a:bodyPr/>
              <a:lstStyle/>
              <a:p>
                <a:r>
                  <a:rPr lang="fr-FR">
                    <a:noFill/>
                  </a:rPr>
                  <a:t> </a:t>
                </a:r>
              </a:p>
            </p:txBody>
          </p:sp>
        </mc:Fallback>
      </mc:AlternateContent>
    </p:spTree>
    <p:extLst>
      <p:ext uri="{BB962C8B-B14F-4D97-AF65-F5344CB8AC3E}">
        <p14:creationId xmlns:p14="http://schemas.microsoft.com/office/powerpoint/2010/main" val="390715729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D</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Les algorithme de détection de renommage</a:t>
            </a:r>
            <a:endParaRPr lang="fr" dirty="0" smtClean="0"/>
          </a:p>
          <a:p>
            <a:pPr lvl="0" rtl="0">
              <a:spcBef>
                <a:spcPts val="0"/>
              </a:spcBef>
              <a:buNone/>
            </a:pPr>
            <a:endParaRPr lang="fr" dirty="0"/>
          </a:p>
          <a:p>
            <a:r>
              <a:rPr lang="fr-FR" sz="1400" i="1" dirty="0">
                <a:solidFill>
                  <a:schemeClr val="bg2"/>
                </a:solidFill>
              </a:rPr>
              <a:t>G. </a:t>
            </a:r>
            <a:r>
              <a:rPr lang="fr-FR" sz="1400" i="1" dirty="0" err="1">
                <a:solidFill>
                  <a:schemeClr val="bg2"/>
                </a:solidFill>
              </a:rPr>
              <a:t>Antoniol</a:t>
            </a:r>
            <a:r>
              <a:rPr lang="fr-FR" sz="1400" i="1" dirty="0">
                <a:solidFill>
                  <a:schemeClr val="bg2"/>
                </a:solidFill>
              </a:rPr>
              <a:t>, M. Di Penta, and E. </a:t>
            </a:r>
            <a:r>
              <a:rPr lang="fr-FR" sz="1400" i="1" dirty="0" err="1">
                <a:solidFill>
                  <a:schemeClr val="bg2"/>
                </a:solidFill>
              </a:rPr>
              <a:t>Merlo</a:t>
            </a:r>
            <a:r>
              <a:rPr lang="fr-FR" sz="1400" i="1" dirty="0">
                <a:solidFill>
                  <a:schemeClr val="bg2"/>
                </a:solidFill>
              </a:rPr>
              <a:t>. </a:t>
            </a:r>
            <a:r>
              <a:rPr lang="en-US" sz="1400" i="1" dirty="0" smtClean="0">
                <a:solidFill>
                  <a:schemeClr val="bg2"/>
                </a:solidFill>
              </a:rPr>
              <a:t>“</a:t>
            </a:r>
            <a:r>
              <a:rPr lang="fr-FR" sz="1400" i="1" dirty="0">
                <a:solidFill>
                  <a:schemeClr val="bg2"/>
                </a:solidFill>
              </a:rPr>
              <a:t>An </a:t>
            </a:r>
            <a:r>
              <a:rPr lang="fr-FR" sz="1400" i="1" dirty="0" err="1">
                <a:solidFill>
                  <a:schemeClr val="bg2"/>
                </a:solidFill>
              </a:rPr>
              <a:t>automatic</a:t>
            </a:r>
            <a:r>
              <a:rPr lang="fr-FR" sz="1400" i="1" dirty="0">
                <a:solidFill>
                  <a:schemeClr val="bg2"/>
                </a:solidFill>
              </a:rPr>
              <a:t> </a:t>
            </a:r>
            <a:r>
              <a:rPr lang="fr-FR" sz="1400" i="1" dirty="0" err="1">
                <a:solidFill>
                  <a:schemeClr val="bg2"/>
                </a:solidFill>
              </a:rPr>
              <a:t>approach</a:t>
            </a:r>
            <a:r>
              <a:rPr lang="fr-FR" sz="1400" i="1" dirty="0">
                <a:solidFill>
                  <a:schemeClr val="bg2"/>
                </a:solidFill>
              </a:rPr>
              <a:t> </a:t>
            </a:r>
            <a:r>
              <a:rPr lang="fr-FR" sz="1400" i="1" dirty="0" smtClean="0">
                <a:solidFill>
                  <a:schemeClr val="bg2"/>
                </a:solidFill>
              </a:rPr>
              <a:t>to </a:t>
            </a:r>
            <a:r>
              <a:rPr lang="en-US" sz="1400" i="1" dirty="0" smtClean="0">
                <a:solidFill>
                  <a:schemeClr val="bg2"/>
                </a:solidFill>
              </a:rPr>
              <a:t>identify class </a:t>
            </a:r>
            <a:r>
              <a:rPr lang="en-US" sz="1400" i="1" dirty="0">
                <a:solidFill>
                  <a:schemeClr val="bg2"/>
                </a:solidFill>
              </a:rPr>
              <a:t>evolution </a:t>
            </a:r>
            <a:r>
              <a:rPr lang="en-US" sz="1400" i="1" dirty="0" smtClean="0">
                <a:solidFill>
                  <a:schemeClr val="bg2"/>
                </a:solidFill>
              </a:rPr>
              <a:t>discontinuities”. </a:t>
            </a:r>
            <a:r>
              <a:rPr lang="en-US" sz="1400" i="1" dirty="0">
                <a:solidFill>
                  <a:schemeClr val="bg2"/>
                </a:solidFill>
              </a:rPr>
              <a:t>In </a:t>
            </a:r>
            <a:r>
              <a:rPr lang="en-US" sz="1400" i="1" dirty="0" smtClean="0">
                <a:solidFill>
                  <a:schemeClr val="bg2"/>
                </a:solidFill>
              </a:rPr>
              <a:t>Software </a:t>
            </a:r>
            <a:r>
              <a:rPr lang="en-US" sz="1400" i="1" dirty="0">
                <a:solidFill>
                  <a:schemeClr val="bg2"/>
                </a:solidFill>
              </a:rPr>
              <a:t>Evolution, 2004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T. Lavoie, F. </a:t>
            </a:r>
            <a:r>
              <a:rPr lang="en-US" sz="1400" i="1" dirty="0" err="1">
                <a:solidFill>
                  <a:schemeClr val="bg2"/>
                </a:solidFill>
              </a:rPr>
              <a:t>Khomh</a:t>
            </a:r>
            <a:r>
              <a:rPr lang="en-US" sz="1400" i="1" dirty="0">
                <a:solidFill>
                  <a:schemeClr val="bg2"/>
                </a:solidFill>
              </a:rPr>
              <a:t>, E. Merlo, and Ying </a:t>
            </a:r>
            <a:r>
              <a:rPr lang="en-US" sz="1400" i="1" dirty="0" err="1">
                <a:solidFill>
                  <a:schemeClr val="bg2"/>
                </a:solidFill>
              </a:rPr>
              <a:t>Zou</a:t>
            </a:r>
            <a:r>
              <a:rPr lang="en-US" sz="1400" i="1" dirty="0">
                <a:solidFill>
                  <a:schemeClr val="bg2"/>
                </a:solidFill>
              </a:rPr>
              <a:t>. </a:t>
            </a:r>
            <a:r>
              <a:rPr lang="en-US" sz="1400" i="1" dirty="0" smtClean="0">
                <a:solidFill>
                  <a:schemeClr val="bg2"/>
                </a:solidFill>
              </a:rPr>
              <a:t>“Inferring repository file </a:t>
            </a:r>
            <a:r>
              <a:rPr lang="en-US" sz="1400" i="1" dirty="0">
                <a:solidFill>
                  <a:schemeClr val="bg2"/>
                </a:solidFill>
              </a:rPr>
              <a:t>structure modifications using nearest-neighbor clone </a:t>
            </a:r>
            <a:r>
              <a:rPr lang="en-US" sz="1400" i="1" dirty="0" smtClean="0">
                <a:solidFill>
                  <a:schemeClr val="bg2"/>
                </a:solidFill>
              </a:rPr>
              <a:t>detection”, In </a:t>
            </a:r>
            <a:r>
              <a:rPr lang="en-US" sz="1400" i="1" dirty="0">
                <a:solidFill>
                  <a:schemeClr val="bg2"/>
                </a:solidFill>
              </a:rPr>
              <a:t>Reverse Engineering (WCRE), </a:t>
            </a:r>
            <a:r>
              <a:rPr lang="en-US" sz="1400" i="1" dirty="0" smtClean="0">
                <a:solidFill>
                  <a:schemeClr val="bg2"/>
                </a:solidFill>
              </a:rPr>
              <a:t>2012.</a:t>
            </a:r>
          </a:p>
          <a:p>
            <a:endParaRPr lang="en-US" sz="1400" i="1" dirty="0">
              <a:solidFill>
                <a:schemeClr val="bg2"/>
              </a:solidFill>
            </a:endParaRPr>
          </a:p>
          <a:p>
            <a:r>
              <a:rPr lang="fr-FR" sz="1400" i="1" dirty="0">
                <a:solidFill>
                  <a:schemeClr val="bg2"/>
                </a:solidFill>
              </a:rPr>
              <a:t>Daniela </a:t>
            </a:r>
            <a:r>
              <a:rPr lang="fr-FR" sz="1400" i="1" dirty="0" err="1">
                <a:solidFill>
                  <a:schemeClr val="bg2"/>
                </a:solidFill>
              </a:rPr>
              <a:t>Steidl</a:t>
            </a:r>
            <a:r>
              <a:rPr lang="fr-FR" sz="1400" i="1" dirty="0">
                <a:solidFill>
                  <a:schemeClr val="bg2"/>
                </a:solidFill>
              </a:rPr>
              <a:t>, Benjamin Hummel, and </a:t>
            </a:r>
            <a:r>
              <a:rPr lang="fr-FR" sz="1400" i="1" dirty="0" err="1">
                <a:solidFill>
                  <a:schemeClr val="bg2"/>
                </a:solidFill>
              </a:rPr>
              <a:t>Elmar</a:t>
            </a:r>
            <a:r>
              <a:rPr lang="fr-FR" sz="1400" i="1" dirty="0">
                <a:solidFill>
                  <a:schemeClr val="bg2"/>
                </a:solidFill>
              </a:rPr>
              <a:t> </a:t>
            </a:r>
            <a:r>
              <a:rPr lang="fr-FR" sz="1400" i="1" dirty="0" err="1" smtClean="0">
                <a:solidFill>
                  <a:schemeClr val="bg2"/>
                </a:solidFill>
              </a:rPr>
              <a:t>Juergens</a:t>
            </a:r>
            <a:r>
              <a:rPr lang="fr-FR" sz="1400" i="1" dirty="0" smtClean="0">
                <a:solidFill>
                  <a:schemeClr val="bg2"/>
                </a:solidFill>
              </a:rPr>
              <a:t>, </a:t>
            </a:r>
            <a:r>
              <a:rPr lang="en-US" sz="1400" i="1" dirty="0" smtClean="0">
                <a:solidFill>
                  <a:schemeClr val="bg2"/>
                </a:solidFill>
              </a:rPr>
              <a:t>“</a:t>
            </a:r>
            <a:r>
              <a:rPr lang="fr-FR" sz="1400" i="1" dirty="0" err="1" smtClean="0">
                <a:solidFill>
                  <a:schemeClr val="bg2"/>
                </a:solidFill>
              </a:rPr>
              <a:t>Incremental</a:t>
            </a:r>
            <a:r>
              <a:rPr lang="fr-FR" sz="1400" i="1" dirty="0" smtClean="0">
                <a:solidFill>
                  <a:schemeClr val="bg2"/>
                </a:solidFill>
              </a:rPr>
              <a:t> </a:t>
            </a:r>
            <a:r>
              <a:rPr lang="en-US" sz="1400" i="1" dirty="0" smtClean="0">
                <a:solidFill>
                  <a:schemeClr val="bg2"/>
                </a:solidFill>
              </a:rPr>
              <a:t>origin analysis of </a:t>
            </a:r>
            <a:r>
              <a:rPr lang="en-US" sz="1400" i="1" dirty="0">
                <a:solidFill>
                  <a:schemeClr val="bg2"/>
                </a:solidFill>
              </a:rPr>
              <a:t>source code </a:t>
            </a:r>
            <a:r>
              <a:rPr lang="en-US" sz="1400" i="1" dirty="0" smtClean="0">
                <a:solidFill>
                  <a:schemeClr val="bg2"/>
                </a:solidFill>
              </a:rPr>
              <a:t>files”. Conference </a:t>
            </a:r>
            <a:r>
              <a:rPr lang="en-US" sz="1400" i="1" dirty="0">
                <a:solidFill>
                  <a:schemeClr val="bg2"/>
                </a:solidFill>
              </a:rPr>
              <a:t>on Mining Software Repositories, 2014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Michael Godfrey and </a:t>
            </a:r>
            <a:r>
              <a:rPr lang="en-US" sz="1400" i="1" dirty="0" err="1">
                <a:solidFill>
                  <a:schemeClr val="bg2"/>
                </a:solidFill>
              </a:rPr>
              <a:t>Qiang</a:t>
            </a:r>
            <a:r>
              <a:rPr lang="en-US" sz="1400" i="1" dirty="0">
                <a:solidFill>
                  <a:schemeClr val="bg2"/>
                </a:solidFill>
              </a:rPr>
              <a:t> Tu. </a:t>
            </a:r>
            <a:r>
              <a:rPr lang="en-US" sz="1400" i="1" dirty="0" smtClean="0">
                <a:solidFill>
                  <a:schemeClr val="bg2"/>
                </a:solidFill>
              </a:rPr>
              <a:t>“Tracking </a:t>
            </a:r>
            <a:r>
              <a:rPr lang="en-US" sz="1400" i="1" dirty="0">
                <a:solidFill>
                  <a:schemeClr val="bg2"/>
                </a:solidFill>
              </a:rPr>
              <a:t>structural evolution </a:t>
            </a:r>
            <a:r>
              <a:rPr lang="en-US" sz="1400" i="1" dirty="0" smtClean="0">
                <a:solidFill>
                  <a:schemeClr val="bg2"/>
                </a:solidFill>
              </a:rPr>
              <a:t>using origin analysis”. International </a:t>
            </a:r>
            <a:r>
              <a:rPr lang="en-US" sz="1400" i="1" dirty="0">
                <a:solidFill>
                  <a:schemeClr val="bg2"/>
                </a:solidFill>
              </a:rPr>
              <a:t>Workshop </a:t>
            </a:r>
            <a:r>
              <a:rPr lang="en-US" sz="1400" i="1" dirty="0" smtClean="0">
                <a:solidFill>
                  <a:schemeClr val="bg2"/>
                </a:solidFill>
              </a:rPr>
              <a:t>on Principles </a:t>
            </a:r>
            <a:r>
              <a:rPr lang="en-US" sz="1400" i="1" dirty="0">
                <a:solidFill>
                  <a:schemeClr val="bg2"/>
                </a:solidFill>
              </a:rPr>
              <a:t>of Software Evolution, IWPSE </a:t>
            </a:r>
            <a:r>
              <a:rPr lang="en-US" sz="1400" i="1" dirty="0" smtClean="0">
                <a:solidFill>
                  <a:schemeClr val="bg2"/>
                </a:solidFill>
              </a:rPr>
              <a:t>2002</a:t>
            </a:r>
            <a:r>
              <a:rPr lang="fr-FR" sz="1400" i="1" dirty="0" smtClean="0">
                <a:solidFill>
                  <a:schemeClr val="bg2"/>
                </a:solidFill>
              </a:rPr>
              <a:t>.</a:t>
            </a:r>
            <a:endParaRPr lang="en-US" sz="1400" i="1" dirty="0">
              <a:solidFill>
                <a:schemeClr val="bg2"/>
              </a:solidFill>
            </a:endParaRPr>
          </a:p>
        </p:txBody>
      </p:sp>
    </p:spTree>
    <p:extLst>
      <p:ext uri="{BB962C8B-B14F-4D97-AF65-F5344CB8AC3E}">
        <p14:creationId xmlns:p14="http://schemas.microsoft.com/office/powerpoint/2010/main" val="2863183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Un modèle de prédiction</a:t>
            </a:r>
            <a:endParaRPr lang="fr-FR" sz="1400" dirty="0">
              <a:solidFill>
                <a:schemeClr val="bg2"/>
              </a:solidFill>
            </a:endParaRPr>
          </a:p>
        </p:txBody>
      </p:sp>
      <p:sp>
        <p:nvSpPr>
          <p:cNvPr id="3" name="Text Placeholder 2"/>
          <p:cNvSpPr>
            <a:spLocks noGrp="1"/>
          </p:cNvSpPr>
          <p:nvPr>
            <p:ph type="body" idx="1"/>
          </p:nvPr>
        </p:nvSpPr>
        <p:spPr>
          <a:xfrm>
            <a:off x="286330" y="2060848"/>
            <a:ext cx="8568952" cy="2280253"/>
          </a:xfrm>
        </p:spPr>
        <p:txBody>
          <a:bodyPr/>
          <a:lstStyle/>
          <a:p>
            <a:pPr marL="342900" indent="-342900">
              <a:buFont typeface="Wingdings" panose="05000000000000000000" pitchFamily="2" charset="2"/>
              <a:buChar char="Ø"/>
            </a:pPr>
            <a:r>
              <a:rPr lang="fr-FR" sz="2400" dirty="0" smtClean="0"/>
              <a:t>Métriques logicielles : Version fixée d’un logiciel.</a:t>
            </a:r>
            <a:br>
              <a:rPr lang="fr-FR" sz="2400" dirty="0" smtClean="0"/>
            </a:br>
            <a:r>
              <a:rPr lang="fr-FR" sz="2400" dirty="0" smtClean="0"/>
              <a:t>			      (Ligne de codes, complexité du code)</a:t>
            </a:r>
          </a:p>
          <a:p>
            <a:r>
              <a:rPr lang="fr-FR" sz="2400" dirty="0" smtClean="0"/>
              <a:t/>
            </a:r>
            <a:br>
              <a:rPr lang="fr-FR" sz="2400" dirty="0" smtClean="0"/>
            </a:br>
            <a:endParaRPr lang="fr-FR" sz="2400" dirty="0" smtClean="0"/>
          </a:p>
          <a:p>
            <a:pPr marL="342900" indent="-342900">
              <a:buFont typeface="Wingdings" panose="05000000000000000000" pitchFamily="2" charset="2"/>
              <a:buChar char="Ø"/>
            </a:pPr>
            <a:r>
              <a:rPr lang="fr-FR" sz="2400" dirty="0" smtClean="0"/>
              <a:t>Métriques de procédés : Evolution du logiciel, suite de 					versions.</a:t>
            </a:r>
          </a:p>
          <a:p>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3</a:t>
            </a:r>
            <a:endParaRPr lang="fr-FR" dirty="0" smtClean="0"/>
          </a:p>
        </p:txBody>
      </p:sp>
      <p:sp>
        <p:nvSpPr>
          <p:cNvPr id="5" name="TextBox 4"/>
          <p:cNvSpPr txBox="1"/>
          <p:nvPr/>
        </p:nvSpPr>
        <p:spPr>
          <a:xfrm>
            <a:off x="611560" y="5924412"/>
            <a:ext cx="7632848" cy="523220"/>
          </a:xfrm>
          <a:prstGeom prst="rect">
            <a:avLst/>
          </a:prstGeom>
          <a:noFill/>
        </p:spPr>
        <p:txBody>
          <a:bodyPr wrap="square" rtlCol="0">
            <a:spAutoFit/>
          </a:bodyPr>
          <a:lstStyle/>
          <a:p>
            <a:r>
              <a:rPr lang="en-US" i="1" dirty="0" err="1" smtClean="0">
                <a:solidFill>
                  <a:schemeClr val="bg2"/>
                </a:solidFill>
              </a:rPr>
              <a:t>Nagappan</a:t>
            </a:r>
            <a:r>
              <a:rPr lang="en-US" i="1" dirty="0" smtClean="0">
                <a:solidFill>
                  <a:schemeClr val="bg2"/>
                </a:solidFill>
              </a:rPr>
              <a:t> et al. “Use </a:t>
            </a:r>
            <a:r>
              <a:rPr lang="en-US" i="1" dirty="0">
                <a:solidFill>
                  <a:schemeClr val="bg2"/>
                </a:solidFill>
              </a:rPr>
              <a:t>of relative code </a:t>
            </a:r>
            <a:r>
              <a:rPr lang="en-US" i="1" dirty="0" smtClean="0">
                <a:solidFill>
                  <a:schemeClr val="bg2"/>
                </a:solidFill>
              </a:rPr>
              <a:t>churn measures </a:t>
            </a:r>
            <a:r>
              <a:rPr lang="en-US" i="1" dirty="0">
                <a:solidFill>
                  <a:schemeClr val="bg2"/>
                </a:solidFill>
              </a:rPr>
              <a:t>to predict system defect </a:t>
            </a:r>
            <a:r>
              <a:rPr lang="en-US" i="1" dirty="0" smtClean="0">
                <a:solidFill>
                  <a:schemeClr val="bg2"/>
                </a:solidFill>
              </a:rPr>
              <a:t>density”, ICSE </a:t>
            </a:r>
            <a:r>
              <a:rPr lang="en-US" i="1" dirty="0">
                <a:solidFill>
                  <a:schemeClr val="bg2"/>
                </a:solidFill>
              </a:rPr>
              <a:t> </a:t>
            </a:r>
            <a:r>
              <a:rPr lang="en-US" i="1" dirty="0" smtClean="0">
                <a:solidFill>
                  <a:schemeClr val="bg2"/>
                </a:solidFill>
              </a:rPr>
              <a:t>2005.</a:t>
            </a:r>
            <a:endParaRPr lang="fr-FR" i="1" dirty="0">
              <a:solidFill>
                <a:schemeClr val="bg2"/>
              </a:solidFill>
            </a:endParaRPr>
          </a:p>
        </p:txBody>
      </p:sp>
      <p:sp>
        <p:nvSpPr>
          <p:cNvPr id="6" name="TextBox 5"/>
          <p:cNvSpPr txBox="1"/>
          <p:nvPr/>
        </p:nvSpPr>
        <p:spPr>
          <a:xfrm>
            <a:off x="611560" y="5157192"/>
            <a:ext cx="7632848" cy="523220"/>
          </a:xfrm>
          <a:prstGeom prst="rect">
            <a:avLst/>
          </a:prstGeom>
          <a:noFill/>
        </p:spPr>
        <p:txBody>
          <a:bodyPr wrap="square" rtlCol="0">
            <a:spAutoFit/>
          </a:bodyPr>
          <a:lstStyle/>
          <a:p>
            <a:r>
              <a:rPr lang="fr-FR" i="1" dirty="0" err="1" smtClean="0">
                <a:solidFill>
                  <a:schemeClr val="bg2"/>
                </a:solidFill>
              </a:rPr>
              <a:t>Bird</a:t>
            </a:r>
            <a:r>
              <a:rPr lang="fr-FR" i="1" dirty="0" smtClean="0">
                <a:solidFill>
                  <a:schemeClr val="bg2"/>
                </a:solidFill>
              </a:rPr>
              <a:t> et al.</a:t>
            </a:r>
            <a:r>
              <a:rPr lang="fr-FR" i="1" dirty="0">
                <a:solidFill>
                  <a:schemeClr val="bg2"/>
                </a:solidFill>
              </a:rPr>
              <a:t> </a:t>
            </a:r>
            <a:r>
              <a:rPr lang="en-US" i="1" dirty="0" smtClean="0">
                <a:solidFill>
                  <a:schemeClr val="bg2"/>
                </a:solidFill>
              </a:rPr>
              <a:t>“Don’t touch </a:t>
            </a:r>
            <a:r>
              <a:rPr lang="en-US" i="1" dirty="0">
                <a:solidFill>
                  <a:schemeClr val="bg2"/>
                </a:solidFill>
              </a:rPr>
              <a:t>my code ! : </a:t>
            </a:r>
            <a:r>
              <a:rPr lang="en-US" i="1" dirty="0" smtClean="0">
                <a:solidFill>
                  <a:schemeClr val="bg2"/>
                </a:solidFill>
              </a:rPr>
              <a:t>examining the </a:t>
            </a:r>
            <a:r>
              <a:rPr lang="en-US" i="1" dirty="0">
                <a:solidFill>
                  <a:schemeClr val="bg2"/>
                </a:solidFill>
              </a:rPr>
              <a:t>effects of ownership on software </a:t>
            </a:r>
            <a:r>
              <a:rPr lang="en-US" i="1" dirty="0" smtClean="0">
                <a:solidFill>
                  <a:schemeClr val="bg2"/>
                </a:solidFill>
              </a:rPr>
              <a:t>quality”, </a:t>
            </a:r>
            <a:r>
              <a:rPr lang="en-US" i="1" dirty="0">
                <a:solidFill>
                  <a:schemeClr val="bg2"/>
                </a:solidFill>
              </a:rPr>
              <a:t>ESEC/FSE </a:t>
            </a:r>
            <a:r>
              <a:rPr lang="en-US" i="1" dirty="0" smtClean="0">
                <a:solidFill>
                  <a:schemeClr val="bg2"/>
                </a:solidFill>
              </a:rPr>
              <a:t> 2011.</a:t>
            </a:r>
            <a:endParaRPr lang="fr-FR" i="1" dirty="0">
              <a:solidFill>
                <a:schemeClr val="bg2"/>
              </a:solidFill>
            </a:endParaRPr>
          </a:p>
        </p:txBody>
      </p:sp>
    </p:spTree>
    <p:extLst>
      <p:ext uri="{BB962C8B-B14F-4D97-AF65-F5344CB8AC3E}">
        <p14:creationId xmlns:p14="http://schemas.microsoft.com/office/powerpoint/2010/main" val="350336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67545" y="288000"/>
            <a:ext cx="8037599" cy="1143200"/>
          </a:xfrm>
          <a:prstGeom prst="rect">
            <a:avLst/>
          </a:prstGeom>
        </p:spPr>
        <p:txBody>
          <a:bodyPr lIns="91425" tIns="91425" rIns="91425" bIns="91425" anchor="ctr" anchorCtr="0">
            <a:noAutofit/>
          </a:bodyPr>
          <a:lstStyle/>
          <a:p>
            <a:pPr lvl="0" rtl="0">
              <a:spcBef>
                <a:spcPts val="0"/>
              </a:spcBef>
              <a:buNone/>
            </a:pPr>
            <a:r>
              <a:rPr lang="fr" dirty="0"/>
              <a:t>Métriques de procédés</a:t>
            </a:r>
            <a:endParaRPr lang="fr" dirty="0"/>
          </a:p>
        </p:txBody>
      </p:sp>
      <p:sp>
        <p:nvSpPr>
          <p:cNvPr id="38" name="Shape 38"/>
          <p:cNvSpPr txBox="1">
            <a:spLocks noGrp="1"/>
          </p:cNvSpPr>
          <p:nvPr>
            <p:ph type="body" idx="1"/>
          </p:nvPr>
        </p:nvSpPr>
        <p:spPr>
          <a:xfrm>
            <a:off x="288000" y="1964858"/>
            <a:ext cx="8538599" cy="3768399"/>
          </a:xfrm>
          <a:prstGeom prst="rect">
            <a:avLst/>
          </a:prstGeom>
        </p:spPr>
        <p:txBody>
          <a:bodyPr lIns="91425" tIns="91425" rIns="91425" bIns="91425" anchor="t" anchorCtr="0">
            <a:noAutofit/>
          </a:bodyPr>
          <a:lstStyle/>
          <a:p>
            <a:pPr marL="381000" lvl="0" indent="-342900" rtl="0">
              <a:spcBef>
                <a:spcPts val="0"/>
              </a:spcBef>
              <a:buClr>
                <a:schemeClr val="dk1"/>
              </a:buClr>
              <a:buSzPct val="100000"/>
              <a:buFont typeface="Wingdings" panose="05000000000000000000" pitchFamily="2" charset="2"/>
              <a:buChar char="Ø"/>
            </a:pPr>
            <a:r>
              <a:rPr lang="fr" sz="2400" dirty="0"/>
              <a:t>NoD </a:t>
            </a:r>
            <a:r>
              <a:rPr lang="fr" sz="2400" dirty="0" smtClean="0">
                <a:solidFill>
                  <a:schemeClr val="bg2"/>
                </a:solidFill>
              </a:rPr>
              <a:t>(Number of Developers): </a:t>
            </a:r>
            <a:r>
              <a:rPr lang="fr" sz="2400" dirty="0"/>
              <a:t>nombre de développeurs </a:t>
            </a:r>
            <a:r>
              <a:rPr lang="fr" sz="2400" dirty="0" smtClean="0"/>
              <a:t/>
            </a:r>
            <a:br>
              <a:rPr lang="fr" sz="2400" dirty="0" smtClean="0"/>
            </a:br>
            <a:endParaRPr lang="fr" sz="2400" dirty="0"/>
          </a:p>
          <a:p>
            <a:pPr marL="381000" lvl="0" indent="-342900" rtl="0">
              <a:spcBef>
                <a:spcPts val="0"/>
              </a:spcBef>
              <a:buClr>
                <a:schemeClr val="dk1"/>
              </a:buClr>
              <a:buSzPct val="100000"/>
              <a:buFont typeface="Wingdings" panose="05000000000000000000" pitchFamily="2" charset="2"/>
              <a:buChar char="Ø"/>
            </a:pPr>
            <a:r>
              <a:rPr lang="fr" sz="2400" dirty="0"/>
              <a:t>NoC </a:t>
            </a:r>
            <a:r>
              <a:rPr lang="fr" sz="2400" dirty="0" smtClean="0">
                <a:solidFill>
                  <a:schemeClr val="bg2"/>
                </a:solidFill>
              </a:rPr>
              <a:t>(Number of Changes): </a:t>
            </a:r>
            <a:r>
              <a:rPr lang="fr" sz="2400" dirty="0"/>
              <a:t>nombre de </a:t>
            </a:r>
            <a:r>
              <a:rPr lang="fr" sz="2400" dirty="0" smtClean="0"/>
              <a:t>modifications</a:t>
            </a:r>
            <a:br>
              <a:rPr lang="fr" sz="2400" dirty="0" smtClean="0"/>
            </a:br>
            <a:endParaRPr lang="fr" sz="2400" dirty="0"/>
          </a:p>
          <a:p>
            <a:pPr marL="381000" lvl="0" indent="-342900">
              <a:spcBef>
                <a:spcPts val="0"/>
              </a:spcBef>
              <a:buClr>
                <a:schemeClr val="dk1"/>
              </a:buClr>
              <a:buSzPct val="100000"/>
              <a:buFont typeface="Wingdings" panose="05000000000000000000" pitchFamily="2" charset="2"/>
              <a:buChar char="Ø"/>
            </a:pPr>
            <a:r>
              <a:rPr lang="fr" sz="2400" dirty="0"/>
              <a:t>CC </a:t>
            </a:r>
            <a:r>
              <a:rPr lang="fr" sz="2400" dirty="0" smtClean="0">
                <a:solidFill>
                  <a:schemeClr val="bg2"/>
                </a:solidFill>
              </a:rPr>
              <a:t>(Code Churn): </a:t>
            </a:r>
            <a:r>
              <a:rPr lang="fr" sz="2400" dirty="0"/>
              <a:t>nombre de </a:t>
            </a:r>
            <a:r>
              <a:rPr lang="fr" sz="2400" dirty="0" smtClean="0"/>
              <a:t>lignes ajoutées </a:t>
            </a:r>
            <a:r>
              <a:rPr lang="fr" sz="2400" dirty="0"/>
              <a:t>ou </a:t>
            </a:r>
            <a:r>
              <a:rPr lang="fr" sz="2400" dirty="0" smtClean="0"/>
              <a:t>supprimées</a:t>
            </a:r>
            <a:endParaRPr lang="fr" sz="2400" dirty="0"/>
          </a:p>
        </p:txBody>
      </p:sp>
      <p:sp>
        <p:nvSpPr>
          <p:cNvPr id="39" name="Shape 39"/>
          <p:cNvSpPr txBox="1"/>
          <p:nvPr/>
        </p:nvSpPr>
        <p:spPr>
          <a:xfrm>
            <a:off x="241808" y="5541235"/>
            <a:ext cx="8002600" cy="906397"/>
          </a:xfrm>
          <a:prstGeom prst="rect">
            <a:avLst/>
          </a:prstGeom>
        </p:spPr>
        <p:txBody>
          <a:bodyPr lIns="91425" tIns="91425" rIns="91425" bIns="91425" anchor="t" anchorCtr="0">
            <a:noAutofit/>
          </a:bodyPr>
          <a:lstStyle/>
          <a:p>
            <a:pPr lvl="0">
              <a:buClr>
                <a:schemeClr val="dk1"/>
              </a:buClr>
              <a:buSzPct val="78571"/>
            </a:pPr>
            <a:r>
              <a:rPr lang="fr" dirty="0" smtClean="0">
                <a:solidFill>
                  <a:srgbClr val="666666"/>
                </a:solidFill>
              </a:rPr>
              <a:t>* Radjenovic </a:t>
            </a:r>
            <a:r>
              <a:rPr lang="fr" i="1" dirty="0">
                <a:solidFill>
                  <a:srgbClr val="666666"/>
                </a:solidFill>
              </a:rPr>
              <a:t>et </a:t>
            </a:r>
            <a:r>
              <a:rPr lang="fr" i="1" dirty="0" smtClean="0">
                <a:solidFill>
                  <a:srgbClr val="666666"/>
                </a:solidFill>
              </a:rPr>
              <a:t>al,</a:t>
            </a:r>
            <a:r>
              <a:rPr lang="fr" i="1" dirty="0">
                <a:solidFill>
                  <a:srgbClr val="666666"/>
                </a:solidFill>
              </a:rPr>
              <a:t> </a:t>
            </a:r>
            <a:r>
              <a:rPr lang="fr" i="1" dirty="0" smtClean="0">
                <a:solidFill>
                  <a:srgbClr val="666666"/>
                </a:solidFill>
              </a:rPr>
              <a:t/>
            </a:r>
            <a:br>
              <a:rPr lang="fr" i="1" dirty="0" smtClean="0">
                <a:solidFill>
                  <a:srgbClr val="666666"/>
                </a:solidFill>
              </a:rPr>
            </a:br>
            <a:r>
              <a:rPr lang="fr" dirty="0" smtClean="0">
                <a:solidFill>
                  <a:srgbClr val="666666"/>
                </a:solidFill>
              </a:rPr>
              <a:t>“</a:t>
            </a:r>
            <a:r>
              <a:rPr lang="fr" dirty="0">
                <a:solidFill>
                  <a:srgbClr val="666666"/>
                </a:solidFill>
              </a:rPr>
              <a:t>Software fault prediction metrics : A systematic literature review</a:t>
            </a:r>
            <a:r>
              <a:rPr lang="fr" dirty="0" smtClean="0">
                <a:solidFill>
                  <a:srgbClr val="666666"/>
                </a:solidFill>
              </a:rPr>
              <a:t>.”, </a:t>
            </a:r>
            <a:r>
              <a:rPr lang="fr-FR" dirty="0" smtClean="0">
                <a:solidFill>
                  <a:srgbClr val="666666"/>
                </a:solidFill>
              </a:rPr>
              <a:t>Information </a:t>
            </a:r>
            <a:r>
              <a:rPr lang="fr-FR" dirty="0">
                <a:solidFill>
                  <a:srgbClr val="666666"/>
                </a:solidFill>
              </a:rPr>
              <a:t>and Software </a:t>
            </a:r>
            <a:r>
              <a:rPr lang="fr-FR" dirty="0" err="1">
                <a:solidFill>
                  <a:srgbClr val="666666"/>
                </a:solidFill>
              </a:rPr>
              <a:t>Technology</a:t>
            </a:r>
            <a:r>
              <a:rPr lang="fr-FR" dirty="0">
                <a:solidFill>
                  <a:srgbClr val="666666"/>
                </a:solidFill>
              </a:rPr>
              <a:t>, </a:t>
            </a:r>
            <a:r>
              <a:rPr lang="fr" dirty="0" smtClean="0">
                <a:solidFill>
                  <a:srgbClr val="666666"/>
                </a:solidFill>
              </a:rPr>
              <a:t>2013</a:t>
            </a:r>
            <a:endParaRPr lang="fr" dirty="0">
              <a:solidFill>
                <a:srgbClr val="666666"/>
              </a:solidFill>
            </a:endParaRPr>
          </a:p>
        </p:txBody>
      </p:sp>
      <p:sp>
        <p:nvSpPr>
          <p:cNvPr id="5" name="TextBox 4"/>
          <p:cNvSpPr txBox="1"/>
          <p:nvPr/>
        </p:nvSpPr>
        <p:spPr>
          <a:xfrm>
            <a:off x="8855282" y="6536095"/>
            <a:ext cx="288718" cy="307777"/>
          </a:xfrm>
          <a:prstGeom prst="rect">
            <a:avLst/>
          </a:prstGeom>
          <a:noFill/>
        </p:spPr>
        <p:txBody>
          <a:bodyPr wrap="square" rtlCol="0">
            <a:spAutoFit/>
          </a:bodyPr>
          <a:lstStyle/>
          <a:p>
            <a:r>
              <a:rPr lang="fr-FR" dirty="0"/>
              <a:t>4</a:t>
            </a:r>
            <a:endParaRPr lang="fr-FR"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5</a:t>
            </a:r>
          </a:p>
        </p:txBody>
      </p:sp>
      <p:sp>
        <p:nvSpPr>
          <p:cNvPr id="7"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smtClean="0"/>
              <a:t>NoD,	NoC,	CC</a:t>
            </a:r>
            <a:endParaRPr lang="fr" b="1"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Problématique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3658" r="1126" b="-671"/>
          <a:stretch/>
        </p:blipFill>
        <p:spPr>
          <a:xfrm>
            <a:off x="14872" y="2995923"/>
            <a:ext cx="1244760" cy="977070"/>
          </a:xfrm>
          <a:prstGeom prst="rect">
            <a:avLst/>
          </a:prstGeom>
        </p:spPr>
      </p:pic>
      <p:sp>
        <p:nvSpPr>
          <p:cNvPr id="6" name="TextBox 5"/>
          <p:cNvSpPr txBox="1"/>
          <p:nvPr/>
        </p:nvSpPr>
        <p:spPr>
          <a:xfrm>
            <a:off x="899592" y="3068960"/>
            <a:ext cx="7272808" cy="830997"/>
          </a:xfrm>
          <a:prstGeom prst="rect">
            <a:avLst/>
          </a:prstGeom>
          <a:noFill/>
        </p:spPr>
        <p:txBody>
          <a:bodyPr wrap="square" rtlCol="0">
            <a:spAutoFit/>
          </a:bodyPr>
          <a:lstStyle/>
          <a:p>
            <a:pPr algn="ctr"/>
            <a:r>
              <a:rPr lang="fr-FR" sz="2400" dirty="0" smtClean="0"/>
              <a:t>Le </a:t>
            </a:r>
            <a:r>
              <a:rPr lang="fr-FR" sz="2400" b="1" dirty="0" smtClean="0"/>
              <a:t>renommage</a:t>
            </a:r>
            <a:r>
              <a:rPr lang="fr-FR" sz="2400" dirty="0" smtClean="0"/>
              <a:t> d’élément du code source peut-il fausser le calcul des métriques de procédés ?</a:t>
            </a:r>
            <a:endParaRPr lang="fr-FR" sz="2400" dirty="0"/>
          </a:p>
        </p:txBody>
      </p:sp>
      <p:sp>
        <p:nvSpPr>
          <p:cNvPr id="7" name="TextBox 6"/>
          <p:cNvSpPr txBox="1"/>
          <p:nvPr/>
        </p:nvSpPr>
        <p:spPr>
          <a:xfrm>
            <a:off x="8855282" y="6550223"/>
            <a:ext cx="288718" cy="307777"/>
          </a:xfrm>
          <a:prstGeom prst="rect">
            <a:avLst/>
          </a:prstGeom>
          <a:noFill/>
        </p:spPr>
        <p:txBody>
          <a:bodyPr wrap="square" rtlCol="0">
            <a:spAutoFit/>
          </a:bodyPr>
          <a:lstStyle/>
          <a:p>
            <a:r>
              <a:rPr lang="fr-FR" dirty="0" smtClean="0"/>
              <a:t>6</a:t>
            </a:r>
            <a:endParaRPr lang="fr-FR" dirty="0" smtClean="0"/>
          </a:p>
        </p:txBody>
      </p:sp>
    </p:spTree>
    <p:extLst>
      <p:ext uri="{BB962C8B-B14F-4D97-AF65-F5344CB8AC3E}">
        <p14:creationId xmlns:p14="http://schemas.microsoft.com/office/powerpoint/2010/main" val="148733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smtClean="0">
                <a:solidFill>
                  <a:schemeClr val="bg2"/>
                </a:solidFill>
              </a:rPr>
              <a:t>calcul de métriques </a:t>
            </a:r>
            <a:r>
              <a:rPr lang="fr" sz="1400" u="sng" dirty="0" smtClean="0">
                <a:solidFill>
                  <a:schemeClr val="bg2"/>
                </a:solidFill>
              </a:rPr>
              <a:t>sans</a:t>
            </a:r>
            <a:r>
              <a:rPr lang="fr" sz="1400" dirty="0" smtClean="0">
                <a:solidFill>
                  <a:schemeClr val="bg2"/>
                </a:solidFill>
              </a:rPr>
              <a:t> détection de renommage</a:t>
            </a:r>
            <a:endParaRPr lang="fr" sz="1400" dirty="0">
              <a:solidFill>
                <a:schemeClr val="bg2"/>
              </a:solidFill>
            </a:endParaRP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6"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2</a:t>
            </a:r>
            <a:endParaRPr lang="fr" b="1" dirty="0"/>
          </a:p>
        </p:txBody>
      </p:sp>
      <p:sp>
        <p:nvSpPr>
          <p:cNvPr id="5" name="TextBox 4"/>
          <p:cNvSpPr txBox="1"/>
          <p:nvPr/>
        </p:nvSpPr>
        <p:spPr>
          <a:xfrm>
            <a:off x="8855282" y="6550223"/>
            <a:ext cx="288718" cy="307777"/>
          </a:xfrm>
          <a:prstGeom prst="rect">
            <a:avLst/>
          </a:prstGeom>
          <a:noFill/>
        </p:spPr>
        <p:txBody>
          <a:bodyPr wrap="square" rtlCol="0">
            <a:spAutoFit/>
          </a:bodyPr>
          <a:lstStyle/>
          <a:p>
            <a:r>
              <a:rPr lang="fr-FR" dirty="0" smtClean="0"/>
              <a:t>7</a:t>
            </a:r>
            <a:endParaRPr lang="fr-FR" dirty="0" smtClean="0"/>
          </a:p>
        </p:txBody>
      </p:sp>
    </p:spTree>
    <p:extLst>
      <p:ext uri="{BB962C8B-B14F-4D97-AF65-F5344CB8AC3E}">
        <p14:creationId xmlns:p14="http://schemas.microsoft.com/office/powerpoint/2010/main" val="130821011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Exemple </a:t>
            </a:r>
            <a:r>
              <a:rPr lang="fr" sz="1400" dirty="0" smtClean="0">
                <a:solidFill>
                  <a:schemeClr val="bg2"/>
                </a:solidFill>
              </a:rPr>
              <a:t>calcul </a:t>
            </a:r>
            <a:r>
              <a:rPr lang="fr" sz="1400" dirty="0">
                <a:solidFill>
                  <a:schemeClr val="bg2"/>
                </a:solidFill>
              </a:rPr>
              <a:t>de métriques </a:t>
            </a:r>
            <a:r>
              <a:rPr lang="fr" sz="1400" u="sng" dirty="0" smtClean="0">
                <a:solidFill>
                  <a:schemeClr val="bg2"/>
                </a:solidFill>
              </a:rPr>
              <a:t>avec</a:t>
            </a:r>
            <a:r>
              <a:rPr lang="fr" sz="1400" dirty="0" smtClean="0">
                <a:solidFill>
                  <a:schemeClr val="bg2"/>
                </a:solidFill>
              </a:rPr>
              <a:t> </a:t>
            </a:r>
            <a:r>
              <a:rPr lang="fr" sz="1400" dirty="0">
                <a:solidFill>
                  <a:schemeClr val="bg2"/>
                </a:solidFill>
              </a:rPr>
              <a:t>détection de renommage</a:t>
            </a:r>
          </a:p>
        </p:txBody>
      </p:sp>
      <p:pic>
        <p:nvPicPr>
          <p:cNvPr id="52" name="Shape 52"/>
          <p:cNvPicPr preferRelativeResize="0"/>
          <p:nvPr/>
        </p:nvPicPr>
        <p:blipFill>
          <a:blip r:embed="rId3"/>
          <a:stretch>
            <a:fillRect/>
          </a:stretch>
        </p:blipFill>
        <p:spPr>
          <a:xfrm>
            <a:off x="612125" y="1693967"/>
            <a:ext cx="5009574" cy="4078465"/>
          </a:xfrm>
          <a:prstGeom prst="rect">
            <a:avLst/>
          </a:prstGeom>
          <a:noFill/>
          <a:ln>
            <a:noFill/>
          </a:ln>
        </p:spPr>
      </p:pic>
      <p:sp>
        <p:nvSpPr>
          <p:cNvPr id="7" name="Shape 46"/>
          <p:cNvSpPr txBox="1"/>
          <p:nvPr/>
        </p:nvSpPr>
        <p:spPr>
          <a:xfrm>
            <a:off x="6012160" y="5123590"/>
            <a:ext cx="2736304" cy="441407"/>
          </a:xfrm>
          <a:prstGeom prst="rect">
            <a:avLst/>
          </a:prstGeom>
        </p:spPr>
        <p:txBody>
          <a:bodyPr lIns="91425" tIns="91425" rIns="91425" bIns="91425" anchor="t" anchorCtr="0">
            <a:noAutofit/>
          </a:bodyPr>
          <a:lstStyle/>
          <a:p>
            <a:pPr>
              <a:spcBef>
                <a:spcPts val="0"/>
              </a:spcBef>
              <a:buNone/>
            </a:pPr>
            <a:r>
              <a:rPr lang="fr" b="1" dirty="0"/>
              <a:t>NoD = 3</a:t>
            </a:r>
            <a:r>
              <a:rPr lang="fr" b="1" dirty="0" smtClean="0"/>
              <a:t>,	NoC = 3,	CC = 2</a:t>
            </a:r>
            <a:endParaRPr lang="fr" b="1" dirty="0"/>
          </a:p>
        </p:txBody>
      </p:sp>
      <p:sp>
        <p:nvSpPr>
          <p:cNvPr id="8" name="Shape 46"/>
          <p:cNvSpPr txBox="1"/>
          <p:nvPr/>
        </p:nvSpPr>
        <p:spPr>
          <a:xfrm>
            <a:off x="6012160" y="3694498"/>
            <a:ext cx="2736304" cy="441407"/>
          </a:xfrm>
          <a:prstGeom prst="rect">
            <a:avLst/>
          </a:prstGeom>
        </p:spPr>
        <p:txBody>
          <a:bodyPr lIns="91425" tIns="91425" rIns="91425" bIns="91425" anchor="t" anchorCtr="0">
            <a:noAutofit/>
          </a:bodyPr>
          <a:lstStyle/>
          <a:p>
            <a:pPr>
              <a:spcBef>
                <a:spcPts val="0"/>
              </a:spcBef>
              <a:buNone/>
            </a:pPr>
            <a:r>
              <a:rPr lang="fr" b="1" dirty="0"/>
              <a:t>NoD = 2</a:t>
            </a:r>
            <a:r>
              <a:rPr lang="fr" b="1" dirty="0" smtClean="0"/>
              <a:t>,	NoC = 2,	CC = 1</a:t>
            </a:r>
            <a:endParaRPr lang="fr" b="1" dirty="0"/>
          </a:p>
        </p:txBody>
      </p:sp>
      <p:sp>
        <p:nvSpPr>
          <p:cNvPr id="9" name="Shape 46"/>
          <p:cNvSpPr txBox="1"/>
          <p:nvPr/>
        </p:nvSpPr>
        <p:spPr>
          <a:xfrm>
            <a:off x="6012160" y="2094012"/>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1</a:t>
            </a:r>
            <a:endParaRPr lang="fr" b="1" dirty="0"/>
          </a:p>
        </p:txBody>
      </p:sp>
      <p:sp>
        <p:nvSpPr>
          <p:cNvPr id="11" name="TextBox 10"/>
          <p:cNvSpPr txBox="1"/>
          <p:nvPr/>
        </p:nvSpPr>
        <p:spPr>
          <a:xfrm>
            <a:off x="8855282" y="6550223"/>
            <a:ext cx="288718" cy="307777"/>
          </a:xfrm>
          <a:prstGeom prst="rect">
            <a:avLst/>
          </a:prstGeom>
          <a:noFill/>
        </p:spPr>
        <p:txBody>
          <a:bodyPr wrap="square" rtlCol="0">
            <a:spAutoFit/>
          </a:bodyPr>
          <a:lstStyle/>
          <a:p>
            <a:r>
              <a:rPr lang="fr-FR" dirty="0" smtClean="0"/>
              <a:t>8</a:t>
            </a:r>
            <a:endParaRPr lang="fr-FR"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a:t>Analyse des études antérieures</a:t>
            </a:r>
          </a:p>
        </p:txBody>
      </p:sp>
      <p:sp>
        <p:nvSpPr>
          <p:cNvPr id="2" name="TextBox 1"/>
          <p:cNvSpPr txBox="1"/>
          <p:nvPr/>
        </p:nvSpPr>
        <p:spPr>
          <a:xfrm>
            <a:off x="525175" y="1844824"/>
            <a:ext cx="6768752" cy="523220"/>
          </a:xfrm>
          <a:prstGeom prst="rect">
            <a:avLst/>
          </a:prstGeom>
          <a:noFill/>
        </p:spPr>
        <p:txBody>
          <a:bodyPr wrap="square" rtlCol="0">
            <a:spAutoFit/>
          </a:bodyPr>
          <a:lstStyle/>
          <a:p>
            <a:r>
              <a:rPr lang="fr-FR" i="1" dirty="0" err="1" smtClean="0">
                <a:solidFill>
                  <a:schemeClr val="bg2"/>
                </a:solidFill>
              </a:rPr>
              <a:t>Radjenovic</a:t>
            </a:r>
            <a:r>
              <a:rPr lang="fr-FR" i="1" dirty="0" smtClean="0">
                <a:solidFill>
                  <a:schemeClr val="bg2"/>
                </a:solidFill>
              </a:rPr>
              <a:t> et al, </a:t>
            </a:r>
            <a:r>
              <a:rPr lang="en-US" i="1" dirty="0" smtClean="0">
                <a:solidFill>
                  <a:schemeClr val="bg2"/>
                </a:solidFill>
              </a:rPr>
              <a:t>“Software fault </a:t>
            </a:r>
            <a:r>
              <a:rPr lang="en-US" i="1" dirty="0">
                <a:solidFill>
                  <a:schemeClr val="bg2"/>
                </a:solidFill>
              </a:rPr>
              <a:t>prediction metrics : A systematic </a:t>
            </a:r>
            <a:r>
              <a:rPr lang="en-US" i="1" dirty="0" smtClean="0">
                <a:solidFill>
                  <a:schemeClr val="bg2"/>
                </a:solidFill>
              </a:rPr>
              <a:t>literature review”, </a:t>
            </a:r>
            <a:r>
              <a:rPr lang="en-US" i="1" dirty="0">
                <a:solidFill>
                  <a:schemeClr val="bg2"/>
                </a:solidFill>
              </a:rPr>
              <a:t>Information and Software Technology, </a:t>
            </a:r>
            <a:r>
              <a:rPr lang="fr-FR" i="1" dirty="0" smtClean="0">
                <a:solidFill>
                  <a:schemeClr val="bg2"/>
                </a:solidFill>
              </a:rPr>
              <a:t>2013.</a:t>
            </a:r>
          </a:p>
        </p:txBody>
      </p:sp>
      <p:sp>
        <p:nvSpPr>
          <p:cNvPr id="3" name="TextBox 2"/>
          <p:cNvSpPr txBox="1"/>
          <p:nvPr/>
        </p:nvSpPr>
        <p:spPr>
          <a:xfrm>
            <a:off x="525175" y="3645024"/>
            <a:ext cx="3182730"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11 projets open source</a:t>
            </a:r>
            <a:endParaRPr lang="fr-FR" sz="1800" dirty="0"/>
          </a:p>
        </p:txBody>
      </p:sp>
      <p:sp>
        <p:nvSpPr>
          <p:cNvPr id="4" name="TextBox 3"/>
          <p:cNvSpPr txBox="1"/>
          <p:nvPr/>
        </p:nvSpPr>
        <p:spPr>
          <a:xfrm>
            <a:off x="5436096" y="3645024"/>
            <a:ext cx="2894698"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15 projets industriels</a:t>
            </a:r>
            <a:endParaRPr lang="fr-FR" sz="1800" dirty="0"/>
          </a:p>
        </p:txBody>
      </p:sp>
      <p:sp>
        <p:nvSpPr>
          <p:cNvPr id="5" name="TextBox 4"/>
          <p:cNvSpPr txBox="1"/>
          <p:nvPr/>
        </p:nvSpPr>
        <p:spPr>
          <a:xfrm>
            <a:off x="512598" y="2636912"/>
            <a:ext cx="7818195" cy="646331"/>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solidFill>
                  <a:schemeClr val="tx1"/>
                </a:solidFill>
              </a:rPr>
              <a:t>Des études </a:t>
            </a:r>
            <a:r>
              <a:rPr lang="fr-FR" sz="1800" dirty="0">
                <a:solidFill>
                  <a:schemeClr val="tx1"/>
                </a:solidFill>
              </a:rPr>
              <a:t>et expérimentations pour la prédiction de bugs, </a:t>
            </a:r>
            <a:r>
              <a:rPr lang="fr-FR" sz="1800" dirty="0" smtClean="0">
                <a:solidFill>
                  <a:schemeClr val="tx1"/>
                </a:solidFill>
              </a:rPr>
              <a:t>qui utilisent </a:t>
            </a:r>
            <a:r>
              <a:rPr lang="fr-FR" sz="1800" dirty="0">
                <a:solidFill>
                  <a:schemeClr val="tx1"/>
                </a:solidFill>
              </a:rPr>
              <a:t>les métriques de procédés </a:t>
            </a:r>
            <a:r>
              <a:rPr lang="fr-FR" sz="1800" dirty="0" smtClean="0">
                <a:solidFill>
                  <a:schemeClr val="tx1"/>
                </a:solidFill>
              </a:rPr>
              <a:t>:</a:t>
            </a:r>
            <a:endParaRPr lang="fr-FR" sz="1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54" y="4293096"/>
            <a:ext cx="1589167" cy="5435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572" y="4851630"/>
            <a:ext cx="1173981" cy="5698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5035399"/>
            <a:ext cx="772247" cy="77224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540" y="5869593"/>
            <a:ext cx="578032" cy="549130"/>
          </a:xfrm>
          <a:prstGeom prst="rect">
            <a:avLst/>
          </a:prstGeom>
        </p:spPr>
      </p:pic>
      <p:sp>
        <p:nvSpPr>
          <p:cNvPr id="11" name="TextBox 10"/>
          <p:cNvSpPr txBox="1"/>
          <p:nvPr/>
        </p:nvSpPr>
        <p:spPr>
          <a:xfrm>
            <a:off x="2694572" y="6157113"/>
            <a:ext cx="864096" cy="261610"/>
          </a:xfrm>
          <a:prstGeom prst="rect">
            <a:avLst/>
          </a:prstGeom>
          <a:noFill/>
        </p:spPr>
        <p:txBody>
          <a:bodyPr wrap="square" rtlCol="0">
            <a:spAutoFit/>
          </a:bodyPr>
          <a:lstStyle/>
          <a:p>
            <a:r>
              <a:rPr lang="fr-FR" sz="1100" dirty="0" err="1" smtClean="0"/>
              <a:t>ArgoUML</a:t>
            </a:r>
            <a:endParaRPr lang="fr-FR" sz="11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4255" y="4353371"/>
            <a:ext cx="2158380" cy="1079190"/>
          </a:xfrm>
          <a:prstGeom prst="rect">
            <a:avLst/>
          </a:prstGeom>
        </p:spPr>
      </p:pic>
      <p:sp>
        <p:nvSpPr>
          <p:cNvPr id="13" name="TextBox 12"/>
          <p:cNvSpPr txBox="1"/>
          <p:nvPr/>
        </p:nvSpPr>
        <p:spPr>
          <a:xfrm>
            <a:off x="8855282" y="6550223"/>
            <a:ext cx="288718" cy="307777"/>
          </a:xfrm>
          <a:prstGeom prst="rect">
            <a:avLst/>
          </a:prstGeom>
          <a:noFill/>
        </p:spPr>
        <p:txBody>
          <a:bodyPr wrap="square" rtlCol="0">
            <a:spAutoFit/>
          </a:bodyPr>
          <a:lstStyle/>
          <a:p>
            <a:r>
              <a:rPr lang="fr-FR" dirty="0" smtClean="0"/>
              <a:t>9</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3408</TotalTime>
  <Words>1600</Words>
  <Application>Microsoft Office PowerPoint</Application>
  <PresentationFormat>On-screen Show (4:3)</PresentationFormat>
  <Paragraphs>169</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simple-light</vt:lpstr>
      <vt:lpstr>L’impact du renommage sur les métriques de procédés</vt:lpstr>
      <vt:lpstr>La prédiction de bugs</vt:lpstr>
      <vt:lpstr>Un modèle de prédiction</vt:lpstr>
      <vt:lpstr>Métriques de procédés</vt:lpstr>
      <vt:lpstr>Exemple métriques et renommage</vt:lpstr>
      <vt:lpstr>Problématique</vt:lpstr>
      <vt:lpstr>Exemple calcul de métriques sans détection de renommage</vt:lpstr>
      <vt:lpstr>Exemple calcul de métriques avec détection de renommage</vt:lpstr>
      <vt:lpstr>Analyse des études antérieures</vt:lpstr>
      <vt:lpstr>Questions de recherche</vt:lpstr>
      <vt:lpstr>Etude préliminaire traitement du renommage par les VCS</vt:lpstr>
      <vt:lpstr>Corpus</vt:lpstr>
      <vt:lpstr>Première expérience</vt:lpstr>
      <vt:lpstr>Première expérience</vt:lpstr>
      <vt:lpstr>PowerPoint Presentation</vt:lpstr>
      <vt:lpstr>Première expérience</vt:lpstr>
      <vt:lpstr>Première expérience</vt:lpstr>
      <vt:lpstr>Résultats première expérience</vt:lpstr>
      <vt:lpstr>Deuxième expérience Spearman</vt:lpstr>
      <vt:lpstr>Deuxième expérience Méthodologie</vt:lpstr>
      <vt:lpstr>Résultats deuxième expérience</vt:lpstr>
      <vt:lpstr>Limitations</vt:lpstr>
      <vt:lpstr>Conclusion</vt:lpstr>
      <vt:lpstr>Annexe A</vt:lpstr>
      <vt:lpstr>Annexe B</vt:lpstr>
      <vt:lpstr>Annexe C</vt:lpstr>
      <vt:lpstr>Annexe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du renommage sur les métriques de procédés</dc:title>
  <dc:creator>Stonesong</dc:creator>
  <cp:lastModifiedBy>Stonesong</cp:lastModifiedBy>
  <cp:revision>88</cp:revision>
  <dcterms:modified xsi:type="dcterms:W3CDTF">2014-06-10T08:42:14Z</dcterms:modified>
</cp:coreProperties>
</file>