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4"/>
  </p:notesMasterIdLst>
  <p:handoutMasterIdLst>
    <p:handoutMasterId r:id="rId15"/>
  </p:handoutMasterIdLst>
  <p:sldIdLst>
    <p:sldId id="338" r:id="rId5"/>
    <p:sldId id="340" r:id="rId6"/>
    <p:sldId id="349" r:id="rId7"/>
    <p:sldId id="351" r:id="rId8"/>
    <p:sldId id="352" r:id="rId9"/>
    <p:sldId id="357" r:id="rId10"/>
    <p:sldId id="358" r:id="rId11"/>
    <p:sldId id="35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507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6/27/2021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6/27/2021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6/27/2021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5B67-55DA-424F-9805-71BDE70D7489}" type="datetimeFigureOut">
              <a:rPr lang="en-US" noProof="0" smtClean="0"/>
              <a:t>6/27/2021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CC1-1436-4FA3-B5BE-7FF06ED26E0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1237608" y="2063551"/>
            <a:ext cx="2328880" cy="2051919"/>
          </a:xfrm>
          <a:solidFill>
            <a:schemeClr val="tx2"/>
          </a:solidFill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4908556" y="2063551"/>
            <a:ext cx="2328880" cy="2051919"/>
          </a:xfrm>
          <a:solidFill>
            <a:schemeClr val="tx2"/>
          </a:solidFill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8579504" y="2063551"/>
            <a:ext cx="2328880" cy="2051919"/>
          </a:xfrm>
          <a:solidFill>
            <a:schemeClr val="tx2"/>
          </a:solidFill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1" hasCustomPrompt="1"/>
          </p:nvPr>
        </p:nvSpPr>
        <p:spPr>
          <a:xfrm>
            <a:off x="728482" y="4259751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Insert Name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727854" y="4460676"/>
            <a:ext cx="3317238" cy="212725"/>
          </a:xfrm>
        </p:spPr>
        <p:txBody>
          <a:bodyPr>
            <a:noAutofit/>
          </a:bodyPr>
          <a:lstStyle>
            <a:lvl1pPr marL="0" indent="0" algn="ctr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27402" y="4933816"/>
            <a:ext cx="3351751" cy="1490098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Insert Profile Detail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41" hasCustomPrompt="1"/>
          </p:nvPr>
        </p:nvSpPr>
        <p:spPr>
          <a:xfrm>
            <a:off x="4415005" y="4259751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Insert Name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42" hasCustomPrompt="1"/>
          </p:nvPr>
        </p:nvSpPr>
        <p:spPr>
          <a:xfrm>
            <a:off x="4414377" y="4460676"/>
            <a:ext cx="3317238" cy="212725"/>
          </a:xfrm>
        </p:spPr>
        <p:txBody>
          <a:bodyPr>
            <a:noAutofit/>
          </a:bodyPr>
          <a:lstStyle>
            <a:lvl1pPr marL="0" indent="0" algn="ctr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4413925" y="4933816"/>
            <a:ext cx="3351751" cy="1490098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Insert Profile Detail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44" hasCustomPrompt="1"/>
          </p:nvPr>
        </p:nvSpPr>
        <p:spPr>
          <a:xfrm>
            <a:off x="8101528" y="4259751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Insert Name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45" hasCustomPrompt="1"/>
          </p:nvPr>
        </p:nvSpPr>
        <p:spPr>
          <a:xfrm>
            <a:off x="8100900" y="4460676"/>
            <a:ext cx="3317238" cy="212725"/>
          </a:xfrm>
        </p:spPr>
        <p:txBody>
          <a:bodyPr>
            <a:noAutofit/>
          </a:bodyPr>
          <a:lstStyle>
            <a:lvl1pPr marL="0" indent="0" algn="ctr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6" hasCustomPrompt="1"/>
          </p:nvPr>
        </p:nvSpPr>
        <p:spPr>
          <a:xfrm>
            <a:off x="8100448" y="4933816"/>
            <a:ext cx="3351751" cy="1490098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Insert Profile Detail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74A82460-2A11-4842-BF35-3C6799C4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D72EBBB3-86E3-0D49-AFB5-BAB82C8F6544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1E9B3DA-A75C-E947-B309-3CE35073E1FD}"/>
              </a:ext>
            </a:extLst>
          </p:cNvPr>
          <p:cNvCxnSpPr/>
          <p:nvPr userDrawn="1"/>
        </p:nvCxnSpPr>
        <p:spPr>
          <a:xfrm>
            <a:off x="1186323" y="4806226"/>
            <a:ext cx="2400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C9E365-8CE7-5742-8FB0-881AF8246701}"/>
              </a:ext>
            </a:extLst>
          </p:cNvPr>
          <p:cNvCxnSpPr/>
          <p:nvPr userDrawn="1"/>
        </p:nvCxnSpPr>
        <p:spPr>
          <a:xfrm>
            <a:off x="4872846" y="4806226"/>
            <a:ext cx="2400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4E0687B-A3DE-9D4B-9499-96776C0A7A52}"/>
              </a:ext>
            </a:extLst>
          </p:cNvPr>
          <p:cNvCxnSpPr/>
          <p:nvPr userDrawn="1"/>
        </p:nvCxnSpPr>
        <p:spPr>
          <a:xfrm>
            <a:off x="8559369" y="4806226"/>
            <a:ext cx="2400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2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  <p:sldLayoutId id="2147483686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Flight delay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Springboard bootcamp project unit 20.3.2</a:t>
            </a:r>
          </a:p>
        </p:txBody>
      </p:sp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  <a:p>
            <a:r>
              <a:rPr lang="en-US" dirty="0"/>
              <a:t>Delayed flights vs On schedule flights</a:t>
            </a:r>
          </a:p>
          <a:p>
            <a:r>
              <a:rPr lang="en-US" dirty="0"/>
              <a:t>Delayed flight pattern by factors</a:t>
            </a:r>
          </a:p>
          <a:p>
            <a:pPr lvl="1"/>
            <a:r>
              <a:rPr lang="en-US" dirty="0"/>
              <a:t>Time of day</a:t>
            </a:r>
          </a:p>
          <a:p>
            <a:pPr lvl="1"/>
            <a:r>
              <a:rPr lang="en-US" dirty="0"/>
              <a:t>Month of year</a:t>
            </a:r>
          </a:p>
          <a:p>
            <a:pPr lvl="1"/>
            <a:r>
              <a:rPr lang="en-US" dirty="0"/>
              <a:t>Carriers</a:t>
            </a:r>
          </a:p>
          <a:p>
            <a:pPr lvl="1"/>
            <a:r>
              <a:rPr lang="en-US" dirty="0"/>
              <a:t>Airport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61710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b="1" dirty="0"/>
              <a:t>Source: </a:t>
            </a:r>
            <a:r>
              <a:rPr lang="en-US" sz="1800" dirty="0"/>
              <a:t>The data set comes from a Kaggle competition for flight delay predictions</a:t>
            </a:r>
            <a:r>
              <a:rPr lang="en-US" sz="1800" baseline="30000" dirty="0"/>
              <a:t>1</a:t>
            </a:r>
            <a:r>
              <a:rPr lang="en-US" sz="1800" dirty="0"/>
              <a:t>. </a:t>
            </a:r>
            <a:endParaRPr lang="en-US" sz="1800" baseline="30000" dirty="0"/>
          </a:p>
          <a:p>
            <a:pPr marL="0" indent="0">
              <a:buNone/>
            </a:pPr>
            <a:r>
              <a:rPr lang="en-US" sz="1800" dirty="0"/>
              <a:t>The dataset has 100,000 flight entries with details including:</a:t>
            </a:r>
          </a:p>
          <a:p>
            <a:r>
              <a:rPr lang="en-US" dirty="0"/>
              <a:t>Month</a:t>
            </a:r>
          </a:p>
          <a:p>
            <a:r>
              <a:rPr lang="en-US" dirty="0"/>
              <a:t>Day of month</a:t>
            </a:r>
          </a:p>
          <a:p>
            <a:r>
              <a:rPr lang="en-US" dirty="0"/>
              <a:t>Day of week</a:t>
            </a:r>
          </a:p>
          <a:p>
            <a:r>
              <a:rPr lang="en-US" dirty="0"/>
              <a:t>Departing time</a:t>
            </a:r>
          </a:p>
          <a:p>
            <a:r>
              <a:rPr lang="en-US" dirty="0"/>
              <a:t>Carrier</a:t>
            </a:r>
          </a:p>
          <a:p>
            <a:r>
              <a:rPr lang="en-US" dirty="0"/>
              <a:t>Origin</a:t>
            </a:r>
          </a:p>
          <a:p>
            <a:r>
              <a:rPr lang="en-US" dirty="0"/>
              <a:t>Destination</a:t>
            </a:r>
          </a:p>
          <a:p>
            <a:r>
              <a:rPr lang="en-US" dirty="0"/>
              <a:t>Distance</a:t>
            </a:r>
          </a:p>
          <a:p>
            <a:r>
              <a:rPr lang="en-US" dirty="0"/>
              <a:t>Whether or not it’s delayed for more than 15 minutes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Bodoni SvtyTwo ITC TT-Book"/>
              </a:rPr>
              <a:t>Data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4D6D97-334E-41BB-9A98-8632CC1DCC38}"/>
              </a:ext>
            </a:extLst>
          </p:cNvPr>
          <p:cNvSpPr txBox="1"/>
          <p:nvPr/>
        </p:nvSpPr>
        <p:spPr>
          <a:xfrm>
            <a:off x="293615" y="6354953"/>
            <a:ext cx="4039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1 data link: https://www.kaggle.com/c/flight-delays-spring-2018/data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CD009E8-D3DE-4368-8E16-D5FD91520A0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46" r="48418"/>
          <a:stretch/>
        </p:blipFill>
        <p:spPr>
          <a:xfrm>
            <a:off x="5181599" y="0"/>
            <a:ext cx="6269373" cy="6858000"/>
          </a:xfrm>
        </p:spPr>
      </p:pic>
    </p:spTree>
    <p:extLst>
      <p:ext uri="{BB962C8B-B14F-4D97-AF65-F5344CB8AC3E}">
        <p14:creationId xmlns:p14="http://schemas.microsoft.com/office/powerpoint/2010/main" val="3470517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tent Placeholder 49"/>
          <p:cNvSpPr>
            <a:spLocks noGrp="1"/>
          </p:cNvSpPr>
          <p:nvPr>
            <p:ph sz="quarter" idx="40"/>
          </p:nvPr>
        </p:nvSpPr>
        <p:spPr/>
        <p:txBody>
          <a:bodyPr/>
          <a:lstStyle/>
          <a:p>
            <a:r>
              <a:rPr lang="en-US" dirty="0"/>
              <a:t>Most of flights depart during the day time.</a:t>
            </a:r>
            <a:endParaRPr lang="id-ID" dirty="0"/>
          </a:p>
        </p:txBody>
      </p:sp>
      <p:sp>
        <p:nvSpPr>
          <p:cNvPr id="53" name="Content Placeholder 52"/>
          <p:cNvSpPr>
            <a:spLocks noGrp="1"/>
          </p:cNvSpPr>
          <p:nvPr>
            <p:ph sz="quarter" idx="43"/>
          </p:nvPr>
        </p:nvSpPr>
        <p:spPr/>
        <p:txBody>
          <a:bodyPr/>
          <a:lstStyle/>
          <a:p>
            <a:r>
              <a:rPr lang="en-US" dirty="0"/>
              <a:t>In our dataset, Southwest (WN), American Airlines (AA) and Delta (DL) operates the most flights .</a:t>
            </a:r>
            <a:endParaRPr lang="id-ID" dirty="0"/>
          </a:p>
        </p:txBody>
      </p:sp>
      <p:sp>
        <p:nvSpPr>
          <p:cNvPr id="56" name="Content Placeholder 55"/>
          <p:cNvSpPr>
            <a:spLocks noGrp="1"/>
          </p:cNvSpPr>
          <p:nvPr>
            <p:ph sz="quarter" idx="46"/>
          </p:nvPr>
        </p:nvSpPr>
        <p:spPr/>
        <p:txBody>
          <a:bodyPr/>
          <a:lstStyle/>
          <a:p>
            <a:r>
              <a:rPr lang="en-US" dirty="0"/>
              <a:t>The dataset has data from 289 airports. Among those Atlanta (ATL), Chicago (ORD) and Dallas (DFW) are the busiest airports. </a:t>
            </a:r>
            <a:endParaRPr lang="id-ID" dirty="0"/>
          </a:p>
        </p:txBody>
      </p:sp>
      <p:sp>
        <p:nvSpPr>
          <p:cNvPr id="110" name="Title 109">
            <a:extLst>
              <a:ext uri="{FF2B5EF4-FFF2-40B4-BE49-F238E27FC236}">
                <a16:creationId xmlns:a16="http://schemas.microsoft.com/office/drawing/2014/main" id="{A1393A7A-A21F-744F-8224-3E39DD33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28FA8A41-7059-468E-80C7-0BE645D49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433" y="2054244"/>
            <a:ext cx="376237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0A451C0B-1248-4FF3-B836-690497069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750" y="2066925"/>
            <a:ext cx="382905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FB02B436-C06D-449C-949D-6F2A4D1E1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6925"/>
            <a:ext cx="376237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32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tent Placeholder 49"/>
          <p:cNvSpPr>
            <a:spLocks noGrp="1"/>
          </p:cNvSpPr>
          <p:nvPr>
            <p:ph sz="quarter" idx="40"/>
          </p:nvPr>
        </p:nvSpPr>
        <p:spPr/>
        <p:txBody>
          <a:bodyPr/>
          <a:lstStyle/>
          <a:p>
            <a:r>
              <a:rPr lang="en-US" dirty="0"/>
              <a:t>19% of flights are delayed by at least 15 minutes.</a:t>
            </a:r>
            <a:endParaRPr lang="id-ID" dirty="0"/>
          </a:p>
        </p:txBody>
      </p:sp>
      <p:sp>
        <p:nvSpPr>
          <p:cNvPr id="53" name="Content Placeholder 52"/>
          <p:cNvSpPr>
            <a:spLocks noGrp="1"/>
          </p:cNvSpPr>
          <p:nvPr>
            <p:ph sz="quarter" idx="43"/>
          </p:nvPr>
        </p:nvSpPr>
        <p:spPr>
          <a:xfrm>
            <a:off x="4313257" y="4933816"/>
            <a:ext cx="3351751" cy="1490098"/>
          </a:xfrm>
        </p:spPr>
        <p:txBody>
          <a:bodyPr/>
          <a:lstStyle/>
          <a:p>
            <a:r>
              <a:rPr lang="en-US" dirty="0"/>
              <a:t>An increasing number of flights tend to get delayed as the departure time gets later and later.</a:t>
            </a:r>
            <a:endParaRPr lang="id-ID" dirty="0"/>
          </a:p>
        </p:txBody>
      </p:sp>
      <p:sp>
        <p:nvSpPr>
          <p:cNvPr id="56" name="Content Placeholder 55"/>
          <p:cNvSpPr>
            <a:spLocks noGrp="1"/>
          </p:cNvSpPr>
          <p:nvPr>
            <p:ph sz="quarter" idx="46"/>
          </p:nvPr>
        </p:nvSpPr>
        <p:spPr/>
        <p:txBody>
          <a:bodyPr/>
          <a:lstStyle/>
          <a:p>
            <a:r>
              <a:rPr lang="en-US" dirty="0"/>
              <a:t>The percentage of delayed flights is very low starting at 5 AM, but starts increasing over time and reaches  the peak after mid-night. </a:t>
            </a:r>
            <a:endParaRPr lang="id-ID" dirty="0"/>
          </a:p>
        </p:txBody>
      </p:sp>
      <p:sp>
        <p:nvSpPr>
          <p:cNvPr id="110" name="Title 109">
            <a:extLst>
              <a:ext uri="{FF2B5EF4-FFF2-40B4-BE49-F238E27FC236}">
                <a16:creationId xmlns:a16="http://schemas.microsoft.com/office/drawing/2014/main" id="{A1393A7A-A21F-744F-8224-3E39DD33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Delayed flights vs On schedule flights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30727347-1DB9-4B58-8938-C976B9A16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08" y="2166936"/>
            <a:ext cx="263842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1755BDF5-406A-47C9-AA9E-4A9A8682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485" y="2090737"/>
            <a:ext cx="376237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49FAA149-76D3-4F76-A023-5884405F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948" y="2105024"/>
            <a:ext cx="37147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40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3BDB4C-EA8A-406C-A24C-936802560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956391"/>
            <a:ext cx="8705419" cy="4467523"/>
          </a:xfrm>
        </p:spPr>
        <p:txBody>
          <a:bodyPr/>
          <a:lstStyle/>
          <a:p>
            <a:r>
              <a:rPr lang="en-US" dirty="0"/>
              <a:t>June, July and December show the highest percentage of flight delays.</a:t>
            </a:r>
          </a:p>
          <a:p>
            <a:r>
              <a:rPr lang="en-US" dirty="0"/>
              <a:t>April, May and September show the lowest percentage of flight delays.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155C3F-A30F-4696-8A99-83619CCA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delays in different months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33C02A6-DC87-4918-8A8E-6416E7C7D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445" y="3429000"/>
            <a:ext cx="58578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01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3BDB4C-EA8A-406C-A24C-936802560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956391"/>
            <a:ext cx="8705419" cy="4467523"/>
          </a:xfrm>
        </p:spPr>
        <p:txBody>
          <a:bodyPr/>
          <a:lstStyle/>
          <a:p>
            <a:r>
              <a:rPr lang="en-US" dirty="0"/>
              <a:t>The chart below shows the chance of flight delay and airport capacity for those airports that at least depart 200 flights.</a:t>
            </a:r>
          </a:p>
          <a:p>
            <a:r>
              <a:rPr lang="en-US" dirty="0"/>
              <a:t>There appears to be a slight upward trend, which means a bigger airport tend to have a higher percentage of flight delays.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155C3F-A30F-4696-8A99-83619CCA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delays vs airport capacity</a:t>
            </a:r>
          </a:p>
        </p:txBody>
      </p:sp>
      <p:pic>
        <p:nvPicPr>
          <p:cNvPr id="8202" name="Picture 10">
            <a:extLst>
              <a:ext uri="{FF2B5EF4-FFF2-40B4-BE49-F238E27FC236}">
                <a16:creationId xmlns:a16="http://schemas.microsoft.com/office/drawing/2014/main" id="{E227FBF9-10E6-4CE1-938F-C00C7744C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705" y="3510924"/>
            <a:ext cx="851535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290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3BDB4C-EA8A-406C-A24C-936802560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956391"/>
            <a:ext cx="8705419" cy="4467523"/>
          </a:xfrm>
        </p:spPr>
        <p:txBody>
          <a:bodyPr/>
          <a:lstStyle/>
          <a:p>
            <a:r>
              <a:rPr lang="en-US" dirty="0"/>
              <a:t>ExpressJet (EV) and Alaska Airlines (AS) show the highest percentage of flight delays while Hawaiian Airlines (HA) and 9 Air (AQ) show the lowest.</a:t>
            </a:r>
          </a:p>
          <a:p>
            <a:r>
              <a:rPr lang="en-US" dirty="0"/>
              <a:t>There seems to be a trend between carrier capacity and percentage of flight delays. The trend is more obvious among big carriers (&gt;4000 flights) than smaller ones.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155C3F-A30F-4696-8A99-83619CCA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delays vs Carrier capacity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CFF7A766-CB21-4F94-BD0E-DDCC9B249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49" y="3431694"/>
            <a:ext cx="37338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DA33362D-48F0-4A19-8FA5-540CB6DD2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778" y="3242956"/>
            <a:ext cx="41719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500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69AA2-97D6-4693-9E8A-BEBB49A5C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average percentage of flight delays is 19%. However, this chance varies based on multiple factors. </a:t>
            </a:r>
          </a:p>
          <a:p>
            <a:r>
              <a:rPr lang="en-US" dirty="0"/>
              <a:t>A flight at a later time in the day tend to have a higher chance of delay than an earlier time.</a:t>
            </a:r>
          </a:p>
          <a:p>
            <a:r>
              <a:rPr lang="en-US" dirty="0"/>
              <a:t>Summer time and December tend to have higher chance of flight delays.</a:t>
            </a:r>
          </a:p>
          <a:p>
            <a:r>
              <a:rPr lang="en-US" dirty="0"/>
              <a:t>Airport capacity and carrier capacity may have slight impact on flight delay likelihood.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7C633-6FA1-4FBC-8E61-54FEB458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F2522BB-2C01-4155-A69A-7D2B2029A89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9106" r="291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8130679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CCE8C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17DF47-B23F-4BE1-BFEA-606A2B2788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252</TotalTime>
  <Words>441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Helvetica Light</vt:lpstr>
      <vt:lpstr>Arial</vt:lpstr>
      <vt:lpstr>Calibri</vt:lpstr>
      <vt:lpstr>Garamond</vt:lpstr>
      <vt:lpstr>Wingdings 2</vt:lpstr>
      <vt:lpstr>DividendVTI</vt:lpstr>
      <vt:lpstr>Flight delay analysis</vt:lpstr>
      <vt:lpstr>Outline</vt:lpstr>
      <vt:lpstr>Data overview</vt:lpstr>
      <vt:lpstr>Data overview</vt:lpstr>
      <vt:lpstr>Delayed flights vs On schedule flights</vt:lpstr>
      <vt:lpstr>Flight delays in different months</vt:lpstr>
      <vt:lpstr>Flight delays vs airport capacity</vt:lpstr>
      <vt:lpstr>Flight delays vs Carrier capacity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delay analysisreport</dc:title>
  <dc:creator>Xiangnan Shi</dc:creator>
  <cp:lastModifiedBy>Xiangnan Shi</cp:lastModifiedBy>
  <cp:revision>21</cp:revision>
  <dcterms:created xsi:type="dcterms:W3CDTF">2021-06-27T17:03:40Z</dcterms:created>
  <dcterms:modified xsi:type="dcterms:W3CDTF">2021-06-27T21:15:43Z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