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4"/>
  </p:notesMasterIdLst>
  <p:handoutMasterIdLst>
    <p:handoutMasterId r:id="rId25"/>
  </p:handoutMasterIdLst>
  <p:sldIdLst>
    <p:sldId id="338" r:id="rId5"/>
    <p:sldId id="340" r:id="rId6"/>
    <p:sldId id="348" r:id="rId7"/>
    <p:sldId id="347" r:id="rId8"/>
    <p:sldId id="350" r:id="rId9"/>
    <p:sldId id="351" r:id="rId10"/>
    <p:sldId id="352" r:id="rId11"/>
    <p:sldId id="349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DFDCD6-B64A-4B1A-9D0B-030441347B21}">
          <p14:sldIdLst>
            <p14:sldId id="338"/>
            <p14:sldId id="340"/>
            <p14:sldId id="348"/>
            <p14:sldId id="347"/>
            <p14:sldId id="350"/>
            <p14:sldId id="351"/>
            <p14:sldId id="352"/>
            <p14:sldId id="349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07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ED153-3C9C-4562-BDAF-4D920FE9387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BED7F-8BC1-43F1-B4FA-EC4D77667C23}">
      <dgm:prSet phldrT="[Text]"/>
      <dgm:spPr/>
      <dgm:t>
        <a:bodyPr/>
        <a:lstStyle/>
        <a:p>
          <a:r>
            <a:rPr lang="en-US" dirty="0" err="1"/>
            <a:t>Energy_data</a:t>
          </a:r>
          <a:endParaRPr lang="en-US" dirty="0"/>
        </a:p>
      </dgm:t>
    </dgm:pt>
    <dgm:pt modelId="{3DF85255-A8A6-422E-ABDA-5DB40DC11245}" type="parTrans" cxnId="{AA519269-B31B-4B9C-ABEE-F33F92291E66}">
      <dgm:prSet/>
      <dgm:spPr/>
      <dgm:t>
        <a:bodyPr/>
        <a:lstStyle/>
        <a:p>
          <a:endParaRPr lang="en-US"/>
        </a:p>
      </dgm:t>
    </dgm:pt>
    <dgm:pt modelId="{37DAADF0-FCD0-41F5-8419-AE453D064F66}" type="sibTrans" cxnId="{AA519269-B31B-4B9C-ABEE-F33F92291E66}">
      <dgm:prSet/>
      <dgm:spPr/>
      <dgm:t>
        <a:bodyPr/>
        <a:lstStyle/>
        <a:p>
          <a:endParaRPr lang="en-US"/>
        </a:p>
      </dgm:t>
    </dgm:pt>
    <dgm:pt modelId="{39347E78-2B42-4651-AE89-FE56497746EC}">
      <dgm:prSet phldrT="[Text]"/>
      <dgm:spPr/>
      <dgm:t>
        <a:bodyPr/>
        <a:lstStyle/>
        <a:p>
          <a:r>
            <a:rPr lang="en-US" dirty="0" err="1"/>
            <a:t>Buliding_id</a:t>
          </a:r>
          <a:endParaRPr lang="en-US" dirty="0"/>
        </a:p>
      </dgm:t>
    </dgm:pt>
    <dgm:pt modelId="{6AF03B73-2C23-4481-B33B-58886B7BE8C3}" type="parTrans" cxnId="{A4AD895C-536F-4850-B8B9-A7A3B4BBC3DA}">
      <dgm:prSet/>
      <dgm:spPr/>
      <dgm:t>
        <a:bodyPr/>
        <a:lstStyle/>
        <a:p>
          <a:endParaRPr lang="en-US"/>
        </a:p>
      </dgm:t>
    </dgm:pt>
    <dgm:pt modelId="{CB21BC87-8692-40EB-997B-2BCA8AE956B1}" type="sibTrans" cxnId="{A4AD895C-536F-4850-B8B9-A7A3B4BBC3DA}">
      <dgm:prSet/>
      <dgm:spPr/>
      <dgm:t>
        <a:bodyPr/>
        <a:lstStyle/>
        <a:p>
          <a:endParaRPr lang="en-US"/>
        </a:p>
      </dgm:t>
    </dgm:pt>
    <dgm:pt modelId="{0E9B4694-94C4-4BB6-AD58-89C22FAA9EDB}">
      <dgm:prSet phldrT="[Text]"/>
      <dgm:spPr/>
      <dgm:t>
        <a:bodyPr/>
        <a:lstStyle/>
        <a:p>
          <a:r>
            <a:rPr lang="en-US" dirty="0"/>
            <a:t>Meter</a:t>
          </a:r>
        </a:p>
      </dgm:t>
    </dgm:pt>
    <dgm:pt modelId="{D078DD28-5C2E-4549-BF98-5C92B31F67C2}" type="parTrans" cxnId="{41FB7C8B-76A6-454A-BDA7-249B0964B9DF}">
      <dgm:prSet/>
      <dgm:spPr/>
      <dgm:t>
        <a:bodyPr/>
        <a:lstStyle/>
        <a:p>
          <a:endParaRPr lang="en-US"/>
        </a:p>
      </dgm:t>
    </dgm:pt>
    <dgm:pt modelId="{FC5BBF5C-654F-4C4F-AC5A-8966B2F5154A}" type="sibTrans" cxnId="{41FB7C8B-76A6-454A-BDA7-249B0964B9DF}">
      <dgm:prSet/>
      <dgm:spPr/>
      <dgm:t>
        <a:bodyPr/>
        <a:lstStyle/>
        <a:p>
          <a:endParaRPr lang="en-US"/>
        </a:p>
      </dgm:t>
    </dgm:pt>
    <dgm:pt modelId="{4FAD5048-6C00-4906-9BB8-E8D76DB175A9}">
      <dgm:prSet phldrT="[Text]"/>
      <dgm:spPr/>
      <dgm:t>
        <a:bodyPr/>
        <a:lstStyle/>
        <a:p>
          <a:r>
            <a:rPr lang="en-US" dirty="0" err="1"/>
            <a:t>Building_metadata</a:t>
          </a:r>
          <a:endParaRPr lang="en-US" dirty="0"/>
        </a:p>
      </dgm:t>
    </dgm:pt>
    <dgm:pt modelId="{4E4F237F-C253-4446-889E-AB170B6705E1}" type="parTrans" cxnId="{40F388AD-7047-44CD-B5B3-3AB445B36F19}">
      <dgm:prSet/>
      <dgm:spPr/>
      <dgm:t>
        <a:bodyPr/>
        <a:lstStyle/>
        <a:p>
          <a:endParaRPr lang="en-US"/>
        </a:p>
      </dgm:t>
    </dgm:pt>
    <dgm:pt modelId="{02ED353E-06B6-442C-A492-8A73ECA76619}" type="sibTrans" cxnId="{40F388AD-7047-44CD-B5B3-3AB445B36F19}">
      <dgm:prSet/>
      <dgm:spPr/>
      <dgm:t>
        <a:bodyPr/>
        <a:lstStyle/>
        <a:p>
          <a:endParaRPr lang="en-US"/>
        </a:p>
      </dgm:t>
    </dgm:pt>
    <dgm:pt modelId="{1BD386B6-CCFD-4A9B-8EB5-7C3BE343F619}">
      <dgm:prSet phldrT="[Text]"/>
      <dgm:spPr/>
      <dgm:t>
        <a:bodyPr/>
        <a:lstStyle/>
        <a:p>
          <a:r>
            <a:rPr lang="en-US" dirty="0" err="1"/>
            <a:t>Site_id</a:t>
          </a:r>
          <a:endParaRPr lang="en-US" dirty="0"/>
        </a:p>
      </dgm:t>
    </dgm:pt>
    <dgm:pt modelId="{9C4D0F6F-2D6F-4187-8390-B884E33B8081}" type="parTrans" cxnId="{1E5006AF-F441-4502-BF59-D6E6CB640454}">
      <dgm:prSet/>
      <dgm:spPr/>
      <dgm:t>
        <a:bodyPr/>
        <a:lstStyle/>
        <a:p>
          <a:endParaRPr lang="en-US"/>
        </a:p>
      </dgm:t>
    </dgm:pt>
    <dgm:pt modelId="{A8834BB8-9F42-4E8D-B953-0FD02CB3C6EA}" type="sibTrans" cxnId="{1E5006AF-F441-4502-BF59-D6E6CB640454}">
      <dgm:prSet/>
      <dgm:spPr/>
      <dgm:t>
        <a:bodyPr/>
        <a:lstStyle/>
        <a:p>
          <a:endParaRPr lang="en-US"/>
        </a:p>
      </dgm:t>
    </dgm:pt>
    <dgm:pt modelId="{C2006C21-774F-4FC5-97E6-14AB037D9835}">
      <dgm:prSet phldrT="[Text]"/>
      <dgm:spPr/>
      <dgm:t>
        <a:bodyPr/>
        <a:lstStyle/>
        <a:p>
          <a:r>
            <a:rPr lang="en-US" dirty="0" err="1"/>
            <a:t>building_id</a:t>
          </a:r>
          <a:endParaRPr lang="en-US" dirty="0"/>
        </a:p>
      </dgm:t>
    </dgm:pt>
    <dgm:pt modelId="{CBC2DC8D-AB43-46AD-8404-AA126095FDAF}" type="parTrans" cxnId="{4660D460-4E80-4B08-A380-6EDB3EF44B93}">
      <dgm:prSet/>
      <dgm:spPr/>
      <dgm:t>
        <a:bodyPr/>
        <a:lstStyle/>
        <a:p>
          <a:endParaRPr lang="en-US"/>
        </a:p>
      </dgm:t>
    </dgm:pt>
    <dgm:pt modelId="{5F3C70E2-8F0C-4AF6-8828-54D36056B339}" type="sibTrans" cxnId="{4660D460-4E80-4B08-A380-6EDB3EF44B93}">
      <dgm:prSet/>
      <dgm:spPr/>
      <dgm:t>
        <a:bodyPr/>
        <a:lstStyle/>
        <a:p>
          <a:endParaRPr lang="en-US"/>
        </a:p>
      </dgm:t>
    </dgm:pt>
    <dgm:pt modelId="{DD075E9C-DDA5-4020-8193-75DDE89B230A}">
      <dgm:prSet phldrT="[Text]"/>
      <dgm:spPr/>
      <dgm:t>
        <a:bodyPr/>
        <a:lstStyle/>
        <a:p>
          <a:r>
            <a:rPr lang="en-US" dirty="0"/>
            <a:t>Weather</a:t>
          </a:r>
        </a:p>
      </dgm:t>
    </dgm:pt>
    <dgm:pt modelId="{4BD45133-7D33-4437-ABE9-3BF1EABB2CB3}" type="parTrans" cxnId="{3A3F5B67-4671-4462-ACA2-1CBA1AA39C08}">
      <dgm:prSet/>
      <dgm:spPr/>
      <dgm:t>
        <a:bodyPr/>
        <a:lstStyle/>
        <a:p>
          <a:endParaRPr lang="en-US"/>
        </a:p>
      </dgm:t>
    </dgm:pt>
    <dgm:pt modelId="{2C4ECF4E-F7D0-4A4C-8E6B-47E5967B34BB}" type="sibTrans" cxnId="{3A3F5B67-4671-4462-ACA2-1CBA1AA39C08}">
      <dgm:prSet/>
      <dgm:spPr/>
      <dgm:t>
        <a:bodyPr/>
        <a:lstStyle/>
        <a:p>
          <a:endParaRPr lang="en-US"/>
        </a:p>
      </dgm:t>
    </dgm:pt>
    <dgm:pt modelId="{AF17ED11-C725-4BC1-A01E-F647A8A9CA84}">
      <dgm:prSet phldrT="[Text]"/>
      <dgm:spPr/>
      <dgm:t>
        <a:bodyPr/>
        <a:lstStyle/>
        <a:p>
          <a:r>
            <a:rPr lang="en-US" dirty="0" err="1"/>
            <a:t>Site_id</a:t>
          </a:r>
          <a:endParaRPr lang="en-US" dirty="0"/>
        </a:p>
      </dgm:t>
    </dgm:pt>
    <dgm:pt modelId="{F1E6E584-865E-4566-BE06-22D1A1FB60C8}" type="parTrans" cxnId="{E64B61FE-D271-49DA-96C8-12FE397321B8}">
      <dgm:prSet/>
      <dgm:spPr/>
      <dgm:t>
        <a:bodyPr/>
        <a:lstStyle/>
        <a:p>
          <a:endParaRPr lang="en-US"/>
        </a:p>
      </dgm:t>
    </dgm:pt>
    <dgm:pt modelId="{B32CD6AF-1C8B-4421-AD82-F8B907086A52}" type="sibTrans" cxnId="{E64B61FE-D271-49DA-96C8-12FE397321B8}">
      <dgm:prSet/>
      <dgm:spPr/>
      <dgm:t>
        <a:bodyPr/>
        <a:lstStyle/>
        <a:p>
          <a:endParaRPr lang="en-US"/>
        </a:p>
      </dgm:t>
    </dgm:pt>
    <dgm:pt modelId="{7449C132-6CA2-4CE5-AB03-09FE32ECB53B}">
      <dgm:prSet phldrT="[Text]"/>
      <dgm:spPr/>
      <dgm:t>
        <a:bodyPr/>
        <a:lstStyle/>
        <a:p>
          <a:r>
            <a:rPr lang="en-US" dirty="0"/>
            <a:t>Timestamp</a:t>
          </a:r>
        </a:p>
      </dgm:t>
    </dgm:pt>
    <dgm:pt modelId="{53987106-505F-4C67-9227-B4624FB7249A}" type="parTrans" cxnId="{1B8861AD-D145-4AA6-AA20-70096BF01DF9}">
      <dgm:prSet/>
      <dgm:spPr/>
      <dgm:t>
        <a:bodyPr/>
        <a:lstStyle/>
        <a:p>
          <a:endParaRPr lang="en-US"/>
        </a:p>
      </dgm:t>
    </dgm:pt>
    <dgm:pt modelId="{AEAE5BFC-CDAC-4EA4-B499-F436D39D89BB}" type="sibTrans" cxnId="{1B8861AD-D145-4AA6-AA20-70096BF01DF9}">
      <dgm:prSet/>
      <dgm:spPr/>
      <dgm:t>
        <a:bodyPr/>
        <a:lstStyle/>
        <a:p>
          <a:endParaRPr lang="en-US"/>
        </a:p>
      </dgm:t>
    </dgm:pt>
    <dgm:pt modelId="{86ED4500-928C-4589-A88D-7EF289A94437}">
      <dgm:prSet phldrT="[Text]"/>
      <dgm:spPr/>
      <dgm:t>
        <a:bodyPr/>
        <a:lstStyle/>
        <a:p>
          <a:r>
            <a:rPr lang="en-US" dirty="0"/>
            <a:t>Timestamp</a:t>
          </a:r>
        </a:p>
      </dgm:t>
    </dgm:pt>
    <dgm:pt modelId="{DAB8A68E-BC90-4F47-B72B-ABEE5AE08DDE}" type="parTrans" cxnId="{2A2C6AE7-3FA7-4E8F-B9C4-56079CB03862}">
      <dgm:prSet/>
      <dgm:spPr/>
      <dgm:t>
        <a:bodyPr/>
        <a:lstStyle/>
        <a:p>
          <a:endParaRPr lang="en-US"/>
        </a:p>
      </dgm:t>
    </dgm:pt>
    <dgm:pt modelId="{1E408972-9130-417F-B3DC-CA6369C9D9B0}" type="sibTrans" cxnId="{2A2C6AE7-3FA7-4E8F-B9C4-56079CB03862}">
      <dgm:prSet/>
      <dgm:spPr/>
      <dgm:t>
        <a:bodyPr/>
        <a:lstStyle/>
        <a:p>
          <a:endParaRPr lang="en-US"/>
        </a:p>
      </dgm:t>
    </dgm:pt>
    <dgm:pt modelId="{92A01FCB-8347-4F70-8678-6B8195549E89}">
      <dgm:prSet phldrT="[Text]"/>
      <dgm:spPr/>
      <dgm:t>
        <a:bodyPr/>
        <a:lstStyle/>
        <a:p>
          <a:r>
            <a:rPr lang="en-US" dirty="0" err="1"/>
            <a:t>Meter_reading</a:t>
          </a:r>
          <a:endParaRPr lang="en-US" dirty="0"/>
        </a:p>
      </dgm:t>
    </dgm:pt>
    <dgm:pt modelId="{E3CACDEA-BD9D-4587-8CAE-728EC2B5093A}" type="parTrans" cxnId="{A48D37DB-9E3F-4FBD-A95A-50F9F3264420}">
      <dgm:prSet/>
      <dgm:spPr/>
      <dgm:t>
        <a:bodyPr/>
        <a:lstStyle/>
        <a:p>
          <a:endParaRPr lang="en-US"/>
        </a:p>
      </dgm:t>
    </dgm:pt>
    <dgm:pt modelId="{94C4DB63-6EAB-4CA3-BFF2-6A1244057FEB}" type="sibTrans" cxnId="{A48D37DB-9E3F-4FBD-A95A-50F9F3264420}">
      <dgm:prSet/>
      <dgm:spPr/>
      <dgm:t>
        <a:bodyPr/>
        <a:lstStyle/>
        <a:p>
          <a:endParaRPr lang="en-US"/>
        </a:p>
      </dgm:t>
    </dgm:pt>
    <dgm:pt modelId="{89DEB694-11B1-49D4-A1DE-A16C17AB6436}">
      <dgm:prSet phldrT="[Text]"/>
      <dgm:spPr/>
      <dgm:t>
        <a:bodyPr/>
        <a:lstStyle/>
        <a:p>
          <a:r>
            <a:rPr lang="en-US" dirty="0" err="1"/>
            <a:t>Primary_use</a:t>
          </a:r>
          <a:endParaRPr lang="en-US" dirty="0"/>
        </a:p>
      </dgm:t>
    </dgm:pt>
    <dgm:pt modelId="{0F8AF924-6027-421A-93B2-CD06EB736AB1}" type="parTrans" cxnId="{1F69CE96-35D4-412D-8D34-A5676982DDE9}">
      <dgm:prSet/>
      <dgm:spPr/>
      <dgm:t>
        <a:bodyPr/>
        <a:lstStyle/>
        <a:p>
          <a:endParaRPr lang="en-US"/>
        </a:p>
      </dgm:t>
    </dgm:pt>
    <dgm:pt modelId="{CB71664D-04B3-4CB1-ACA8-D1EB4CA63196}" type="sibTrans" cxnId="{1F69CE96-35D4-412D-8D34-A5676982DDE9}">
      <dgm:prSet/>
      <dgm:spPr/>
      <dgm:t>
        <a:bodyPr/>
        <a:lstStyle/>
        <a:p>
          <a:endParaRPr lang="en-US"/>
        </a:p>
      </dgm:t>
    </dgm:pt>
    <dgm:pt modelId="{3D8FFEE9-9D7E-40F7-BDD1-403CD1BABC59}">
      <dgm:prSet phldrT="[Text]"/>
      <dgm:spPr/>
      <dgm:t>
        <a:bodyPr/>
        <a:lstStyle/>
        <a:p>
          <a:r>
            <a:rPr lang="en-US" dirty="0" err="1"/>
            <a:t>Square_feet</a:t>
          </a:r>
          <a:endParaRPr lang="en-US" dirty="0"/>
        </a:p>
      </dgm:t>
    </dgm:pt>
    <dgm:pt modelId="{78B3D3D1-B4BD-4FDE-8DEA-673307EDA5DD}" type="parTrans" cxnId="{61F7041A-3D1D-4703-A9FC-AD4E072CECB6}">
      <dgm:prSet/>
      <dgm:spPr/>
      <dgm:t>
        <a:bodyPr/>
        <a:lstStyle/>
        <a:p>
          <a:endParaRPr lang="en-US"/>
        </a:p>
      </dgm:t>
    </dgm:pt>
    <dgm:pt modelId="{C7992D82-E25D-4013-9E42-3FD790EDA55D}" type="sibTrans" cxnId="{61F7041A-3D1D-4703-A9FC-AD4E072CECB6}">
      <dgm:prSet/>
      <dgm:spPr/>
      <dgm:t>
        <a:bodyPr/>
        <a:lstStyle/>
        <a:p>
          <a:endParaRPr lang="en-US"/>
        </a:p>
      </dgm:t>
    </dgm:pt>
    <dgm:pt modelId="{A3C87D9B-7078-4C45-B415-7EC83FA60A3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44361120-26D9-4932-B992-2308396243E8}" type="parTrans" cxnId="{B3EB2C2E-A3B2-41EC-ABD6-2F9B42439796}">
      <dgm:prSet/>
      <dgm:spPr/>
      <dgm:t>
        <a:bodyPr/>
        <a:lstStyle/>
        <a:p>
          <a:endParaRPr lang="en-US"/>
        </a:p>
      </dgm:t>
    </dgm:pt>
    <dgm:pt modelId="{F435DC53-41E6-4335-B034-D87D4E4A1D1F}" type="sibTrans" cxnId="{B3EB2C2E-A3B2-41EC-ABD6-2F9B42439796}">
      <dgm:prSet/>
      <dgm:spPr/>
      <dgm:t>
        <a:bodyPr/>
        <a:lstStyle/>
        <a:p>
          <a:endParaRPr lang="en-US"/>
        </a:p>
      </dgm:t>
    </dgm:pt>
    <dgm:pt modelId="{C4D6BB20-333B-4E0E-B018-13BEF39FE4B2}">
      <dgm:prSet phldrT="[Text]"/>
      <dgm:spPr/>
      <dgm:t>
        <a:bodyPr/>
        <a:lstStyle/>
        <a:p>
          <a:r>
            <a:rPr lang="en-US" dirty="0" err="1"/>
            <a:t>Air_temperature</a:t>
          </a:r>
          <a:endParaRPr lang="en-US" dirty="0"/>
        </a:p>
      </dgm:t>
    </dgm:pt>
    <dgm:pt modelId="{36040FE2-9751-4B21-8855-C5E58B1276F9}" type="parTrans" cxnId="{BF8777D3-F65F-42CC-B192-7EA35BFBC613}">
      <dgm:prSet/>
      <dgm:spPr/>
      <dgm:t>
        <a:bodyPr/>
        <a:lstStyle/>
        <a:p>
          <a:endParaRPr lang="en-US"/>
        </a:p>
      </dgm:t>
    </dgm:pt>
    <dgm:pt modelId="{E6342823-F783-4FF0-B487-67463D39C917}" type="sibTrans" cxnId="{BF8777D3-F65F-42CC-B192-7EA35BFBC613}">
      <dgm:prSet/>
      <dgm:spPr/>
      <dgm:t>
        <a:bodyPr/>
        <a:lstStyle/>
        <a:p>
          <a:endParaRPr lang="en-US"/>
        </a:p>
      </dgm:t>
    </dgm:pt>
    <dgm:pt modelId="{71E0C97B-C277-490D-BB21-74D50F5D799B}">
      <dgm:prSet phldrT="[Text]"/>
      <dgm:spPr/>
      <dgm:t>
        <a:bodyPr/>
        <a:lstStyle/>
        <a:p>
          <a:r>
            <a:rPr lang="en-US" dirty="0" err="1"/>
            <a:t>Dew_point_temperature</a:t>
          </a:r>
          <a:endParaRPr lang="en-US" dirty="0"/>
        </a:p>
      </dgm:t>
    </dgm:pt>
    <dgm:pt modelId="{8AF24336-A018-4D75-86F8-8F9C46199B99}" type="parTrans" cxnId="{20C332A4-CC1D-44DC-ADBE-72BFA2EAA6F2}">
      <dgm:prSet/>
      <dgm:spPr/>
      <dgm:t>
        <a:bodyPr/>
        <a:lstStyle/>
        <a:p>
          <a:endParaRPr lang="en-US"/>
        </a:p>
      </dgm:t>
    </dgm:pt>
    <dgm:pt modelId="{60BE42D7-1731-412F-A260-EF3C48B2F804}" type="sibTrans" cxnId="{20C332A4-CC1D-44DC-ADBE-72BFA2EAA6F2}">
      <dgm:prSet/>
      <dgm:spPr/>
      <dgm:t>
        <a:bodyPr/>
        <a:lstStyle/>
        <a:p>
          <a:endParaRPr lang="en-US"/>
        </a:p>
      </dgm:t>
    </dgm:pt>
    <dgm:pt modelId="{A6359367-5064-4D61-B350-18DFA377C854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818DBA3-9C69-41C7-87DF-F596FDAA4120}" type="parTrans" cxnId="{A0BC55A6-A1D4-4844-92EB-72CE43E76B94}">
      <dgm:prSet/>
      <dgm:spPr/>
      <dgm:t>
        <a:bodyPr/>
        <a:lstStyle/>
        <a:p>
          <a:endParaRPr lang="en-US"/>
        </a:p>
      </dgm:t>
    </dgm:pt>
    <dgm:pt modelId="{17ADE29B-A18C-43D3-BD7B-F5EBF5C8ADA0}" type="sibTrans" cxnId="{A0BC55A6-A1D4-4844-92EB-72CE43E76B94}">
      <dgm:prSet/>
      <dgm:spPr/>
      <dgm:t>
        <a:bodyPr/>
        <a:lstStyle/>
        <a:p>
          <a:endParaRPr lang="en-US"/>
        </a:p>
      </dgm:t>
    </dgm:pt>
    <dgm:pt modelId="{04EF6EBF-11C8-47B4-BAA2-A775DC30F023}" type="pres">
      <dgm:prSet presAssocID="{541ED153-3C9C-4562-BDAF-4D920FE93871}" presName="Name0" presStyleCnt="0">
        <dgm:presLayoutVars>
          <dgm:dir/>
          <dgm:animLvl val="lvl"/>
          <dgm:resizeHandles val="exact"/>
        </dgm:presLayoutVars>
      </dgm:prSet>
      <dgm:spPr/>
    </dgm:pt>
    <dgm:pt modelId="{F6424023-2D6F-4CB6-940E-FB8FA3943C21}" type="pres">
      <dgm:prSet presAssocID="{4E0BED7F-8BC1-43F1-B4FA-EC4D77667C23}" presName="composite" presStyleCnt="0"/>
      <dgm:spPr/>
    </dgm:pt>
    <dgm:pt modelId="{E89449E0-1083-4302-9808-816BF48FF44B}" type="pres">
      <dgm:prSet presAssocID="{4E0BED7F-8BC1-43F1-B4FA-EC4D77667C2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963D4CC-88A7-4CD0-84BD-04910B43EBB4}" type="pres">
      <dgm:prSet presAssocID="{4E0BED7F-8BC1-43F1-B4FA-EC4D77667C23}" presName="desTx" presStyleLbl="alignAccFollowNode1" presStyleIdx="0" presStyleCnt="3">
        <dgm:presLayoutVars>
          <dgm:bulletEnabled val="1"/>
        </dgm:presLayoutVars>
      </dgm:prSet>
      <dgm:spPr/>
    </dgm:pt>
    <dgm:pt modelId="{9480EF3D-4E71-42E6-98FF-549FD162933F}" type="pres">
      <dgm:prSet presAssocID="{37DAADF0-FCD0-41F5-8419-AE453D064F66}" presName="space" presStyleCnt="0"/>
      <dgm:spPr/>
    </dgm:pt>
    <dgm:pt modelId="{06924401-FA5B-4BAE-955D-F48BCC6CDFAD}" type="pres">
      <dgm:prSet presAssocID="{4FAD5048-6C00-4906-9BB8-E8D76DB175A9}" presName="composite" presStyleCnt="0"/>
      <dgm:spPr/>
    </dgm:pt>
    <dgm:pt modelId="{FD5D8CD8-E9DF-41C9-9CFC-E40A9C3B4B1D}" type="pres">
      <dgm:prSet presAssocID="{4FAD5048-6C00-4906-9BB8-E8D76DB175A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C62AD37-EACA-4997-B84D-BFDA6FA4D7F2}" type="pres">
      <dgm:prSet presAssocID="{4FAD5048-6C00-4906-9BB8-E8D76DB175A9}" presName="desTx" presStyleLbl="alignAccFollowNode1" presStyleIdx="1" presStyleCnt="3">
        <dgm:presLayoutVars>
          <dgm:bulletEnabled val="1"/>
        </dgm:presLayoutVars>
      </dgm:prSet>
      <dgm:spPr/>
    </dgm:pt>
    <dgm:pt modelId="{F4363547-7490-404F-AFD2-010D141786BC}" type="pres">
      <dgm:prSet presAssocID="{02ED353E-06B6-442C-A492-8A73ECA76619}" presName="space" presStyleCnt="0"/>
      <dgm:spPr/>
    </dgm:pt>
    <dgm:pt modelId="{E00C2EAF-6800-4306-A2D8-597B0EA8CD84}" type="pres">
      <dgm:prSet presAssocID="{DD075E9C-DDA5-4020-8193-75DDE89B230A}" presName="composite" presStyleCnt="0"/>
      <dgm:spPr/>
    </dgm:pt>
    <dgm:pt modelId="{C62D8535-6E79-42A9-AC38-7722802C5A74}" type="pres">
      <dgm:prSet presAssocID="{DD075E9C-DDA5-4020-8193-75DDE89B230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04A9F61-CD2F-4907-99AA-F08519D52530}" type="pres">
      <dgm:prSet presAssocID="{DD075E9C-DDA5-4020-8193-75DDE89B230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0027916-B3A1-4203-8944-FBFF896DE16D}" type="presOf" srcId="{0E9B4694-94C4-4BB6-AD58-89C22FAA9EDB}" destId="{4963D4CC-88A7-4CD0-84BD-04910B43EBB4}" srcOrd="0" destOrd="1" presId="urn:microsoft.com/office/officeart/2005/8/layout/hList1"/>
    <dgm:cxn modelId="{61F7041A-3D1D-4703-A9FC-AD4E072CECB6}" srcId="{4FAD5048-6C00-4906-9BB8-E8D76DB175A9}" destId="{3D8FFEE9-9D7E-40F7-BDD1-403CD1BABC59}" srcOrd="3" destOrd="0" parTransId="{78B3D3D1-B4BD-4FDE-8DEA-673307EDA5DD}" sibTransId="{C7992D82-E25D-4013-9E42-3FD790EDA55D}"/>
    <dgm:cxn modelId="{2EB0C51C-CC5E-470C-B42A-6684AAD0895B}" type="presOf" srcId="{1BD386B6-CCFD-4A9B-8EB5-7C3BE343F619}" destId="{1C62AD37-EACA-4997-B84D-BFDA6FA4D7F2}" srcOrd="0" destOrd="0" presId="urn:microsoft.com/office/officeart/2005/8/layout/hList1"/>
    <dgm:cxn modelId="{B3EB2C2E-A3B2-41EC-ABD6-2F9B42439796}" srcId="{4FAD5048-6C00-4906-9BB8-E8D76DB175A9}" destId="{A3C87D9B-7078-4C45-B415-7EC83FA60A3D}" srcOrd="4" destOrd="0" parTransId="{44361120-26D9-4932-B992-2308396243E8}" sibTransId="{F435DC53-41E6-4335-B034-D87D4E4A1D1F}"/>
    <dgm:cxn modelId="{2DC19A39-A47F-4734-85B2-751267D72A8C}" type="presOf" srcId="{AF17ED11-C725-4BC1-A01E-F647A8A9CA84}" destId="{B04A9F61-CD2F-4907-99AA-F08519D52530}" srcOrd="0" destOrd="0" presId="urn:microsoft.com/office/officeart/2005/8/layout/hList1"/>
    <dgm:cxn modelId="{B06DD03D-663A-48A5-BFEA-4B4BD5F13CBC}" type="presOf" srcId="{C4D6BB20-333B-4E0E-B018-13BEF39FE4B2}" destId="{B04A9F61-CD2F-4907-99AA-F08519D52530}" srcOrd="0" destOrd="2" presId="urn:microsoft.com/office/officeart/2005/8/layout/hList1"/>
    <dgm:cxn modelId="{45B4D65B-931C-4197-8D95-867643084ED4}" type="presOf" srcId="{92A01FCB-8347-4F70-8678-6B8195549E89}" destId="{4963D4CC-88A7-4CD0-84BD-04910B43EBB4}" srcOrd="0" destOrd="3" presId="urn:microsoft.com/office/officeart/2005/8/layout/hList1"/>
    <dgm:cxn modelId="{8ED4155C-394B-474D-BE75-057723477F71}" type="presOf" srcId="{DD075E9C-DDA5-4020-8193-75DDE89B230A}" destId="{C62D8535-6E79-42A9-AC38-7722802C5A74}" srcOrd="0" destOrd="0" presId="urn:microsoft.com/office/officeart/2005/8/layout/hList1"/>
    <dgm:cxn modelId="{F3A3805C-0C6F-4A38-81AA-41EBF9872240}" type="presOf" srcId="{39347E78-2B42-4651-AE89-FE56497746EC}" destId="{4963D4CC-88A7-4CD0-84BD-04910B43EBB4}" srcOrd="0" destOrd="0" presId="urn:microsoft.com/office/officeart/2005/8/layout/hList1"/>
    <dgm:cxn modelId="{A4AD895C-536F-4850-B8B9-A7A3B4BBC3DA}" srcId="{4E0BED7F-8BC1-43F1-B4FA-EC4D77667C23}" destId="{39347E78-2B42-4651-AE89-FE56497746EC}" srcOrd="0" destOrd="0" parTransId="{6AF03B73-2C23-4481-B33B-58886B7BE8C3}" sibTransId="{CB21BC87-8692-40EB-997B-2BCA8AE956B1}"/>
    <dgm:cxn modelId="{4660D460-4E80-4B08-A380-6EDB3EF44B93}" srcId="{4FAD5048-6C00-4906-9BB8-E8D76DB175A9}" destId="{C2006C21-774F-4FC5-97E6-14AB037D9835}" srcOrd="1" destOrd="0" parTransId="{CBC2DC8D-AB43-46AD-8404-AA126095FDAF}" sibTransId="{5F3C70E2-8F0C-4AF6-8828-54D36056B339}"/>
    <dgm:cxn modelId="{3A3F5B67-4671-4462-ACA2-1CBA1AA39C08}" srcId="{541ED153-3C9C-4562-BDAF-4D920FE93871}" destId="{DD075E9C-DDA5-4020-8193-75DDE89B230A}" srcOrd="2" destOrd="0" parTransId="{4BD45133-7D33-4437-ABE9-3BF1EABB2CB3}" sibTransId="{2C4ECF4E-F7D0-4A4C-8E6B-47E5967B34BB}"/>
    <dgm:cxn modelId="{AA519269-B31B-4B9C-ABEE-F33F92291E66}" srcId="{541ED153-3C9C-4562-BDAF-4D920FE93871}" destId="{4E0BED7F-8BC1-43F1-B4FA-EC4D77667C23}" srcOrd="0" destOrd="0" parTransId="{3DF85255-A8A6-422E-ABDA-5DB40DC11245}" sibTransId="{37DAADF0-FCD0-41F5-8419-AE453D064F66}"/>
    <dgm:cxn modelId="{4605604B-CB9D-4447-A9C1-7824943DC7D6}" type="presOf" srcId="{541ED153-3C9C-4562-BDAF-4D920FE93871}" destId="{04EF6EBF-11C8-47B4-BAA2-A775DC30F023}" srcOrd="0" destOrd="0" presId="urn:microsoft.com/office/officeart/2005/8/layout/hList1"/>
    <dgm:cxn modelId="{099D884C-D0CE-42D3-B2A8-EB0563554749}" type="presOf" srcId="{A3C87D9B-7078-4C45-B415-7EC83FA60A3D}" destId="{1C62AD37-EACA-4997-B84D-BFDA6FA4D7F2}" srcOrd="0" destOrd="4" presId="urn:microsoft.com/office/officeart/2005/8/layout/hList1"/>
    <dgm:cxn modelId="{CF962A71-66F4-47A6-81F0-3D930CA270DA}" type="presOf" srcId="{71E0C97B-C277-490D-BB21-74D50F5D799B}" destId="{B04A9F61-CD2F-4907-99AA-F08519D52530}" srcOrd="0" destOrd="3" presId="urn:microsoft.com/office/officeart/2005/8/layout/hList1"/>
    <dgm:cxn modelId="{F9F57C52-AA49-4CF5-B823-65420FD7BA6A}" type="presOf" srcId="{C2006C21-774F-4FC5-97E6-14AB037D9835}" destId="{1C62AD37-EACA-4997-B84D-BFDA6FA4D7F2}" srcOrd="0" destOrd="1" presId="urn:microsoft.com/office/officeart/2005/8/layout/hList1"/>
    <dgm:cxn modelId="{41FB7C8B-76A6-454A-BDA7-249B0964B9DF}" srcId="{4E0BED7F-8BC1-43F1-B4FA-EC4D77667C23}" destId="{0E9B4694-94C4-4BB6-AD58-89C22FAA9EDB}" srcOrd="1" destOrd="0" parTransId="{D078DD28-5C2E-4549-BF98-5C92B31F67C2}" sibTransId="{FC5BBF5C-654F-4C4F-AC5A-8966B2F5154A}"/>
    <dgm:cxn modelId="{1F69CE96-35D4-412D-8D34-A5676982DDE9}" srcId="{4FAD5048-6C00-4906-9BB8-E8D76DB175A9}" destId="{89DEB694-11B1-49D4-A1DE-A16C17AB6436}" srcOrd="2" destOrd="0" parTransId="{0F8AF924-6027-421A-93B2-CD06EB736AB1}" sibTransId="{CB71664D-04B3-4CB1-ACA8-D1EB4CA63196}"/>
    <dgm:cxn modelId="{20C332A4-CC1D-44DC-ADBE-72BFA2EAA6F2}" srcId="{DD075E9C-DDA5-4020-8193-75DDE89B230A}" destId="{71E0C97B-C277-490D-BB21-74D50F5D799B}" srcOrd="3" destOrd="0" parTransId="{8AF24336-A018-4D75-86F8-8F9C46199B99}" sibTransId="{60BE42D7-1731-412F-A260-EF3C48B2F804}"/>
    <dgm:cxn modelId="{A0BC55A6-A1D4-4844-92EB-72CE43E76B94}" srcId="{DD075E9C-DDA5-4020-8193-75DDE89B230A}" destId="{A6359367-5064-4D61-B350-18DFA377C854}" srcOrd="4" destOrd="0" parTransId="{7818DBA3-9C69-41C7-87DF-F596FDAA4120}" sibTransId="{17ADE29B-A18C-43D3-BD7B-F5EBF5C8ADA0}"/>
    <dgm:cxn modelId="{1B8861AD-D145-4AA6-AA20-70096BF01DF9}" srcId="{DD075E9C-DDA5-4020-8193-75DDE89B230A}" destId="{7449C132-6CA2-4CE5-AB03-09FE32ECB53B}" srcOrd="1" destOrd="0" parTransId="{53987106-505F-4C67-9227-B4624FB7249A}" sibTransId="{AEAE5BFC-CDAC-4EA4-B499-F436D39D89BB}"/>
    <dgm:cxn modelId="{40F388AD-7047-44CD-B5B3-3AB445B36F19}" srcId="{541ED153-3C9C-4562-BDAF-4D920FE93871}" destId="{4FAD5048-6C00-4906-9BB8-E8D76DB175A9}" srcOrd="1" destOrd="0" parTransId="{4E4F237F-C253-4446-889E-AB170B6705E1}" sibTransId="{02ED353E-06B6-442C-A492-8A73ECA76619}"/>
    <dgm:cxn modelId="{1E5006AF-F441-4502-BF59-D6E6CB640454}" srcId="{4FAD5048-6C00-4906-9BB8-E8D76DB175A9}" destId="{1BD386B6-CCFD-4A9B-8EB5-7C3BE343F619}" srcOrd="0" destOrd="0" parTransId="{9C4D0F6F-2D6F-4187-8390-B884E33B8081}" sibTransId="{A8834BB8-9F42-4E8D-B953-0FD02CB3C6EA}"/>
    <dgm:cxn modelId="{E07BC4AF-CF4D-47E8-B03C-30131D1CE41C}" type="presOf" srcId="{89DEB694-11B1-49D4-A1DE-A16C17AB6436}" destId="{1C62AD37-EACA-4997-B84D-BFDA6FA4D7F2}" srcOrd="0" destOrd="2" presId="urn:microsoft.com/office/officeart/2005/8/layout/hList1"/>
    <dgm:cxn modelId="{32446BC9-51E3-4C65-8B91-0CDD412AC643}" type="presOf" srcId="{4FAD5048-6C00-4906-9BB8-E8D76DB175A9}" destId="{FD5D8CD8-E9DF-41C9-9CFC-E40A9C3B4B1D}" srcOrd="0" destOrd="0" presId="urn:microsoft.com/office/officeart/2005/8/layout/hList1"/>
    <dgm:cxn modelId="{EB288FCA-B37F-4796-8F48-3C0828F45CBF}" type="presOf" srcId="{A6359367-5064-4D61-B350-18DFA377C854}" destId="{B04A9F61-CD2F-4907-99AA-F08519D52530}" srcOrd="0" destOrd="4" presId="urn:microsoft.com/office/officeart/2005/8/layout/hList1"/>
    <dgm:cxn modelId="{BF8777D3-F65F-42CC-B192-7EA35BFBC613}" srcId="{DD075E9C-DDA5-4020-8193-75DDE89B230A}" destId="{C4D6BB20-333B-4E0E-B018-13BEF39FE4B2}" srcOrd="2" destOrd="0" parTransId="{36040FE2-9751-4B21-8855-C5E58B1276F9}" sibTransId="{E6342823-F783-4FF0-B487-67463D39C917}"/>
    <dgm:cxn modelId="{A48D37DB-9E3F-4FBD-A95A-50F9F3264420}" srcId="{4E0BED7F-8BC1-43F1-B4FA-EC4D77667C23}" destId="{92A01FCB-8347-4F70-8678-6B8195549E89}" srcOrd="3" destOrd="0" parTransId="{E3CACDEA-BD9D-4587-8CAE-728EC2B5093A}" sibTransId="{94C4DB63-6EAB-4CA3-BFF2-6A1244057FEB}"/>
    <dgm:cxn modelId="{533F57DE-7DA6-483B-9FEC-BA30D84B4F6D}" type="presOf" srcId="{7449C132-6CA2-4CE5-AB03-09FE32ECB53B}" destId="{B04A9F61-CD2F-4907-99AA-F08519D52530}" srcOrd="0" destOrd="1" presId="urn:microsoft.com/office/officeart/2005/8/layout/hList1"/>
    <dgm:cxn modelId="{2A2C6AE7-3FA7-4E8F-B9C4-56079CB03862}" srcId="{4E0BED7F-8BC1-43F1-B4FA-EC4D77667C23}" destId="{86ED4500-928C-4589-A88D-7EF289A94437}" srcOrd="2" destOrd="0" parTransId="{DAB8A68E-BC90-4F47-B72B-ABEE5AE08DDE}" sibTransId="{1E408972-9130-417F-B3DC-CA6369C9D9B0}"/>
    <dgm:cxn modelId="{989BBCE8-0614-4BB6-9C34-8B0607B04A7F}" type="presOf" srcId="{4E0BED7F-8BC1-43F1-B4FA-EC4D77667C23}" destId="{E89449E0-1083-4302-9808-816BF48FF44B}" srcOrd="0" destOrd="0" presId="urn:microsoft.com/office/officeart/2005/8/layout/hList1"/>
    <dgm:cxn modelId="{615043F5-DF6E-4A23-80BC-7BC7BCC27EC9}" type="presOf" srcId="{3D8FFEE9-9D7E-40F7-BDD1-403CD1BABC59}" destId="{1C62AD37-EACA-4997-B84D-BFDA6FA4D7F2}" srcOrd="0" destOrd="3" presId="urn:microsoft.com/office/officeart/2005/8/layout/hList1"/>
    <dgm:cxn modelId="{8B11D2FD-270B-4B4F-A991-CFD9A7E24585}" type="presOf" srcId="{86ED4500-928C-4589-A88D-7EF289A94437}" destId="{4963D4CC-88A7-4CD0-84BD-04910B43EBB4}" srcOrd="0" destOrd="2" presId="urn:microsoft.com/office/officeart/2005/8/layout/hList1"/>
    <dgm:cxn modelId="{E64B61FE-D271-49DA-96C8-12FE397321B8}" srcId="{DD075E9C-DDA5-4020-8193-75DDE89B230A}" destId="{AF17ED11-C725-4BC1-A01E-F647A8A9CA84}" srcOrd="0" destOrd="0" parTransId="{F1E6E584-865E-4566-BE06-22D1A1FB60C8}" sibTransId="{B32CD6AF-1C8B-4421-AD82-F8B907086A52}"/>
    <dgm:cxn modelId="{21C7821B-33C2-4C1F-AA6F-29ED46A90FF6}" type="presParOf" srcId="{04EF6EBF-11C8-47B4-BAA2-A775DC30F023}" destId="{F6424023-2D6F-4CB6-940E-FB8FA3943C21}" srcOrd="0" destOrd="0" presId="urn:microsoft.com/office/officeart/2005/8/layout/hList1"/>
    <dgm:cxn modelId="{611707E8-E817-4DB3-8C02-B1EF2DBEE994}" type="presParOf" srcId="{F6424023-2D6F-4CB6-940E-FB8FA3943C21}" destId="{E89449E0-1083-4302-9808-816BF48FF44B}" srcOrd="0" destOrd="0" presId="urn:microsoft.com/office/officeart/2005/8/layout/hList1"/>
    <dgm:cxn modelId="{0D6CD3A6-DCEA-4D89-A9D0-F58B3B5C1D94}" type="presParOf" srcId="{F6424023-2D6F-4CB6-940E-FB8FA3943C21}" destId="{4963D4CC-88A7-4CD0-84BD-04910B43EBB4}" srcOrd="1" destOrd="0" presId="urn:microsoft.com/office/officeart/2005/8/layout/hList1"/>
    <dgm:cxn modelId="{4B153991-369A-4C90-8254-AE49E587BC07}" type="presParOf" srcId="{04EF6EBF-11C8-47B4-BAA2-A775DC30F023}" destId="{9480EF3D-4E71-42E6-98FF-549FD162933F}" srcOrd="1" destOrd="0" presId="urn:microsoft.com/office/officeart/2005/8/layout/hList1"/>
    <dgm:cxn modelId="{47E3DAA3-9593-4A21-80EB-1C0F78A52A3B}" type="presParOf" srcId="{04EF6EBF-11C8-47B4-BAA2-A775DC30F023}" destId="{06924401-FA5B-4BAE-955D-F48BCC6CDFAD}" srcOrd="2" destOrd="0" presId="urn:microsoft.com/office/officeart/2005/8/layout/hList1"/>
    <dgm:cxn modelId="{81A43EC1-48AE-44B6-A981-8E3ED5A0D0FB}" type="presParOf" srcId="{06924401-FA5B-4BAE-955D-F48BCC6CDFAD}" destId="{FD5D8CD8-E9DF-41C9-9CFC-E40A9C3B4B1D}" srcOrd="0" destOrd="0" presId="urn:microsoft.com/office/officeart/2005/8/layout/hList1"/>
    <dgm:cxn modelId="{7AE64D7F-2491-4B8E-9BCA-EBFA9C542B0A}" type="presParOf" srcId="{06924401-FA5B-4BAE-955D-F48BCC6CDFAD}" destId="{1C62AD37-EACA-4997-B84D-BFDA6FA4D7F2}" srcOrd="1" destOrd="0" presId="urn:microsoft.com/office/officeart/2005/8/layout/hList1"/>
    <dgm:cxn modelId="{E02B1F02-BD64-4FF0-A0BF-A1441AB5E5F2}" type="presParOf" srcId="{04EF6EBF-11C8-47B4-BAA2-A775DC30F023}" destId="{F4363547-7490-404F-AFD2-010D141786BC}" srcOrd="3" destOrd="0" presId="urn:microsoft.com/office/officeart/2005/8/layout/hList1"/>
    <dgm:cxn modelId="{4B134F01-84D8-44D6-9C5D-5B0CFB2541D1}" type="presParOf" srcId="{04EF6EBF-11C8-47B4-BAA2-A775DC30F023}" destId="{E00C2EAF-6800-4306-A2D8-597B0EA8CD84}" srcOrd="4" destOrd="0" presId="urn:microsoft.com/office/officeart/2005/8/layout/hList1"/>
    <dgm:cxn modelId="{7C783A3A-F9CF-49BF-A7E7-C00F8221FCB6}" type="presParOf" srcId="{E00C2EAF-6800-4306-A2D8-597B0EA8CD84}" destId="{C62D8535-6E79-42A9-AC38-7722802C5A74}" srcOrd="0" destOrd="0" presId="urn:microsoft.com/office/officeart/2005/8/layout/hList1"/>
    <dgm:cxn modelId="{C7E55189-53CD-46C8-B7FA-119AB89A510D}" type="presParOf" srcId="{E00C2EAF-6800-4306-A2D8-597B0EA8CD84}" destId="{B04A9F61-CD2F-4907-99AA-F08519D525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Additional features outside the data set may be explored and integrated into the models, such as building occupancy. 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Additional models such as neural networks can be explored as well. 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If the training data set can expand to at least a whole year, it may make the model more robust.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2"/>
              </a:solidFill>
            </a:rPr>
            <a:t>LinkedIn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https://www.linkedin.com/in/mike-shi-pe-cem-14029a26/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223932EA-8A4D-4270-95C3-9137615572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2"/>
              </a:solidFill>
            </a:rPr>
            <a:t>GitHub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https://github.com/stonewatertx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BC68B812-A325-41D8-A08E-C2392666DF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2"/>
              </a:solidFill>
            </a:rPr>
            <a:t>Email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2000" b="0" i="0" dirty="0">
              <a:solidFill>
                <a:schemeClr val="tx2"/>
              </a:solidFill>
            </a:rPr>
            <a:t>stonewatertx</a:t>
          </a:r>
          <a:r>
            <a:rPr lang="en-US" sz="1600" b="0" i="0" dirty="0">
              <a:solidFill>
                <a:schemeClr val="tx2"/>
              </a:solidFill>
            </a:rPr>
            <a:t>@email.com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3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3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3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3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3"/>
      <dgm:spPr>
        <a:noFill/>
        <a:ln>
          <a:noFill/>
        </a:ln>
      </dgm:spPr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3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3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3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49E0-1083-4302-9808-816BF48FF44B}">
      <dsp:nvSpPr>
        <dsp:cNvPr id="0" name=""/>
        <dsp:cNvSpPr/>
      </dsp:nvSpPr>
      <dsp:spPr>
        <a:xfrm>
          <a:off x="3446" y="57462"/>
          <a:ext cx="336068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Energy_data</a:t>
          </a:r>
          <a:endParaRPr lang="en-US" sz="2100" kern="1200" dirty="0"/>
        </a:p>
      </dsp:txBody>
      <dsp:txXfrm>
        <a:off x="3446" y="57462"/>
        <a:ext cx="3360687" cy="604800"/>
      </dsp:txXfrm>
    </dsp:sp>
    <dsp:sp modelId="{4963D4CC-88A7-4CD0-84BD-04910B43EBB4}">
      <dsp:nvSpPr>
        <dsp:cNvPr id="0" name=""/>
        <dsp:cNvSpPr/>
      </dsp:nvSpPr>
      <dsp:spPr>
        <a:xfrm>
          <a:off x="3446" y="662262"/>
          <a:ext cx="3360687" cy="1826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Buliding_id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Meter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Timestamp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Meter_reading</a:t>
          </a:r>
          <a:endParaRPr lang="en-US" sz="2100" kern="1200" dirty="0"/>
        </a:p>
      </dsp:txBody>
      <dsp:txXfrm>
        <a:off x="3446" y="662262"/>
        <a:ext cx="3360687" cy="1826625"/>
      </dsp:txXfrm>
    </dsp:sp>
    <dsp:sp modelId="{FD5D8CD8-E9DF-41C9-9CFC-E40A9C3B4B1D}">
      <dsp:nvSpPr>
        <dsp:cNvPr id="0" name=""/>
        <dsp:cNvSpPr/>
      </dsp:nvSpPr>
      <dsp:spPr>
        <a:xfrm>
          <a:off x="3834631" y="57462"/>
          <a:ext cx="336068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Building_metadata</a:t>
          </a:r>
          <a:endParaRPr lang="en-US" sz="2100" kern="1200" dirty="0"/>
        </a:p>
      </dsp:txBody>
      <dsp:txXfrm>
        <a:off x="3834631" y="57462"/>
        <a:ext cx="3360687" cy="604800"/>
      </dsp:txXfrm>
    </dsp:sp>
    <dsp:sp modelId="{1C62AD37-EACA-4997-B84D-BFDA6FA4D7F2}">
      <dsp:nvSpPr>
        <dsp:cNvPr id="0" name=""/>
        <dsp:cNvSpPr/>
      </dsp:nvSpPr>
      <dsp:spPr>
        <a:xfrm>
          <a:off x="3834631" y="662262"/>
          <a:ext cx="3360687" cy="1826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Site_id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building_id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Primary_use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Square_feet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…</a:t>
          </a:r>
        </a:p>
      </dsp:txBody>
      <dsp:txXfrm>
        <a:off x="3834631" y="662262"/>
        <a:ext cx="3360687" cy="1826625"/>
      </dsp:txXfrm>
    </dsp:sp>
    <dsp:sp modelId="{C62D8535-6E79-42A9-AC38-7722802C5A74}">
      <dsp:nvSpPr>
        <dsp:cNvPr id="0" name=""/>
        <dsp:cNvSpPr/>
      </dsp:nvSpPr>
      <dsp:spPr>
        <a:xfrm>
          <a:off x="7665815" y="57462"/>
          <a:ext cx="336068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Weather</a:t>
          </a:r>
        </a:p>
      </dsp:txBody>
      <dsp:txXfrm>
        <a:off x="7665815" y="57462"/>
        <a:ext cx="3360687" cy="604800"/>
      </dsp:txXfrm>
    </dsp:sp>
    <dsp:sp modelId="{B04A9F61-CD2F-4907-99AA-F08519D52530}">
      <dsp:nvSpPr>
        <dsp:cNvPr id="0" name=""/>
        <dsp:cNvSpPr/>
      </dsp:nvSpPr>
      <dsp:spPr>
        <a:xfrm>
          <a:off x="7665815" y="662262"/>
          <a:ext cx="3360687" cy="1826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Site_id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Timestamp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Air_temperature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Dew_point_temperature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…</a:t>
          </a:r>
        </a:p>
      </dsp:txBody>
      <dsp:txXfrm>
        <a:off x="7665815" y="662262"/>
        <a:ext cx="3360687" cy="1826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Additional features outside the data set may be explored and integrated into the models, such as building occupancy. </a:t>
          </a: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Additional models such as neural networks can be explored as well. </a:t>
          </a: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If the training data set can expand to at least a whole year, it may make the model more robust.</a:t>
          </a:r>
        </a:p>
      </dsp:txBody>
      <dsp:txXfrm>
        <a:off x="0" y="3500111"/>
        <a:ext cx="5341938" cy="1748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1690"/>
          <a:ext cx="4510087" cy="1085819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328460" y="245999"/>
          <a:ext cx="597200" cy="597200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254121" y="1690"/>
          <a:ext cx="3167864" cy="115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10" tIns="122210" rIns="122210" bIns="1222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LinkedIn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https://www.linkedin.com/in/mike-shi-pe-cem-14029a26/</a:t>
          </a:r>
        </a:p>
      </dsp:txBody>
      <dsp:txXfrm>
        <a:off x="1254121" y="1690"/>
        <a:ext cx="3167864" cy="1154743"/>
      </dsp:txXfrm>
    </dsp:sp>
    <dsp:sp modelId="{A7FEDAED-2CDA-4D2F-883D-8D7438E3B422}">
      <dsp:nvSpPr>
        <dsp:cNvPr id="0" name=""/>
        <dsp:cNvSpPr/>
      </dsp:nvSpPr>
      <dsp:spPr>
        <a:xfrm>
          <a:off x="0" y="1436371"/>
          <a:ext cx="4510087" cy="1085819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328460" y="1680681"/>
          <a:ext cx="597200" cy="597200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1254121" y="1436371"/>
          <a:ext cx="3167864" cy="115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10" tIns="122210" rIns="122210" bIns="1222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GitHub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https://github.com/stonewatertx</a:t>
          </a:r>
        </a:p>
      </dsp:txBody>
      <dsp:txXfrm>
        <a:off x="1254121" y="1436371"/>
        <a:ext cx="3167864" cy="1154743"/>
      </dsp:txXfrm>
    </dsp:sp>
    <dsp:sp modelId="{712D2B29-4977-4B70-ABE9-215A9E804015}">
      <dsp:nvSpPr>
        <dsp:cNvPr id="0" name=""/>
        <dsp:cNvSpPr/>
      </dsp:nvSpPr>
      <dsp:spPr>
        <a:xfrm>
          <a:off x="0" y="2871053"/>
          <a:ext cx="4510087" cy="1085819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28460" y="3115362"/>
          <a:ext cx="597200" cy="597200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254121" y="2871053"/>
          <a:ext cx="3167864" cy="115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10" tIns="122210" rIns="122210" bIns="1222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Email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2000" b="0" i="0" kern="1200" dirty="0">
              <a:solidFill>
                <a:schemeClr val="tx2"/>
              </a:solidFill>
            </a:rPr>
            <a:t>stonewatertx</a:t>
          </a:r>
          <a:r>
            <a:rPr lang="en-US" sz="1600" b="0" i="0" kern="1200" dirty="0">
              <a:solidFill>
                <a:schemeClr val="tx2"/>
              </a:solidFill>
            </a:rPr>
            <a:t>@email.com</a:t>
          </a:r>
        </a:p>
      </dsp:txBody>
      <dsp:txXfrm>
        <a:off x="1254121" y="2871053"/>
        <a:ext cx="3167864" cy="115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7/1/2021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7/1/2021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7/1/2021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Building energy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104421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Prepared by Mike (Xiangnan) Shi</a:t>
            </a:r>
          </a:p>
          <a:p>
            <a:r>
              <a:rPr lang="en-US" dirty="0">
                <a:solidFill>
                  <a:schemeClr val="bg1"/>
                </a:solidFill>
              </a:rPr>
              <a:t>Mentor: Blake </a:t>
            </a:r>
            <a:r>
              <a:rPr lang="en-US" dirty="0" err="1">
                <a:solidFill>
                  <a:schemeClr val="bg1"/>
                </a:solidFill>
              </a:rPr>
              <a:t>arensdorf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3FC9540-D98A-47A8-8C0A-D25EBD6FCDDD}"/>
              </a:ext>
            </a:extLst>
          </p:cNvPr>
          <p:cNvSpPr txBox="1">
            <a:spLocks/>
          </p:cNvSpPr>
          <p:nvPr/>
        </p:nvSpPr>
        <p:spPr>
          <a:xfrm>
            <a:off x="581194" y="2495445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Springboard data science capstone project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Bodoni SvtyTwo ITC TT-Book"/>
              </a:rPr>
              <a:t>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581192" y="1986515"/>
            <a:ext cx="3772696" cy="416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The electricity usage appears higher in summer. This is likely due to more AC usage during that time.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There appears to be a regular fluctuation on a weekly basis. The electricity usage tends drop over the weekend and come back on weekdays.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D32A7-6800-4808-B050-D069FE57B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73" y="1834939"/>
            <a:ext cx="6968901" cy="18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815F45-7985-46E2-A872-AFFDCDD10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72" y="4239337"/>
            <a:ext cx="6968901" cy="20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2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F5FEEE5-EF76-4FA1-818A-E0349619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14" y="2954046"/>
            <a:ext cx="8153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Bodoni SvtyTwo ITC TT-Book"/>
              </a:rPr>
              <a:t>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581192" y="1442312"/>
            <a:ext cx="10136794" cy="2254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When the air temperature and dew point temperature are above a threshold, the electricity usage starts to increase in correlation with those temperatures.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8264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103EF-A109-4B97-B6DE-9E82F20C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9FECA8-F86B-44FC-8318-67B54021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 / Test data split</a:t>
            </a:r>
          </a:p>
          <a:p>
            <a:pPr lvl="1"/>
            <a:r>
              <a:rPr lang="en-US" dirty="0"/>
              <a:t>Training: Jan – Sep</a:t>
            </a:r>
          </a:p>
          <a:p>
            <a:pPr lvl="1"/>
            <a:r>
              <a:rPr lang="en-US" dirty="0"/>
              <a:t>Test: Oct – Dec</a:t>
            </a:r>
          </a:p>
          <a:p>
            <a:pPr marL="306000" lvl="1"/>
            <a:r>
              <a:rPr lang="en-US" sz="1800" dirty="0"/>
              <a:t>Models</a:t>
            </a:r>
          </a:p>
          <a:p>
            <a:pPr lvl="1"/>
            <a:r>
              <a:rPr lang="en-US" dirty="0"/>
              <a:t>Time Series</a:t>
            </a:r>
          </a:p>
          <a:p>
            <a:pPr lvl="2"/>
            <a:r>
              <a:rPr lang="en-US" dirty="0"/>
              <a:t>ARIMA</a:t>
            </a:r>
          </a:p>
          <a:p>
            <a:pPr lvl="2"/>
            <a:r>
              <a:rPr lang="en-US" dirty="0"/>
              <a:t>SARIMA</a:t>
            </a:r>
          </a:p>
          <a:p>
            <a:pPr lvl="2"/>
            <a:r>
              <a:rPr lang="en-US" dirty="0"/>
              <a:t>SARIMA with rolling forecast</a:t>
            </a:r>
          </a:p>
          <a:p>
            <a:pPr lvl="2"/>
            <a:r>
              <a:rPr lang="en-US" dirty="0"/>
              <a:t>SARIMAX with rolling forecast</a:t>
            </a:r>
          </a:p>
          <a:p>
            <a:pPr lvl="1"/>
            <a:r>
              <a:rPr lang="en-US" dirty="0"/>
              <a:t>Random forest</a:t>
            </a:r>
          </a:p>
          <a:p>
            <a:pPr marL="306000" lvl="1"/>
            <a:r>
              <a:rPr lang="en-US" sz="1800" dirty="0"/>
              <a:t>Metrics</a:t>
            </a:r>
          </a:p>
          <a:p>
            <a:pPr lvl="1"/>
            <a:r>
              <a:rPr lang="en-US" dirty="0"/>
              <a:t>R squared</a:t>
            </a:r>
          </a:p>
          <a:p>
            <a:pPr lvl="1"/>
            <a:r>
              <a:rPr lang="en-US" dirty="0"/>
              <a:t>Mean Absolute Error (MAE)</a:t>
            </a:r>
          </a:p>
        </p:txBody>
      </p:sp>
      <p:pic>
        <p:nvPicPr>
          <p:cNvPr id="3074" name="Picture 2" descr="Study: Time-Series Analysis &amp;amp; Defect Prediction">
            <a:extLst>
              <a:ext uri="{FF2B5EF4-FFF2-40B4-BE49-F238E27FC236}">
                <a16:creationId xmlns:a16="http://schemas.microsoft.com/office/drawing/2014/main" id="{ED657BD3-625F-441F-94CC-A48A2D45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51" y="2432807"/>
            <a:ext cx="5804150" cy="339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Bodoni SvtyTwo ITC TT-Book"/>
              </a:rPr>
              <a:t>ARIMA and SARIMA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556023" y="1801535"/>
            <a:ext cx="4938765" cy="416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ARIMA</a:t>
            </a:r>
          </a:p>
          <a:p>
            <a:pPr lvl="2"/>
            <a:r>
              <a:rPr lang="en-US" dirty="0"/>
              <a:t>Optimal order is (2,1,5) based on auto </a:t>
            </a:r>
            <a:r>
              <a:rPr lang="en-US" dirty="0" err="1"/>
              <a:t>arima</a:t>
            </a:r>
            <a:r>
              <a:rPr lang="en-US" dirty="0"/>
              <a:t> search. 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-10.95; MAE: 22.73</a:t>
            </a:r>
          </a:p>
          <a:p>
            <a:pPr lvl="2"/>
            <a:r>
              <a:rPr lang="en-US" dirty="0"/>
              <a:t>It’s able to simulate the fluctuation patten, but the shape isn’t quite right.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SARIMA</a:t>
            </a:r>
          </a:p>
          <a:p>
            <a:pPr lvl="2"/>
            <a:r>
              <a:rPr lang="en-US" dirty="0"/>
              <a:t>Added seasonality into the model</a:t>
            </a:r>
          </a:p>
          <a:p>
            <a:pPr lvl="2"/>
            <a:r>
              <a:rPr lang="en-US" dirty="0"/>
              <a:t>Optimal order is (5,1,0)(2,1,0)[7] based on auto </a:t>
            </a:r>
            <a:r>
              <a:rPr lang="en-US" dirty="0" err="1"/>
              <a:t>arima</a:t>
            </a:r>
            <a:r>
              <a:rPr lang="en-US" dirty="0"/>
              <a:t> search.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-0.81; MAE: 25.5</a:t>
            </a:r>
          </a:p>
          <a:p>
            <a:pPr lvl="2"/>
            <a:r>
              <a:rPr lang="en-US" dirty="0"/>
              <a:t>The shape of forecast is much closer to actual data, but it mistakenly picks up a downward trend.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2B4B7E-7DCD-4B60-92C6-509442D6F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681" y="3886199"/>
            <a:ext cx="5582831" cy="1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B190507-8038-4418-9127-9CA14E9D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681" y="1610578"/>
            <a:ext cx="5582831" cy="1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6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Bodoni SvtyTwo ITC TT-Book"/>
              </a:rPr>
              <a:t>Rolling forecast using </a:t>
            </a:r>
            <a:r>
              <a:rPr lang="en-US" dirty="0" err="1">
                <a:sym typeface="Bodoni SvtyTwo ITC TT-Book"/>
              </a:rPr>
              <a:t>sarima</a:t>
            </a:r>
            <a:r>
              <a:rPr lang="en-US" dirty="0">
                <a:sym typeface="Bodoni SvtyTwo ITC TT-Book"/>
              </a:rPr>
              <a:t> and </a:t>
            </a:r>
            <a:r>
              <a:rPr lang="en-US" dirty="0" err="1">
                <a:sym typeface="Bodoni SvtyTwo ITC TT-Book"/>
              </a:rPr>
              <a:t>sarimax</a:t>
            </a:r>
            <a:endParaRPr lang="en-US" dirty="0">
              <a:sym typeface="Bodoni SvtyTwo ITC TT-Book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556023" y="1801535"/>
            <a:ext cx="4938765" cy="416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SARIMA with rolling forecast</a:t>
            </a:r>
          </a:p>
          <a:p>
            <a:pPr lvl="2"/>
            <a:r>
              <a:rPr lang="en-US" dirty="0"/>
              <a:t>Instead of a three month forecast at one time, weekly forecasts are done in a rolling manner.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0.25; MAE: 9.84</a:t>
            </a:r>
          </a:p>
          <a:p>
            <a:pPr lvl="2"/>
            <a:r>
              <a:rPr lang="en-US" dirty="0"/>
              <a:t>It fixed the downward trend from last model.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SARIMAX with rolling forecast</a:t>
            </a:r>
          </a:p>
          <a:p>
            <a:pPr lvl="2"/>
            <a:r>
              <a:rPr lang="en-US" dirty="0"/>
              <a:t>Added holiday schedule and temperatures into the model as exogenous inputs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0.52; MAE: 8.23</a:t>
            </a:r>
          </a:p>
          <a:p>
            <a:pPr lvl="2"/>
            <a:r>
              <a:rPr lang="en-US" dirty="0"/>
              <a:t>The accuracy improved slightly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E45C82-9BD1-436D-A7C1-046DF8E3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09" y="1442312"/>
            <a:ext cx="6321061" cy="18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E65B5A5-8956-4F88-B346-3CBCD459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56" y="3706588"/>
            <a:ext cx="6718344" cy="18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9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Bodoni SvtyTwo ITC TT-Book"/>
              </a:rPr>
              <a:t>Random forest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556023" y="1801535"/>
            <a:ext cx="5156880" cy="416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/>
              <a:t>Holiday</a:t>
            </a:r>
          </a:p>
          <a:p>
            <a:pPr lvl="2"/>
            <a:r>
              <a:rPr lang="en-US" dirty="0"/>
              <a:t>Day of week</a:t>
            </a:r>
          </a:p>
          <a:p>
            <a:pPr lvl="2"/>
            <a:r>
              <a:rPr lang="en-US" dirty="0"/>
              <a:t>Air temperature and dew point temperature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Grid search</a:t>
            </a:r>
          </a:p>
          <a:p>
            <a:pPr lvl="2"/>
            <a:r>
              <a:rPr lang="en-US" dirty="0"/>
              <a:t>A grid search is performed to find an optimal number of trees to be used, which turns out to be 10. </a:t>
            </a:r>
          </a:p>
          <a:p>
            <a:pPr marL="630000" lvl="2" indent="0">
              <a:buNone/>
            </a:pPr>
            <a:endParaRPr lang="en-US" dirty="0"/>
          </a:p>
          <a:p>
            <a:pPr lvl="1"/>
            <a:r>
              <a:rPr lang="en-US" dirty="0"/>
              <a:t>Result</a:t>
            </a:r>
          </a:p>
          <a:p>
            <a:pPr lvl="2"/>
            <a:r>
              <a:rPr lang="en-US" dirty="0"/>
              <a:t>R2: 0.39; MAE: 9.93</a:t>
            </a:r>
          </a:p>
          <a:p>
            <a:pPr lvl="1"/>
            <a:endParaRPr lang="en-US" dirty="0"/>
          </a:p>
          <a:p>
            <a:pPr marL="6300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DE696E-CD61-4021-84AF-9333D4D9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45" y="4321885"/>
            <a:ext cx="6170028" cy="200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58CD8-74B5-4783-8D8B-6056B96D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601" y="1784836"/>
            <a:ext cx="6048375" cy="1571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B086A-415B-4297-A700-E5EB101871BB}"/>
              </a:ext>
            </a:extLst>
          </p:cNvPr>
          <p:cNvSpPr txBox="1"/>
          <p:nvPr/>
        </p:nvSpPr>
        <p:spPr>
          <a:xfrm>
            <a:off x="7221894" y="1437258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set</a:t>
            </a:r>
          </a:p>
        </p:txBody>
      </p:sp>
    </p:spTree>
    <p:extLst>
      <p:ext uri="{BB962C8B-B14F-4D97-AF65-F5344CB8AC3E}">
        <p14:creationId xmlns:p14="http://schemas.microsoft.com/office/powerpoint/2010/main" val="84575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6391"/>
            <a:ext cx="4737256" cy="4467523"/>
          </a:xfrm>
        </p:spPr>
        <p:txBody>
          <a:bodyPr>
            <a:normAutofit/>
          </a:bodyPr>
          <a:lstStyle/>
          <a:p>
            <a:r>
              <a:rPr lang="en-US" dirty="0"/>
              <a:t>In this project, ARIMA and SARIMA don't seem to perform well enough for a one-time long term forecast. The models tend to pick up a trend from prior steps and assume the trend will continue in the future. As a result, the forecast is very sensitive to the last few steps in the train data set.</a:t>
            </a:r>
          </a:p>
          <a:p>
            <a:r>
              <a:rPr lang="en-US" dirty="0"/>
              <a:t>Time series models perform much better forecast if done in a rolling manner, which is more focused on short term forecast.</a:t>
            </a:r>
          </a:p>
          <a:p>
            <a:r>
              <a:rPr lang="en-US" dirty="0"/>
              <a:t>Adding exogenous features, such as holiday schedule, weather data in this case can improve the accuracy of time series models.</a:t>
            </a:r>
          </a:p>
          <a:p>
            <a:r>
              <a:rPr lang="en-US" dirty="0"/>
              <a:t>Random forecast can be an alternative solution to consider if a one-time long term type forecast is needed.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2F7EF1-C4D8-46FF-8A06-0C48E020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88407"/>
              </p:ext>
            </p:extLst>
          </p:nvPr>
        </p:nvGraphicFramePr>
        <p:xfrm>
          <a:off x="5869498" y="1956392"/>
          <a:ext cx="5187278" cy="419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1048">
                  <a:extLst>
                    <a:ext uri="{9D8B030D-6E8A-4147-A177-3AD203B41FA5}">
                      <a16:colId xmlns:a16="http://schemas.microsoft.com/office/drawing/2014/main" val="3269304642"/>
                    </a:ext>
                  </a:extLst>
                </a:gridCol>
                <a:gridCol w="1209010">
                  <a:extLst>
                    <a:ext uri="{9D8B030D-6E8A-4147-A177-3AD203B41FA5}">
                      <a16:colId xmlns:a16="http://schemas.microsoft.com/office/drawing/2014/main" val="2293740547"/>
                    </a:ext>
                  </a:extLst>
                </a:gridCol>
                <a:gridCol w="1057220">
                  <a:extLst>
                    <a:ext uri="{9D8B030D-6E8A-4147-A177-3AD203B41FA5}">
                      <a16:colId xmlns:a16="http://schemas.microsoft.com/office/drawing/2014/main" val="3155561757"/>
                    </a:ext>
                  </a:extLst>
                </a:gridCol>
              </a:tblGrid>
              <a:tr h="1023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R Squared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MAE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6067714"/>
                  </a:ext>
                </a:extLst>
              </a:tr>
              <a:tr h="523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Basic ARIMA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-10.95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22.73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73054728"/>
                  </a:ext>
                </a:extLst>
              </a:tr>
              <a:tr h="523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SARIMA</a:t>
                      </a:r>
                      <a:endParaRPr lang="en-US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-0.81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25.5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83534082"/>
                  </a:ext>
                </a:extLst>
              </a:tr>
              <a:tr h="523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SARIMA with rolling forecast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0.25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9.84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60015662"/>
                  </a:ext>
                </a:extLst>
              </a:tr>
              <a:tr h="1082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SARIMAX with rolling forecast and exogenous inputs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0.52</a:t>
                      </a:r>
                      <a:endParaRPr lang="en-US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8.23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70377119"/>
                  </a:ext>
                </a:extLst>
              </a:tr>
              <a:tr h="523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Random Forest</a:t>
                      </a:r>
                      <a:endParaRPr lang="en-US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0.39</a:t>
                      </a:r>
                      <a:endParaRPr lang="en-US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9.93</a:t>
                      </a:r>
                      <a:endParaRPr lang="en-US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49919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06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FUTURE research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5249034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38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7309321"/>
              </p:ext>
            </p:extLst>
          </p:nvPr>
        </p:nvGraphicFramePr>
        <p:xfrm>
          <a:off x="7405688" y="2005013"/>
          <a:ext cx="4510087" cy="402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3D0B51-37A8-4060-ADC1-16A3EF3750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25038" r="25038"/>
          <a:stretch>
            <a:fillRect/>
          </a:stretch>
        </p:blipFill>
        <p:spPr/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B6102FBF-5693-4564-AF5A-14823174B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6143" y="3676255"/>
            <a:ext cx="742506" cy="7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 wrangling and exploratory data analysis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138E6-8853-4133-ABE6-6EE8C588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29895-9C54-4B1E-9F12-72341453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5461"/>
            <a:ext cx="11029615" cy="4957893"/>
          </a:xfrm>
        </p:spPr>
        <p:txBody>
          <a:bodyPr>
            <a:normAutofit/>
          </a:bodyPr>
          <a:lstStyle/>
          <a:p>
            <a:r>
              <a:rPr lang="en-US" dirty="0"/>
              <a:t>Goal: Develop a model to forecast energy consumption in a building.</a:t>
            </a:r>
          </a:p>
          <a:p>
            <a:r>
              <a:rPr lang="en-US" dirty="0"/>
              <a:t>Tool: Python,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Workflow:</a:t>
            </a:r>
          </a:p>
          <a:p>
            <a:pPr lvl="1"/>
            <a:r>
              <a:rPr lang="en-US" dirty="0"/>
              <a:t>Define the problem</a:t>
            </a:r>
          </a:p>
          <a:p>
            <a:pPr lvl="1"/>
            <a:r>
              <a:rPr lang="en-US" dirty="0"/>
              <a:t>Collect, clean and explore the data</a:t>
            </a:r>
          </a:p>
          <a:p>
            <a:pPr lvl="1"/>
            <a:r>
              <a:rPr lang="en-US" dirty="0"/>
              <a:t>Create and train models based on training set</a:t>
            </a:r>
          </a:p>
          <a:p>
            <a:pPr lvl="1"/>
            <a:r>
              <a:rPr lang="en-US" dirty="0"/>
              <a:t>Validate the models using test set and evaluate the performance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8DCCB-D2B4-45C9-A238-C0F4827E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86D03-6463-444A-94FF-012CE7B4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Context: </a:t>
            </a:r>
          </a:p>
          <a:p>
            <a:pPr lvl="1"/>
            <a:r>
              <a:rPr lang="en-US" dirty="0"/>
              <a:t>Given a building’s daily energy consumption in the first three quarters, what is the daily energy usage forecast in the fourth quarter? 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Building owners, building managers and operators, financial and accounting department</a:t>
            </a:r>
          </a:p>
          <a:p>
            <a:pPr marL="306000" lvl="1"/>
            <a:r>
              <a:rPr lang="en-US" sz="1800" dirty="0"/>
              <a:t>Scope of solution</a:t>
            </a:r>
          </a:p>
          <a:p>
            <a:pPr lvl="1"/>
            <a:r>
              <a:rPr lang="en-US" dirty="0"/>
              <a:t>Build models that can take historical energy consumption as input and forecast future consumption</a:t>
            </a:r>
          </a:p>
          <a:p>
            <a:pPr lvl="1"/>
            <a:r>
              <a:rPr lang="en-US" dirty="0"/>
              <a:t>Try different models including time series and random forest</a:t>
            </a:r>
          </a:p>
          <a:p>
            <a:pPr lvl="1"/>
            <a:r>
              <a:rPr lang="en-US" dirty="0"/>
              <a:t>Compare the performance of different models and determine a model that best fits in the goal.  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Source: https://www.kaggle.com/c/ashrae-energy-prediction/data</a:t>
            </a:r>
          </a:p>
        </p:txBody>
      </p:sp>
    </p:spTree>
    <p:extLst>
      <p:ext uri="{BB962C8B-B14F-4D97-AF65-F5344CB8AC3E}">
        <p14:creationId xmlns:p14="http://schemas.microsoft.com/office/powerpoint/2010/main" val="5448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and 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296247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13091F-4B1E-47C1-84D5-C60181F8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11F9644-FB0C-4BA6-846F-E8135321D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061568"/>
              </p:ext>
            </p:extLst>
          </p:nvPr>
        </p:nvGraphicFramePr>
        <p:xfrm>
          <a:off x="581025" y="3429000"/>
          <a:ext cx="11029950" cy="254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C70EDF4-63C8-454F-8808-8074D47186E7}"/>
              </a:ext>
            </a:extLst>
          </p:cNvPr>
          <p:cNvSpPr txBox="1">
            <a:spLocks/>
          </p:cNvSpPr>
          <p:nvPr/>
        </p:nvSpPr>
        <p:spPr>
          <a:xfrm>
            <a:off x="581192" y="1325461"/>
            <a:ext cx="11029615" cy="2172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source: https://www.kaggle.com/c/ashrae-energy-prediction/data</a:t>
            </a:r>
          </a:p>
          <a:p>
            <a:r>
              <a:rPr lang="en-US" dirty="0"/>
              <a:t>Data time span: 2016/1/1 – 2016/12/31</a:t>
            </a:r>
          </a:p>
          <a:p>
            <a:r>
              <a:rPr lang="en-US" dirty="0"/>
              <a:t>Target: electricity usage (</a:t>
            </a:r>
            <a:r>
              <a:rPr lang="en-US" dirty="0" err="1"/>
              <a:t>meter_reading</a:t>
            </a:r>
            <a:r>
              <a:rPr lang="en-US" dirty="0"/>
              <a:t>)</a:t>
            </a:r>
          </a:p>
          <a:p>
            <a:r>
              <a:rPr lang="en-US" dirty="0"/>
              <a:t>Features used in the study: Timestamp, air temperature, dew point temperature</a:t>
            </a:r>
          </a:p>
          <a:p>
            <a:r>
              <a:rPr lang="en-US" dirty="0"/>
              <a:t>Data relationships: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1C03D55-EE57-49DB-8276-5CE25DA6397C}"/>
              </a:ext>
            </a:extLst>
          </p:cNvPr>
          <p:cNvCxnSpPr/>
          <p:nvPr/>
        </p:nvCxnSpPr>
        <p:spPr>
          <a:xfrm>
            <a:off x="2306972" y="4328719"/>
            <a:ext cx="2147582" cy="3523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1EBD16-41F6-4384-86C0-80F5D1595B08}"/>
              </a:ext>
            </a:extLst>
          </p:cNvPr>
          <p:cNvCxnSpPr/>
          <p:nvPr/>
        </p:nvCxnSpPr>
        <p:spPr>
          <a:xfrm>
            <a:off x="5771626" y="4328719"/>
            <a:ext cx="237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1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Bodoni SvtyTwo ITC TT-Book"/>
              </a:rPr>
              <a:t>Data errors and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E8515-68CD-43A7-AE28-B4A754F771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19" y="1801535"/>
            <a:ext cx="7373924" cy="19294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556024" y="1801535"/>
            <a:ext cx="3990808" cy="416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 of data errors</a:t>
            </a:r>
          </a:p>
          <a:p>
            <a:pPr lvl="1"/>
            <a:r>
              <a:rPr lang="en-US" dirty="0"/>
              <a:t>Zero readings</a:t>
            </a:r>
          </a:p>
          <a:p>
            <a:pPr lvl="2"/>
            <a:r>
              <a:rPr lang="en-US" dirty="0"/>
              <a:t>Extended periods of zero readings are considered as errors as building electricity rarely drops to zero. Those values are dropped out.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Anomalies</a:t>
            </a:r>
          </a:p>
          <a:p>
            <a:pPr lvl="2"/>
            <a:r>
              <a:rPr lang="en-US" dirty="0"/>
              <a:t>Abnormal electricity swings are considered sensor issues and dropped out as well.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C3CDE4-D7A1-4041-BDB3-41D6EDEBEF85}"/>
              </a:ext>
            </a:extLst>
          </p:cNvPr>
          <p:cNvSpPr/>
          <p:nvPr/>
        </p:nvSpPr>
        <p:spPr>
          <a:xfrm>
            <a:off x="5086080" y="2953347"/>
            <a:ext cx="2843868" cy="47565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1DB694-6709-4A59-B1E7-9CDCC5938C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20" y="4140386"/>
            <a:ext cx="7263722" cy="192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1BC2BC1-035E-4EFE-9227-B5D583763FE4}"/>
              </a:ext>
            </a:extLst>
          </p:cNvPr>
          <p:cNvSpPr/>
          <p:nvPr/>
        </p:nvSpPr>
        <p:spPr>
          <a:xfrm>
            <a:off x="7511897" y="5310231"/>
            <a:ext cx="2843868" cy="27054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291BF0-0B7F-45B0-8EB4-7243CBD74D8D}"/>
              </a:ext>
            </a:extLst>
          </p:cNvPr>
          <p:cNvSpPr/>
          <p:nvPr/>
        </p:nvSpPr>
        <p:spPr>
          <a:xfrm>
            <a:off x="5086080" y="5310231"/>
            <a:ext cx="702324" cy="27054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BA91CE-551D-4653-9BF0-D7322C720B37}"/>
              </a:ext>
            </a:extLst>
          </p:cNvPr>
          <p:cNvSpPr/>
          <p:nvPr/>
        </p:nvSpPr>
        <p:spPr>
          <a:xfrm>
            <a:off x="6052436" y="5310231"/>
            <a:ext cx="702324" cy="27054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9A014-D70B-4522-8B50-DF521D321529}"/>
              </a:ext>
            </a:extLst>
          </p:cNvPr>
          <p:cNvSpPr/>
          <p:nvPr/>
        </p:nvSpPr>
        <p:spPr>
          <a:xfrm>
            <a:off x="11299970" y="5287370"/>
            <a:ext cx="461395" cy="27054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881D0C-94CB-4277-B3C4-BDFAA8FB2B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646412"/>
            <a:ext cx="7495309" cy="19978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Bodoni SvtyTwo ITC TT-Book"/>
              </a:rPr>
              <a:t>Data errors and cleaning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447619" y="1661565"/>
            <a:ext cx="11296762" cy="140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 of data errors</a:t>
            </a:r>
          </a:p>
          <a:p>
            <a:pPr lvl="1"/>
            <a:r>
              <a:rPr lang="en-US" dirty="0"/>
              <a:t>Frozen readings</a:t>
            </a:r>
          </a:p>
          <a:p>
            <a:pPr lvl="2"/>
            <a:r>
              <a:rPr lang="en-US" dirty="0"/>
              <a:t>Frozen readings are considered sensor failures and are dropped out as well. </a:t>
            </a:r>
          </a:p>
          <a:p>
            <a:pPr lvl="1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291BF0-0B7F-45B0-8EB4-7243CBD74D8D}"/>
              </a:ext>
            </a:extLst>
          </p:cNvPr>
          <p:cNvSpPr/>
          <p:nvPr/>
        </p:nvSpPr>
        <p:spPr>
          <a:xfrm>
            <a:off x="1052176" y="4155103"/>
            <a:ext cx="461395" cy="270541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BA91CE-551D-4653-9BF0-D7322C720B37}"/>
              </a:ext>
            </a:extLst>
          </p:cNvPr>
          <p:cNvSpPr/>
          <p:nvPr/>
        </p:nvSpPr>
        <p:spPr>
          <a:xfrm>
            <a:off x="4368846" y="4253219"/>
            <a:ext cx="702324" cy="270541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9A014-D70B-4522-8B50-DF521D321529}"/>
              </a:ext>
            </a:extLst>
          </p:cNvPr>
          <p:cNvSpPr/>
          <p:nvPr/>
        </p:nvSpPr>
        <p:spPr>
          <a:xfrm>
            <a:off x="6552209" y="4003055"/>
            <a:ext cx="461395" cy="270541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54FB7-A40D-472B-83D1-4B053643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261" y="2964992"/>
            <a:ext cx="2351563" cy="289103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488C211-F107-4D18-BBBB-16C644C3296B}"/>
              </a:ext>
            </a:extLst>
          </p:cNvPr>
          <p:cNvSpPr/>
          <p:nvPr/>
        </p:nvSpPr>
        <p:spPr>
          <a:xfrm>
            <a:off x="10292872" y="3068795"/>
            <a:ext cx="846952" cy="2971278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440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CCE8C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905</TotalTime>
  <Words>933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Helvetica Light</vt:lpstr>
      <vt:lpstr>Arial</vt:lpstr>
      <vt:lpstr>Calibri</vt:lpstr>
      <vt:lpstr>Garamond</vt:lpstr>
      <vt:lpstr>Wingdings 2</vt:lpstr>
      <vt:lpstr>DividendVTI</vt:lpstr>
      <vt:lpstr> Building energy forecast</vt:lpstr>
      <vt:lpstr>Outline</vt:lpstr>
      <vt:lpstr>Project overview</vt:lpstr>
      <vt:lpstr>Problem statement</vt:lpstr>
      <vt:lpstr>Problem statement</vt:lpstr>
      <vt:lpstr>Data wrangling and exploratory data analysis (EDA)</vt:lpstr>
      <vt:lpstr>Data overview</vt:lpstr>
      <vt:lpstr>Data errors and cleaning</vt:lpstr>
      <vt:lpstr>Data errors and cleaning</vt:lpstr>
      <vt:lpstr>EDA</vt:lpstr>
      <vt:lpstr>EDA</vt:lpstr>
      <vt:lpstr>Modeling</vt:lpstr>
      <vt:lpstr>modeling</vt:lpstr>
      <vt:lpstr>ARIMA and SARIMA</vt:lpstr>
      <vt:lpstr>Rolling forecast using sarima and sarimax</vt:lpstr>
      <vt:lpstr>Random forest</vt:lpstr>
      <vt:lpstr>summary</vt:lpstr>
      <vt:lpstr>FUTURE research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#2  Building energy forecast</dc:title>
  <dc:creator>Xiangnan Shi</dc:creator>
  <cp:lastModifiedBy>Xiangnan Shi</cp:lastModifiedBy>
  <cp:revision>43</cp:revision>
  <dcterms:created xsi:type="dcterms:W3CDTF">2021-06-29T03:32:48Z</dcterms:created>
  <dcterms:modified xsi:type="dcterms:W3CDTF">2021-07-02T02:59:13Z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