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2.xml" ContentType="application/vnd.openxmlformats-officedocument.theme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theme/theme3.xml" ContentType="application/vnd.openxmlformats-officedocument.theme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  <p:sldMasterId id="2147483709" r:id="rId2"/>
    <p:sldMasterId id="2147483648" r:id="rId3"/>
    <p:sldMasterId id="2147483715" r:id="rId4"/>
  </p:sldMasterIdLst>
  <p:notesMasterIdLst>
    <p:notesMasterId r:id="rId78"/>
  </p:notesMasterIdLst>
  <p:sldIdLst>
    <p:sldId id="256" r:id="rId5"/>
    <p:sldId id="381" r:id="rId6"/>
    <p:sldId id="258" r:id="rId7"/>
    <p:sldId id="337" r:id="rId8"/>
    <p:sldId id="297" r:id="rId9"/>
    <p:sldId id="299" r:id="rId10"/>
    <p:sldId id="300" r:id="rId11"/>
    <p:sldId id="302" r:id="rId12"/>
    <p:sldId id="304" r:id="rId13"/>
    <p:sldId id="305" r:id="rId14"/>
    <p:sldId id="306" r:id="rId15"/>
    <p:sldId id="307" r:id="rId16"/>
    <p:sldId id="308" r:id="rId17"/>
    <p:sldId id="330" r:id="rId18"/>
    <p:sldId id="338" r:id="rId19"/>
    <p:sldId id="311" r:id="rId20"/>
    <p:sldId id="312" r:id="rId21"/>
    <p:sldId id="313" r:id="rId22"/>
    <p:sldId id="314" r:id="rId23"/>
    <p:sldId id="315" r:id="rId24"/>
    <p:sldId id="316" r:id="rId25"/>
    <p:sldId id="317" r:id="rId26"/>
    <p:sldId id="318" r:id="rId27"/>
    <p:sldId id="319" r:id="rId28"/>
    <p:sldId id="336" r:id="rId29"/>
    <p:sldId id="321" r:id="rId30"/>
    <p:sldId id="322" r:id="rId31"/>
    <p:sldId id="323" r:id="rId32"/>
    <p:sldId id="324" r:id="rId33"/>
    <p:sldId id="325" r:id="rId34"/>
    <p:sldId id="333" r:id="rId35"/>
    <p:sldId id="327" r:id="rId36"/>
    <p:sldId id="372" r:id="rId37"/>
    <p:sldId id="339" r:id="rId38"/>
    <p:sldId id="340" r:id="rId39"/>
    <p:sldId id="301" r:id="rId40"/>
    <p:sldId id="341" r:id="rId41"/>
    <p:sldId id="303" r:id="rId42"/>
    <p:sldId id="344" r:id="rId43"/>
    <p:sldId id="345" r:id="rId44"/>
    <p:sldId id="346" r:id="rId45"/>
    <p:sldId id="309" r:id="rId46"/>
    <p:sldId id="310" r:id="rId47"/>
    <p:sldId id="347" r:id="rId48"/>
    <p:sldId id="348" r:id="rId49"/>
    <p:sldId id="373" r:id="rId50"/>
    <p:sldId id="335" r:id="rId51"/>
    <p:sldId id="382" r:id="rId52"/>
    <p:sldId id="331" r:id="rId53"/>
    <p:sldId id="342" r:id="rId54"/>
    <p:sldId id="343" r:id="rId55"/>
    <p:sldId id="349" r:id="rId56"/>
    <p:sldId id="350" r:id="rId57"/>
    <p:sldId id="351" r:id="rId58"/>
    <p:sldId id="367" r:id="rId59"/>
    <p:sldId id="368" r:id="rId60"/>
    <p:sldId id="375" r:id="rId61"/>
    <p:sldId id="376" r:id="rId62"/>
    <p:sldId id="369" r:id="rId63"/>
    <p:sldId id="374" r:id="rId64"/>
    <p:sldId id="356" r:id="rId65"/>
    <p:sldId id="357" r:id="rId66"/>
    <p:sldId id="358" r:id="rId67"/>
    <p:sldId id="359" r:id="rId68"/>
    <p:sldId id="360" r:id="rId69"/>
    <p:sldId id="326" r:id="rId70"/>
    <p:sldId id="361" r:id="rId71"/>
    <p:sldId id="328" r:id="rId72"/>
    <p:sldId id="329" r:id="rId73"/>
    <p:sldId id="332" r:id="rId74"/>
    <p:sldId id="364" r:id="rId75"/>
    <p:sldId id="365" r:id="rId76"/>
    <p:sldId id="366" r:id="rId77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C69B"/>
    <a:srgbClr val="EAD1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4917E8-A779-6081-D350-3F9F9A326A8D}" v="15" dt="2023-03-15T09:46:17.594"/>
    <p1510:client id="{06525512-8C81-EC27-8AFD-E2EDBE58978F}" v="3" dt="2023-03-20T11:39:04.184"/>
    <p1510:client id="{1CB608C8-BE88-07AB-2D8F-19D72E5336E7}" v="2" dt="2023-03-23T14:49:33.510"/>
    <p1510:client id="{410639C2-F460-286E-0FA5-296EFB6965E9}" v="9" dt="2023-03-20T11:48:16.379"/>
    <p1510:client id="{4397805B-3DBE-5821-BA51-D0E09C7319DC}" v="173" dt="2023-03-16T17:54:15.601"/>
    <p1510:client id="{946B53E0-7E68-9AB6-CE1A-DA019F2EDD64}" v="27" dt="2023-03-22T09:48:54.969"/>
    <p1510:client id="{C7B235F9-F53E-4543-683D-5E6D7DFC5565}" v="4" dt="2023-03-14T19:36:38.110"/>
    <p1510:client id="{C7B6B2B8-BE5E-2ECA-6DD3-8FC2210E6D07}" v="6" dt="2023-03-21T17:51:53.465"/>
    <p1510:client id="{CB9DEAB8-D4BB-B032-FA94-D1DAC0D9433E}" v="155" dt="2022-02-23T10:14:16.74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Estilo medio 3 - Énfasis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586"/>
    <p:restoredTop sz="78639" autoAdjust="0"/>
  </p:normalViewPr>
  <p:slideViewPr>
    <p:cSldViewPr snapToGrid="0" snapToObjects="1">
      <p:cViewPr varScale="1">
        <p:scale>
          <a:sx n="99" d="100"/>
          <a:sy n="99" d="100"/>
        </p:scale>
        <p:origin x="21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microsoft.com/office/2015/10/relationships/revisionInfo" Target="revisionInfo.xml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presProps" Target="presProps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82" Type="http://schemas.openxmlformats.org/officeDocument/2006/relationships/tableStyles" Target="tableStyles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slide" Target="slides/slide73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notesMaster" Target="notesMasters/notesMaster1.xml"/><Relationship Id="rId81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E LUIS ABELLAN MIGUEL" userId="S::jlabellan@um.es::1d5c9109-9377-4f83-821f-9ee8b429a706" providerId="AD" clId="Web-{4397805B-3DBE-5821-BA51-D0E09C7319DC}"/>
    <pc:docChg chg="modSld">
      <pc:chgData name="JOSE LUIS ABELLAN MIGUEL" userId="S::jlabellan@um.es::1d5c9109-9377-4f83-821f-9ee8b429a706" providerId="AD" clId="Web-{4397805B-3DBE-5821-BA51-D0E09C7319DC}" dt="2023-03-16T17:54:14.492" v="157"/>
      <pc:docMkLst>
        <pc:docMk/>
      </pc:docMkLst>
      <pc:sldChg chg="addSp delSp modSp mod modClrScheme chgLayout">
        <pc:chgData name="JOSE LUIS ABELLAN MIGUEL" userId="S::jlabellan@um.es::1d5c9109-9377-4f83-821f-9ee8b429a706" providerId="AD" clId="Web-{4397805B-3DBE-5821-BA51-D0E09C7319DC}" dt="2023-03-16T17:54:14.492" v="157"/>
        <pc:sldMkLst>
          <pc:docMk/>
          <pc:sldMk cId="0" sldId="303"/>
        </pc:sldMkLst>
        <pc:spChg chg="add del mod">
          <ac:chgData name="JOSE LUIS ABELLAN MIGUEL" userId="S::jlabellan@um.es::1d5c9109-9377-4f83-821f-9ee8b429a706" providerId="AD" clId="Web-{4397805B-3DBE-5821-BA51-D0E09C7319DC}" dt="2023-03-16T17:54:13.210" v="156"/>
          <ac:spMkLst>
            <pc:docMk/>
            <pc:sldMk cId="0" sldId="303"/>
            <ac:spMk id="3" creationId="{0BF75750-2961-A248-E916-42BCF2643C02}"/>
          </ac:spMkLst>
        </pc:spChg>
        <pc:spChg chg="add del">
          <ac:chgData name="JOSE LUIS ABELLAN MIGUEL" userId="S::jlabellan@um.es::1d5c9109-9377-4f83-821f-9ee8b429a706" providerId="AD" clId="Web-{4397805B-3DBE-5821-BA51-D0E09C7319DC}" dt="2023-03-16T17:54:11.195" v="155"/>
          <ac:spMkLst>
            <pc:docMk/>
            <pc:sldMk cId="0" sldId="303"/>
            <ac:spMk id="4" creationId="{ADC12973-322C-D57B-628F-3E9FCA879C70}"/>
          </ac:spMkLst>
        </pc:spChg>
        <pc:spChg chg="mod ord">
          <ac:chgData name="JOSE LUIS ABELLAN MIGUEL" userId="S::jlabellan@um.es::1d5c9109-9377-4f83-821f-9ee8b429a706" providerId="AD" clId="Web-{4397805B-3DBE-5821-BA51-D0E09C7319DC}" dt="2023-03-16T17:54:14.492" v="157"/>
          <ac:spMkLst>
            <pc:docMk/>
            <pc:sldMk cId="0" sldId="303"/>
            <ac:spMk id="20" creationId="{9359D527-1CBF-3A4E-A743-3B7E3EDD4EFF}"/>
          </ac:spMkLst>
        </pc:spChg>
        <pc:spChg chg="mod ord">
          <ac:chgData name="JOSE LUIS ABELLAN MIGUEL" userId="S::jlabellan@um.es::1d5c9109-9377-4f83-821f-9ee8b429a706" providerId="AD" clId="Web-{4397805B-3DBE-5821-BA51-D0E09C7319DC}" dt="2023-03-16T17:54:14.492" v="157"/>
          <ac:spMkLst>
            <pc:docMk/>
            <pc:sldMk cId="0" sldId="303"/>
            <ac:spMk id="21" creationId="{8AA6DAAF-F233-FB4A-BC64-34D5308BD3A0}"/>
          </ac:spMkLst>
        </pc:spChg>
        <pc:spChg chg="add del mod ord">
          <ac:chgData name="JOSE LUIS ABELLAN MIGUEL" userId="S::jlabellan@um.es::1d5c9109-9377-4f83-821f-9ee8b429a706" providerId="AD" clId="Web-{4397805B-3DBE-5821-BA51-D0E09C7319DC}" dt="2023-03-16T17:54:14.492" v="157"/>
          <ac:spMkLst>
            <pc:docMk/>
            <pc:sldMk cId="0" sldId="303"/>
            <ac:spMk id="24" creationId="{AA507210-062F-A349-9C8D-933A82F28F10}"/>
          </ac:spMkLst>
        </pc:spChg>
        <pc:spChg chg="mod ord">
          <ac:chgData name="JOSE LUIS ABELLAN MIGUEL" userId="S::jlabellan@um.es::1d5c9109-9377-4f83-821f-9ee8b429a706" providerId="AD" clId="Web-{4397805B-3DBE-5821-BA51-D0E09C7319DC}" dt="2023-03-16T17:54:14.492" v="157"/>
          <ac:spMkLst>
            <pc:docMk/>
            <pc:sldMk cId="0" sldId="303"/>
            <ac:spMk id="534" creationId="{00000000-0000-0000-0000-000000000000}"/>
          </ac:spMkLst>
        </pc:spChg>
      </pc:sldChg>
      <pc:sldChg chg="modSp">
        <pc:chgData name="JOSE LUIS ABELLAN MIGUEL" userId="S::jlabellan@um.es::1d5c9109-9377-4f83-821f-9ee8b429a706" providerId="AD" clId="Web-{4397805B-3DBE-5821-BA51-D0E09C7319DC}" dt="2023-03-16T17:50:22.280" v="23" actId="20577"/>
        <pc:sldMkLst>
          <pc:docMk/>
          <pc:sldMk cId="2003245641" sldId="377"/>
        </pc:sldMkLst>
        <pc:spChg chg="mod">
          <ac:chgData name="JOSE LUIS ABELLAN MIGUEL" userId="S::jlabellan@um.es::1d5c9109-9377-4f83-821f-9ee8b429a706" providerId="AD" clId="Web-{4397805B-3DBE-5821-BA51-D0E09C7319DC}" dt="2023-03-16T17:50:22.280" v="23" actId="20577"/>
          <ac:spMkLst>
            <pc:docMk/>
            <pc:sldMk cId="2003245641" sldId="377"/>
            <ac:spMk id="15" creationId="{DAA3C01D-E41C-4731-9E2A-62934314FD4F}"/>
          </ac:spMkLst>
        </pc:spChg>
      </pc:sldChg>
      <pc:sldChg chg="modSp">
        <pc:chgData name="JOSE LUIS ABELLAN MIGUEL" userId="S::jlabellan@um.es::1d5c9109-9377-4f83-821f-9ee8b429a706" providerId="AD" clId="Web-{4397805B-3DBE-5821-BA51-D0E09C7319DC}" dt="2023-03-16T17:50:42.437" v="83"/>
        <pc:sldMkLst>
          <pc:docMk/>
          <pc:sldMk cId="220832393" sldId="378"/>
        </pc:sldMkLst>
        <pc:graphicFrameChg chg="mod modGraphic">
          <ac:chgData name="JOSE LUIS ABELLAN MIGUEL" userId="S::jlabellan@um.es::1d5c9109-9377-4f83-821f-9ee8b429a706" providerId="AD" clId="Web-{4397805B-3DBE-5821-BA51-D0E09C7319DC}" dt="2023-03-16T17:50:42.437" v="83"/>
          <ac:graphicFrameMkLst>
            <pc:docMk/>
            <pc:sldMk cId="220832393" sldId="378"/>
            <ac:graphicFrameMk id="9" creationId="{2B50D024-F819-D843-93B2-D6D21F1B59D3}"/>
          </ac:graphicFrameMkLst>
        </pc:graphicFrameChg>
      </pc:sldChg>
      <pc:sldChg chg="modSp">
        <pc:chgData name="JOSE LUIS ABELLAN MIGUEL" userId="S::jlabellan@um.es::1d5c9109-9377-4f83-821f-9ee8b429a706" providerId="AD" clId="Web-{4397805B-3DBE-5821-BA51-D0E09C7319DC}" dt="2023-03-16T17:51:03.641" v="151"/>
        <pc:sldMkLst>
          <pc:docMk/>
          <pc:sldMk cId="3175740464" sldId="379"/>
        </pc:sldMkLst>
        <pc:graphicFrameChg chg="mod modGraphic">
          <ac:chgData name="JOSE LUIS ABELLAN MIGUEL" userId="S::jlabellan@um.es::1d5c9109-9377-4f83-821f-9ee8b429a706" providerId="AD" clId="Web-{4397805B-3DBE-5821-BA51-D0E09C7319DC}" dt="2023-03-16T17:51:03.641" v="151"/>
          <ac:graphicFrameMkLst>
            <pc:docMk/>
            <pc:sldMk cId="3175740464" sldId="379"/>
            <ac:graphicFrameMk id="9" creationId="{2B50D024-F819-D843-93B2-D6D21F1B59D3}"/>
          </ac:graphicFrameMkLst>
        </pc:graphicFrameChg>
      </pc:sldChg>
    </pc:docChg>
  </pc:docChgLst>
  <pc:docChgLst>
    <pc:chgData name="JOSE LUIS ABELLAN MIGUEL" userId="S::jlabellan@um.es::1d5c9109-9377-4f83-821f-9ee8b429a706" providerId="AD" clId="Web-{06525512-8C81-EC27-8AFD-E2EDBE58978F}"/>
    <pc:docChg chg="delSld">
      <pc:chgData name="JOSE LUIS ABELLAN MIGUEL" userId="S::jlabellan@um.es::1d5c9109-9377-4f83-821f-9ee8b429a706" providerId="AD" clId="Web-{06525512-8C81-EC27-8AFD-E2EDBE58978F}" dt="2023-03-20T11:39:04.184" v="2"/>
      <pc:docMkLst>
        <pc:docMk/>
      </pc:docMkLst>
      <pc:sldChg chg="del">
        <pc:chgData name="JOSE LUIS ABELLAN MIGUEL" userId="S::jlabellan@um.es::1d5c9109-9377-4f83-821f-9ee8b429a706" providerId="AD" clId="Web-{06525512-8C81-EC27-8AFD-E2EDBE58978F}" dt="2023-03-20T11:23:22.180" v="1"/>
        <pc:sldMkLst>
          <pc:docMk/>
          <pc:sldMk cId="2003245641" sldId="377"/>
        </pc:sldMkLst>
      </pc:sldChg>
      <pc:sldChg chg="del">
        <pc:chgData name="JOSE LUIS ABELLAN MIGUEL" userId="S::jlabellan@um.es::1d5c9109-9377-4f83-821f-9ee8b429a706" providerId="AD" clId="Web-{06525512-8C81-EC27-8AFD-E2EDBE58978F}" dt="2023-03-20T11:23:22.164" v="0"/>
        <pc:sldMkLst>
          <pc:docMk/>
          <pc:sldMk cId="220832393" sldId="378"/>
        </pc:sldMkLst>
      </pc:sldChg>
      <pc:sldChg chg="del">
        <pc:chgData name="JOSE LUIS ABELLAN MIGUEL" userId="S::jlabellan@um.es::1d5c9109-9377-4f83-821f-9ee8b429a706" providerId="AD" clId="Web-{06525512-8C81-EC27-8AFD-E2EDBE58978F}" dt="2023-03-20T11:39:04.184" v="2"/>
        <pc:sldMkLst>
          <pc:docMk/>
          <pc:sldMk cId="3175740464" sldId="379"/>
        </pc:sldMkLst>
      </pc:sldChg>
    </pc:docChg>
  </pc:docChgLst>
  <pc:docChgLst>
    <pc:chgData name="JOSE LUIS ABELLAN MIGUEL" userId="S::jlabellan@um.es::1d5c9109-9377-4f83-821f-9ee8b429a706" providerId="AD" clId="Web-{410639C2-F460-286E-0FA5-296EFB6965E9}"/>
    <pc:docChg chg="modSld">
      <pc:chgData name="JOSE LUIS ABELLAN MIGUEL" userId="S::jlabellan@um.es::1d5c9109-9377-4f83-821f-9ee8b429a706" providerId="AD" clId="Web-{410639C2-F460-286E-0FA5-296EFB6965E9}" dt="2023-03-20T11:46:45.779" v="4"/>
      <pc:docMkLst>
        <pc:docMk/>
      </pc:docMkLst>
      <pc:sldChg chg="modSp">
        <pc:chgData name="JOSE LUIS ABELLAN MIGUEL" userId="S::jlabellan@um.es::1d5c9109-9377-4f83-821f-9ee8b429a706" providerId="AD" clId="Web-{410639C2-F460-286E-0FA5-296EFB6965E9}" dt="2023-03-20T11:46:45.779" v="4"/>
        <pc:sldMkLst>
          <pc:docMk/>
          <pc:sldMk cId="355191083" sldId="381"/>
        </pc:sldMkLst>
        <pc:graphicFrameChg chg="mod modGraphic">
          <ac:chgData name="JOSE LUIS ABELLAN MIGUEL" userId="S::jlabellan@um.es::1d5c9109-9377-4f83-821f-9ee8b429a706" providerId="AD" clId="Web-{410639C2-F460-286E-0FA5-296EFB6965E9}" dt="2023-03-20T11:46:45.779" v="4"/>
          <ac:graphicFrameMkLst>
            <pc:docMk/>
            <pc:sldMk cId="355191083" sldId="381"/>
            <ac:graphicFrameMk id="9" creationId="{2B50D024-F819-D843-93B2-D6D21F1B59D3}"/>
          </ac:graphicFrameMkLst>
        </pc:graphicFrameChg>
      </pc:sldChg>
    </pc:docChg>
  </pc:docChgLst>
  <pc:docChgLst>
    <pc:chgData name="JOSE LUIS ABELLAN MIGUEL" userId="S::jlabellan@um.es::1d5c9109-9377-4f83-821f-9ee8b429a706" providerId="AD" clId="Web-{946B53E0-7E68-9AB6-CE1A-DA019F2EDD64}"/>
    <pc:docChg chg="modSld">
      <pc:chgData name="JOSE LUIS ABELLAN MIGUEL" userId="S::jlabellan@um.es::1d5c9109-9377-4f83-821f-9ee8b429a706" providerId="AD" clId="Web-{946B53E0-7E68-9AB6-CE1A-DA019F2EDD64}" dt="2023-03-22T09:48:54.969" v="24" actId="1076"/>
      <pc:docMkLst>
        <pc:docMk/>
      </pc:docMkLst>
      <pc:sldChg chg="addSp">
        <pc:chgData name="JOSE LUIS ABELLAN MIGUEL" userId="S::jlabellan@um.es::1d5c9109-9377-4f83-821f-9ee8b429a706" providerId="AD" clId="Web-{946B53E0-7E68-9AB6-CE1A-DA019F2EDD64}" dt="2023-03-22T09:21:14.239" v="19"/>
        <pc:sldMkLst>
          <pc:docMk/>
          <pc:sldMk cId="4202706579" sldId="305"/>
        </pc:sldMkLst>
        <pc:spChg chg="add">
          <ac:chgData name="JOSE LUIS ABELLAN MIGUEL" userId="S::jlabellan@um.es::1d5c9109-9377-4f83-821f-9ee8b429a706" providerId="AD" clId="Web-{946B53E0-7E68-9AB6-CE1A-DA019F2EDD64}" dt="2023-03-22T09:21:14.239" v="19"/>
          <ac:spMkLst>
            <pc:docMk/>
            <pc:sldMk cId="4202706579" sldId="305"/>
            <ac:spMk id="4" creationId="{D8FBEEBE-F892-D35E-9B9F-D972274CCC34}"/>
          </ac:spMkLst>
        </pc:spChg>
      </pc:sldChg>
      <pc:sldChg chg="addSp">
        <pc:chgData name="JOSE LUIS ABELLAN MIGUEL" userId="S::jlabellan@um.es::1d5c9109-9377-4f83-821f-9ee8b429a706" providerId="AD" clId="Web-{946B53E0-7E68-9AB6-CE1A-DA019F2EDD64}" dt="2023-03-22T09:21:18.521" v="20"/>
        <pc:sldMkLst>
          <pc:docMk/>
          <pc:sldMk cId="3792044101" sldId="306"/>
        </pc:sldMkLst>
        <pc:spChg chg="add">
          <ac:chgData name="JOSE LUIS ABELLAN MIGUEL" userId="S::jlabellan@um.es::1d5c9109-9377-4f83-821f-9ee8b429a706" providerId="AD" clId="Web-{946B53E0-7E68-9AB6-CE1A-DA019F2EDD64}" dt="2023-03-22T09:21:18.521" v="20"/>
          <ac:spMkLst>
            <pc:docMk/>
            <pc:sldMk cId="3792044101" sldId="306"/>
            <ac:spMk id="4" creationId="{0667568B-04A0-3A80-A564-2FD3577047AA}"/>
          </ac:spMkLst>
        </pc:spChg>
      </pc:sldChg>
      <pc:sldChg chg="addSp">
        <pc:chgData name="JOSE LUIS ABELLAN MIGUEL" userId="S::jlabellan@um.es::1d5c9109-9377-4f83-821f-9ee8b429a706" providerId="AD" clId="Web-{946B53E0-7E68-9AB6-CE1A-DA019F2EDD64}" dt="2023-03-22T09:21:19.911" v="21"/>
        <pc:sldMkLst>
          <pc:docMk/>
          <pc:sldMk cId="3600375139" sldId="307"/>
        </pc:sldMkLst>
        <pc:spChg chg="add">
          <ac:chgData name="JOSE LUIS ABELLAN MIGUEL" userId="S::jlabellan@um.es::1d5c9109-9377-4f83-821f-9ee8b429a706" providerId="AD" clId="Web-{946B53E0-7E68-9AB6-CE1A-DA019F2EDD64}" dt="2023-03-22T09:21:19.911" v="21"/>
          <ac:spMkLst>
            <pc:docMk/>
            <pc:sldMk cId="3600375139" sldId="307"/>
            <ac:spMk id="4" creationId="{B523B696-B224-9F25-AFEE-76A97D9BCB41}"/>
          </ac:spMkLst>
        </pc:spChg>
      </pc:sldChg>
      <pc:sldChg chg="addSp modSp">
        <pc:chgData name="JOSE LUIS ABELLAN MIGUEL" userId="S::jlabellan@um.es::1d5c9109-9377-4f83-821f-9ee8b429a706" providerId="AD" clId="Web-{946B53E0-7E68-9AB6-CE1A-DA019F2EDD64}" dt="2023-03-22T09:18:00.576" v="18" actId="20577"/>
        <pc:sldMkLst>
          <pc:docMk/>
          <pc:sldMk cId="1305540688" sldId="308"/>
        </pc:sldMkLst>
        <pc:spChg chg="add mod">
          <ac:chgData name="JOSE LUIS ABELLAN MIGUEL" userId="S::jlabellan@um.es::1d5c9109-9377-4f83-821f-9ee8b429a706" providerId="AD" clId="Web-{946B53E0-7E68-9AB6-CE1A-DA019F2EDD64}" dt="2023-03-22T09:18:00.576" v="18" actId="20577"/>
          <ac:spMkLst>
            <pc:docMk/>
            <pc:sldMk cId="1305540688" sldId="308"/>
            <ac:spMk id="2" creationId="{8134BCD0-497B-3648-8BDB-DD425A23E840}"/>
          </ac:spMkLst>
        </pc:spChg>
        <pc:picChg chg="mod">
          <ac:chgData name="JOSE LUIS ABELLAN MIGUEL" userId="S::jlabellan@um.es::1d5c9109-9377-4f83-821f-9ee8b429a706" providerId="AD" clId="Web-{946B53E0-7E68-9AB6-CE1A-DA019F2EDD64}" dt="2023-03-22T09:17:32.841" v="7" actId="1076"/>
          <ac:picMkLst>
            <pc:docMk/>
            <pc:sldMk cId="1305540688" sldId="308"/>
            <ac:picMk id="261" creationId="{00000000-0000-0000-0000-000000000000}"/>
          </ac:picMkLst>
        </pc:picChg>
      </pc:sldChg>
      <pc:sldChg chg="delSp modSp">
        <pc:chgData name="JOSE LUIS ABELLAN MIGUEL" userId="S::jlabellan@um.es::1d5c9109-9377-4f83-821f-9ee8b429a706" providerId="AD" clId="Web-{946B53E0-7E68-9AB6-CE1A-DA019F2EDD64}" dt="2023-03-22T09:48:54.969" v="24" actId="1076"/>
        <pc:sldMkLst>
          <pc:docMk/>
          <pc:sldMk cId="0" sldId="344"/>
        </pc:sldMkLst>
        <pc:picChg chg="del">
          <ac:chgData name="JOSE LUIS ABELLAN MIGUEL" userId="S::jlabellan@um.es::1d5c9109-9377-4f83-821f-9ee8b429a706" providerId="AD" clId="Web-{946B53E0-7E68-9AB6-CE1A-DA019F2EDD64}" dt="2023-03-22T09:48:48.015" v="22"/>
          <ac:picMkLst>
            <pc:docMk/>
            <pc:sldMk cId="0" sldId="344"/>
            <ac:picMk id="19" creationId="{CF3F4F6F-89F3-6846-899E-19088E2C443E}"/>
          </ac:picMkLst>
        </pc:picChg>
        <pc:picChg chg="mod">
          <ac:chgData name="JOSE LUIS ABELLAN MIGUEL" userId="S::jlabellan@um.es::1d5c9109-9377-4f83-821f-9ee8b429a706" providerId="AD" clId="Web-{946B53E0-7E68-9AB6-CE1A-DA019F2EDD64}" dt="2023-03-22T09:48:54.969" v="24" actId="1076"/>
          <ac:picMkLst>
            <pc:docMk/>
            <pc:sldMk cId="0" sldId="344"/>
            <ac:picMk id="610" creationId="{00000000-0000-0000-0000-000000000000}"/>
          </ac:picMkLst>
        </pc:picChg>
      </pc:sldChg>
    </pc:docChg>
  </pc:docChgLst>
  <pc:docChgLst>
    <pc:chgData name="JOSE LUIS ABELLAN MIGUEL" userId="S::jlabellan@um.es::1d5c9109-9377-4f83-821f-9ee8b429a706" providerId="AD" clId="Web-{1CB608C8-BE88-07AB-2D8F-19D72E5336E7}"/>
    <pc:docChg chg="addSld delSld addMainMaster">
      <pc:chgData name="JOSE LUIS ABELLAN MIGUEL" userId="S::jlabellan@um.es::1d5c9109-9377-4f83-821f-9ee8b429a706" providerId="AD" clId="Web-{1CB608C8-BE88-07AB-2D8F-19D72E5336E7}" dt="2023-03-23T14:49:33.510" v="1"/>
      <pc:docMkLst>
        <pc:docMk/>
      </pc:docMkLst>
      <pc:sldChg chg="del">
        <pc:chgData name="JOSE LUIS ABELLAN MIGUEL" userId="S::jlabellan@um.es::1d5c9109-9377-4f83-821f-9ee8b429a706" providerId="AD" clId="Web-{1CB608C8-BE88-07AB-2D8F-19D72E5336E7}" dt="2023-03-23T14:49:33.510" v="1"/>
        <pc:sldMkLst>
          <pc:docMk/>
          <pc:sldMk cId="175793955" sldId="380"/>
        </pc:sldMkLst>
      </pc:sldChg>
      <pc:sldChg chg="add">
        <pc:chgData name="JOSE LUIS ABELLAN MIGUEL" userId="S::jlabellan@um.es::1d5c9109-9377-4f83-821f-9ee8b429a706" providerId="AD" clId="Web-{1CB608C8-BE88-07AB-2D8F-19D72E5336E7}" dt="2023-03-23T14:49:29.884" v="0"/>
        <pc:sldMkLst>
          <pc:docMk/>
          <pc:sldMk cId="3016281557" sldId="382"/>
        </pc:sldMkLst>
      </pc:sldChg>
      <pc:sldMasterChg chg="add addSldLayout">
        <pc:chgData name="JOSE LUIS ABELLAN MIGUEL" userId="S::jlabellan@um.es::1d5c9109-9377-4f83-821f-9ee8b429a706" providerId="AD" clId="Web-{1CB608C8-BE88-07AB-2D8F-19D72E5336E7}" dt="2023-03-23T14:49:29.884" v="0"/>
        <pc:sldMasterMkLst>
          <pc:docMk/>
          <pc:sldMasterMk cId="1742413519" sldId="2147483715"/>
        </pc:sldMasterMkLst>
        <pc:sldLayoutChg chg="add">
          <pc:chgData name="JOSE LUIS ABELLAN MIGUEL" userId="S::jlabellan@um.es::1d5c9109-9377-4f83-821f-9ee8b429a706" providerId="AD" clId="Web-{1CB608C8-BE88-07AB-2D8F-19D72E5336E7}" dt="2023-03-23T14:49:29.884" v="0"/>
          <pc:sldLayoutMkLst>
            <pc:docMk/>
            <pc:sldMasterMk cId="1742413519" sldId="2147483715"/>
            <pc:sldLayoutMk cId="3367765015" sldId="2147483716"/>
          </pc:sldLayoutMkLst>
        </pc:sldLayoutChg>
        <pc:sldLayoutChg chg="add">
          <pc:chgData name="JOSE LUIS ABELLAN MIGUEL" userId="S::jlabellan@um.es::1d5c9109-9377-4f83-821f-9ee8b429a706" providerId="AD" clId="Web-{1CB608C8-BE88-07AB-2D8F-19D72E5336E7}" dt="2023-03-23T14:49:29.884" v="0"/>
          <pc:sldLayoutMkLst>
            <pc:docMk/>
            <pc:sldMasterMk cId="1742413519" sldId="2147483715"/>
            <pc:sldLayoutMk cId="1867548438" sldId="2147483717"/>
          </pc:sldLayoutMkLst>
        </pc:sldLayoutChg>
        <pc:sldLayoutChg chg="add">
          <pc:chgData name="JOSE LUIS ABELLAN MIGUEL" userId="S::jlabellan@um.es::1d5c9109-9377-4f83-821f-9ee8b429a706" providerId="AD" clId="Web-{1CB608C8-BE88-07AB-2D8F-19D72E5336E7}" dt="2023-03-23T14:49:29.884" v="0"/>
          <pc:sldLayoutMkLst>
            <pc:docMk/>
            <pc:sldMasterMk cId="1742413519" sldId="2147483715"/>
            <pc:sldLayoutMk cId="2278731847" sldId="2147483718"/>
          </pc:sldLayoutMkLst>
        </pc:sldLayoutChg>
        <pc:sldLayoutChg chg="add">
          <pc:chgData name="JOSE LUIS ABELLAN MIGUEL" userId="S::jlabellan@um.es::1d5c9109-9377-4f83-821f-9ee8b429a706" providerId="AD" clId="Web-{1CB608C8-BE88-07AB-2D8F-19D72E5336E7}" dt="2023-03-23T14:49:29.884" v="0"/>
          <pc:sldLayoutMkLst>
            <pc:docMk/>
            <pc:sldMasterMk cId="1742413519" sldId="2147483715"/>
            <pc:sldLayoutMk cId="4184899810" sldId="2147483719"/>
          </pc:sldLayoutMkLst>
        </pc:sldLayoutChg>
        <pc:sldLayoutChg chg="add">
          <pc:chgData name="JOSE LUIS ABELLAN MIGUEL" userId="S::jlabellan@um.es::1d5c9109-9377-4f83-821f-9ee8b429a706" providerId="AD" clId="Web-{1CB608C8-BE88-07AB-2D8F-19D72E5336E7}" dt="2023-03-23T14:49:29.884" v="0"/>
          <pc:sldLayoutMkLst>
            <pc:docMk/>
            <pc:sldMasterMk cId="1742413519" sldId="2147483715"/>
            <pc:sldLayoutMk cId="3046776368" sldId="2147483720"/>
          </pc:sldLayoutMkLst>
        </pc:sldLayoutChg>
        <pc:sldLayoutChg chg="add">
          <pc:chgData name="JOSE LUIS ABELLAN MIGUEL" userId="S::jlabellan@um.es::1d5c9109-9377-4f83-821f-9ee8b429a706" providerId="AD" clId="Web-{1CB608C8-BE88-07AB-2D8F-19D72E5336E7}" dt="2023-03-23T14:49:29.884" v="0"/>
          <pc:sldLayoutMkLst>
            <pc:docMk/>
            <pc:sldMasterMk cId="1742413519" sldId="2147483715"/>
            <pc:sldLayoutMk cId="4073741769" sldId="2147483721"/>
          </pc:sldLayoutMkLst>
        </pc:sldLayoutChg>
        <pc:sldLayoutChg chg="add">
          <pc:chgData name="JOSE LUIS ABELLAN MIGUEL" userId="S::jlabellan@um.es::1d5c9109-9377-4f83-821f-9ee8b429a706" providerId="AD" clId="Web-{1CB608C8-BE88-07AB-2D8F-19D72E5336E7}" dt="2023-03-23T14:49:29.884" v="0"/>
          <pc:sldLayoutMkLst>
            <pc:docMk/>
            <pc:sldMasterMk cId="1742413519" sldId="2147483715"/>
            <pc:sldLayoutMk cId="3522532692" sldId="2147483722"/>
          </pc:sldLayoutMkLst>
        </pc:sldLayoutChg>
        <pc:sldLayoutChg chg="add">
          <pc:chgData name="JOSE LUIS ABELLAN MIGUEL" userId="S::jlabellan@um.es::1d5c9109-9377-4f83-821f-9ee8b429a706" providerId="AD" clId="Web-{1CB608C8-BE88-07AB-2D8F-19D72E5336E7}" dt="2023-03-23T14:49:29.884" v="0"/>
          <pc:sldLayoutMkLst>
            <pc:docMk/>
            <pc:sldMasterMk cId="1742413519" sldId="2147483715"/>
            <pc:sldLayoutMk cId="3856452700" sldId="2147483723"/>
          </pc:sldLayoutMkLst>
        </pc:sldLayoutChg>
        <pc:sldLayoutChg chg="add">
          <pc:chgData name="JOSE LUIS ABELLAN MIGUEL" userId="S::jlabellan@um.es::1d5c9109-9377-4f83-821f-9ee8b429a706" providerId="AD" clId="Web-{1CB608C8-BE88-07AB-2D8F-19D72E5336E7}" dt="2023-03-23T14:49:29.884" v="0"/>
          <pc:sldLayoutMkLst>
            <pc:docMk/>
            <pc:sldMasterMk cId="1742413519" sldId="2147483715"/>
            <pc:sldLayoutMk cId="1542573713" sldId="2147483724"/>
          </pc:sldLayoutMkLst>
        </pc:sldLayoutChg>
        <pc:sldLayoutChg chg="add">
          <pc:chgData name="JOSE LUIS ABELLAN MIGUEL" userId="S::jlabellan@um.es::1d5c9109-9377-4f83-821f-9ee8b429a706" providerId="AD" clId="Web-{1CB608C8-BE88-07AB-2D8F-19D72E5336E7}" dt="2023-03-23T14:49:29.884" v="0"/>
          <pc:sldLayoutMkLst>
            <pc:docMk/>
            <pc:sldMasterMk cId="1742413519" sldId="2147483715"/>
            <pc:sldLayoutMk cId="2526183566" sldId="2147483725"/>
          </pc:sldLayoutMkLst>
        </pc:sldLayoutChg>
        <pc:sldLayoutChg chg="add">
          <pc:chgData name="JOSE LUIS ABELLAN MIGUEL" userId="S::jlabellan@um.es::1d5c9109-9377-4f83-821f-9ee8b429a706" providerId="AD" clId="Web-{1CB608C8-BE88-07AB-2D8F-19D72E5336E7}" dt="2023-03-23T14:49:29.884" v="0"/>
          <pc:sldLayoutMkLst>
            <pc:docMk/>
            <pc:sldMasterMk cId="1742413519" sldId="2147483715"/>
            <pc:sldLayoutMk cId="1709457629" sldId="2147483726"/>
          </pc:sldLayoutMkLst>
        </pc:sldLayoutChg>
        <pc:sldLayoutChg chg="add">
          <pc:chgData name="JOSE LUIS ABELLAN MIGUEL" userId="S::jlabellan@um.es::1d5c9109-9377-4f83-821f-9ee8b429a706" providerId="AD" clId="Web-{1CB608C8-BE88-07AB-2D8F-19D72E5336E7}" dt="2023-03-23T14:49:29.884" v="0"/>
          <pc:sldLayoutMkLst>
            <pc:docMk/>
            <pc:sldMasterMk cId="1742413519" sldId="2147483715"/>
            <pc:sldLayoutMk cId="4224344597" sldId="2147483727"/>
          </pc:sldLayoutMkLst>
        </pc:sldLayoutChg>
        <pc:sldLayoutChg chg="add">
          <pc:chgData name="JOSE LUIS ABELLAN MIGUEL" userId="S::jlabellan@um.es::1d5c9109-9377-4f83-821f-9ee8b429a706" providerId="AD" clId="Web-{1CB608C8-BE88-07AB-2D8F-19D72E5336E7}" dt="2023-03-23T14:49:29.884" v="0"/>
          <pc:sldLayoutMkLst>
            <pc:docMk/>
            <pc:sldMasterMk cId="1742413519" sldId="2147483715"/>
            <pc:sldLayoutMk cId="1053042339" sldId="2147483728"/>
          </pc:sldLayoutMkLst>
        </pc:sldLayoutChg>
        <pc:sldLayoutChg chg="add">
          <pc:chgData name="JOSE LUIS ABELLAN MIGUEL" userId="S::jlabellan@um.es::1d5c9109-9377-4f83-821f-9ee8b429a706" providerId="AD" clId="Web-{1CB608C8-BE88-07AB-2D8F-19D72E5336E7}" dt="2023-03-23T14:49:29.884" v="0"/>
          <pc:sldLayoutMkLst>
            <pc:docMk/>
            <pc:sldMasterMk cId="1742413519" sldId="2147483715"/>
            <pc:sldLayoutMk cId="1063225118" sldId="2147483729"/>
          </pc:sldLayoutMkLst>
        </pc:sldLayoutChg>
        <pc:sldLayoutChg chg="add">
          <pc:chgData name="JOSE LUIS ABELLAN MIGUEL" userId="S::jlabellan@um.es::1d5c9109-9377-4f83-821f-9ee8b429a706" providerId="AD" clId="Web-{1CB608C8-BE88-07AB-2D8F-19D72E5336E7}" dt="2023-03-23T14:49:29.884" v="0"/>
          <pc:sldLayoutMkLst>
            <pc:docMk/>
            <pc:sldMasterMk cId="1742413519" sldId="2147483715"/>
            <pc:sldLayoutMk cId="3535455863" sldId="2147483730"/>
          </pc:sldLayoutMkLst>
        </pc:sldLayoutChg>
        <pc:sldLayoutChg chg="add">
          <pc:chgData name="JOSE LUIS ABELLAN MIGUEL" userId="S::jlabellan@um.es::1d5c9109-9377-4f83-821f-9ee8b429a706" providerId="AD" clId="Web-{1CB608C8-BE88-07AB-2D8F-19D72E5336E7}" dt="2023-03-23T14:49:29.884" v="0"/>
          <pc:sldLayoutMkLst>
            <pc:docMk/>
            <pc:sldMasterMk cId="1742413519" sldId="2147483715"/>
            <pc:sldLayoutMk cId="3151050223" sldId="2147483731"/>
          </pc:sldLayoutMkLst>
        </pc:sldLayoutChg>
        <pc:sldLayoutChg chg="add">
          <pc:chgData name="JOSE LUIS ABELLAN MIGUEL" userId="S::jlabellan@um.es::1d5c9109-9377-4f83-821f-9ee8b429a706" providerId="AD" clId="Web-{1CB608C8-BE88-07AB-2D8F-19D72E5336E7}" dt="2023-03-23T14:49:29.884" v="0"/>
          <pc:sldLayoutMkLst>
            <pc:docMk/>
            <pc:sldMasterMk cId="1742413519" sldId="2147483715"/>
            <pc:sldLayoutMk cId="2129110991" sldId="2147483732"/>
          </pc:sldLayoutMkLst>
        </pc:sldLayoutChg>
        <pc:sldLayoutChg chg="add">
          <pc:chgData name="JOSE LUIS ABELLAN MIGUEL" userId="S::jlabellan@um.es::1d5c9109-9377-4f83-821f-9ee8b429a706" providerId="AD" clId="Web-{1CB608C8-BE88-07AB-2D8F-19D72E5336E7}" dt="2023-03-23T14:49:29.884" v="0"/>
          <pc:sldLayoutMkLst>
            <pc:docMk/>
            <pc:sldMasterMk cId="1742413519" sldId="2147483715"/>
            <pc:sldLayoutMk cId="591406834" sldId="2147483733"/>
          </pc:sldLayoutMkLst>
        </pc:sldLayoutChg>
        <pc:sldLayoutChg chg="add">
          <pc:chgData name="JOSE LUIS ABELLAN MIGUEL" userId="S::jlabellan@um.es::1d5c9109-9377-4f83-821f-9ee8b429a706" providerId="AD" clId="Web-{1CB608C8-BE88-07AB-2D8F-19D72E5336E7}" dt="2023-03-23T14:49:29.884" v="0"/>
          <pc:sldLayoutMkLst>
            <pc:docMk/>
            <pc:sldMasterMk cId="1742413519" sldId="2147483715"/>
            <pc:sldLayoutMk cId="2083937481" sldId="2147483734"/>
          </pc:sldLayoutMkLst>
        </pc:sldLayoutChg>
        <pc:sldLayoutChg chg="add">
          <pc:chgData name="JOSE LUIS ABELLAN MIGUEL" userId="S::jlabellan@um.es::1d5c9109-9377-4f83-821f-9ee8b429a706" providerId="AD" clId="Web-{1CB608C8-BE88-07AB-2D8F-19D72E5336E7}" dt="2023-03-23T14:49:29.884" v="0"/>
          <pc:sldLayoutMkLst>
            <pc:docMk/>
            <pc:sldMasterMk cId="1742413519" sldId="2147483715"/>
            <pc:sldLayoutMk cId="2067683961" sldId="2147483735"/>
          </pc:sldLayoutMkLst>
        </pc:sldLayoutChg>
      </pc:sldMasterChg>
    </pc:docChg>
  </pc:docChgLst>
  <pc:docChgLst>
    <pc:chgData name="JOSE LUIS ABELLAN MIGUEL" userId="S::jlabellan@um.es::1d5c9109-9377-4f83-821f-9ee8b429a706" providerId="AD" clId="Web-{C7B6B2B8-BE5E-2ECA-6DD3-8FC2210E6D07}"/>
    <pc:docChg chg="modSld">
      <pc:chgData name="JOSE LUIS ABELLAN MIGUEL" userId="S::jlabellan@um.es::1d5c9109-9377-4f83-821f-9ee8b429a706" providerId="AD" clId="Web-{C7B6B2B8-BE5E-2ECA-6DD3-8FC2210E6D07}" dt="2023-03-21T17:51:53.465" v="5"/>
      <pc:docMkLst>
        <pc:docMk/>
      </pc:docMkLst>
      <pc:sldChg chg="delSp modSp">
        <pc:chgData name="JOSE LUIS ABELLAN MIGUEL" userId="S::jlabellan@um.es::1d5c9109-9377-4f83-821f-9ee8b429a706" providerId="AD" clId="Web-{C7B6B2B8-BE5E-2ECA-6DD3-8FC2210E6D07}" dt="2023-03-21T17:51:53.465" v="5"/>
        <pc:sldMkLst>
          <pc:docMk/>
          <pc:sldMk cId="2154249836" sldId="256"/>
        </pc:sldMkLst>
        <pc:spChg chg="mod">
          <ac:chgData name="JOSE LUIS ABELLAN MIGUEL" userId="S::jlabellan@um.es::1d5c9109-9377-4f83-821f-9ee8b429a706" providerId="AD" clId="Web-{C7B6B2B8-BE5E-2ECA-6DD3-8FC2210E6D07}" dt="2023-03-21T17:49:48.729" v="4" actId="20577"/>
          <ac:spMkLst>
            <pc:docMk/>
            <pc:sldMk cId="2154249836" sldId="256"/>
            <ac:spMk id="3" creationId="{DA9CB526-DD28-894F-805B-BB6EC93766C0}"/>
          </ac:spMkLst>
        </pc:spChg>
        <pc:spChg chg="del">
          <ac:chgData name="JOSE LUIS ABELLAN MIGUEL" userId="S::jlabellan@um.es::1d5c9109-9377-4f83-821f-9ee8b429a706" providerId="AD" clId="Web-{C7B6B2B8-BE5E-2ECA-6DD3-8FC2210E6D07}" dt="2023-03-21T17:51:53.465" v="5"/>
          <ac:spMkLst>
            <pc:docMk/>
            <pc:sldMk cId="2154249836" sldId="256"/>
            <ac:spMk id="11" creationId="{8DDEF124-CEF9-7E4D-BC13-CCFAE0BE8F02}"/>
          </ac:spMkLst>
        </pc:spChg>
      </pc:sldChg>
    </pc:docChg>
  </pc:docChgLst>
  <pc:docChgLst>
    <pc:chgData name="JOSE LUIS ABELLAN MIGUEL" userId="S::jlabellan@um.es::1d5c9109-9377-4f83-821f-9ee8b429a706" providerId="AD" clId="Web-{C7B235F9-F53E-4543-683D-5E6D7DFC5565}"/>
    <pc:docChg chg="modSld">
      <pc:chgData name="JOSE LUIS ABELLAN MIGUEL" userId="S::jlabellan@um.es::1d5c9109-9377-4f83-821f-9ee8b429a706" providerId="AD" clId="Web-{C7B235F9-F53E-4543-683D-5E6D7DFC5565}" dt="2023-03-14T19:36:38.110" v="3" actId="1076"/>
      <pc:docMkLst>
        <pc:docMk/>
      </pc:docMkLst>
      <pc:sldChg chg="delSp modSp">
        <pc:chgData name="JOSE LUIS ABELLAN MIGUEL" userId="S::jlabellan@um.es::1d5c9109-9377-4f83-821f-9ee8b429a706" providerId="AD" clId="Web-{C7B235F9-F53E-4543-683D-5E6D7DFC5565}" dt="2023-03-14T19:36:28.657" v="1" actId="1076"/>
        <pc:sldMkLst>
          <pc:docMk/>
          <pc:sldMk cId="2154249836" sldId="256"/>
        </pc:sldMkLst>
        <pc:picChg chg="mod">
          <ac:chgData name="JOSE LUIS ABELLAN MIGUEL" userId="S::jlabellan@um.es::1d5c9109-9377-4f83-821f-9ee8b429a706" providerId="AD" clId="Web-{C7B235F9-F53E-4543-683D-5E6D7DFC5565}" dt="2023-03-14T19:36:28.657" v="1" actId="1076"/>
          <ac:picMkLst>
            <pc:docMk/>
            <pc:sldMk cId="2154249836" sldId="256"/>
            <ac:picMk id="5" creationId="{BDE95A93-3D9F-3348-82B8-7A046E9847F6}"/>
          </ac:picMkLst>
        </pc:picChg>
        <pc:picChg chg="del">
          <ac:chgData name="JOSE LUIS ABELLAN MIGUEL" userId="S::jlabellan@um.es::1d5c9109-9377-4f83-821f-9ee8b429a706" providerId="AD" clId="Web-{C7B235F9-F53E-4543-683D-5E6D7DFC5565}" dt="2023-03-14T19:36:24.798" v="0"/>
          <ac:picMkLst>
            <pc:docMk/>
            <pc:sldMk cId="2154249836" sldId="256"/>
            <ac:picMk id="8" creationId="{9040D1F9-3048-204D-818C-26F10EEF7058}"/>
          </ac:picMkLst>
        </pc:picChg>
      </pc:sldChg>
      <pc:sldChg chg="delSp modSp">
        <pc:chgData name="JOSE LUIS ABELLAN MIGUEL" userId="S::jlabellan@um.es::1d5c9109-9377-4f83-821f-9ee8b429a706" providerId="AD" clId="Web-{C7B235F9-F53E-4543-683D-5E6D7DFC5565}" dt="2023-03-14T19:36:38.110" v="3" actId="1076"/>
        <pc:sldMkLst>
          <pc:docMk/>
          <pc:sldMk cId="1204210787" sldId="331"/>
        </pc:sldMkLst>
        <pc:picChg chg="mod">
          <ac:chgData name="JOSE LUIS ABELLAN MIGUEL" userId="S::jlabellan@um.es::1d5c9109-9377-4f83-821f-9ee8b429a706" providerId="AD" clId="Web-{C7B235F9-F53E-4543-683D-5E6D7DFC5565}" dt="2023-03-14T19:36:38.110" v="3" actId="1076"/>
          <ac:picMkLst>
            <pc:docMk/>
            <pc:sldMk cId="1204210787" sldId="331"/>
            <ac:picMk id="5" creationId="{BDE95A93-3D9F-3348-82B8-7A046E9847F6}"/>
          </ac:picMkLst>
        </pc:picChg>
        <pc:picChg chg="del">
          <ac:chgData name="JOSE LUIS ABELLAN MIGUEL" userId="S::jlabellan@um.es::1d5c9109-9377-4f83-821f-9ee8b429a706" providerId="AD" clId="Web-{C7B235F9-F53E-4543-683D-5E6D7DFC5565}" dt="2023-03-14T19:36:35.235" v="2"/>
          <ac:picMkLst>
            <pc:docMk/>
            <pc:sldMk cId="1204210787" sldId="331"/>
            <ac:picMk id="8" creationId="{9040D1F9-3048-204D-818C-26F10EEF7058}"/>
          </ac:picMkLst>
        </pc:picChg>
      </pc:sldChg>
    </pc:docChg>
  </pc:docChgLst>
  <pc:docChgLst>
    <pc:chgData clId="Web-{410639C2-F460-286E-0FA5-296EFB6965E9}"/>
    <pc:docChg chg="addSld addMainMaster modMainMaster">
      <pc:chgData name="" userId="" providerId="" clId="Web-{410639C2-F460-286E-0FA5-296EFB6965E9}" dt="2023-03-20T11:41:53.618" v="0"/>
      <pc:docMkLst>
        <pc:docMk/>
      </pc:docMkLst>
      <pc:sldChg chg="add">
        <pc:chgData name="" userId="" providerId="" clId="Web-{410639C2-F460-286E-0FA5-296EFB6965E9}" dt="2023-03-20T11:41:53.618" v="0"/>
        <pc:sldMkLst>
          <pc:docMk/>
          <pc:sldMk cId="355191083" sldId="381"/>
        </pc:sldMkLst>
      </pc:sldChg>
      <pc:sldMasterChg chg="add addSldLayout">
        <pc:chgData name="" userId="" providerId="" clId="Web-{410639C2-F460-286E-0FA5-296EFB6965E9}" dt="2023-03-20T11:41:53.618" v="0"/>
        <pc:sldMasterMkLst>
          <pc:docMk/>
          <pc:sldMasterMk cId="3564982979" sldId="2147483648"/>
        </pc:sldMasterMkLst>
        <pc:sldLayoutChg chg="add">
          <pc:chgData name="" userId="" providerId="" clId="Web-{410639C2-F460-286E-0FA5-296EFB6965E9}" dt="2023-03-20T11:41:53.618" v="0"/>
          <pc:sldLayoutMkLst>
            <pc:docMk/>
            <pc:sldMasterMk cId="3564982979" sldId="2147483648"/>
            <pc:sldLayoutMk cId="3656609725" sldId="2147483649"/>
          </pc:sldLayoutMkLst>
        </pc:sldLayoutChg>
        <pc:sldLayoutChg chg="add">
          <pc:chgData name="" userId="" providerId="" clId="Web-{410639C2-F460-286E-0FA5-296EFB6965E9}" dt="2023-03-20T11:41:53.618" v="0"/>
          <pc:sldLayoutMkLst>
            <pc:docMk/>
            <pc:sldMasterMk cId="3564982979" sldId="2147483648"/>
            <pc:sldLayoutMk cId="3870319926" sldId="2147483650"/>
          </pc:sldLayoutMkLst>
        </pc:sldLayoutChg>
        <pc:sldLayoutChg chg="add">
          <pc:chgData name="" userId="" providerId="" clId="Web-{410639C2-F460-286E-0FA5-296EFB6965E9}" dt="2023-03-20T11:41:53.618" v="0"/>
          <pc:sldLayoutMkLst>
            <pc:docMk/>
            <pc:sldMasterMk cId="3564982979" sldId="2147483648"/>
            <pc:sldLayoutMk cId="2253708239" sldId="2147483651"/>
          </pc:sldLayoutMkLst>
        </pc:sldLayoutChg>
        <pc:sldLayoutChg chg="add">
          <pc:chgData name="" userId="" providerId="" clId="Web-{410639C2-F460-286E-0FA5-296EFB6965E9}" dt="2023-03-20T11:41:53.618" v="0"/>
          <pc:sldLayoutMkLst>
            <pc:docMk/>
            <pc:sldMasterMk cId="3564982979" sldId="2147483648"/>
            <pc:sldLayoutMk cId="3394392858" sldId="2147483652"/>
          </pc:sldLayoutMkLst>
        </pc:sldLayoutChg>
        <pc:sldLayoutChg chg="add">
          <pc:chgData name="" userId="" providerId="" clId="Web-{410639C2-F460-286E-0FA5-296EFB6965E9}" dt="2023-03-20T11:41:53.618" v="0"/>
          <pc:sldLayoutMkLst>
            <pc:docMk/>
            <pc:sldMasterMk cId="3564982979" sldId="2147483648"/>
            <pc:sldLayoutMk cId="2780456922" sldId="2147483653"/>
          </pc:sldLayoutMkLst>
        </pc:sldLayoutChg>
        <pc:sldLayoutChg chg="add">
          <pc:chgData name="" userId="" providerId="" clId="Web-{410639C2-F460-286E-0FA5-296EFB6965E9}" dt="2023-03-20T11:41:53.618" v="0"/>
          <pc:sldLayoutMkLst>
            <pc:docMk/>
            <pc:sldMasterMk cId="3564982979" sldId="2147483648"/>
            <pc:sldLayoutMk cId="2316408496" sldId="2147483654"/>
          </pc:sldLayoutMkLst>
        </pc:sldLayoutChg>
        <pc:sldLayoutChg chg="add">
          <pc:chgData name="" userId="" providerId="" clId="Web-{410639C2-F460-286E-0FA5-296EFB6965E9}" dt="2023-03-20T11:41:53.618" v="0"/>
          <pc:sldLayoutMkLst>
            <pc:docMk/>
            <pc:sldMasterMk cId="3564982979" sldId="2147483648"/>
            <pc:sldLayoutMk cId="91127106" sldId="2147483655"/>
          </pc:sldLayoutMkLst>
        </pc:sldLayoutChg>
        <pc:sldLayoutChg chg="add">
          <pc:chgData name="" userId="" providerId="" clId="Web-{410639C2-F460-286E-0FA5-296EFB6965E9}" dt="2023-03-20T11:41:53.618" v="0"/>
          <pc:sldLayoutMkLst>
            <pc:docMk/>
            <pc:sldMasterMk cId="3564982979" sldId="2147483648"/>
            <pc:sldLayoutMk cId="1407037425" sldId="2147483656"/>
          </pc:sldLayoutMkLst>
        </pc:sldLayoutChg>
        <pc:sldLayoutChg chg="add">
          <pc:chgData name="" userId="" providerId="" clId="Web-{410639C2-F460-286E-0FA5-296EFB6965E9}" dt="2023-03-20T11:41:53.618" v="0"/>
          <pc:sldLayoutMkLst>
            <pc:docMk/>
            <pc:sldMasterMk cId="3564982979" sldId="2147483648"/>
            <pc:sldLayoutMk cId="3491813379" sldId="2147483657"/>
          </pc:sldLayoutMkLst>
        </pc:sldLayoutChg>
        <pc:sldLayoutChg chg="add">
          <pc:chgData name="" userId="" providerId="" clId="Web-{410639C2-F460-286E-0FA5-296EFB6965E9}" dt="2023-03-20T11:41:53.618" v="0"/>
          <pc:sldLayoutMkLst>
            <pc:docMk/>
            <pc:sldMasterMk cId="3564982979" sldId="2147483648"/>
            <pc:sldLayoutMk cId="390402966" sldId="2147483658"/>
          </pc:sldLayoutMkLst>
        </pc:sldLayoutChg>
        <pc:sldLayoutChg chg="add">
          <pc:chgData name="" userId="" providerId="" clId="Web-{410639C2-F460-286E-0FA5-296EFB6965E9}" dt="2023-03-20T11:41:53.618" v="0"/>
          <pc:sldLayoutMkLst>
            <pc:docMk/>
            <pc:sldMasterMk cId="3564982979" sldId="2147483648"/>
            <pc:sldLayoutMk cId="4002890598" sldId="2147483659"/>
          </pc:sldLayoutMkLst>
        </pc:sldLayoutChg>
        <pc:sldLayoutChg chg="add">
          <pc:chgData name="" userId="" providerId="" clId="Web-{410639C2-F460-286E-0FA5-296EFB6965E9}" dt="2023-03-20T11:41:53.618" v="0"/>
          <pc:sldLayoutMkLst>
            <pc:docMk/>
            <pc:sldMasterMk cId="3564982979" sldId="2147483648"/>
            <pc:sldLayoutMk cId="1110248476" sldId="2147483681"/>
          </pc:sldLayoutMkLst>
        </pc:sldLayoutChg>
        <pc:sldLayoutChg chg="add">
          <pc:chgData name="" userId="" providerId="" clId="Web-{410639C2-F460-286E-0FA5-296EFB6965E9}" dt="2023-03-20T11:41:53.618" v="0"/>
          <pc:sldLayoutMkLst>
            <pc:docMk/>
            <pc:sldMasterMk cId="3564982979" sldId="2147483648"/>
            <pc:sldLayoutMk cId="1174075451" sldId="2147483682"/>
          </pc:sldLayoutMkLst>
        </pc:sldLayoutChg>
        <pc:sldLayoutChg chg="add">
          <pc:chgData name="" userId="" providerId="" clId="Web-{410639C2-F460-286E-0FA5-296EFB6965E9}" dt="2023-03-20T11:41:53.618" v="0"/>
          <pc:sldLayoutMkLst>
            <pc:docMk/>
            <pc:sldMasterMk cId="3564982979" sldId="2147483648"/>
            <pc:sldLayoutMk cId="1787075612" sldId="2147483683"/>
          </pc:sldLayoutMkLst>
        </pc:sldLayoutChg>
        <pc:sldLayoutChg chg="add">
          <pc:chgData name="" userId="" providerId="" clId="Web-{410639C2-F460-286E-0FA5-296EFB6965E9}" dt="2023-03-20T11:41:53.618" v="0"/>
          <pc:sldLayoutMkLst>
            <pc:docMk/>
            <pc:sldMasterMk cId="3564982979" sldId="2147483648"/>
            <pc:sldLayoutMk cId="3235219282" sldId="2147483684"/>
          </pc:sldLayoutMkLst>
        </pc:sldLayoutChg>
        <pc:sldLayoutChg chg="add">
          <pc:chgData name="" userId="" providerId="" clId="Web-{410639C2-F460-286E-0FA5-296EFB6965E9}" dt="2023-03-20T11:41:53.618" v="0"/>
          <pc:sldLayoutMkLst>
            <pc:docMk/>
            <pc:sldMasterMk cId="3564982979" sldId="2147483648"/>
            <pc:sldLayoutMk cId="3224178130" sldId="2147483685"/>
          </pc:sldLayoutMkLst>
        </pc:sldLayoutChg>
        <pc:sldLayoutChg chg="add">
          <pc:chgData name="" userId="" providerId="" clId="Web-{410639C2-F460-286E-0FA5-296EFB6965E9}" dt="2023-03-20T11:41:53.618" v="0"/>
          <pc:sldLayoutMkLst>
            <pc:docMk/>
            <pc:sldMasterMk cId="3564982979" sldId="2147483648"/>
            <pc:sldLayoutMk cId="692123359" sldId="2147483686"/>
          </pc:sldLayoutMkLst>
        </pc:sldLayoutChg>
        <pc:sldLayoutChg chg="add">
          <pc:chgData name="" userId="" providerId="" clId="Web-{410639C2-F460-286E-0FA5-296EFB6965E9}" dt="2023-03-20T11:41:53.618" v="0"/>
          <pc:sldLayoutMkLst>
            <pc:docMk/>
            <pc:sldMasterMk cId="3564982979" sldId="2147483648"/>
            <pc:sldLayoutMk cId="267062866" sldId="2147483687"/>
          </pc:sldLayoutMkLst>
        </pc:sldLayoutChg>
        <pc:sldLayoutChg chg="add">
          <pc:chgData name="" userId="" providerId="" clId="Web-{410639C2-F460-286E-0FA5-296EFB6965E9}" dt="2023-03-20T11:41:53.618" v="0"/>
          <pc:sldLayoutMkLst>
            <pc:docMk/>
            <pc:sldMasterMk cId="3564982979" sldId="2147483648"/>
            <pc:sldLayoutMk cId="249752562" sldId="2147483688"/>
          </pc:sldLayoutMkLst>
        </pc:sldLayoutChg>
        <pc:sldLayoutChg chg="add">
          <pc:chgData name="" userId="" providerId="" clId="Web-{410639C2-F460-286E-0FA5-296EFB6965E9}" dt="2023-03-20T11:41:53.618" v="0"/>
          <pc:sldLayoutMkLst>
            <pc:docMk/>
            <pc:sldMasterMk cId="3564982979" sldId="2147483648"/>
            <pc:sldLayoutMk cId="1565981287" sldId="2147483689"/>
          </pc:sldLayoutMkLst>
        </pc:sldLayoutChg>
        <pc:sldLayoutChg chg="add">
          <pc:chgData name="" userId="" providerId="" clId="Web-{410639C2-F460-286E-0FA5-296EFB6965E9}" dt="2023-03-20T11:41:53.618" v="0"/>
          <pc:sldLayoutMkLst>
            <pc:docMk/>
            <pc:sldMasterMk cId="3564982979" sldId="2147483648"/>
            <pc:sldLayoutMk cId="1623801495" sldId="2147483690"/>
          </pc:sldLayoutMkLst>
        </pc:sldLayoutChg>
        <pc:sldLayoutChg chg="add">
          <pc:chgData name="" userId="" providerId="" clId="Web-{410639C2-F460-286E-0FA5-296EFB6965E9}" dt="2023-03-20T11:41:53.618" v="0"/>
          <pc:sldLayoutMkLst>
            <pc:docMk/>
            <pc:sldMasterMk cId="3564982979" sldId="2147483648"/>
            <pc:sldLayoutMk cId="1802653630" sldId="2147483691"/>
          </pc:sldLayoutMkLst>
        </pc:sldLayoutChg>
        <pc:sldLayoutChg chg="add">
          <pc:chgData name="" userId="" providerId="" clId="Web-{410639C2-F460-286E-0FA5-296EFB6965E9}" dt="2023-03-20T11:41:53.618" v="0"/>
          <pc:sldLayoutMkLst>
            <pc:docMk/>
            <pc:sldMasterMk cId="3564982979" sldId="2147483648"/>
            <pc:sldLayoutMk cId="597965933" sldId="2147483692"/>
          </pc:sldLayoutMkLst>
        </pc:sldLayoutChg>
      </pc:sldMasterChg>
      <pc:sldMasterChg chg="modSldLayout">
        <pc:chgData name="" userId="" providerId="" clId="Web-{410639C2-F460-286E-0FA5-296EFB6965E9}" dt="2023-03-20T11:41:53.618" v="0"/>
        <pc:sldMasterMkLst>
          <pc:docMk/>
          <pc:sldMasterMk cId="1742413519" sldId="2147483660"/>
        </pc:sldMasterMkLst>
        <pc:sldLayoutChg chg="replId">
          <pc:chgData name="" userId="" providerId="" clId="Web-{410639C2-F460-286E-0FA5-296EFB6965E9}" dt="2023-03-20T11:41:53.618" v="0"/>
          <pc:sldLayoutMkLst>
            <pc:docMk/>
            <pc:sldMasterMk cId="1742413519" sldId="2147483660"/>
            <pc:sldLayoutMk cId="4254658298" sldId="2147483707"/>
          </pc:sldLayoutMkLst>
        </pc:sldLayoutChg>
      </pc:sldMasterChg>
      <pc:sldMasterChg chg="replId modSldLayout">
        <pc:chgData name="" userId="" providerId="" clId="Web-{410639C2-F460-286E-0FA5-296EFB6965E9}" dt="2023-03-20T11:41:53.618" v="0"/>
        <pc:sldMasterMkLst>
          <pc:docMk/>
          <pc:sldMasterMk cId="1742413519" sldId="2147483709"/>
        </pc:sldMasterMkLst>
        <pc:sldLayoutChg chg="replId">
          <pc:chgData name="" userId="" providerId="" clId="Web-{410639C2-F460-286E-0FA5-296EFB6965E9}" dt="2023-03-20T11:41:53.618" v="0"/>
          <pc:sldLayoutMkLst>
            <pc:docMk/>
            <pc:sldMasterMk cId="1742413519" sldId="2147483709"/>
            <pc:sldLayoutMk cId="4184899810" sldId="2147483703"/>
          </pc:sldLayoutMkLst>
        </pc:sldLayoutChg>
        <pc:sldLayoutChg chg="replId">
          <pc:chgData name="" userId="" providerId="" clId="Web-{410639C2-F460-286E-0FA5-296EFB6965E9}" dt="2023-03-20T11:41:53.618" v="0"/>
          <pc:sldLayoutMkLst>
            <pc:docMk/>
            <pc:sldMasterMk cId="1742413519" sldId="2147483709"/>
            <pc:sldLayoutMk cId="4073741769" sldId="2147483704"/>
          </pc:sldLayoutMkLst>
        </pc:sldLayoutChg>
        <pc:sldLayoutChg chg="replId">
          <pc:chgData name="" userId="" providerId="" clId="Web-{410639C2-F460-286E-0FA5-296EFB6965E9}" dt="2023-03-20T11:41:53.618" v="0"/>
          <pc:sldLayoutMkLst>
            <pc:docMk/>
            <pc:sldMasterMk cId="1742413519" sldId="2147483709"/>
            <pc:sldLayoutMk cId="3046776368" sldId="2147483705"/>
          </pc:sldLayoutMkLst>
        </pc:sldLayoutChg>
        <pc:sldLayoutChg chg="replId">
          <pc:chgData name="" userId="" providerId="" clId="Web-{410639C2-F460-286E-0FA5-296EFB6965E9}" dt="2023-03-20T11:41:53.618" v="0"/>
          <pc:sldLayoutMkLst>
            <pc:docMk/>
            <pc:sldMasterMk cId="1742413519" sldId="2147483709"/>
            <pc:sldLayoutMk cId="2278731847" sldId="2147483706"/>
          </pc:sldLayoutMkLst>
        </pc:sldLayoutChg>
        <pc:sldLayoutChg chg="replId">
          <pc:chgData name="" userId="" providerId="" clId="Web-{410639C2-F460-286E-0FA5-296EFB6965E9}" dt="2023-03-20T11:41:53.618" v="0"/>
          <pc:sldLayoutMkLst>
            <pc:docMk/>
            <pc:sldMasterMk cId="1742413519" sldId="2147483709"/>
            <pc:sldLayoutMk cId="1867548438" sldId="2147483708"/>
          </pc:sldLayoutMkLst>
        </pc:sldLayoutChg>
        <pc:sldLayoutChg chg="replId">
          <pc:chgData name="" userId="" providerId="" clId="Web-{410639C2-F460-286E-0FA5-296EFB6965E9}" dt="2023-03-20T11:41:53.618" v="0"/>
          <pc:sldLayoutMkLst>
            <pc:docMk/>
            <pc:sldMasterMk cId="1742413519" sldId="2147483709"/>
            <pc:sldLayoutMk cId="3367765015" sldId="2147483710"/>
          </pc:sldLayoutMkLst>
        </pc:sldLayoutChg>
        <pc:sldLayoutChg chg="replId">
          <pc:chgData name="" userId="" providerId="" clId="Web-{410639C2-F460-286E-0FA5-296EFB6965E9}" dt="2023-03-20T11:41:53.618" v="0"/>
          <pc:sldLayoutMkLst>
            <pc:docMk/>
            <pc:sldMasterMk cId="1742413519" sldId="2147483709"/>
            <pc:sldLayoutMk cId="3522532692" sldId="2147483711"/>
          </pc:sldLayoutMkLst>
        </pc:sldLayoutChg>
        <pc:sldLayoutChg chg="replId">
          <pc:chgData name="" userId="" providerId="" clId="Web-{410639C2-F460-286E-0FA5-296EFB6965E9}" dt="2023-03-20T11:41:53.618" v="0"/>
          <pc:sldLayoutMkLst>
            <pc:docMk/>
            <pc:sldMasterMk cId="1742413519" sldId="2147483709"/>
            <pc:sldLayoutMk cId="3856452700" sldId="2147483712"/>
          </pc:sldLayoutMkLst>
        </pc:sldLayoutChg>
        <pc:sldLayoutChg chg="replId">
          <pc:chgData name="" userId="" providerId="" clId="Web-{410639C2-F460-286E-0FA5-296EFB6965E9}" dt="2023-03-20T11:41:53.618" v="0"/>
          <pc:sldLayoutMkLst>
            <pc:docMk/>
            <pc:sldMasterMk cId="1742413519" sldId="2147483709"/>
            <pc:sldLayoutMk cId="1542573713" sldId="2147483713"/>
          </pc:sldLayoutMkLst>
        </pc:sldLayoutChg>
        <pc:sldLayoutChg chg="replId">
          <pc:chgData name="" userId="" providerId="" clId="Web-{410639C2-F460-286E-0FA5-296EFB6965E9}" dt="2023-03-20T11:41:53.618" v="0"/>
          <pc:sldLayoutMkLst>
            <pc:docMk/>
            <pc:sldMasterMk cId="1742413519" sldId="2147483709"/>
            <pc:sldLayoutMk cId="2526183566" sldId="2147483714"/>
          </pc:sldLayoutMkLst>
        </pc:sldLayoutChg>
      </pc:sldMasterChg>
    </pc:docChg>
  </pc:docChgLst>
  <pc:docChgLst>
    <pc:chgData name="JOSE LUIS ABELLAN MIGUEL" userId="S::jlabellan@um.es::1d5c9109-9377-4f83-821f-9ee8b429a706" providerId="AD" clId="Web-{004917E8-A779-6081-D350-3F9F9A326A8D}"/>
    <pc:docChg chg="addSld delSld modSld addMainMaster delMainMaster">
      <pc:chgData name="JOSE LUIS ABELLAN MIGUEL" userId="S::jlabellan@um.es::1d5c9109-9377-4f83-821f-9ee8b429a706" providerId="AD" clId="Web-{004917E8-A779-6081-D350-3F9F9A326A8D}" dt="2023-03-15T09:46:17.594" v="14"/>
      <pc:docMkLst>
        <pc:docMk/>
      </pc:docMkLst>
      <pc:sldChg chg="modSp">
        <pc:chgData name="JOSE LUIS ABELLAN MIGUEL" userId="S::jlabellan@um.es::1d5c9109-9377-4f83-821f-9ee8b429a706" providerId="AD" clId="Web-{004917E8-A779-6081-D350-3F9F9A326A8D}" dt="2023-03-15T09:45:42.562" v="11" actId="20577"/>
        <pc:sldMkLst>
          <pc:docMk/>
          <pc:sldMk cId="2154249836" sldId="256"/>
        </pc:sldMkLst>
        <pc:spChg chg="mod">
          <ac:chgData name="JOSE LUIS ABELLAN MIGUEL" userId="S::jlabellan@um.es::1d5c9109-9377-4f83-821f-9ee8b429a706" providerId="AD" clId="Web-{004917E8-A779-6081-D350-3F9F9A326A8D}" dt="2023-03-15T09:45:42.562" v="11" actId="20577"/>
          <ac:spMkLst>
            <pc:docMk/>
            <pc:sldMk cId="2154249836" sldId="256"/>
            <ac:spMk id="3" creationId="{DA9CB526-DD28-894F-805B-BB6EC93766C0}"/>
          </ac:spMkLst>
        </pc:spChg>
      </pc:sldChg>
      <pc:sldChg chg="add">
        <pc:chgData name="JOSE LUIS ABELLAN MIGUEL" userId="S::jlabellan@um.es::1d5c9109-9377-4f83-821f-9ee8b429a706" providerId="AD" clId="Web-{004917E8-A779-6081-D350-3F9F9A326A8D}" dt="2023-03-15T09:46:17.594" v="14"/>
        <pc:sldMkLst>
          <pc:docMk/>
          <pc:sldMk cId="175793955" sldId="380"/>
        </pc:sldMkLst>
      </pc:sldChg>
      <pc:sldChg chg="add del">
        <pc:chgData name="JOSE LUIS ABELLAN MIGUEL" userId="S::jlabellan@um.es::1d5c9109-9377-4f83-821f-9ee8b429a706" providerId="AD" clId="Web-{004917E8-A779-6081-D350-3F9F9A326A8D}" dt="2023-03-15T09:45:57.187" v="13"/>
        <pc:sldMkLst>
          <pc:docMk/>
          <pc:sldMk cId="2042278955" sldId="380"/>
        </pc:sldMkLst>
      </pc:sldChg>
      <pc:sldMasterChg chg="add del addSldLayout delSldLayout">
        <pc:chgData name="JOSE LUIS ABELLAN MIGUEL" userId="S::jlabellan@um.es::1d5c9109-9377-4f83-821f-9ee8b429a706" providerId="AD" clId="Web-{004917E8-A779-6081-D350-3F9F9A326A8D}" dt="2023-03-15T09:46:17.594" v="14"/>
        <pc:sldMasterMkLst>
          <pc:docMk/>
          <pc:sldMasterMk cId="1742413519" sldId="2147483709"/>
        </pc:sldMasterMkLst>
        <pc:sldLayoutChg chg="add del">
          <pc:chgData name="JOSE LUIS ABELLAN MIGUEL" userId="S::jlabellan@um.es::1d5c9109-9377-4f83-821f-9ee8b429a706" providerId="AD" clId="Web-{004917E8-A779-6081-D350-3F9F9A326A8D}" dt="2023-03-15T09:46:17.594" v="14"/>
          <pc:sldLayoutMkLst>
            <pc:docMk/>
            <pc:sldMasterMk cId="1742413519" sldId="2147483709"/>
            <pc:sldLayoutMk cId="1709457629" sldId="2147483693"/>
          </pc:sldLayoutMkLst>
        </pc:sldLayoutChg>
        <pc:sldLayoutChg chg="add del">
          <pc:chgData name="JOSE LUIS ABELLAN MIGUEL" userId="S::jlabellan@um.es::1d5c9109-9377-4f83-821f-9ee8b429a706" providerId="AD" clId="Web-{004917E8-A779-6081-D350-3F9F9A326A8D}" dt="2023-03-15T09:46:17.594" v="14"/>
          <pc:sldLayoutMkLst>
            <pc:docMk/>
            <pc:sldMasterMk cId="1742413519" sldId="2147483709"/>
            <pc:sldLayoutMk cId="4224344597" sldId="2147483694"/>
          </pc:sldLayoutMkLst>
        </pc:sldLayoutChg>
        <pc:sldLayoutChg chg="add del">
          <pc:chgData name="JOSE LUIS ABELLAN MIGUEL" userId="S::jlabellan@um.es::1d5c9109-9377-4f83-821f-9ee8b429a706" providerId="AD" clId="Web-{004917E8-A779-6081-D350-3F9F9A326A8D}" dt="2023-03-15T09:46:17.594" v="14"/>
          <pc:sldLayoutMkLst>
            <pc:docMk/>
            <pc:sldMasterMk cId="1742413519" sldId="2147483709"/>
            <pc:sldLayoutMk cId="1053042339" sldId="2147483695"/>
          </pc:sldLayoutMkLst>
        </pc:sldLayoutChg>
        <pc:sldLayoutChg chg="add del">
          <pc:chgData name="JOSE LUIS ABELLAN MIGUEL" userId="S::jlabellan@um.es::1d5c9109-9377-4f83-821f-9ee8b429a706" providerId="AD" clId="Web-{004917E8-A779-6081-D350-3F9F9A326A8D}" dt="2023-03-15T09:46:17.594" v="14"/>
          <pc:sldLayoutMkLst>
            <pc:docMk/>
            <pc:sldMasterMk cId="1742413519" sldId="2147483709"/>
            <pc:sldLayoutMk cId="1063225118" sldId="2147483696"/>
          </pc:sldLayoutMkLst>
        </pc:sldLayoutChg>
        <pc:sldLayoutChg chg="add del">
          <pc:chgData name="JOSE LUIS ABELLAN MIGUEL" userId="S::jlabellan@um.es::1d5c9109-9377-4f83-821f-9ee8b429a706" providerId="AD" clId="Web-{004917E8-A779-6081-D350-3F9F9A326A8D}" dt="2023-03-15T09:46:17.594" v="14"/>
          <pc:sldLayoutMkLst>
            <pc:docMk/>
            <pc:sldMasterMk cId="1742413519" sldId="2147483709"/>
            <pc:sldLayoutMk cId="3535455863" sldId="2147483697"/>
          </pc:sldLayoutMkLst>
        </pc:sldLayoutChg>
        <pc:sldLayoutChg chg="add del">
          <pc:chgData name="JOSE LUIS ABELLAN MIGUEL" userId="S::jlabellan@um.es::1d5c9109-9377-4f83-821f-9ee8b429a706" providerId="AD" clId="Web-{004917E8-A779-6081-D350-3F9F9A326A8D}" dt="2023-03-15T09:46:17.594" v="14"/>
          <pc:sldLayoutMkLst>
            <pc:docMk/>
            <pc:sldMasterMk cId="1742413519" sldId="2147483709"/>
            <pc:sldLayoutMk cId="3151050223" sldId="2147483698"/>
          </pc:sldLayoutMkLst>
        </pc:sldLayoutChg>
        <pc:sldLayoutChg chg="add del">
          <pc:chgData name="JOSE LUIS ABELLAN MIGUEL" userId="S::jlabellan@um.es::1d5c9109-9377-4f83-821f-9ee8b429a706" providerId="AD" clId="Web-{004917E8-A779-6081-D350-3F9F9A326A8D}" dt="2023-03-15T09:46:17.594" v="14"/>
          <pc:sldLayoutMkLst>
            <pc:docMk/>
            <pc:sldMasterMk cId="1742413519" sldId="2147483709"/>
            <pc:sldLayoutMk cId="2129110991" sldId="2147483699"/>
          </pc:sldLayoutMkLst>
        </pc:sldLayoutChg>
        <pc:sldLayoutChg chg="add del">
          <pc:chgData name="JOSE LUIS ABELLAN MIGUEL" userId="S::jlabellan@um.es::1d5c9109-9377-4f83-821f-9ee8b429a706" providerId="AD" clId="Web-{004917E8-A779-6081-D350-3F9F9A326A8D}" dt="2023-03-15T09:46:17.594" v="14"/>
          <pc:sldLayoutMkLst>
            <pc:docMk/>
            <pc:sldMasterMk cId="1742413519" sldId="2147483709"/>
            <pc:sldLayoutMk cId="591406834" sldId="2147483700"/>
          </pc:sldLayoutMkLst>
        </pc:sldLayoutChg>
        <pc:sldLayoutChg chg="add del">
          <pc:chgData name="JOSE LUIS ABELLAN MIGUEL" userId="S::jlabellan@um.es::1d5c9109-9377-4f83-821f-9ee8b429a706" providerId="AD" clId="Web-{004917E8-A779-6081-D350-3F9F9A326A8D}" dt="2023-03-15T09:46:17.594" v="14"/>
          <pc:sldLayoutMkLst>
            <pc:docMk/>
            <pc:sldMasterMk cId="1742413519" sldId="2147483709"/>
            <pc:sldLayoutMk cId="2083937481" sldId="2147483701"/>
          </pc:sldLayoutMkLst>
        </pc:sldLayoutChg>
        <pc:sldLayoutChg chg="add del">
          <pc:chgData name="JOSE LUIS ABELLAN MIGUEL" userId="S::jlabellan@um.es::1d5c9109-9377-4f83-821f-9ee8b429a706" providerId="AD" clId="Web-{004917E8-A779-6081-D350-3F9F9A326A8D}" dt="2023-03-15T09:46:17.594" v="14"/>
          <pc:sldLayoutMkLst>
            <pc:docMk/>
            <pc:sldMasterMk cId="1742413519" sldId="2147483709"/>
            <pc:sldLayoutMk cId="2067683961" sldId="2147483702"/>
          </pc:sldLayoutMkLst>
        </pc:sldLayoutChg>
        <pc:sldLayoutChg chg="add del">
          <pc:chgData name="JOSE LUIS ABELLAN MIGUEL" userId="S::jlabellan@um.es::1d5c9109-9377-4f83-821f-9ee8b429a706" providerId="AD" clId="Web-{004917E8-A779-6081-D350-3F9F9A326A8D}" dt="2023-03-15T09:46:17.594" v="14"/>
          <pc:sldLayoutMkLst>
            <pc:docMk/>
            <pc:sldMasterMk cId="1742413519" sldId="2147483709"/>
            <pc:sldLayoutMk cId="4184899810" sldId="2147483703"/>
          </pc:sldLayoutMkLst>
        </pc:sldLayoutChg>
        <pc:sldLayoutChg chg="add del">
          <pc:chgData name="JOSE LUIS ABELLAN MIGUEL" userId="S::jlabellan@um.es::1d5c9109-9377-4f83-821f-9ee8b429a706" providerId="AD" clId="Web-{004917E8-A779-6081-D350-3F9F9A326A8D}" dt="2023-03-15T09:46:17.594" v="14"/>
          <pc:sldLayoutMkLst>
            <pc:docMk/>
            <pc:sldMasterMk cId="1742413519" sldId="2147483709"/>
            <pc:sldLayoutMk cId="4073741769" sldId="2147483704"/>
          </pc:sldLayoutMkLst>
        </pc:sldLayoutChg>
        <pc:sldLayoutChg chg="add del">
          <pc:chgData name="JOSE LUIS ABELLAN MIGUEL" userId="S::jlabellan@um.es::1d5c9109-9377-4f83-821f-9ee8b429a706" providerId="AD" clId="Web-{004917E8-A779-6081-D350-3F9F9A326A8D}" dt="2023-03-15T09:46:17.594" v="14"/>
          <pc:sldLayoutMkLst>
            <pc:docMk/>
            <pc:sldMasterMk cId="1742413519" sldId="2147483709"/>
            <pc:sldLayoutMk cId="3046776368" sldId="2147483705"/>
          </pc:sldLayoutMkLst>
        </pc:sldLayoutChg>
        <pc:sldLayoutChg chg="add del">
          <pc:chgData name="JOSE LUIS ABELLAN MIGUEL" userId="S::jlabellan@um.es::1d5c9109-9377-4f83-821f-9ee8b429a706" providerId="AD" clId="Web-{004917E8-A779-6081-D350-3F9F9A326A8D}" dt="2023-03-15T09:46:17.594" v="14"/>
          <pc:sldLayoutMkLst>
            <pc:docMk/>
            <pc:sldMasterMk cId="1742413519" sldId="2147483709"/>
            <pc:sldLayoutMk cId="2278731847" sldId="2147483706"/>
          </pc:sldLayoutMkLst>
        </pc:sldLayoutChg>
        <pc:sldLayoutChg chg="add del">
          <pc:chgData name="JOSE LUIS ABELLAN MIGUEL" userId="S::jlabellan@um.es::1d5c9109-9377-4f83-821f-9ee8b429a706" providerId="AD" clId="Web-{004917E8-A779-6081-D350-3F9F9A326A8D}" dt="2023-03-15T09:46:17.594" v="14"/>
          <pc:sldLayoutMkLst>
            <pc:docMk/>
            <pc:sldMasterMk cId="1742413519" sldId="2147483709"/>
            <pc:sldLayoutMk cId="1867548438" sldId="2147483708"/>
          </pc:sldLayoutMkLst>
        </pc:sldLayoutChg>
        <pc:sldLayoutChg chg="add del">
          <pc:chgData name="JOSE LUIS ABELLAN MIGUEL" userId="S::jlabellan@um.es::1d5c9109-9377-4f83-821f-9ee8b429a706" providerId="AD" clId="Web-{004917E8-A779-6081-D350-3F9F9A326A8D}" dt="2023-03-15T09:46:17.594" v="14"/>
          <pc:sldLayoutMkLst>
            <pc:docMk/>
            <pc:sldMasterMk cId="1742413519" sldId="2147483709"/>
            <pc:sldLayoutMk cId="3367765015" sldId="2147483710"/>
          </pc:sldLayoutMkLst>
        </pc:sldLayoutChg>
        <pc:sldLayoutChg chg="add del">
          <pc:chgData name="JOSE LUIS ABELLAN MIGUEL" userId="S::jlabellan@um.es::1d5c9109-9377-4f83-821f-9ee8b429a706" providerId="AD" clId="Web-{004917E8-A779-6081-D350-3F9F9A326A8D}" dt="2023-03-15T09:46:17.594" v="14"/>
          <pc:sldLayoutMkLst>
            <pc:docMk/>
            <pc:sldMasterMk cId="1742413519" sldId="2147483709"/>
            <pc:sldLayoutMk cId="3522532692" sldId="2147483711"/>
          </pc:sldLayoutMkLst>
        </pc:sldLayoutChg>
        <pc:sldLayoutChg chg="add del">
          <pc:chgData name="JOSE LUIS ABELLAN MIGUEL" userId="S::jlabellan@um.es::1d5c9109-9377-4f83-821f-9ee8b429a706" providerId="AD" clId="Web-{004917E8-A779-6081-D350-3F9F9A326A8D}" dt="2023-03-15T09:46:17.594" v="14"/>
          <pc:sldLayoutMkLst>
            <pc:docMk/>
            <pc:sldMasterMk cId="1742413519" sldId="2147483709"/>
            <pc:sldLayoutMk cId="3856452700" sldId="2147483712"/>
          </pc:sldLayoutMkLst>
        </pc:sldLayoutChg>
        <pc:sldLayoutChg chg="add del">
          <pc:chgData name="JOSE LUIS ABELLAN MIGUEL" userId="S::jlabellan@um.es::1d5c9109-9377-4f83-821f-9ee8b429a706" providerId="AD" clId="Web-{004917E8-A779-6081-D350-3F9F9A326A8D}" dt="2023-03-15T09:46:17.594" v="14"/>
          <pc:sldLayoutMkLst>
            <pc:docMk/>
            <pc:sldMasterMk cId="1742413519" sldId="2147483709"/>
            <pc:sldLayoutMk cId="1542573713" sldId="2147483713"/>
          </pc:sldLayoutMkLst>
        </pc:sldLayoutChg>
        <pc:sldLayoutChg chg="add del">
          <pc:chgData name="JOSE LUIS ABELLAN MIGUEL" userId="S::jlabellan@um.es::1d5c9109-9377-4f83-821f-9ee8b429a706" providerId="AD" clId="Web-{004917E8-A779-6081-D350-3F9F9A326A8D}" dt="2023-03-15T09:46:17.594" v="14"/>
          <pc:sldLayoutMkLst>
            <pc:docMk/>
            <pc:sldMasterMk cId="1742413519" sldId="2147483709"/>
            <pc:sldLayoutMk cId="2526183566" sldId="2147483714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99664F-7E31-E34E-853C-558E988D4C84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FA11D7-51BA-1440-85E7-98730F40991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405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FA11D7-51BA-1440-85E7-98730F40991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3587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fb0a66a864_0_1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fb0a66a864_0_1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649841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fb1ef0d5b2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fb1ef0d5b2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024222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fb1ef0d5b2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fb1ef0d5b2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14243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fb1ef0d5b2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fb1ef0d5b2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82579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fb1ef0d5b2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fb1ef0d5b2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077312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fb1ef0d5b2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fb1ef0d5b2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05428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fb1ef0d5b2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fb1ef0d5b2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530876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fb1ef0d5b2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fb1ef0d5b2_0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24591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fb1ef0d5b2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fb1ef0d5b2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483851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fb1ef0d5b2_0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fb1ef0d5b2_0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908707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E258CA-097A-8A45-A278-FADF4D0BED0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12317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fb1ef0d5b2_0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fb1ef0d5b2_0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814769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fb1ef0d5b2_0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fb1ef0d5b2_0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104956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fb1ef0d5b2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fb1ef0d5b2_0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7666369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fb1ef0d5b2_0_1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fb1ef0d5b2_0_1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1167506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fb1ef0d5b2_0_1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fb1ef0d5b2_0_1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4024803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fb1ef0d5b2_0_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fb1ef0d5b2_0_2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485639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fb1ef0d5b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fb1ef0d5b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652426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fb1ef0d5b2_0_2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fb1ef0d5b2_0_2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769536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fb1ef0d5b2_0_2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fb1ef0d5b2_0_2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fb1ef0d5b2_0_2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gfb1ef0d5b2_0_2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fb0a66a864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fb0a66a864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4342807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fb1ef0d5b2_0_2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6" name="Google Shape;496;gfb1ef0d5b2_0_2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gfb1ef0d5b2_0_2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2" name="Google Shape;512;gfb1ef0d5b2_0_2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fb1ef0d5b2_0_3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1" name="Google Shape;531;gfb1ef0d5b2_0_3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gfb1ef0d5b2_0_4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4" name="Google Shape;594;gfb1ef0d5b2_0_4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gfb1ef0d5b2_0_4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3" name="Google Shape;613;gfb1ef0d5b2_0_4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gfb1ef0d5b2_0_4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3" name="Google Shape;633;gfb1ef0d5b2_0_4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gfb1ef0d5b2_0_5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8" name="Google Shape;658;gfb1ef0d5b2_0_5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gfb1ef0d5b2_0_5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0" name="Google Shape;690;gfb1ef0d5b2_0_5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gfb1ef0d5b2_0_5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3" name="Google Shape;713;gfb1ef0d5b2_0_5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gfb1ef0d5b2_0_5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2" name="Google Shape;732;gfb1ef0d5b2_0_5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fb0a66a864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fb0a66a864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0467266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FA11D7-51BA-1440-85E7-98730F409917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08881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fb1ef0d5b2_0_3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3" name="Google Shape;553;gfb1ef0d5b2_0_3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gfb1ef0d5b2_0_3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2" name="Google Shape;572;gfb1ef0d5b2_0_3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gfb1ef0d5b2_0_6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7" name="Google Shape;757;gfb1ef0d5b2_0_6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gfb1ef0d5b2_0_6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6" name="Google Shape;776;gfb1ef0d5b2_0_6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gfb1ef0d5b2_0_6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1" name="Google Shape;801;gfb1ef0d5b2_0_6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gfb1ef0d5b2_0_6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1" name="Google Shape;801;gfb1ef0d5b2_0_6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2088560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gfb1ef0d5b2_0_6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1" name="Google Shape;801;gfb1ef0d5b2_0_6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2949735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gfb1ef0d5b2_0_6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1" name="Google Shape;801;gfb1ef0d5b2_0_6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1891641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gfb1ef0d5b2_0_6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1" name="Google Shape;801;gfb1ef0d5b2_0_6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737900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fb95d24685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fb95d24685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444285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gfb1ef0d5b2_0_6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1" name="Google Shape;801;gfb1ef0d5b2_0_6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880791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gfb1ef0d5b2_0_6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1" name="Google Shape;801;gfb1ef0d5b2_0_6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8517264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fb1ef0d5b2_0_8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fb1ef0d5b2_0_8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" name="Google Shape;934;gfb1ef0d5b2_0_8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5" name="Google Shape;935;gfb1ef0d5b2_0_8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" name="Google Shape;956;gfb1ef0d5b2_0_8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7" name="Google Shape;957;gfb1ef0d5b2_0_8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" name="Google Shape;980;gfb1ef0d5b2_0_8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1" name="Google Shape;981;gfb1ef0d5b2_0_8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9" name="Google Shape;1009;gfb1ef0d5b2_0_9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0" name="Google Shape;1010;gfb1ef0d5b2_0_9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Google Shape;1027;gfb1ef0d5b2_0_9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8" name="Google Shape;1028;gfb1ef0d5b2_0_9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gfb1ef0d5b2_0_9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6" name="Google Shape;1046;gfb1ef0d5b2_0_9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2" name="Google Shape;1062;gfb1ef0d5b2_0_10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3" name="Google Shape;1063;gfb1ef0d5b2_0_10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fb0a66a864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fb0a66a864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3244322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2" name="Google Shape;1082;gfb1ef0d5b2_0_9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3" name="Google Shape;1083;gfb1ef0d5b2_0_9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" name="Google Shape;1142;gfb1ef0d5b2_0_1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3" name="Google Shape;1143;gfb1ef0d5b2_0_1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0" name="Google Shape;1160;gfb1ef0d5b2_0_10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1" name="Google Shape;1161;gfb1ef0d5b2_0_10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2" name="Google Shape;1182;gfb1ef0d5b2_0_1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3" name="Google Shape;1183;gfb1ef0d5b2_0_1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4" name="Google Shape;1204;gfb1ef0d5b2_0_1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5" name="Google Shape;1205;gfb1ef0d5b2_0_1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fb0a66a864_0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fb0a66a864_0_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059544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fb0a66a864_0_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fb0a66a864_0_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497537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fb0a66a864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fb0a66a864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674902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A10DC-06BB-4E3C-A7FF-3C60CA25C7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  <a:endParaRPr lang="id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FDE476-53A1-42C8-AD86-92EBFE682B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id-ID" dirty="0"/>
          </a:p>
        </p:txBody>
      </p:sp>
      <p:sp>
        <p:nvSpPr>
          <p:cNvPr id="14" name="Date Placeholder 2">
            <a:extLst>
              <a:ext uri="{FF2B5EF4-FFF2-40B4-BE49-F238E27FC236}">
                <a16:creationId xmlns:a16="http://schemas.microsoft.com/office/drawing/2014/main" id="{69DB11BA-6A36-49C2-8E33-E6981D6E8B5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982200" y="6356350"/>
            <a:ext cx="2080404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March 26, 2023</a:t>
            </a:r>
            <a:endParaRPr lang="en-US" dirty="0"/>
          </a:p>
        </p:txBody>
      </p:sp>
      <p:sp>
        <p:nvSpPr>
          <p:cNvPr id="15" name="Footer Placeholder 3">
            <a:extLst>
              <a:ext uri="{FF2B5EF4-FFF2-40B4-BE49-F238E27FC236}">
                <a16:creationId xmlns:a16="http://schemas.microsoft.com/office/drawing/2014/main" id="{321A6167-A6B0-4316-B3EC-1ED9DC507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2153" y="6356350"/>
            <a:ext cx="8256107" cy="365125"/>
          </a:xfrm>
        </p:spPr>
        <p:txBody>
          <a:bodyPr/>
          <a:lstStyle/>
          <a:p>
            <a:r>
              <a:rPr lang="en-US"/>
              <a:t>STONNE Tutorial @ ASPLOS 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7765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C5D7B-856B-42D4-8200-824D496C64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56699"/>
            <a:ext cx="534924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</a:t>
            </a:r>
            <a:br>
              <a:rPr lang="id-ID" dirty="0"/>
            </a:br>
            <a:r>
              <a:rPr lang="en-US" dirty="0"/>
              <a:t>Master title style</a:t>
            </a:r>
            <a:endParaRPr lang="id-ID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877C89-8426-4117-A6AC-A91BB4A82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F45D5-C091-2E4F-8430-35B0416CC0E0}" type="slidenum">
              <a:rPr lang="en-US" smtClean="0"/>
              <a:t>‹Nº›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65B47CC-E507-4B93-8EDB-4426ABDE9226}"/>
              </a:ext>
            </a:extLst>
          </p:cNvPr>
          <p:cNvCxnSpPr/>
          <p:nvPr/>
        </p:nvCxnSpPr>
        <p:spPr>
          <a:xfrm>
            <a:off x="982980" y="1706880"/>
            <a:ext cx="1341120" cy="0"/>
          </a:xfrm>
          <a:prstGeom prst="line">
            <a:avLst/>
          </a:prstGeom>
          <a:ln w="793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3A98E279-3D83-4752-AC09-74B9F0B88B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2075631"/>
            <a:ext cx="12192000" cy="3654609"/>
          </a:xfrm>
        </p:spPr>
        <p:txBody>
          <a:bodyPr/>
          <a:lstStyle/>
          <a:p>
            <a:r>
              <a:rPr lang="en-US"/>
              <a:t>Click icon to add picture</a:t>
            </a:r>
            <a:endParaRPr lang="id-ID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62E31B3D-EFA7-FA65-19B7-A908ACA24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2153" y="6356350"/>
            <a:ext cx="8256107" cy="365125"/>
          </a:xfrm>
        </p:spPr>
        <p:txBody>
          <a:bodyPr/>
          <a:lstStyle/>
          <a:p>
            <a:r>
              <a:rPr lang="en-US"/>
              <a:t>STONNE Tutorial @ ASPLOS 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6183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C5D7B-856B-42D4-8200-824D496C64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4316" y="668179"/>
            <a:ext cx="534924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</a:t>
            </a:r>
            <a:br>
              <a:rPr lang="id-ID" dirty="0"/>
            </a:br>
            <a:r>
              <a:rPr lang="en-US" dirty="0"/>
              <a:t>Master title style</a:t>
            </a:r>
            <a:endParaRPr lang="id-ID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DB11BA-6A36-49C2-8E33-E6981D6E8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26, 2023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1A6167-A6B0-4316-B3EC-1ED9DC507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STONNE Tutorial @ ASPLOS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877C89-8426-4117-A6AC-A91BB4A82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F45D5-C091-2E4F-8430-35B0416CC0E0}" type="slidenum">
              <a:rPr lang="en-US" smtClean="0"/>
              <a:t>‹Nº›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65B47CC-E507-4B93-8EDB-4426ABDE9226}"/>
              </a:ext>
            </a:extLst>
          </p:cNvPr>
          <p:cNvCxnSpPr/>
          <p:nvPr/>
        </p:nvCxnSpPr>
        <p:spPr>
          <a:xfrm>
            <a:off x="6809096" y="2118360"/>
            <a:ext cx="1341120" cy="0"/>
          </a:xfrm>
          <a:prstGeom prst="line">
            <a:avLst/>
          </a:prstGeom>
          <a:ln w="793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7">
            <a:extLst>
              <a:ext uri="{FF2B5EF4-FFF2-40B4-BE49-F238E27FC236}">
                <a16:creationId xmlns:a16="http://schemas.microsoft.com/office/drawing/2014/main" id="{E1869FE4-B348-44DE-B2B1-66DD0D1BFFD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433182"/>
            <a:ext cx="3032567" cy="2095018"/>
          </a:xfrm>
        </p:spPr>
        <p:txBody>
          <a:bodyPr/>
          <a:lstStyle/>
          <a:p>
            <a:r>
              <a:rPr lang="en-US"/>
              <a:t>Click icon to add picture</a:t>
            </a:r>
            <a:endParaRPr lang="id-ID"/>
          </a:p>
        </p:txBody>
      </p:sp>
      <p:sp>
        <p:nvSpPr>
          <p:cNvPr id="12" name="Picture Placeholder 7">
            <a:extLst>
              <a:ext uri="{FF2B5EF4-FFF2-40B4-BE49-F238E27FC236}">
                <a16:creationId xmlns:a16="http://schemas.microsoft.com/office/drawing/2014/main" id="{CDD46511-05BB-4B94-8E37-5A04B80C98D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032567" y="2545176"/>
            <a:ext cx="3032567" cy="2095018"/>
          </a:xfrm>
        </p:spPr>
        <p:txBody>
          <a:bodyPr/>
          <a:lstStyle/>
          <a:p>
            <a:r>
              <a:rPr lang="en-US"/>
              <a:t>Click icon to add picture</a:t>
            </a:r>
            <a:endParaRPr lang="id-ID"/>
          </a:p>
        </p:txBody>
      </p:sp>
      <p:sp>
        <p:nvSpPr>
          <p:cNvPr id="13" name="Picture Placeholder 7">
            <a:extLst>
              <a:ext uri="{FF2B5EF4-FFF2-40B4-BE49-F238E27FC236}">
                <a16:creationId xmlns:a16="http://schemas.microsoft.com/office/drawing/2014/main" id="{7C21DF82-40AC-4A6D-9802-534FA32060B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-1" y="4626457"/>
            <a:ext cx="3032567" cy="2095018"/>
          </a:xfrm>
        </p:spPr>
        <p:txBody>
          <a:bodyPr/>
          <a:lstStyle/>
          <a:p>
            <a:r>
              <a:rPr lang="en-US"/>
              <a:t>Click icon to add picture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094576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285F8B9A-7563-4D9C-8AC6-00DD16450FDE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912251" y="14763"/>
            <a:ext cx="3051376" cy="3935096"/>
          </a:xfrm>
          <a:custGeom>
            <a:avLst/>
            <a:gdLst>
              <a:gd name="connsiteX0" fmla="*/ 0 w 3051376"/>
              <a:gd name="connsiteY0" fmla="*/ 0 h 3935096"/>
              <a:gd name="connsiteX1" fmla="*/ 3051376 w 3051376"/>
              <a:gd name="connsiteY1" fmla="*/ 0 h 3935096"/>
              <a:gd name="connsiteX2" fmla="*/ 3051376 w 3051376"/>
              <a:gd name="connsiteY2" fmla="*/ 3935096 h 3935096"/>
              <a:gd name="connsiteX3" fmla="*/ 2231841 w 3051376"/>
              <a:gd name="connsiteY3" fmla="*/ 3935096 h 3935096"/>
              <a:gd name="connsiteX4" fmla="*/ 2231841 w 3051376"/>
              <a:gd name="connsiteY4" fmla="*/ 1379462 h 3935096"/>
              <a:gd name="connsiteX5" fmla="*/ 0 w 3051376"/>
              <a:gd name="connsiteY5" fmla="*/ 1379462 h 3935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51376" h="3935096">
                <a:moveTo>
                  <a:pt x="0" y="0"/>
                </a:moveTo>
                <a:lnTo>
                  <a:pt x="3051376" y="0"/>
                </a:lnTo>
                <a:lnTo>
                  <a:pt x="3051376" y="3935096"/>
                </a:lnTo>
                <a:lnTo>
                  <a:pt x="2231841" y="3935096"/>
                </a:lnTo>
                <a:lnTo>
                  <a:pt x="2231841" y="1379462"/>
                </a:lnTo>
                <a:lnTo>
                  <a:pt x="0" y="137946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id-ID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DB11BA-6A36-49C2-8E33-E6981D6E8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26, 2023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1A6167-A6B0-4316-B3EC-1ED9DC507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STONNE Tutorial @ ASPLOS 2023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877C89-8426-4117-A6AC-A91BB4A82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F45D5-C091-2E4F-8430-35B0416CC0E0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3A98E279-3D83-4752-AC09-74B9F0B88B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2075631"/>
            <a:ext cx="4038600" cy="4782369"/>
          </a:xfrm>
        </p:spPr>
        <p:txBody>
          <a:bodyPr/>
          <a:lstStyle/>
          <a:p>
            <a:r>
              <a:rPr lang="en-US"/>
              <a:t>Click icon to add picture</a:t>
            </a:r>
            <a:endParaRPr lang="id-ID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70C0927A-141B-4FB4-9F25-E63A43C7E5A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197752" y="4109013"/>
            <a:ext cx="4765875" cy="2748986"/>
          </a:xfrm>
          <a:custGeom>
            <a:avLst/>
            <a:gdLst>
              <a:gd name="connsiteX0" fmla="*/ 3955649 w 4765875"/>
              <a:gd name="connsiteY0" fmla="*/ 0 h 2748986"/>
              <a:gd name="connsiteX1" fmla="*/ 4765875 w 4765875"/>
              <a:gd name="connsiteY1" fmla="*/ 0 h 2748986"/>
              <a:gd name="connsiteX2" fmla="*/ 4765875 w 4765875"/>
              <a:gd name="connsiteY2" fmla="*/ 2748986 h 2748986"/>
              <a:gd name="connsiteX3" fmla="*/ 0 w 4765875"/>
              <a:gd name="connsiteY3" fmla="*/ 2748986 h 2748986"/>
              <a:gd name="connsiteX4" fmla="*/ 0 w 4765875"/>
              <a:gd name="connsiteY4" fmla="*/ 1374493 h 2748986"/>
              <a:gd name="connsiteX5" fmla="*/ 3955649 w 4765875"/>
              <a:gd name="connsiteY5" fmla="*/ 1374493 h 2748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65875" h="2748986">
                <a:moveTo>
                  <a:pt x="3955649" y="0"/>
                </a:moveTo>
                <a:lnTo>
                  <a:pt x="4765875" y="0"/>
                </a:lnTo>
                <a:lnTo>
                  <a:pt x="4765875" y="2748986"/>
                </a:lnTo>
                <a:lnTo>
                  <a:pt x="0" y="2748986"/>
                </a:lnTo>
                <a:lnTo>
                  <a:pt x="0" y="1374493"/>
                </a:lnTo>
                <a:lnTo>
                  <a:pt x="3955649" y="137449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id-ID"/>
          </a:p>
        </p:txBody>
      </p:sp>
      <p:sp>
        <p:nvSpPr>
          <p:cNvPr id="13" name="Picture Placeholder 7">
            <a:extLst>
              <a:ext uri="{FF2B5EF4-FFF2-40B4-BE49-F238E27FC236}">
                <a16:creationId xmlns:a16="http://schemas.microsoft.com/office/drawing/2014/main" id="{A6AF0F06-DAE2-4932-9E5E-693994E4A99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140623" y="2174691"/>
            <a:ext cx="3051377" cy="4683309"/>
          </a:xfrm>
        </p:spPr>
        <p:txBody>
          <a:bodyPr/>
          <a:lstStyle/>
          <a:p>
            <a:r>
              <a:rPr lang="en-US"/>
              <a:t>Click icon to add picture</a:t>
            </a:r>
            <a:endParaRPr lang="id-ID"/>
          </a:p>
        </p:txBody>
      </p:sp>
      <p:sp>
        <p:nvSpPr>
          <p:cNvPr id="15" name="Picture Placeholder 7">
            <a:extLst>
              <a:ext uri="{FF2B5EF4-FFF2-40B4-BE49-F238E27FC236}">
                <a16:creationId xmlns:a16="http://schemas.microsoft.com/office/drawing/2014/main" id="{39ED25AB-BB2B-4BFD-9972-A84C1A54896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40623" y="0"/>
            <a:ext cx="3051376" cy="2002878"/>
          </a:xfrm>
        </p:spPr>
        <p:txBody>
          <a:bodyPr/>
          <a:lstStyle/>
          <a:p>
            <a:r>
              <a:rPr lang="en-US"/>
              <a:t>Click icon to add picture</a:t>
            </a:r>
            <a:endParaRPr lang="id-ID"/>
          </a:p>
        </p:txBody>
      </p:sp>
      <p:sp>
        <p:nvSpPr>
          <p:cNvPr id="18" name="Picture Placeholder 7">
            <a:extLst>
              <a:ext uri="{FF2B5EF4-FFF2-40B4-BE49-F238E27FC236}">
                <a16:creationId xmlns:a16="http://schemas.microsoft.com/office/drawing/2014/main" id="{7BD194CB-345F-4702-93E8-F59D68B77B0D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0" y="14763"/>
            <a:ext cx="4038600" cy="192434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id-ID"/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37408140-C4C4-4215-AEC3-B2A7CFE4C8D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4197752" y="0"/>
            <a:ext cx="1563236" cy="1371601"/>
          </a:xfrm>
          <a:custGeom>
            <a:avLst/>
            <a:gdLst>
              <a:gd name="connsiteX0" fmla="*/ 0 w 1563236"/>
              <a:gd name="connsiteY0" fmla="*/ 0 h 1371601"/>
              <a:gd name="connsiteX1" fmla="*/ 1563236 w 1563236"/>
              <a:gd name="connsiteY1" fmla="*/ 0 h 1371601"/>
              <a:gd name="connsiteX2" fmla="*/ 1563236 w 1563236"/>
              <a:gd name="connsiteY2" fmla="*/ 1371601 h 1371601"/>
              <a:gd name="connsiteX3" fmla="*/ 0 w 1563236"/>
              <a:gd name="connsiteY3" fmla="*/ 1371601 h 1371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63236" h="1371601">
                <a:moveTo>
                  <a:pt x="0" y="0"/>
                </a:moveTo>
                <a:lnTo>
                  <a:pt x="1563236" y="0"/>
                </a:lnTo>
                <a:lnTo>
                  <a:pt x="1563236" y="1371601"/>
                </a:lnTo>
                <a:lnTo>
                  <a:pt x="0" y="1371601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243445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C5D7B-856B-42D4-8200-824D496C64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56699"/>
            <a:ext cx="534924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</a:t>
            </a:r>
            <a:br>
              <a:rPr lang="id-ID" dirty="0"/>
            </a:br>
            <a:r>
              <a:rPr lang="en-US" dirty="0"/>
              <a:t>Master title style</a:t>
            </a:r>
            <a:endParaRPr lang="id-ID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DB11BA-6A36-49C2-8E33-E6981D6E8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26, 2023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1A6167-A6B0-4316-B3EC-1ED9DC507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STONNE Tutorial @ ASPLOS 2023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65B47CC-E507-4B93-8EDB-4426ABDE9226}"/>
              </a:ext>
            </a:extLst>
          </p:cNvPr>
          <p:cNvCxnSpPr/>
          <p:nvPr/>
        </p:nvCxnSpPr>
        <p:spPr>
          <a:xfrm>
            <a:off x="982980" y="1706880"/>
            <a:ext cx="1341120" cy="0"/>
          </a:xfrm>
          <a:prstGeom prst="line">
            <a:avLst/>
          </a:prstGeom>
          <a:ln w="793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CCB1A949-F703-45BA-8E90-77B72F43D1C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42023" y="2275523"/>
            <a:ext cx="2380297" cy="3607117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id-ID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D7854E9-E1D2-4691-829D-3089E31EF56A}"/>
              </a:ext>
            </a:extLst>
          </p:cNvPr>
          <p:cNvSpPr/>
          <p:nvPr/>
        </p:nvSpPr>
        <p:spPr>
          <a:xfrm>
            <a:off x="6990080" y="0"/>
            <a:ext cx="5201920" cy="6858000"/>
          </a:xfrm>
          <a:prstGeom prst="rect">
            <a:avLst/>
          </a:prstGeom>
          <a:solidFill>
            <a:schemeClr val="tx2">
              <a:lumMod val="20000"/>
              <a:lumOff val="80000"/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D06F2C91-0074-4362-A7D8-C502E467CE1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407275" y="629920"/>
            <a:ext cx="1154431" cy="115443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lang="en-US"/>
              <a:t>Click icon to add picture</a:t>
            </a:r>
            <a:endParaRPr lang="id-ID"/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7AFB2F41-4391-4526-A48A-88D8F6E61DA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407274" y="2101295"/>
            <a:ext cx="1154431" cy="115443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lang="en-US"/>
              <a:t>Click icon to add picture</a:t>
            </a:r>
            <a:endParaRPr lang="id-ID"/>
          </a:p>
        </p:txBody>
      </p:sp>
      <p:sp>
        <p:nvSpPr>
          <p:cNvPr id="16" name="Picture Placeholder 13">
            <a:extLst>
              <a:ext uri="{FF2B5EF4-FFF2-40B4-BE49-F238E27FC236}">
                <a16:creationId xmlns:a16="http://schemas.microsoft.com/office/drawing/2014/main" id="{2A95110A-E493-437F-BAB1-74BEC8680C2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407273" y="3572670"/>
            <a:ext cx="1154431" cy="115443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lang="en-US"/>
              <a:t>Click icon to add picture</a:t>
            </a:r>
            <a:endParaRPr lang="id-ID"/>
          </a:p>
        </p:txBody>
      </p:sp>
      <p:sp>
        <p:nvSpPr>
          <p:cNvPr id="17" name="Picture Placeholder 13">
            <a:extLst>
              <a:ext uri="{FF2B5EF4-FFF2-40B4-BE49-F238E27FC236}">
                <a16:creationId xmlns:a16="http://schemas.microsoft.com/office/drawing/2014/main" id="{B1FC75BD-77C9-460B-B1CD-F94B2A07C3FE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7407272" y="5044045"/>
            <a:ext cx="1154431" cy="115443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lang="en-US"/>
              <a:t>Click icon to add picture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530423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C5D7B-856B-42D4-8200-824D496C64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56699"/>
            <a:ext cx="534924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</a:t>
            </a:r>
            <a:br>
              <a:rPr lang="id-ID" dirty="0"/>
            </a:br>
            <a:r>
              <a:rPr lang="en-US" dirty="0"/>
              <a:t>Master title style</a:t>
            </a:r>
            <a:endParaRPr lang="id-ID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DB11BA-6A36-49C2-8E33-E6981D6E8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26, 2023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1A6167-A6B0-4316-B3EC-1ED9DC507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STONNE Tutorial @ ASPLOS 2023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65B47CC-E507-4B93-8EDB-4426ABDE9226}"/>
              </a:ext>
            </a:extLst>
          </p:cNvPr>
          <p:cNvCxnSpPr/>
          <p:nvPr/>
        </p:nvCxnSpPr>
        <p:spPr>
          <a:xfrm>
            <a:off x="982980" y="1706880"/>
            <a:ext cx="1341120" cy="0"/>
          </a:xfrm>
          <a:prstGeom prst="line">
            <a:avLst/>
          </a:prstGeom>
          <a:ln w="793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cture Placeholder 5">
            <a:extLst>
              <a:ext uri="{FF2B5EF4-FFF2-40B4-BE49-F238E27FC236}">
                <a16:creationId xmlns:a16="http://schemas.microsoft.com/office/drawing/2014/main" id="{474B9864-89AB-42E0-8935-9AAECA6EE6E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244315" y="2496474"/>
            <a:ext cx="2286000" cy="27432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8" name="Picture Placeholder 5">
            <a:extLst>
              <a:ext uri="{FF2B5EF4-FFF2-40B4-BE49-F238E27FC236}">
                <a16:creationId xmlns:a16="http://schemas.microsoft.com/office/drawing/2014/main" id="{60A677FB-3FB4-4289-8250-1F9FBC814C8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849930" y="2496474"/>
            <a:ext cx="2286000" cy="27432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9" name="Picture Placeholder 5">
            <a:extLst>
              <a:ext uri="{FF2B5EF4-FFF2-40B4-BE49-F238E27FC236}">
                <a16:creationId xmlns:a16="http://schemas.microsoft.com/office/drawing/2014/main" id="{5E4E2BA5-9010-4EE0-BF04-1E8CAACE72C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458938" y="2496474"/>
            <a:ext cx="2286000" cy="27432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0632251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C5D7B-856B-42D4-8200-824D496C64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56699"/>
            <a:ext cx="534924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</a:t>
            </a:r>
            <a:br>
              <a:rPr lang="id-ID" dirty="0"/>
            </a:br>
            <a:r>
              <a:rPr lang="en-US" dirty="0"/>
              <a:t>Master title style</a:t>
            </a:r>
            <a:endParaRPr lang="id-ID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DB11BA-6A36-49C2-8E33-E6981D6E8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26, 2023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1A6167-A6B0-4316-B3EC-1ED9DC507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STONNE Tutorial @ ASPLOS 2023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65B47CC-E507-4B93-8EDB-4426ABDE9226}"/>
              </a:ext>
            </a:extLst>
          </p:cNvPr>
          <p:cNvCxnSpPr/>
          <p:nvPr/>
        </p:nvCxnSpPr>
        <p:spPr>
          <a:xfrm>
            <a:off x="982980" y="1706880"/>
            <a:ext cx="1341120" cy="0"/>
          </a:xfrm>
          <a:prstGeom prst="line">
            <a:avLst/>
          </a:prstGeom>
          <a:ln w="793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cture Placeholder 5">
            <a:extLst>
              <a:ext uri="{FF2B5EF4-FFF2-40B4-BE49-F238E27FC236}">
                <a16:creationId xmlns:a16="http://schemas.microsoft.com/office/drawing/2014/main" id="{474B9864-89AB-42E0-8935-9AAECA6EE6E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153400" y="-1"/>
            <a:ext cx="4038599" cy="6956385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4558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C5D7B-856B-42D4-8200-824D496C64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776228"/>
            <a:ext cx="534924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</a:t>
            </a:r>
            <a:br>
              <a:rPr lang="id-ID" dirty="0"/>
            </a:br>
            <a:r>
              <a:rPr lang="en-US" dirty="0"/>
              <a:t>Master title style</a:t>
            </a:r>
            <a:endParaRPr lang="id-ID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DB11BA-6A36-49C2-8E33-E6981D6E8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26, 2023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1A6167-A6B0-4316-B3EC-1ED9DC507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STONNE Tutorial @ ASPLOS 2023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877C89-8426-4117-A6AC-A91BB4A82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F45D5-C091-2E4F-8430-35B0416CC0E0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367E3A20-29F3-44A6-B911-7EA63B97F10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-1"/>
            <a:ext cx="5715000" cy="6858001"/>
          </a:xfrm>
        </p:spPr>
        <p:txBody>
          <a:bodyPr/>
          <a:lstStyle/>
          <a:p>
            <a:r>
              <a:rPr lang="en-US"/>
              <a:t>Click icon to add picture</a:t>
            </a:r>
            <a:endParaRPr lang="id-ID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03CD6D1-8239-4300-914F-60A042049A76}"/>
              </a:ext>
            </a:extLst>
          </p:cNvPr>
          <p:cNvCxnSpPr/>
          <p:nvPr/>
        </p:nvCxnSpPr>
        <p:spPr>
          <a:xfrm>
            <a:off x="6278880" y="2499360"/>
            <a:ext cx="1341120" cy="0"/>
          </a:xfrm>
          <a:prstGeom prst="line">
            <a:avLst/>
          </a:prstGeom>
          <a:ln w="793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10502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5DE4966D-F909-4001-9FF7-640EC9459A9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76999" y="-1"/>
            <a:ext cx="5715000" cy="6858001"/>
          </a:xfrm>
          <a:custGeom>
            <a:avLst/>
            <a:gdLst>
              <a:gd name="connsiteX0" fmla="*/ 0 w 5715000"/>
              <a:gd name="connsiteY0" fmla="*/ 0 h 6858001"/>
              <a:gd name="connsiteX1" fmla="*/ 5715000 w 5715000"/>
              <a:gd name="connsiteY1" fmla="*/ 0 h 6858001"/>
              <a:gd name="connsiteX2" fmla="*/ 5715000 w 5715000"/>
              <a:gd name="connsiteY2" fmla="*/ 1 h 6858001"/>
              <a:gd name="connsiteX3" fmla="*/ 4218009 w 5715000"/>
              <a:gd name="connsiteY3" fmla="*/ 1 h 6858001"/>
              <a:gd name="connsiteX4" fmla="*/ 4218009 w 5715000"/>
              <a:gd name="connsiteY4" fmla="*/ 358626 h 6858001"/>
              <a:gd name="connsiteX5" fmla="*/ 5356375 w 5715000"/>
              <a:gd name="connsiteY5" fmla="*/ 358626 h 6858001"/>
              <a:gd name="connsiteX6" fmla="*/ 5356375 w 5715000"/>
              <a:gd name="connsiteY6" fmla="*/ 1496594 h 6858001"/>
              <a:gd name="connsiteX7" fmla="*/ 5715000 w 5715000"/>
              <a:gd name="connsiteY7" fmla="*/ 1496594 h 6858001"/>
              <a:gd name="connsiteX8" fmla="*/ 5715000 w 5715000"/>
              <a:gd name="connsiteY8" fmla="*/ 6858001 h 6858001"/>
              <a:gd name="connsiteX9" fmla="*/ 1496991 w 5715000"/>
              <a:gd name="connsiteY9" fmla="*/ 6858001 h 6858001"/>
              <a:gd name="connsiteX10" fmla="*/ 1496991 w 5715000"/>
              <a:gd name="connsiteY10" fmla="*/ 6499376 h 6858001"/>
              <a:gd name="connsiteX11" fmla="*/ 358625 w 5715000"/>
              <a:gd name="connsiteY11" fmla="*/ 6499376 h 6858001"/>
              <a:gd name="connsiteX12" fmla="*/ 358625 w 5715000"/>
              <a:gd name="connsiteY12" fmla="*/ 5361408 h 6858001"/>
              <a:gd name="connsiteX13" fmla="*/ 0 w 5715000"/>
              <a:gd name="connsiteY13" fmla="*/ 5361408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715000" h="6858001">
                <a:moveTo>
                  <a:pt x="0" y="0"/>
                </a:moveTo>
                <a:lnTo>
                  <a:pt x="5715000" y="0"/>
                </a:lnTo>
                <a:lnTo>
                  <a:pt x="5715000" y="1"/>
                </a:lnTo>
                <a:lnTo>
                  <a:pt x="4218009" y="1"/>
                </a:lnTo>
                <a:lnTo>
                  <a:pt x="4218009" y="358626"/>
                </a:lnTo>
                <a:lnTo>
                  <a:pt x="5356375" y="358626"/>
                </a:lnTo>
                <a:lnTo>
                  <a:pt x="5356375" y="1496594"/>
                </a:lnTo>
                <a:lnTo>
                  <a:pt x="5715000" y="1496594"/>
                </a:lnTo>
                <a:lnTo>
                  <a:pt x="5715000" y="6858001"/>
                </a:lnTo>
                <a:lnTo>
                  <a:pt x="1496991" y="6858001"/>
                </a:lnTo>
                <a:lnTo>
                  <a:pt x="1496991" y="6499376"/>
                </a:lnTo>
                <a:lnTo>
                  <a:pt x="358625" y="6499376"/>
                </a:lnTo>
                <a:lnTo>
                  <a:pt x="358625" y="5361408"/>
                </a:lnTo>
                <a:lnTo>
                  <a:pt x="0" y="5361408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id-ID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7C5D7B-856B-42D4-8200-824D496C64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8026" y="776228"/>
            <a:ext cx="534924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</a:t>
            </a:r>
            <a:br>
              <a:rPr lang="id-ID" dirty="0"/>
            </a:br>
            <a:r>
              <a:rPr lang="en-US" dirty="0"/>
              <a:t>Master title style</a:t>
            </a:r>
            <a:endParaRPr lang="id-ID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DB11BA-6A36-49C2-8E33-E6981D6E8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26, 2023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1A6167-A6B0-4316-B3EC-1ED9DC507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STONNE Tutorial @ ASPLOS 2023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877C89-8426-4117-A6AC-A91BB4A82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F45D5-C091-2E4F-8430-35B0416CC0E0}" type="slidenum">
              <a:rPr lang="en-US" smtClean="0"/>
              <a:t>‹Nº›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03CD6D1-8239-4300-914F-60A042049A76}"/>
              </a:ext>
            </a:extLst>
          </p:cNvPr>
          <p:cNvCxnSpPr/>
          <p:nvPr/>
        </p:nvCxnSpPr>
        <p:spPr>
          <a:xfrm>
            <a:off x="780906" y="2499360"/>
            <a:ext cx="1341120" cy="0"/>
          </a:xfrm>
          <a:prstGeom prst="line">
            <a:avLst/>
          </a:prstGeom>
          <a:ln w="793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91109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367E3A20-29F3-44A6-B911-7EA63B97F10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-1"/>
            <a:ext cx="12192000" cy="3718561"/>
          </a:xfrm>
        </p:spPr>
        <p:txBody>
          <a:bodyPr/>
          <a:lstStyle/>
          <a:p>
            <a:r>
              <a:rPr lang="en-US"/>
              <a:t>Click icon to add picture</a:t>
            </a:r>
            <a:endParaRPr lang="id-ID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7C5D7B-856B-42D4-8200-824D496C64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2440" y="2978408"/>
            <a:ext cx="534924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</a:t>
            </a:r>
            <a:br>
              <a:rPr lang="id-ID" dirty="0"/>
            </a:br>
            <a:r>
              <a:rPr lang="en-US" dirty="0"/>
              <a:t>Master title style</a:t>
            </a:r>
            <a:endParaRPr lang="id-ID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DB11BA-6A36-49C2-8E33-E6981D6E8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26, 2023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1A6167-A6B0-4316-B3EC-1ED9DC507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STONNE Tutorial @ ASPLOS 2023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877C89-8426-4117-A6AC-A91BB4A82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F45D5-C091-2E4F-8430-35B0416CC0E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4068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367E3A20-29F3-44A6-B911-7EA63B97F10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5080" y="-1"/>
            <a:ext cx="7762240" cy="3352801"/>
          </a:xfrm>
        </p:spPr>
        <p:txBody>
          <a:bodyPr/>
          <a:lstStyle/>
          <a:p>
            <a:r>
              <a:rPr lang="en-US"/>
              <a:t>Click icon to add picture</a:t>
            </a:r>
            <a:endParaRPr lang="id-ID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7C5D7B-856B-42D4-8200-824D496C64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2440" y="2690018"/>
            <a:ext cx="534924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</a:t>
            </a:r>
            <a:br>
              <a:rPr lang="id-ID" dirty="0"/>
            </a:br>
            <a:r>
              <a:rPr lang="en-US" dirty="0"/>
              <a:t>Master title style</a:t>
            </a:r>
            <a:endParaRPr lang="id-ID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DB11BA-6A36-49C2-8E33-E6981D6E8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26, 2023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1A6167-A6B0-4316-B3EC-1ED9DC507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STONNE Tutorial @ ASPLOS 2023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877C89-8426-4117-A6AC-A91BB4A82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F45D5-C091-2E4F-8430-35B0416CC0E0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061DAE14-820B-4EDE-ADED-590FCC60D6B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810760" y="3527504"/>
            <a:ext cx="2946400" cy="2828846"/>
          </a:xfrm>
        </p:spPr>
        <p:txBody>
          <a:bodyPr/>
          <a:lstStyle/>
          <a:p>
            <a:r>
              <a:rPr lang="en-US"/>
              <a:t>Click icon to add picture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83937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F54FC38F-4DD8-4E42-A887-A2C09599580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9637712 w 12192000"/>
              <a:gd name="connsiteY1" fmla="*/ 0 h 6858000"/>
              <a:gd name="connsiteX2" fmla="*/ 9637712 w 12192000"/>
              <a:gd name="connsiteY2" fmla="*/ 541338 h 6858000"/>
              <a:gd name="connsiteX3" fmla="*/ 11650662 w 12192000"/>
              <a:gd name="connsiteY3" fmla="*/ 541338 h 6858000"/>
              <a:gd name="connsiteX4" fmla="*/ 11650662 w 12192000"/>
              <a:gd name="connsiteY4" fmla="*/ 2552700 h 6858000"/>
              <a:gd name="connsiteX5" fmla="*/ 12192000 w 12192000"/>
              <a:gd name="connsiteY5" fmla="*/ 2552700 h 6858000"/>
              <a:gd name="connsiteX6" fmla="*/ 12192000 w 12192000"/>
              <a:gd name="connsiteY6" fmla="*/ 6858000 h 6858000"/>
              <a:gd name="connsiteX7" fmla="*/ 2554288 w 12192000"/>
              <a:gd name="connsiteY7" fmla="*/ 6858000 h 6858000"/>
              <a:gd name="connsiteX8" fmla="*/ 2554288 w 12192000"/>
              <a:gd name="connsiteY8" fmla="*/ 6316663 h 6858000"/>
              <a:gd name="connsiteX9" fmla="*/ 541338 w 12192000"/>
              <a:gd name="connsiteY9" fmla="*/ 6316663 h 6858000"/>
              <a:gd name="connsiteX10" fmla="*/ 541338 w 12192000"/>
              <a:gd name="connsiteY10" fmla="*/ 4305300 h 6858000"/>
              <a:gd name="connsiteX11" fmla="*/ 0 w 12192000"/>
              <a:gd name="connsiteY11" fmla="*/ 43053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9637712" y="0"/>
                </a:lnTo>
                <a:lnTo>
                  <a:pt x="9637712" y="541338"/>
                </a:lnTo>
                <a:lnTo>
                  <a:pt x="11650662" y="541338"/>
                </a:lnTo>
                <a:lnTo>
                  <a:pt x="11650662" y="2552700"/>
                </a:lnTo>
                <a:lnTo>
                  <a:pt x="12192000" y="2552700"/>
                </a:lnTo>
                <a:lnTo>
                  <a:pt x="12192000" y="6858000"/>
                </a:lnTo>
                <a:lnTo>
                  <a:pt x="2554288" y="6858000"/>
                </a:lnTo>
                <a:lnTo>
                  <a:pt x="2554288" y="6316663"/>
                </a:lnTo>
                <a:lnTo>
                  <a:pt x="541338" y="6316663"/>
                </a:lnTo>
                <a:lnTo>
                  <a:pt x="541338" y="4305300"/>
                </a:lnTo>
                <a:lnTo>
                  <a:pt x="0" y="43053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6754843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AC823-5469-404F-A4EB-33E071CDA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520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9E762D-0954-9342-A9E5-C690D346D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BEEE12-FC7F-134F-AD38-289F80C97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March 26, 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6E2744-1706-E542-A458-E33948351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STONNE Tutorial @ ASPLOS 2023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A0013-F87F-B540-A0FB-0ED4DFD6B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F45D5-C091-2E4F-8430-35B0416CC0E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68396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879200"/>
          </a:xfrm>
          <a:prstGeom prst="rect">
            <a:avLst/>
          </a:prstGeom>
        </p:spPr>
        <p:txBody>
          <a:bodyPr spcFirstLastPara="1" wrap="square" lIns="91425" tIns="91425" rIns="91425" bIns="126000" anchor="t" anchorCtr="0">
            <a:normAutofit/>
          </a:bodyPr>
          <a:lstStyle>
            <a:lvl1pPr marL="609585" lvl="0" indent="-44025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  <a:defRPr sz="2133">
                <a:solidFill>
                  <a:schemeClr val="dk1"/>
                </a:solidFill>
              </a:defRPr>
            </a:lvl1pPr>
            <a:lvl2pPr marL="1219170" lvl="1" indent="-42332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828754" lvl="2" indent="-42332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2438339" lvl="3" indent="-42332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3047924" lvl="4" indent="-42332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3657509" lvl="5" indent="-42332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4267093" lvl="6" indent="-42332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4876678" lvl="7" indent="-42332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5486263" lvl="8" indent="-42332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11046611" y="5993156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21" name="Google Shape;21;p4"/>
          <p:cNvSpPr txBox="1"/>
          <p:nvPr/>
        </p:nvSpPr>
        <p:spPr>
          <a:xfrm>
            <a:off x="176000" y="6415834"/>
            <a:ext cx="11280000" cy="471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467">
                <a:solidFill>
                  <a:srgbClr val="0B5394"/>
                </a:solidFill>
              </a:rPr>
              <a:t>STONNE: Enabling Cycle-Level Microarchitectural Simulation for DNN Inference Accelerators @ IISWC2021</a:t>
            </a:r>
            <a:endParaRPr sz="1467">
              <a:solidFill>
                <a:srgbClr val="0B539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465829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A10DC-06BB-4E3C-A7FF-3C60CA25C7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  <a:endParaRPr lang="id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FDE476-53A1-42C8-AD86-92EBFE682B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id-ID" dirty="0"/>
          </a:p>
        </p:txBody>
      </p:sp>
      <p:sp>
        <p:nvSpPr>
          <p:cNvPr id="14" name="Date Placeholder 2">
            <a:extLst>
              <a:ext uri="{FF2B5EF4-FFF2-40B4-BE49-F238E27FC236}">
                <a16:creationId xmlns:a16="http://schemas.microsoft.com/office/drawing/2014/main" id="{69DB11BA-6A36-49C2-8E33-E6981D6E8B5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982200" y="6356350"/>
            <a:ext cx="2080404" cy="365125"/>
          </a:xfrm>
        </p:spPr>
        <p:txBody>
          <a:bodyPr/>
          <a:lstStyle/>
          <a:p>
            <a:r>
              <a:rPr lang="en-US"/>
              <a:t>March 26, 2023</a:t>
            </a:r>
            <a:endParaRPr lang="en-US" dirty="0"/>
          </a:p>
        </p:txBody>
      </p:sp>
      <p:sp>
        <p:nvSpPr>
          <p:cNvPr id="15" name="Footer Placeholder 3">
            <a:extLst>
              <a:ext uri="{FF2B5EF4-FFF2-40B4-BE49-F238E27FC236}">
                <a16:creationId xmlns:a16="http://schemas.microsoft.com/office/drawing/2014/main" id="{321A6167-A6B0-4316-B3EC-1ED9DC507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1" y="6356350"/>
            <a:ext cx="7475054" cy="365125"/>
          </a:xfrm>
        </p:spPr>
        <p:txBody>
          <a:bodyPr/>
          <a:lstStyle/>
          <a:p>
            <a:r>
              <a:rPr lang="en-US"/>
              <a:t>STONNE Tutorial @ ASPLOS 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776501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F54FC38F-4DD8-4E42-A887-A2C09599580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9637712 w 12192000"/>
              <a:gd name="connsiteY1" fmla="*/ 0 h 6858000"/>
              <a:gd name="connsiteX2" fmla="*/ 9637712 w 12192000"/>
              <a:gd name="connsiteY2" fmla="*/ 541338 h 6858000"/>
              <a:gd name="connsiteX3" fmla="*/ 11650662 w 12192000"/>
              <a:gd name="connsiteY3" fmla="*/ 541338 h 6858000"/>
              <a:gd name="connsiteX4" fmla="*/ 11650662 w 12192000"/>
              <a:gd name="connsiteY4" fmla="*/ 2552700 h 6858000"/>
              <a:gd name="connsiteX5" fmla="*/ 12192000 w 12192000"/>
              <a:gd name="connsiteY5" fmla="*/ 2552700 h 6858000"/>
              <a:gd name="connsiteX6" fmla="*/ 12192000 w 12192000"/>
              <a:gd name="connsiteY6" fmla="*/ 6858000 h 6858000"/>
              <a:gd name="connsiteX7" fmla="*/ 2554288 w 12192000"/>
              <a:gd name="connsiteY7" fmla="*/ 6858000 h 6858000"/>
              <a:gd name="connsiteX8" fmla="*/ 2554288 w 12192000"/>
              <a:gd name="connsiteY8" fmla="*/ 6316663 h 6858000"/>
              <a:gd name="connsiteX9" fmla="*/ 541338 w 12192000"/>
              <a:gd name="connsiteY9" fmla="*/ 6316663 h 6858000"/>
              <a:gd name="connsiteX10" fmla="*/ 541338 w 12192000"/>
              <a:gd name="connsiteY10" fmla="*/ 4305300 h 6858000"/>
              <a:gd name="connsiteX11" fmla="*/ 0 w 12192000"/>
              <a:gd name="connsiteY11" fmla="*/ 43053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9637712" y="0"/>
                </a:lnTo>
                <a:lnTo>
                  <a:pt x="9637712" y="541338"/>
                </a:lnTo>
                <a:lnTo>
                  <a:pt x="11650662" y="541338"/>
                </a:lnTo>
                <a:lnTo>
                  <a:pt x="11650662" y="2552700"/>
                </a:lnTo>
                <a:lnTo>
                  <a:pt x="12192000" y="2552700"/>
                </a:lnTo>
                <a:lnTo>
                  <a:pt x="12192000" y="6858000"/>
                </a:lnTo>
                <a:lnTo>
                  <a:pt x="2554288" y="6858000"/>
                </a:lnTo>
                <a:lnTo>
                  <a:pt x="2554288" y="6316663"/>
                </a:lnTo>
                <a:lnTo>
                  <a:pt x="541338" y="6316663"/>
                </a:lnTo>
                <a:lnTo>
                  <a:pt x="541338" y="4305300"/>
                </a:lnTo>
                <a:lnTo>
                  <a:pt x="0" y="43053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6754843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3AF94B2-6829-4C62-A5D6-C39DDB89A06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7873184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B80FA72-8AF5-49CF-AAF5-6A053878C197}"/>
              </a:ext>
            </a:extLst>
          </p:cNvPr>
          <p:cNvSpPr/>
          <p:nvPr/>
        </p:nvSpPr>
        <p:spPr>
          <a:xfrm>
            <a:off x="0" y="0"/>
            <a:ext cx="12192000" cy="18389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7C5D7B-856B-42D4-8200-824D496C64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56699"/>
            <a:ext cx="534924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EAD151"/>
                </a:solidFill>
              </a:defRPr>
            </a:lvl1pPr>
          </a:lstStyle>
          <a:p>
            <a:r>
              <a:rPr lang="en-US" dirty="0"/>
              <a:t>Click to edit</a:t>
            </a:r>
            <a:br>
              <a:rPr lang="id-ID" dirty="0"/>
            </a:br>
            <a:r>
              <a:rPr lang="en-US" dirty="0"/>
              <a:t>Master title style</a:t>
            </a:r>
            <a:endParaRPr lang="id-ID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DB11BA-6A36-49C2-8E33-E6981D6E8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26, 2023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1A6167-A6B0-4316-B3EC-1ED9DC507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STONNE Tutorial @ ASPLOS 2023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877C89-8426-4117-A6AC-A91BB4A82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F45D5-C091-2E4F-8430-35B0416CC0E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89981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C5D7B-856B-42D4-8200-824D496C6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6700"/>
            <a:ext cx="8160834" cy="658998"/>
          </a:xfrm>
          <a:prstGeom prst="rect">
            <a:avLst/>
          </a:prstGeom>
        </p:spPr>
        <p:txBody>
          <a:bodyPr/>
          <a:lstStyle>
            <a:lvl1pPr>
              <a:defRPr b="1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id-ID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DB11BA-6A36-49C2-8E33-E6981D6E8B5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982200" y="6356350"/>
            <a:ext cx="2080404" cy="365125"/>
          </a:xfrm>
        </p:spPr>
        <p:txBody>
          <a:bodyPr/>
          <a:lstStyle/>
          <a:p>
            <a:r>
              <a:rPr lang="en-US"/>
              <a:t>March 26, 2023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1A6167-A6B0-4316-B3EC-1ED9DC507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1" y="6356350"/>
            <a:ext cx="7475054" cy="365125"/>
          </a:xfrm>
        </p:spPr>
        <p:txBody>
          <a:bodyPr/>
          <a:lstStyle/>
          <a:p>
            <a:r>
              <a:rPr lang="en-US"/>
              <a:t>STONNE Tutorial @ ASPLOS 2023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877C89-8426-4117-A6AC-A91BB4A82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82466" y="74137"/>
            <a:ext cx="580138" cy="365125"/>
          </a:xfrm>
          <a:solidFill>
            <a:schemeClr val="tx1"/>
          </a:solidFill>
        </p:spPr>
        <p:txBody>
          <a:bodyPr/>
          <a:lstStyle>
            <a:lvl1pPr>
              <a:defRPr sz="2000">
                <a:solidFill>
                  <a:srgbClr val="EAD151"/>
                </a:solidFill>
              </a:defRPr>
            </a:lvl1pPr>
          </a:lstStyle>
          <a:p>
            <a:fld id="{A7EF45D5-C091-2E4F-8430-35B0416CC0E0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65B47CC-E507-4B93-8EDB-4426ABDE9226}"/>
              </a:ext>
            </a:extLst>
          </p:cNvPr>
          <p:cNvCxnSpPr>
            <a:cxnSpLocks/>
          </p:cNvCxnSpPr>
          <p:nvPr/>
        </p:nvCxnSpPr>
        <p:spPr>
          <a:xfrm>
            <a:off x="982980" y="915697"/>
            <a:ext cx="1341120" cy="0"/>
          </a:xfrm>
          <a:prstGeom prst="line">
            <a:avLst/>
          </a:prstGeom>
          <a:ln w="793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9F462E7B-C409-F740-912B-D4B0FC236C1C}"/>
              </a:ext>
            </a:extLst>
          </p:cNvPr>
          <p:cNvSpPr/>
          <p:nvPr/>
        </p:nvSpPr>
        <p:spPr>
          <a:xfrm>
            <a:off x="540853" y="6303035"/>
            <a:ext cx="11110293" cy="53315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BE8ED03-F4FA-CB44-87C9-FF98FB3EE6E0}"/>
              </a:ext>
            </a:extLst>
          </p:cNvPr>
          <p:cNvSpPr txBox="1"/>
          <p:nvPr/>
        </p:nvSpPr>
        <p:spPr>
          <a:xfrm>
            <a:off x="838200" y="1179798"/>
            <a:ext cx="109919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id-ID" sz="3200" dirty="0">
              <a:latin typeface="+mj-lt"/>
            </a:endParaRP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1AC0E07C-B2A5-4876-BCB9-C7F7BC9CD6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37968"/>
            <a:ext cx="10515600" cy="51389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4677636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26, 2023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STONNE Tutorial @ ASPLOS 2023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F45D5-C091-2E4F-8430-35B0416CC0E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74176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DB11BA-6A36-49C2-8E33-E6981D6E8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26, 2023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1A6167-A6B0-4316-B3EC-1ED9DC507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STONNE Tutorial @ ASPLOS 2023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877C89-8426-4117-A6AC-A91BB4A82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F45D5-C091-2E4F-8430-35B0416CC0E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53269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DB11BA-6A36-49C2-8E33-E6981D6E8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26, 2023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1A6167-A6B0-4316-B3EC-1ED9DC507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STONNE Tutorial @ ASPLOS 2023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877C89-8426-4117-A6AC-A91BB4A82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F45D5-C091-2E4F-8430-35B0416CC0E0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Picture Placeholder 7">
            <a:extLst>
              <a:ext uri="{FF2B5EF4-FFF2-40B4-BE49-F238E27FC236}">
                <a16:creationId xmlns:a16="http://schemas.microsoft.com/office/drawing/2014/main" id="{7708821C-4BFB-41BC-AE8B-847A90ECEC4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4236720"/>
            <a:ext cx="12192000" cy="2005054"/>
          </a:xfrm>
        </p:spPr>
        <p:txBody>
          <a:bodyPr/>
          <a:lstStyle/>
          <a:p>
            <a:r>
              <a:rPr lang="en-US" dirty="0"/>
              <a:t>Click icon to add picture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856452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3AF94B2-6829-4C62-A5D6-C39DDB89A06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7873184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C5D7B-856B-42D4-8200-824D496C64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56699"/>
            <a:ext cx="534924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</a:t>
            </a:r>
            <a:br>
              <a:rPr lang="id-ID" dirty="0"/>
            </a:br>
            <a:r>
              <a:rPr lang="en-US" dirty="0"/>
              <a:t>Master title style</a:t>
            </a:r>
            <a:endParaRPr lang="id-ID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DB11BA-6A36-49C2-8E33-E6981D6E8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26, 2023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1A6167-A6B0-4316-B3EC-1ED9DC507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STONNE Tutorial @ ASPLOS 2023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877C89-8426-4117-A6AC-A91BB4A82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F45D5-C091-2E4F-8430-35B0416CC0E0}" type="slidenum">
              <a:rPr lang="en-US" smtClean="0"/>
              <a:t>‹Nº›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65B47CC-E507-4B93-8EDB-4426ABDE9226}"/>
              </a:ext>
            </a:extLst>
          </p:cNvPr>
          <p:cNvCxnSpPr/>
          <p:nvPr/>
        </p:nvCxnSpPr>
        <p:spPr>
          <a:xfrm>
            <a:off x="982980" y="1706880"/>
            <a:ext cx="1341120" cy="0"/>
          </a:xfrm>
          <a:prstGeom prst="line">
            <a:avLst/>
          </a:prstGeom>
          <a:ln w="793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3A98E279-3D83-4752-AC09-74B9F0B88B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2075631"/>
            <a:ext cx="6187440" cy="3119437"/>
          </a:xfrm>
        </p:spPr>
        <p:txBody>
          <a:bodyPr/>
          <a:lstStyle/>
          <a:p>
            <a:r>
              <a:rPr lang="en-US"/>
              <a:t>Click icon to add picture</a:t>
            </a:r>
            <a:endParaRPr lang="id-ID"/>
          </a:p>
        </p:txBody>
      </p:sp>
      <p:sp>
        <p:nvSpPr>
          <p:cNvPr id="9" name="Picture Placeholder 7">
            <a:extLst>
              <a:ext uri="{FF2B5EF4-FFF2-40B4-BE49-F238E27FC236}">
                <a16:creationId xmlns:a16="http://schemas.microsoft.com/office/drawing/2014/main" id="{251B953C-8DB9-4448-8114-3F651D700F7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87440" y="0"/>
            <a:ext cx="3302000" cy="2097354"/>
          </a:xfrm>
        </p:spPr>
        <p:txBody>
          <a:bodyPr/>
          <a:lstStyle/>
          <a:p>
            <a:r>
              <a:rPr lang="en-US"/>
              <a:t>Click icon to add picture</a:t>
            </a:r>
            <a:endParaRPr lang="id-ID"/>
          </a:p>
        </p:txBody>
      </p:sp>
      <p:sp>
        <p:nvSpPr>
          <p:cNvPr id="10" name="Picture Placeholder 7">
            <a:extLst>
              <a:ext uri="{FF2B5EF4-FFF2-40B4-BE49-F238E27FC236}">
                <a16:creationId xmlns:a16="http://schemas.microsoft.com/office/drawing/2014/main" id="{8C1EF802-59EE-4E51-9A0F-C85A820F8B6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187440" y="5195068"/>
            <a:ext cx="3302000" cy="1662932"/>
          </a:xfrm>
        </p:spPr>
        <p:txBody>
          <a:bodyPr/>
          <a:lstStyle/>
          <a:p>
            <a:r>
              <a:rPr lang="en-US"/>
              <a:t>Click icon to add picture</a:t>
            </a:r>
            <a:endParaRPr lang="id-ID"/>
          </a:p>
        </p:txBody>
      </p:sp>
      <p:sp>
        <p:nvSpPr>
          <p:cNvPr id="12" name="Picture Placeholder 7">
            <a:extLst>
              <a:ext uri="{FF2B5EF4-FFF2-40B4-BE49-F238E27FC236}">
                <a16:creationId xmlns:a16="http://schemas.microsoft.com/office/drawing/2014/main" id="{16F9A0C4-BF8B-48AE-88C7-2E0D7B4BE62D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489440" y="2097354"/>
            <a:ext cx="2682240" cy="3097714"/>
          </a:xfrm>
        </p:spPr>
        <p:txBody>
          <a:bodyPr/>
          <a:lstStyle/>
          <a:p>
            <a:r>
              <a:rPr lang="en-US"/>
              <a:t>Click icon to add picture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54257371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C5D7B-856B-42D4-8200-824D496C64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56699"/>
            <a:ext cx="534924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</a:t>
            </a:r>
            <a:br>
              <a:rPr lang="id-ID" dirty="0"/>
            </a:br>
            <a:r>
              <a:rPr lang="en-US" dirty="0"/>
              <a:t>Master title style</a:t>
            </a:r>
            <a:endParaRPr lang="id-ID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DB11BA-6A36-49C2-8E33-E6981D6E8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26, 2023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1A6167-A6B0-4316-B3EC-1ED9DC507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STONNE Tutorial @ ASPLOS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877C89-8426-4117-A6AC-A91BB4A82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F45D5-C091-2E4F-8430-35B0416CC0E0}" type="slidenum">
              <a:rPr lang="en-US" smtClean="0"/>
              <a:t>‹Nº›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65B47CC-E507-4B93-8EDB-4426ABDE9226}"/>
              </a:ext>
            </a:extLst>
          </p:cNvPr>
          <p:cNvCxnSpPr/>
          <p:nvPr/>
        </p:nvCxnSpPr>
        <p:spPr>
          <a:xfrm>
            <a:off x="982980" y="1706880"/>
            <a:ext cx="1341120" cy="0"/>
          </a:xfrm>
          <a:prstGeom prst="line">
            <a:avLst/>
          </a:prstGeom>
          <a:ln w="793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3A98E279-3D83-4752-AC09-74B9F0B88B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2075631"/>
            <a:ext cx="12192000" cy="3654609"/>
          </a:xfrm>
        </p:spPr>
        <p:txBody>
          <a:bodyPr/>
          <a:lstStyle/>
          <a:p>
            <a:r>
              <a:rPr lang="en-US"/>
              <a:t>Click icon to add picture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2618356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C5D7B-856B-42D4-8200-824D496C64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4316" y="668179"/>
            <a:ext cx="534924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</a:t>
            </a:r>
            <a:br>
              <a:rPr lang="id-ID" dirty="0"/>
            </a:br>
            <a:r>
              <a:rPr lang="en-US" dirty="0"/>
              <a:t>Master title style</a:t>
            </a:r>
            <a:endParaRPr lang="id-ID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DB11BA-6A36-49C2-8E33-E6981D6E8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26, 2023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1A6167-A6B0-4316-B3EC-1ED9DC507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STONNE Tutorial @ ASPLOS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877C89-8426-4117-A6AC-A91BB4A82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F45D5-C091-2E4F-8430-35B0416CC0E0}" type="slidenum">
              <a:rPr lang="en-US" smtClean="0"/>
              <a:t>‹Nº›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65B47CC-E507-4B93-8EDB-4426ABDE9226}"/>
              </a:ext>
            </a:extLst>
          </p:cNvPr>
          <p:cNvCxnSpPr/>
          <p:nvPr/>
        </p:nvCxnSpPr>
        <p:spPr>
          <a:xfrm>
            <a:off x="6809096" y="2118360"/>
            <a:ext cx="1341120" cy="0"/>
          </a:xfrm>
          <a:prstGeom prst="line">
            <a:avLst/>
          </a:prstGeom>
          <a:ln w="793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7">
            <a:extLst>
              <a:ext uri="{FF2B5EF4-FFF2-40B4-BE49-F238E27FC236}">
                <a16:creationId xmlns:a16="http://schemas.microsoft.com/office/drawing/2014/main" id="{E1869FE4-B348-44DE-B2B1-66DD0D1BFFD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433182"/>
            <a:ext cx="3032567" cy="2095018"/>
          </a:xfrm>
        </p:spPr>
        <p:txBody>
          <a:bodyPr/>
          <a:lstStyle/>
          <a:p>
            <a:r>
              <a:rPr lang="en-US"/>
              <a:t>Click icon to add picture</a:t>
            </a:r>
            <a:endParaRPr lang="id-ID"/>
          </a:p>
        </p:txBody>
      </p:sp>
      <p:sp>
        <p:nvSpPr>
          <p:cNvPr id="12" name="Picture Placeholder 7">
            <a:extLst>
              <a:ext uri="{FF2B5EF4-FFF2-40B4-BE49-F238E27FC236}">
                <a16:creationId xmlns:a16="http://schemas.microsoft.com/office/drawing/2014/main" id="{CDD46511-05BB-4B94-8E37-5A04B80C98D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032567" y="2545176"/>
            <a:ext cx="3032567" cy="2095018"/>
          </a:xfrm>
        </p:spPr>
        <p:txBody>
          <a:bodyPr/>
          <a:lstStyle/>
          <a:p>
            <a:r>
              <a:rPr lang="en-US"/>
              <a:t>Click icon to add picture</a:t>
            </a:r>
            <a:endParaRPr lang="id-ID"/>
          </a:p>
        </p:txBody>
      </p:sp>
      <p:sp>
        <p:nvSpPr>
          <p:cNvPr id="13" name="Picture Placeholder 7">
            <a:extLst>
              <a:ext uri="{FF2B5EF4-FFF2-40B4-BE49-F238E27FC236}">
                <a16:creationId xmlns:a16="http://schemas.microsoft.com/office/drawing/2014/main" id="{7C21DF82-40AC-4A6D-9802-534FA32060B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-1" y="4626457"/>
            <a:ext cx="3032567" cy="2095018"/>
          </a:xfrm>
        </p:spPr>
        <p:txBody>
          <a:bodyPr/>
          <a:lstStyle/>
          <a:p>
            <a:r>
              <a:rPr lang="en-US"/>
              <a:t>Click icon to add picture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0945762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285F8B9A-7563-4D9C-8AC6-00DD16450FDE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912251" y="14763"/>
            <a:ext cx="3051376" cy="3935096"/>
          </a:xfrm>
          <a:custGeom>
            <a:avLst/>
            <a:gdLst>
              <a:gd name="connsiteX0" fmla="*/ 0 w 3051376"/>
              <a:gd name="connsiteY0" fmla="*/ 0 h 3935096"/>
              <a:gd name="connsiteX1" fmla="*/ 3051376 w 3051376"/>
              <a:gd name="connsiteY1" fmla="*/ 0 h 3935096"/>
              <a:gd name="connsiteX2" fmla="*/ 3051376 w 3051376"/>
              <a:gd name="connsiteY2" fmla="*/ 3935096 h 3935096"/>
              <a:gd name="connsiteX3" fmla="*/ 2231841 w 3051376"/>
              <a:gd name="connsiteY3" fmla="*/ 3935096 h 3935096"/>
              <a:gd name="connsiteX4" fmla="*/ 2231841 w 3051376"/>
              <a:gd name="connsiteY4" fmla="*/ 1379462 h 3935096"/>
              <a:gd name="connsiteX5" fmla="*/ 0 w 3051376"/>
              <a:gd name="connsiteY5" fmla="*/ 1379462 h 3935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51376" h="3935096">
                <a:moveTo>
                  <a:pt x="0" y="0"/>
                </a:moveTo>
                <a:lnTo>
                  <a:pt x="3051376" y="0"/>
                </a:lnTo>
                <a:lnTo>
                  <a:pt x="3051376" y="3935096"/>
                </a:lnTo>
                <a:lnTo>
                  <a:pt x="2231841" y="3935096"/>
                </a:lnTo>
                <a:lnTo>
                  <a:pt x="2231841" y="1379462"/>
                </a:lnTo>
                <a:lnTo>
                  <a:pt x="0" y="137946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id-ID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DB11BA-6A36-49C2-8E33-E6981D6E8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26, 2023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1A6167-A6B0-4316-B3EC-1ED9DC507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STONNE Tutorial @ ASPLOS 2023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877C89-8426-4117-A6AC-A91BB4A82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F45D5-C091-2E4F-8430-35B0416CC0E0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3A98E279-3D83-4752-AC09-74B9F0B88B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2075631"/>
            <a:ext cx="4038600" cy="4782369"/>
          </a:xfrm>
        </p:spPr>
        <p:txBody>
          <a:bodyPr/>
          <a:lstStyle/>
          <a:p>
            <a:r>
              <a:rPr lang="en-US"/>
              <a:t>Click icon to add picture</a:t>
            </a:r>
            <a:endParaRPr lang="id-ID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70C0927A-141B-4FB4-9F25-E63A43C7E5A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197752" y="4109013"/>
            <a:ext cx="4765875" cy="2748986"/>
          </a:xfrm>
          <a:custGeom>
            <a:avLst/>
            <a:gdLst>
              <a:gd name="connsiteX0" fmla="*/ 3955649 w 4765875"/>
              <a:gd name="connsiteY0" fmla="*/ 0 h 2748986"/>
              <a:gd name="connsiteX1" fmla="*/ 4765875 w 4765875"/>
              <a:gd name="connsiteY1" fmla="*/ 0 h 2748986"/>
              <a:gd name="connsiteX2" fmla="*/ 4765875 w 4765875"/>
              <a:gd name="connsiteY2" fmla="*/ 2748986 h 2748986"/>
              <a:gd name="connsiteX3" fmla="*/ 0 w 4765875"/>
              <a:gd name="connsiteY3" fmla="*/ 2748986 h 2748986"/>
              <a:gd name="connsiteX4" fmla="*/ 0 w 4765875"/>
              <a:gd name="connsiteY4" fmla="*/ 1374493 h 2748986"/>
              <a:gd name="connsiteX5" fmla="*/ 3955649 w 4765875"/>
              <a:gd name="connsiteY5" fmla="*/ 1374493 h 2748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65875" h="2748986">
                <a:moveTo>
                  <a:pt x="3955649" y="0"/>
                </a:moveTo>
                <a:lnTo>
                  <a:pt x="4765875" y="0"/>
                </a:lnTo>
                <a:lnTo>
                  <a:pt x="4765875" y="2748986"/>
                </a:lnTo>
                <a:lnTo>
                  <a:pt x="0" y="2748986"/>
                </a:lnTo>
                <a:lnTo>
                  <a:pt x="0" y="1374493"/>
                </a:lnTo>
                <a:lnTo>
                  <a:pt x="3955649" y="137449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id-ID"/>
          </a:p>
        </p:txBody>
      </p:sp>
      <p:sp>
        <p:nvSpPr>
          <p:cNvPr id="13" name="Picture Placeholder 7">
            <a:extLst>
              <a:ext uri="{FF2B5EF4-FFF2-40B4-BE49-F238E27FC236}">
                <a16:creationId xmlns:a16="http://schemas.microsoft.com/office/drawing/2014/main" id="{A6AF0F06-DAE2-4932-9E5E-693994E4A99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140623" y="2174691"/>
            <a:ext cx="3051377" cy="4683309"/>
          </a:xfrm>
        </p:spPr>
        <p:txBody>
          <a:bodyPr/>
          <a:lstStyle/>
          <a:p>
            <a:r>
              <a:rPr lang="en-US"/>
              <a:t>Click icon to add picture</a:t>
            </a:r>
            <a:endParaRPr lang="id-ID"/>
          </a:p>
        </p:txBody>
      </p:sp>
      <p:sp>
        <p:nvSpPr>
          <p:cNvPr id="15" name="Picture Placeholder 7">
            <a:extLst>
              <a:ext uri="{FF2B5EF4-FFF2-40B4-BE49-F238E27FC236}">
                <a16:creationId xmlns:a16="http://schemas.microsoft.com/office/drawing/2014/main" id="{39ED25AB-BB2B-4BFD-9972-A84C1A54896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40623" y="0"/>
            <a:ext cx="3051376" cy="2002878"/>
          </a:xfrm>
        </p:spPr>
        <p:txBody>
          <a:bodyPr/>
          <a:lstStyle/>
          <a:p>
            <a:r>
              <a:rPr lang="en-US"/>
              <a:t>Click icon to add picture</a:t>
            </a:r>
            <a:endParaRPr lang="id-ID"/>
          </a:p>
        </p:txBody>
      </p:sp>
      <p:sp>
        <p:nvSpPr>
          <p:cNvPr id="18" name="Picture Placeholder 7">
            <a:extLst>
              <a:ext uri="{FF2B5EF4-FFF2-40B4-BE49-F238E27FC236}">
                <a16:creationId xmlns:a16="http://schemas.microsoft.com/office/drawing/2014/main" id="{7BD194CB-345F-4702-93E8-F59D68B77B0D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0" y="14763"/>
            <a:ext cx="4038600" cy="192434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id-ID"/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37408140-C4C4-4215-AEC3-B2A7CFE4C8D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4197752" y="0"/>
            <a:ext cx="1563236" cy="1371601"/>
          </a:xfrm>
          <a:custGeom>
            <a:avLst/>
            <a:gdLst>
              <a:gd name="connsiteX0" fmla="*/ 0 w 1563236"/>
              <a:gd name="connsiteY0" fmla="*/ 0 h 1371601"/>
              <a:gd name="connsiteX1" fmla="*/ 1563236 w 1563236"/>
              <a:gd name="connsiteY1" fmla="*/ 0 h 1371601"/>
              <a:gd name="connsiteX2" fmla="*/ 1563236 w 1563236"/>
              <a:gd name="connsiteY2" fmla="*/ 1371601 h 1371601"/>
              <a:gd name="connsiteX3" fmla="*/ 0 w 1563236"/>
              <a:gd name="connsiteY3" fmla="*/ 1371601 h 1371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63236" h="1371601">
                <a:moveTo>
                  <a:pt x="0" y="0"/>
                </a:moveTo>
                <a:lnTo>
                  <a:pt x="1563236" y="0"/>
                </a:lnTo>
                <a:lnTo>
                  <a:pt x="1563236" y="1371601"/>
                </a:lnTo>
                <a:lnTo>
                  <a:pt x="0" y="1371601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2434459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C5D7B-856B-42D4-8200-824D496C64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56699"/>
            <a:ext cx="534924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</a:t>
            </a:r>
            <a:br>
              <a:rPr lang="id-ID" dirty="0"/>
            </a:br>
            <a:r>
              <a:rPr lang="en-US" dirty="0"/>
              <a:t>Master title style</a:t>
            </a:r>
            <a:endParaRPr lang="id-ID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DB11BA-6A36-49C2-8E33-E6981D6E8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26, 2023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1A6167-A6B0-4316-B3EC-1ED9DC507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STONNE Tutorial @ ASPLOS 2023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65B47CC-E507-4B93-8EDB-4426ABDE9226}"/>
              </a:ext>
            </a:extLst>
          </p:cNvPr>
          <p:cNvCxnSpPr/>
          <p:nvPr/>
        </p:nvCxnSpPr>
        <p:spPr>
          <a:xfrm>
            <a:off x="982980" y="1706880"/>
            <a:ext cx="1341120" cy="0"/>
          </a:xfrm>
          <a:prstGeom prst="line">
            <a:avLst/>
          </a:prstGeom>
          <a:ln w="793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CCB1A949-F703-45BA-8E90-77B72F43D1C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42023" y="2275523"/>
            <a:ext cx="2380297" cy="3607117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id-ID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D7854E9-E1D2-4691-829D-3089E31EF56A}"/>
              </a:ext>
            </a:extLst>
          </p:cNvPr>
          <p:cNvSpPr/>
          <p:nvPr/>
        </p:nvSpPr>
        <p:spPr>
          <a:xfrm>
            <a:off x="6990080" y="0"/>
            <a:ext cx="5201920" cy="6858000"/>
          </a:xfrm>
          <a:prstGeom prst="rect">
            <a:avLst/>
          </a:prstGeom>
          <a:solidFill>
            <a:schemeClr val="tx2">
              <a:lumMod val="20000"/>
              <a:lumOff val="80000"/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D06F2C91-0074-4362-A7D8-C502E467CE1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407275" y="629920"/>
            <a:ext cx="1154431" cy="115443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lang="en-US"/>
              <a:t>Click icon to add picture</a:t>
            </a:r>
            <a:endParaRPr lang="id-ID"/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7AFB2F41-4391-4526-A48A-88D8F6E61DA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407274" y="2101295"/>
            <a:ext cx="1154431" cy="115443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lang="en-US"/>
              <a:t>Click icon to add picture</a:t>
            </a:r>
            <a:endParaRPr lang="id-ID"/>
          </a:p>
        </p:txBody>
      </p:sp>
      <p:sp>
        <p:nvSpPr>
          <p:cNvPr id="16" name="Picture Placeholder 13">
            <a:extLst>
              <a:ext uri="{FF2B5EF4-FFF2-40B4-BE49-F238E27FC236}">
                <a16:creationId xmlns:a16="http://schemas.microsoft.com/office/drawing/2014/main" id="{2A95110A-E493-437F-BAB1-74BEC8680C2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407273" y="3572670"/>
            <a:ext cx="1154431" cy="115443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lang="en-US"/>
              <a:t>Click icon to add picture</a:t>
            </a:r>
            <a:endParaRPr lang="id-ID"/>
          </a:p>
        </p:txBody>
      </p:sp>
      <p:sp>
        <p:nvSpPr>
          <p:cNvPr id="17" name="Picture Placeholder 13">
            <a:extLst>
              <a:ext uri="{FF2B5EF4-FFF2-40B4-BE49-F238E27FC236}">
                <a16:creationId xmlns:a16="http://schemas.microsoft.com/office/drawing/2014/main" id="{B1FC75BD-77C9-460B-B1CD-F94B2A07C3FE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7407272" y="5044045"/>
            <a:ext cx="1154431" cy="115443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lang="en-US"/>
              <a:t>Click icon to add picture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5304233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C5D7B-856B-42D4-8200-824D496C64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56699"/>
            <a:ext cx="534924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</a:t>
            </a:r>
            <a:br>
              <a:rPr lang="id-ID" dirty="0"/>
            </a:br>
            <a:r>
              <a:rPr lang="en-US" dirty="0"/>
              <a:t>Master title style</a:t>
            </a:r>
            <a:endParaRPr lang="id-ID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DB11BA-6A36-49C2-8E33-E6981D6E8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26, 2023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1A6167-A6B0-4316-B3EC-1ED9DC507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STONNE Tutorial @ ASPLOS 2023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65B47CC-E507-4B93-8EDB-4426ABDE9226}"/>
              </a:ext>
            </a:extLst>
          </p:cNvPr>
          <p:cNvCxnSpPr/>
          <p:nvPr/>
        </p:nvCxnSpPr>
        <p:spPr>
          <a:xfrm>
            <a:off x="982980" y="1706880"/>
            <a:ext cx="1341120" cy="0"/>
          </a:xfrm>
          <a:prstGeom prst="line">
            <a:avLst/>
          </a:prstGeom>
          <a:ln w="793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cture Placeholder 5">
            <a:extLst>
              <a:ext uri="{FF2B5EF4-FFF2-40B4-BE49-F238E27FC236}">
                <a16:creationId xmlns:a16="http://schemas.microsoft.com/office/drawing/2014/main" id="{474B9864-89AB-42E0-8935-9AAECA6EE6E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244315" y="2496474"/>
            <a:ext cx="2286000" cy="27432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8" name="Picture Placeholder 5">
            <a:extLst>
              <a:ext uri="{FF2B5EF4-FFF2-40B4-BE49-F238E27FC236}">
                <a16:creationId xmlns:a16="http://schemas.microsoft.com/office/drawing/2014/main" id="{60A677FB-3FB4-4289-8250-1F9FBC814C8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849930" y="2496474"/>
            <a:ext cx="2286000" cy="27432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9" name="Picture Placeholder 5">
            <a:extLst>
              <a:ext uri="{FF2B5EF4-FFF2-40B4-BE49-F238E27FC236}">
                <a16:creationId xmlns:a16="http://schemas.microsoft.com/office/drawing/2014/main" id="{5E4E2BA5-9010-4EE0-BF04-1E8CAACE72C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458938" y="2496474"/>
            <a:ext cx="2286000" cy="27432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06322511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C5D7B-856B-42D4-8200-824D496C64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56699"/>
            <a:ext cx="534924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</a:t>
            </a:r>
            <a:br>
              <a:rPr lang="id-ID" dirty="0"/>
            </a:br>
            <a:r>
              <a:rPr lang="en-US" dirty="0"/>
              <a:t>Master title style</a:t>
            </a:r>
            <a:endParaRPr lang="id-ID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DB11BA-6A36-49C2-8E33-E6981D6E8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26, 2023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1A6167-A6B0-4316-B3EC-1ED9DC507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STONNE Tutorial @ ASPLOS 2023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65B47CC-E507-4B93-8EDB-4426ABDE9226}"/>
              </a:ext>
            </a:extLst>
          </p:cNvPr>
          <p:cNvCxnSpPr/>
          <p:nvPr/>
        </p:nvCxnSpPr>
        <p:spPr>
          <a:xfrm>
            <a:off x="982980" y="1706880"/>
            <a:ext cx="1341120" cy="0"/>
          </a:xfrm>
          <a:prstGeom prst="line">
            <a:avLst/>
          </a:prstGeom>
          <a:ln w="793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cture Placeholder 5">
            <a:extLst>
              <a:ext uri="{FF2B5EF4-FFF2-40B4-BE49-F238E27FC236}">
                <a16:creationId xmlns:a16="http://schemas.microsoft.com/office/drawing/2014/main" id="{474B9864-89AB-42E0-8935-9AAECA6EE6E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153400" y="-1"/>
            <a:ext cx="4038599" cy="6956385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45586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C5D7B-856B-42D4-8200-824D496C64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776228"/>
            <a:ext cx="534924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</a:t>
            </a:r>
            <a:br>
              <a:rPr lang="id-ID" dirty="0"/>
            </a:br>
            <a:r>
              <a:rPr lang="en-US" dirty="0"/>
              <a:t>Master title style</a:t>
            </a:r>
            <a:endParaRPr lang="id-ID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DB11BA-6A36-49C2-8E33-E6981D6E8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26, 2023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1A6167-A6B0-4316-B3EC-1ED9DC507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STONNE Tutorial @ ASPLOS 2023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877C89-8426-4117-A6AC-A91BB4A82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F45D5-C091-2E4F-8430-35B0416CC0E0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367E3A20-29F3-44A6-B911-7EA63B97F10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-1"/>
            <a:ext cx="5715000" cy="6858001"/>
          </a:xfrm>
        </p:spPr>
        <p:txBody>
          <a:bodyPr/>
          <a:lstStyle/>
          <a:p>
            <a:r>
              <a:rPr lang="en-US"/>
              <a:t>Click icon to add picture</a:t>
            </a:r>
            <a:endParaRPr lang="id-ID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03CD6D1-8239-4300-914F-60A042049A76}"/>
              </a:ext>
            </a:extLst>
          </p:cNvPr>
          <p:cNvCxnSpPr/>
          <p:nvPr/>
        </p:nvCxnSpPr>
        <p:spPr>
          <a:xfrm>
            <a:off x="6278880" y="2499360"/>
            <a:ext cx="1341120" cy="0"/>
          </a:xfrm>
          <a:prstGeom prst="line">
            <a:avLst/>
          </a:prstGeom>
          <a:ln w="793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105022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5DE4966D-F909-4001-9FF7-640EC9459A9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76999" y="-1"/>
            <a:ext cx="5715000" cy="6858001"/>
          </a:xfrm>
          <a:custGeom>
            <a:avLst/>
            <a:gdLst>
              <a:gd name="connsiteX0" fmla="*/ 0 w 5715000"/>
              <a:gd name="connsiteY0" fmla="*/ 0 h 6858001"/>
              <a:gd name="connsiteX1" fmla="*/ 5715000 w 5715000"/>
              <a:gd name="connsiteY1" fmla="*/ 0 h 6858001"/>
              <a:gd name="connsiteX2" fmla="*/ 5715000 w 5715000"/>
              <a:gd name="connsiteY2" fmla="*/ 1 h 6858001"/>
              <a:gd name="connsiteX3" fmla="*/ 4218009 w 5715000"/>
              <a:gd name="connsiteY3" fmla="*/ 1 h 6858001"/>
              <a:gd name="connsiteX4" fmla="*/ 4218009 w 5715000"/>
              <a:gd name="connsiteY4" fmla="*/ 358626 h 6858001"/>
              <a:gd name="connsiteX5" fmla="*/ 5356375 w 5715000"/>
              <a:gd name="connsiteY5" fmla="*/ 358626 h 6858001"/>
              <a:gd name="connsiteX6" fmla="*/ 5356375 w 5715000"/>
              <a:gd name="connsiteY6" fmla="*/ 1496594 h 6858001"/>
              <a:gd name="connsiteX7" fmla="*/ 5715000 w 5715000"/>
              <a:gd name="connsiteY7" fmla="*/ 1496594 h 6858001"/>
              <a:gd name="connsiteX8" fmla="*/ 5715000 w 5715000"/>
              <a:gd name="connsiteY8" fmla="*/ 6858001 h 6858001"/>
              <a:gd name="connsiteX9" fmla="*/ 1496991 w 5715000"/>
              <a:gd name="connsiteY9" fmla="*/ 6858001 h 6858001"/>
              <a:gd name="connsiteX10" fmla="*/ 1496991 w 5715000"/>
              <a:gd name="connsiteY10" fmla="*/ 6499376 h 6858001"/>
              <a:gd name="connsiteX11" fmla="*/ 358625 w 5715000"/>
              <a:gd name="connsiteY11" fmla="*/ 6499376 h 6858001"/>
              <a:gd name="connsiteX12" fmla="*/ 358625 w 5715000"/>
              <a:gd name="connsiteY12" fmla="*/ 5361408 h 6858001"/>
              <a:gd name="connsiteX13" fmla="*/ 0 w 5715000"/>
              <a:gd name="connsiteY13" fmla="*/ 5361408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715000" h="6858001">
                <a:moveTo>
                  <a:pt x="0" y="0"/>
                </a:moveTo>
                <a:lnTo>
                  <a:pt x="5715000" y="0"/>
                </a:lnTo>
                <a:lnTo>
                  <a:pt x="5715000" y="1"/>
                </a:lnTo>
                <a:lnTo>
                  <a:pt x="4218009" y="1"/>
                </a:lnTo>
                <a:lnTo>
                  <a:pt x="4218009" y="358626"/>
                </a:lnTo>
                <a:lnTo>
                  <a:pt x="5356375" y="358626"/>
                </a:lnTo>
                <a:lnTo>
                  <a:pt x="5356375" y="1496594"/>
                </a:lnTo>
                <a:lnTo>
                  <a:pt x="5715000" y="1496594"/>
                </a:lnTo>
                <a:lnTo>
                  <a:pt x="5715000" y="6858001"/>
                </a:lnTo>
                <a:lnTo>
                  <a:pt x="1496991" y="6858001"/>
                </a:lnTo>
                <a:lnTo>
                  <a:pt x="1496991" y="6499376"/>
                </a:lnTo>
                <a:lnTo>
                  <a:pt x="358625" y="6499376"/>
                </a:lnTo>
                <a:lnTo>
                  <a:pt x="358625" y="5361408"/>
                </a:lnTo>
                <a:lnTo>
                  <a:pt x="0" y="5361408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id-ID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7C5D7B-856B-42D4-8200-824D496C64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8026" y="776228"/>
            <a:ext cx="534924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</a:t>
            </a:r>
            <a:br>
              <a:rPr lang="id-ID" dirty="0"/>
            </a:br>
            <a:r>
              <a:rPr lang="en-US" dirty="0"/>
              <a:t>Master title style</a:t>
            </a:r>
            <a:endParaRPr lang="id-ID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DB11BA-6A36-49C2-8E33-E6981D6E8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26, 2023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1A6167-A6B0-4316-B3EC-1ED9DC507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STONNE Tutorial @ ASPLOS 2023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877C89-8426-4117-A6AC-A91BB4A82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F45D5-C091-2E4F-8430-35B0416CC0E0}" type="slidenum">
              <a:rPr lang="en-US" smtClean="0"/>
              <a:t>‹Nº›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03CD6D1-8239-4300-914F-60A042049A76}"/>
              </a:ext>
            </a:extLst>
          </p:cNvPr>
          <p:cNvCxnSpPr/>
          <p:nvPr/>
        </p:nvCxnSpPr>
        <p:spPr>
          <a:xfrm>
            <a:off x="780906" y="2499360"/>
            <a:ext cx="1341120" cy="0"/>
          </a:xfrm>
          <a:prstGeom prst="line">
            <a:avLst/>
          </a:prstGeom>
          <a:ln w="793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911099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367E3A20-29F3-44A6-B911-7EA63B97F10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-1"/>
            <a:ext cx="12192000" cy="3718561"/>
          </a:xfrm>
        </p:spPr>
        <p:txBody>
          <a:bodyPr/>
          <a:lstStyle/>
          <a:p>
            <a:r>
              <a:rPr lang="en-US"/>
              <a:t>Click icon to add picture</a:t>
            </a:r>
            <a:endParaRPr lang="id-ID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7C5D7B-856B-42D4-8200-824D496C64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2440" y="2978408"/>
            <a:ext cx="534924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</a:t>
            </a:r>
            <a:br>
              <a:rPr lang="id-ID" dirty="0"/>
            </a:br>
            <a:r>
              <a:rPr lang="en-US" dirty="0"/>
              <a:t>Master title style</a:t>
            </a:r>
            <a:endParaRPr lang="id-ID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DB11BA-6A36-49C2-8E33-E6981D6E8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26, 2023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1A6167-A6B0-4316-B3EC-1ED9DC507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STONNE Tutorial @ ASPLOS 2023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877C89-8426-4117-A6AC-A91BB4A82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F45D5-C091-2E4F-8430-35B0416CC0E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406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B80FA72-8AF5-49CF-AAF5-6A053878C197}"/>
              </a:ext>
            </a:extLst>
          </p:cNvPr>
          <p:cNvSpPr/>
          <p:nvPr/>
        </p:nvSpPr>
        <p:spPr>
          <a:xfrm>
            <a:off x="0" y="0"/>
            <a:ext cx="12192000" cy="18389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7C5D7B-856B-42D4-8200-824D496C64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56699"/>
            <a:ext cx="534924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EAD151"/>
                </a:solidFill>
              </a:defRPr>
            </a:lvl1pPr>
          </a:lstStyle>
          <a:p>
            <a:r>
              <a:rPr lang="en-US" dirty="0"/>
              <a:t>Click to edit</a:t>
            </a:r>
            <a:br>
              <a:rPr lang="id-ID" dirty="0"/>
            </a:br>
            <a:r>
              <a:rPr lang="en-US" dirty="0"/>
              <a:t>Master title style</a:t>
            </a:r>
            <a:endParaRPr lang="id-ID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877C89-8426-4117-A6AC-A91BB4A82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F45D5-C091-2E4F-8430-35B0416CC0E0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DAF5E2C6-BC29-53D4-C065-5ADE4BDB5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2153" y="6356350"/>
            <a:ext cx="8256107" cy="365125"/>
          </a:xfrm>
        </p:spPr>
        <p:txBody>
          <a:bodyPr/>
          <a:lstStyle/>
          <a:p>
            <a:r>
              <a:rPr lang="en-US"/>
              <a:t>STONNE Tutorial @ ASPLOS 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489981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367E3A20-29F3-44A6-B911-7EA63B97F10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5080" y="-1"/>
            <a:ext cx="7762240" cy="3352801"/>
          </a:xfrm>
        </p:spPr>
        <p:txBody>
          <a:bodyPr/>
          <a:lstStyle/>
          <a:p>
            <a:r>
              <a:rPr lang="en-US"/>
              <a:t>Click icon to add picture</a:t>
            </a:r>
            <a:endParaRPr lang="id-ID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7C5D7B-856B-42D4-8200-824D496C64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2440" y="2690018"/>
            <a:ext cx="534924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</a:t>
            </a:r>
            <a:br>
              <a:rPr lang="id-ID" dirty="0"/>
            </a:br>
            <a:r>
              <a:rPr lang="en-US" dirty="0"/>
              <a:t>Master title style</a:t>
            </a:r>
            <a:endParaRPr lang="id-ID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DB11BA-6A36-49C2-8E33-E6981D6E8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26, 2023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1A6167-A6B0-4316-B3EC-1ED9DC507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STONNE Tutorial @ ASPLOS 2023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877C89-8426-4117-A6AC-A91BB4A82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F45D5-C091-2E4F-8430-35B0416CC0E0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061DAE14-820B-4EDE-ADED-590FCC60D6B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810760" y="3527504"/>
            <a:ext cx="2946400" cy="2828846"/>
          </a:xfrm>
        </p:spPr>
        <p:txBody>
          <a:bodyPr/>
          <a:lstStyle/>
          <a:p>
            <a:r>
              <a:rPr lang="en-US"/>
              <a:t>Click icon to add picture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8393748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AC823-5469-404F-A4EB-33E071CDA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9E762D-0954-9342-A9E5-C690D346D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BEEE12-FC7F-134F-AD38-289F80C97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26, 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6E2744-1706-E542-A458-E33948351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STONNE Tutorial @ ASPLOS 2023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A0013-F87F-B540-A0FB-0ED4DFD6B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F45D5-C091-2E4F-8430-35B0416CC0E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68396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A10DC-06BB-4E3C-A7FF-3C60CA25C7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FDE476-53A1-42C8-AD86-92EBFE682B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d-ID"/>
          </a:p>
        </p:txBody>
      </p:sp>
      <p:sp>
        <p:nvSpPr>
          <p:cNvPr id="14" name="Date Placeholder 2">
            <a:extLst>
              <a:ext uri="{FF2B5EF4-FFF2-40B4-BE49-F238E27FC236}">
                <a16:creationId xmlns:a16="http://schemas.microsoft.com/office/drawing/2014/main" id="{69DB11BA-6A36-49C2-8E33-E6981D6E8B5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982200" y="6356350"/>
            <a:ext cx="2080404" cy="365125"/>
          </a:xfrm>
        </p:spPr>
        <p:txBody>
          <a:bodyPr/>
          <a:lstStyle/>
          <a:p>
            <a:r>
              <a:rPr lang="en-US"/>
              <a:t>March 26, 2023</a:t>
            </a:r>
            <a:endParaRPr lang="id-ID" dirty="0"/>
          </a:p>
        </p:txBody>
      </p:sp>
      <p:sp>
        <p:nvSpPr>
          <p:cNvPr id="15" name="Footer Placeholder 3">
            <a:extLst>
              <a:ext uri="{FF2B5EF4-FFF2-40B4-BE49-F238E27FC236}">
                <a16:creationId xmlns:a16="http://schemas.microsoft.com/office/drawing/2014/main" id="{321A6167-A6B0-4316-B3EC-1ED9DC507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1" y="6356350"/>
            <a:ext cx="7475054" cy="365125"/>
          </a:xfrm>
        </p:spPr>
        <p:txBody>
          <a:bodyPr/>
          <a:lstStyle/>
          <a:p>
            <a:r>
              <a:rPr lang="en-US"/>
              <a:t>STONNE Tutorial @ ASPLOS 2023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65660972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F54FC38F-4DD8-4E42-A887-A2C09599580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9637712 w 12192000"/>
              <a:gd name="connsiteY1" fmla="*/ 0 h 6858000"/>
              <a:gd name="connsiteX2" fmla="*/ 9637712 w 12192000"/>
              <a:gd name="connsiteY2" fmla="*/ 541338 h 6858000"/>
              <a:gd name="connsiteX3" fmla="*/ 11650662 w 12192000"/>
              <a:gd name="connsiteY3" fmla="*/ 541338 h 6858000"/>
              <a:gd name="connsiteX4" fmla="*/ 11650662 w 12192000"/>
              <a:gd name="connsiteY4" fmla="*/ 2552700 h 6858000"/>
              <a:gd name="connsiteX5" fmla="*/ 12192000 w 12192000"/>
              <a:gd name="connsiteY5" fmla="*/ 2552700 h 6858000"/>
              <a:gd name="connsiteX6" fmla="*/ 12192000 w 12192000"/>
              <a:gd name="connsiteY6" fmla="*/ 6858000 h 6858000"/>
              <a:gd name="connsiteX7" fmla="*/ 2554288 w 12192000"/>
              <a:gd name="connsiteY7" fmla="*/ 6858000 h 6858000"/>
              <a:gd name="connsiteX8" fmla="*/ 2554288 w 12192000"/>
              <a:gd name="connsiteY8" fmla="*/ 6316663 h 6858000"/>
              <a:gd name="connsiteX9" fmla="*/ 541338 w 12192000"/>
              <a:gd name="connsiteY9" fmla="*/ 6316663 h 6858000"/>
              <a:gd name="connsiteX10" fmla="*/ 541338 w 12192000"/>
              <a:gd name="connsiteY10" fmla="*/ 4305300 h 6858000"/>
              <a:gd name="connsiteX11" fmla="*/ 0 w 12192000"/>
              <a:gd name="connsiteY11" fmla="*/ 43053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9637712" y="0"/>
                </a:lnTo>
                <a:lnTo>
                  <a:pt x="9637712" y="541338"/>
                </a:lnTo>
                <a:lnTo>
                  <a:pt x="11650662" y="541338"/>
                </a:lnTo>
                <a:lnTo>
                  <a:pt x="11650662" y="2552700"/>
                </a:lnTo>
                <a:lnTo>
                  <a:pt x="12192000" y="2552700"/>
                </a:lnTo>
                <a:lnTo>
                  <a:pt x="12192000" y="6858000"/>
                </a:lnTo>
                <a:lnTo>
                  <a:pt x="2554288" y="6858000"/>
                </a:lnTo>
                <a:lnTo>
                  <a:pt x="2554288" y="6316663"/>
                </a:lnTo>
                <a:lnTo>
                  <a:pt x="541338" y="6316663"/>
                </a:lnTo>
                <a:lnTo>
                  <a:pt x="541338" y="4305300"/>
                </a:lnTo>
                <a:lnTo>
                  <a:pt x="0" y="43053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7031992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3AF94B2-6829-4C62-A5D6-C39DDB89A06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9212335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B80FA72-8AF5-49CF-AAF5-6A053878C197}"/>
              </a:ext>
            </a:extLst>
          </p:cNvPr>
          <p:cNvSpPr/>
          <p:nvPr userDrawn="1"/>
        </p:nvSpPr>
        <p:spPr>
          <a:xfrm>
            <a:off x="0" y="0"/>
            <a:ext cx="12192000" cy="18389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7C5D7B-856B-42D4-8200-824D496C64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56699"/>
            <a:ext cx="534924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</a:t>
            </a:r>
            <a:br>
              <a:rPr lang="id-ID" dirty="0"/>
            </a:br>
            <a:r>
              <a:rPr lang="en-US" dirty="0"/>
              <a:t>Master title style</a:t>
            </a:r>
            <a:endParaRPr lang="id-ID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DB11BA-6A36-49C2-8E33-E6981D6E8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26, 2023</a:t>
            </a:r>
            <a:endParaRPr lang="id-ID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1A6167-A6B0-4316-B3EC-1ED9DC507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STONNE Tutorial @ ASPLOS 2023</a:t>
            </a:r>
            <a:endParaRPr lang="id-ID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877C89-8426-4117-A6AC-A91BB4A82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60FDD-9629-4AEC-8D26-475411E7BDE6}" type="slidenum">
              <a:rPr lang="id-ID" smtClean="0"/>
              <a:t>‹Nº›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5370823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C5D7B-856B-42D4-8200-824D496C6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6700"/>
            <a:ext cx="10515600" cy="658998"/>
          </a:xfrm>
          <a:prstGeom prst="rect">
            <a:avLst/>
          </a:prstGeom>
        </p:spPr>
        <p:txBody>
          <a:bodyPr/>
          <a:lstStyle>
            <a:lvl1pPr>
              <a:defRPr sz="400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edit</a:t>
            </a:r>
            <a:r>
              <a:rPr lang="id-ID" dirty="0"/>
              <a:t> </a:t>
            </a:r>
            <a:r>
              <a:rPr lang="en-US" dirty="0"/>
              <a:t>Master title style</a:t>
            </a:r>
            <a:endParaRPr lang="id-ID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DB11BA-6A36-49C2-8E33-E6981D6E8B5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982200" y="6356350"/>
            <a:ext cx="2080404" cy="365125"/>
          </a:xfrm>
        </p:spPr>
        <p:txBody>
          <a:bodyPr/>
          <a:lstStyle/>
          <a:p>
            <a:r>
              <a:rPr lang="en-US"/>
              <a:t>March 26, 2023</a:t>
            </a:r>
            <a:endParaRPr lang="id-ID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1A6167-A6B0-4316-B3EC-1ED9DC507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1" y="6356350"/>
            <a:ext cx="7475054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STONNE Tutorial @ ASPLOS 2023</a:t>
            </a:r>
            <a:endParaRPr lang="id-ID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877C89-8426-4117-A6AC-A91BB4A82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82466" y="74137"/>
            <a:ext cx="580138" cy="365125"/>
          </a:xfrm>
          <a:solidFill>
            <a:schemeClr val="tx1"/>
          </a:solidFill>
        </p:spPr>
        <p:txBody>
          <a:bodyPr/>
          <a:lstStyle>
            <a:lvl1pPr>
              <a:defRPr sz="2000">
                <a:solidFill>
                  <a:srgbClr val="FFC000"/>
                </a:solidFill>
              </a:defRPr>
            </a:lvl1pPr>
          </a:lstStyle>
          <a:p>
            <a:fld id="{66460FDD-9629-4AEC-8D26-475411E7BDE6}" type="slidenum">
              <a:rPr lang="id-ID" smtClean="0"/>
              <a:pPr/>
              <a:t>‹Nº›</a:t>
            </a:fld>
            <a:endParaRPr lang="id-ID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65B47CC-E507-4B93-8EDB-4426ABDE9226}"/>
              </a:ext>
            </a:extLst>
          </p:cNvPr>
          <p:cNvCxnSpPr>
            <a:cxnSpLocks/>
          </p:cNvCxnSpPr>
          <p:nvPr userDrawn="1"/>
        </p:nvCxnSpPr>
        <p:spPr>
          <a:xfrm>
            <a:off x="982980" y="915697"/>
            <a:ext cx="1341120" cy="0"/>
          </a:xfrm>
          <a:prstGeom prst="line">
            <a:avLst/>
          </a:prstGeom>
          <a:ln w="793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9F462E7B-C409-F740-912B-D4B0FC236C1C}"/>
              </a:ext>
            </a:extLst>
          </p:cNvPr>
          <p:cNvSpPr/>
          <p:nvPr userDrawn="1"/>
        </p:nvSpPr>
        <p:spPr>
          <a:xfrm>
            <a:off x="540853" y="6303035"/>
            <a:ext cx="11110293" cy="53315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BE8ED03-F4FA-CB44-87C9-FF98FB3EE6E0}"/>
              </a:ext>
            </a:extLst>
          </p:cNvPr>
          <p:cNvSpPr txBox="1"/>
          <p:nvPr userDrawn="1"/>
        </p:nvSpPr>
        <p:spPr>
          <a:xfrm>
            <a:off x="838200" y="1179798"/>
            <a:ext cx="109919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id-ID" sz="3200" dirty="0">
              <a:latin typeface="+mj-lt"/>
            </a:endParaRP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1AC0E07C-B2A5-4876-BCB9-C7F7BC9CD6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37968"/>
            <a:ext cx="10515600" cy="51389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9439285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26, 2023</a:t>
            </a:r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STONNE Tutorial @ ASPLOS 2023</a:t>
            </a:r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60FDD-9629-4AEC-8D26-475411E7BDE6}" type="slidenum">
              <a:rPr lang="id-ID" smtClean="0"/>
              <a:t>‹Nº›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975256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DB11BA-6A36-49C2-8E33-E6981D6E8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26, 2023</a:t>
            </a:r>
            <a:endParaRPr lang="id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1A6167-A6B0-4316-B3EC-1ED9DC507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STONNE Tutorial @ ASPLOS 2023</a:t>
            </a:r>
            <a:endParaRPr lang="id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877C89-8426-4117-A6AC-A91BB4A82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60FDD-9629-4AEC-8D26-475411E7BDE6}" type="slidenum">
              <a:rPr lang="id-ID" smtClean="0"/>
              <a:t>‹Nº›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7062866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DB11BA-6A36-49C2-8E33-E6981D6E8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26, 2023</a:t>
            </a:r>
            <a:endParaRPr lang="id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1A6167-A6B0-4316-B3EC-1ED9DC507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STONNE Tutorial @ ASPLOS 2023</a:t>
            </a:r>
            <a:endParaRPr lang="id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877C89-8426-4117-A6AC-A91BB4A82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60FDD-9629-4AEC-8D26-475411E7BDE6}" type="slidenum">
              <a:rPr lang="id-ID" smtClean="0"/>
              <a:t>‹Nº›</a:t>
            </a:fld>
            <a:endParaRPr lang="id-ID"/>
          </a:p>
        </p:txBody>
      </p:sp>
      <p:sp>
        <p:nvSpPr>
          <p:cNvPr id="7" name="Picture Placeholder 7">
            <a:extLst>
              <a:ext uri="{FF2B5EF4-FFF2-40B4-BE49-F238E27FC236}">
                <a16:creationId xmlns:a16="http://schemas.microsoft.com/office/drawing/2014/main" id="{7708821C-4BFB-41BC-AE8B-847A90ECEC4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4236720"/>
            <a:ext cx="12192000" cy="2621280"/>
          </a:xfr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24178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C5D7B-856B-42D4-8200-824D496C6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6700"/>
            <a:ext cx="8160834" cy="658998"/>
          </a:xfrm>
          <a:prstGeom prst="rect">
            <a:avLst/>
          </a:prstGeom>
        </p:spPr>
        <p:txBody>
          <a:bodyPr/>
          <a:lstStyle>
            <a:lvl1pPr>
              <a:defRPr b="1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id-ID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877C89-8426-4117-A6AC-A91BB4A82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82466" y="74137"/>
            <a:ext cx="580138" cy="365125"/>
          </a:xfrm>
          <a:solidFill>
            <a:schemeClr val="tx1"/>
          </a:solidFill>
        </p:spPr>
        <p:txBody>
          <a:bodyPr/>
          <a:lstStyle>
            <a:lvl1pPr>
              <a:defRPr sz="2000">
                <a:solidFill>
                  <a:srgbClr val="EAD151"/>
                </a:solidFill>
              </a:defRPr>
            </a:lvl1pPr>
          </a:lstStyle>
          <a:p>
            <a:fld id="{A7EF45D5-C091-2E4F-8430-35B0416CC0E0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65B47CC-E507-4B93-8EDB-4426ABDE9226}"/>
              </a:ext>
            </a:extLst>
          </p:cNvPr>
          <p:cNvCxnSpPr>
            <a:cxnSpLocks/>
          </p:cNvCxnSpPr>
          <p:nvPr/>
        </p:nvCxnSpPr>
        <p:spPr>
          <a:xfrm>
            <a:off x="982980" y="915697"/>
            <a:ext cx="1341120" cy="0"/>
          </a:xfrm>
          <a:prstGeom prst="line">
            <a:avLst/>
          </a:prstGeom>
          <a:ln w="793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9F462E7B-C409-F740-912B-D4B0FC236C1C}"/>
              </a:ext>
            </a:extLst>
          </p:cNvPr>
          <p:cNvSpPr/>
          <p:nvPr/>
        </p:nvSpPr>
        <p:spPr>
          <a:xfrm>
            <a:off x="540853" y="6303035"/>
            <a:ext cx="11110293" cy="53315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BE8ED03-F4FA-CB44-87C9-FF98FB3EE6E0}"/>
              </a:ext>
            </a:extLst>
          </p:cNvPr>
          <p:cNvSpPr txBox="1"/>
          <p:nvPr/>
        </p:nvSpPr>
        <p:spPr>
          <a:xfrm>
            <a:off x="838200" y="1179798"/>
            <a:ext cx="109919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id-ID" sz="3200" dirty="0">
              <a:latin typeface="+mj-lt"/>
            </a:endParaRP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1AC0E07C-B2A5-4876-BCB9-C7F7BC9CD6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37968"/>
            <a:ext cx="10515600" cy="51389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8" name="Date Placeholder 2">
            <a:extLst>
              <a:ext uri="{FF2B5EF4-FFF2-40B4-BE49-F238E27FC236}">
                <a16:creationId xmlns:a16="http://schemas.microsoft.com/office/drawing/2014/main" id="{A54684D7-54B0-ADEC-41AC-A7D6536CA7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982200" y="6356350"/>
            <a:ext cx="2080404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March 26, 2023</a:t>
            </a:r>
            <a:endParaRPr lang="en-US" dirty="0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1B778A2B-7234-1FC0-C47F-671EC01FC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2153" y="6356350"/>
            <a:ext cx="8256107" cy="365125"/>
          </a:xfrm>
        </p:spPr>
        <p:txBody>
          <a:bodyPr/>
          <a:lstStyle/>
          <a:p>
            <a:r>
              <a:rPr lang="en-US"/>
              <a:t>STONNE Tutorial @ ASPLOS 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77636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C5D7B-856B-42D4-8200-824D496C64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56699"/>
            <a:ext cx="534924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</a:t>
            </a:r>
            <a:br>
              <a:rPr lang="id-ID" dirty="0"/>
            </a:br>
            <a:r>
              <a:rPr lang="en-US" dirty="0"/>
              <a:t>Master title style</a:t>
            </a:r>
            <a:endParaRPr lang="id-ID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DB11BA-6A36-49C2-8E33-E6981D6E8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26, 2023</a:t>
            </a:r>
            <a:endParaRPr lang="id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1A6167-A6B0-4316-B3EC-1ED9DC507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STONNE Tutorial @ ASPLOS 2023</a:t>
            </a:r>
            <a:endParaRPr lang="id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877C89-8426-4117-A6AC-A91BB4A82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60FDD-9629-4AEC-8D26-475411E7BDE6}" type="slidenum">
              <a:rPr lang="id-ID" smtClean="0"/>
              <a:t>‹Nº›</a:t>
            </a:fld>
            <a:endParaRPr lang="id-ID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65B47CC-E507-4B93-8EDB-4426ABDE9226}"/>
              </a:ext>
            </a:extLst>
          </p:cNvPr>
          <p:cNvCxnSpPr/>
          <p:nvPr userDrawn="1"/>
        </p:nvCxnSpPr>
        <p:spPr>
          <a:xfrm>
            <a:off x="982980" y="1706880"/>
            <a:ext cx="1341120" cy="0"/>
          </a:xfrm>
          <a:prstGeom prst="line">
            <a:avLst/>
          </a:prstGeom>
          <a:ln w="793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3A98E279-3D83-4752-AC09-74B9F0B88B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2075631"/>
            <a:ext cx="6187440" cy="3119437"/>
          </a:xfrm>
        </p:spPr>
        <p:txBody>
          <a:bodyPr/>
          <a:lstStyle/>
          <a:p>
            <a:endParaRPr lang="id-ID"/>
          </a:p>
        </p:txBody>
      </p:sp>
      <p:sp>
        <p:nvSpPr>
          <p:cNvPr id="9" name="Picture Placeholder 7">
            <a:extLst>
              <a:ext uri="{FF2B5EF4-FFF2-40B4-BE49-F238E27FC236}">
                <a16:creationId xmlns:a16="http://schemas.microsoft.com/office/drawing/2014/main" id="{251B953C-8DB9-4448-8114-3F651D700F7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87440" y="0"/>
            <a:ext cx="3302000" cy="2097354"/>
          </a:xfrm>
        </p:spPr>
        <p:txBody>
          <a:bodyPr/>
          <a:lstStyle/>
          <a:p>
            <a:endParaRPr lang="id-ID"/>
          </a:p>
        </p:txBody>
      </p:sp>
      <p:sp>
        <p:nvSpPr>
          <p:cNvPr id="10" name="Picture Placeholder 7">
            <a:extLst>
              <a:ext uri="{FF2B5EF4-FFF2-40B4-BE49-F238E27FC236}">
                <a16:creationId xmlns:a16="http://schemas.microsoft.com/office/drawing/2014/main" id="{8C1EF802-59EE-4E51-9A0F-C85A820F8B6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187440" y="5195068"/>
            <a:ext cx="3302000" cy="1662932"/>
          </a:xfrm>
        </p:spPr>
        <p:txBody>
          <a:bodyPr/>
          <a:lstStyle/>
          <a:p>
            <a:endParaRPr lang="id-ID"/>
          </a:p>
        </p:txBody>
      </p:sp>
      <p:sp>
        <p:nvSpPr>
          <p:cNvPr id="12" name="Picture Placeholder 7">
            <a:extLst>
              <a:ext uri="{FF2B5EF4-FFF2-40B4-BE49-F238E27FC236}">
                <a16:creationId xmlns:a16="http://schemas.microsoft.com/office/drawing/2014/main" id="{16F9A0C4-BF8B-48AE-88C7-2E0D7B4BE62D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489440" y="2097354"/>
            <a:ext cx="2682240" cy="3097714"/>
          </a:xfrm>
        </p:spPr>
        <p:txBody>
          <a:bodyPr/>
          <a:lstStyle/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00289059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C5D7B-856B-42D4-8200-824D496C64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56699"/>
            <a:ext cx="534924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</a:t>
            </a:r>
            <a:br>
              <a:rPr lang="id-ID" dirty="0"/>
            </a:br>
            <a:r>
              <a:rPr lang="en-US" dirty="0"/>
              <a:t>Master title style</a:t>
            </a:r>
            <a:endParaRPr lang="id-ID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DB11BA-6A36-49C2-8E33-E6981D6E8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26, 2023</a:t>
            </a:r>
            <a:endParaRPr lang="id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1A6167-A6B0-4316-B3EC-1ED9DC507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STONNE Tutorial @ ASPLOS 2023</a:t>
            </a:r>
            <a:endParaRPr lang="id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877C89-8426-4117-A6AC-A91BB4A82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60FDD-9629-4AEC-8D26-475411E7BDE6}" type="slidenum">
              <a:rPr lang="id-ID" smtClean="0"/>
              <a:t>‹Nº›</a:t>
            </a:fld>
            <a:endParaRPr lang="id-ID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65B47CC-E507-4B93-8EDB-4426ABDE9226}"/>
              </a:ext>
            </a:extLst>
          </p:cNvPr>
          <p:cNvCxnSpPr/>
          <p:nvPr userDrawn="1"/>
        </p:nvCxnSpPr>
        <p:spPr>
          <a:xfrm>
            <a:off x="982980" y="1706880"/>
            <a:ext cx="1341120" cy="0"/>
          </a:xfrm>
          <a:prstGeom prst="line">
            <a:avLst/>
          </a:prstGeom>
          <a:ln w="793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3A98E279-3D83-4752-AC09-74B9F0B88B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2075631"/>
            <a:ext cx="12192000" cy="3654609"/>
          </a:xfr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10248476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C5D7B-856B-42D4-8200-824D496C64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4316" y="668179"/>
            <a:ext cx="534924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</a:t>
            </a:r>
            <a:br>
              <a:rPr lang="id-ID" dirty="0"/>
            </a:br>
            <a:r>
              <a:rPr lang="en-US" dirty="0"/>
              <a:t>Master title style</a:t>
            </a:r>
            <a:endParaRPr lang="id-ID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DB11BA-6A36-49C2-8E33-E6981D6E8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26, 2023</a:t>
            </a:r>
            <a:endParaRPr lang="id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1A6167-A6B0-4316-B3EC-1ED9DC507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STONNE Tutorial @ ASPLOS 2023</a:t>
            </a:r>
            <a:endParaRPr lang="id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877C89-8426-4117-A6AC-A91BB4A82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60FDD-9629-4AEC-8D26-475411E7BDE6}" type="slidenum">
              <a:rPr lang="id-ID" smtClean="0"/>
              <a:t>‹Nº›</a:t>
            </a:fld>
            <a:endParaRPr lang="id-ID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65B47CC-E507-4B93-8EDB-4426ABDE9226}"/>
              </a:ext>
            </a:extLst>
          </p:cNvPr>
          <p:cNvCxnSpPr/>
          <p:nvPr userDrawn="1"/>
        </p:nvCxnSpPr>
        <p:spPr>
          <a:xfrm>
            <a:off x="6809096" y="2118360"/>
            <a:ext cx="1341120" cy="0"/>
          </a:xfrm>
          <a:prstGeom prst="line">
            <a:avLst/>
          </a:prstGeom>
          <a:ln w="793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7">
            <a:extLst>
              <a:ext uri="{FF2B5EF4-FFF2-40B4-BE49-F238E27FC236}">
                <a16:creationId xmlns:a16="http://schemas.microsoft.com/office/drawing/2014/main" id="{E1869FE4-B348-44DE-B2B1-66DD0D1BFFD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433182"/>
            <a:ext cx="3032567" cy="2095018"/>
          </a:xfrm>
        </p:spPr>
        <p:txBody>
          <a:bodyPr/>
          <a:lstStyle/>
          <a:p>
            <a:endParaRPr lang="id-ID"/>
          </a:p>
        </p:txBody>
      </p:sp>
      <p:sp>
        <p:nvSpPr>
          <p:cNvPr id="12" name="Picture Placeholder 7">
            <a:extLst>
              <a:ext uri="{FF2B5EF4-FFF2-40B4-BE49-F238E27FC236}">
                <a16:creationId xmlns:a16="http://schemas.microsoft.com/office/drawing/2014/main" id="{CDD46511-05BB-4B94-8E37-5A04B80C98D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032567" y="2545176"/>
            <a:ext cx="3032567" cy="2095018"/>
          </a:xfrm>
        </p:spPr>
        <p:txBody>
          <a:bodyPr/>
          <a:lstStyle/>
          <a:p>
            <a:endParaRPr lang="id-ID"/>
          </a:p>
        </p:txBody>
      </p:sp>
      <p:sp>
        <p:nvSpPr>
          <p:cNvPr id="13" name="Picture Placeholder 7">
            <a:extLst>
              <a:ext uri="{FF2B5EF4-FFF2-40B4-BE49-F238E27FC236}">
                <a16:creationId xmlns:a16="http://schemas.microsoft.com/office/drawing/2014/main" id="{7C21DF82-40AC-4A6D-9802-534FA32060B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-1" y="4626457"/>
            <a:ext cx="3032567" cy="2095018"/>
          </a:xfr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35219282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285F8B9A-7563-4D9C-8AC6-00DD16450FDE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912251" y="14763"/>
            <a:ext cx="3051376" cy="3935096"/>
          </a:xfrm>
          <a:custGeom>
            <a:avLst/>
            <a:gdLst>
              <a:gd name="connsiteX0" fmla="*/ 0 w 3051376"/>
              <a:gd name="connsiteY0" fmla="*/ 0 h 3935096"/>
              <a:gd name="connsiteX1" fmla="*/ 3051376 w 3051376"/>
              <a:gd name="connsiteY1" fmla="*/ 0 h 3935096"/>
              <a:gd name="connsiteX2" fmla="*/ 3051376 w 3051376"/>
              <a:gd name="connsiteY2" fmla="*/ 3935096 h 3935096"/>
              <a:gd name="connsiteX3" fmla="*/ 2231841 w 3051376"/>
              <a:gd name="connsiteY3" fmla="*/ 3935096 h 3935096"/>
              <a:gd name="connsiteX4" fmla="*/ 2231841 w 3051376"/>
              <a:gd name="connsiteY4" fmla="*/ 1379462 h 3935096"/>
              <a:gd name="connsiteX5" fmla="*/ 0 w 3051376"/>
              <a:gd name="connsiteY5" fmla="*/ 1379462 h 3935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51376" h="3935096">
                <a:moveTo>
                  <a:pt x="0" y="0"/>
                </a:moveTo>
                <a:lnTo>
                  <a:pt x="3051376" y="0"/>
                </a:lnTo>
                <a:lnTo>
                  <a:pt x="3051376" y="3935096"/>
                </a:lnTo>
                <a:lnTo>
                  <a:pt x="2231841" y="3935096"/>
                </a:lnTo>
                <a:lnTo>
                  <a:pt x="2231841" y="1379462"/>
                </a:lnTo>
                <a:lnTo>
                  <a:pt x="0" y="137946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id-ID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DB11BA-6A36-49C2-8E33-E6981D6E8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26, 2023</a:t>
            </a:r>
            <a:endParaRPr lang="id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1A6167-A6B0-4316-B3EC-1ED9DC507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STONNE Tutorial @ ASPLOS 2023</a:t>
            </a:r>
            <a:endParaRPr lang="id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877C89-8426-4117-A6AC-A91BB4A82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60FDD-9629-4AEC-8D26-475411E7BDE6}" type="slidenum">
              <a:rPr lang="id-ID" smtClean="0"/>
              <a:t>‹Nº›</a:t>
            </a:fld>
            <a:endParaRPr lang="id-ID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3A98E279-3D83-4752-AC09-74B9F0B88B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2075631"/>
            <a:ext cx="4038600" cy="4782369"/>
          </a:xfrm>
        </p:spPr>
        <p:txBody>
          <a:bodyPr/>
          <a:lstStyle/>
          <a:p>
            <a:endParaRPr lang="id-ID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70C0927A-141B-4FB4-9F25-E63A43C7E5A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197752" y="4109013"/>
            <a:ext cx="4765875" cy="2748986"/>
          </a:xfrm>
          <a:custGeom>
            <a:avLst/>
            <a:gdLst>
              <a:gd name="connsiteX0" fmla="*/ 3955649 w 4765875"/>
              <a:gd name="connsiteY0" fmla="*/ 0 h 2748986"/>
              <a:gd name="connsiteX1" fmla="*/ 4765875 w 4765875"/>
              <a:gd name="connsiteY1" fmla="*/ 0 h 2748986"/>
              <a:gd name="connsiteX2" fmla="*/ 4765875 w 4765875"/>
              <a:gd name="connsiteY2" fmla="*/ 2748986 h 2748986"/>
              <a:gd name="connsiteX3" fmla="*/ 0 w 4765875"/>
              <a:gd name="connsiteY3" fmla="*/ 2748986 h 2748986"/>
              <a:gd name="connsiteX4" fmla="*/ 0 w 4765875"/>
              <a:gd name="connsiteY4" fmla="*/ 1374493 h 2748986"/>
              <a:gd name="connsiteX5" fmla="*/ 3955649 w 4765875"/>
              <a:gd name="connsiteY5" fmla="*/ 1374493 h 2748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65875" h="2748986">
                <a:moveTo>
                  <a:pt x="3955649" y="0"/>
                </a:moveTo>
                <a:lnTo>
                  <a:pt x="4765875" y="0"/>
                </a:lnTo>
                <a:lnTo>
                  <a:pt x="4765875" y="2748986"/>
                </a:lnTo>
                <a:lnTo>
                  <a:pt x="0" y="2748986"/>
                </a:lnTo>
                <a:lnTo>
                  <a:pt x="0" y="1374493"/>
                </a:lnTo>
                <a:lnTo>
                  <a:pt x="3955649" y="137449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id-ID"/>
          </a:p>
        </p:txBody>
      </p:sp>
      <p:sp>
        <p:nvSpPr>
          <p:cNvPr id="13" name="Picture Placeholder 7">
            <a:extLst>
              <a:ext uri="{FF2B5EF4-FFF2-40B4-BE49-F238E27FC236}">
                <a16:creationId xmlns:a16="http://schemas.microsoft.com/office/drawing/2014/main" id="{A6AF0F06-DAE2-4932-9E5E-693994E4A99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140623" y="2174691"/>
            <a:ext cx="3051377" cy="4683309"/>
          </a:xfrm>
        </p:spPr>
        <p:txBody>
          <a:bodyPr/>
          <a:lstStyle/>
          <a:p>
            <a:endParaRPr lang="id-ID"/>
          </a:p>
        </p:txBody>
      </p:sp>
      <p:sp>
        <p:nvSpPr>
          <p:cNvPr id="15" name="Picture Placeholder 7">
            <a:extLst>
              <a:ext uri="{FF2B5EF4-FFF2-40B4-BE49-F238E27FC236}">
                <a16:creationId xmlns:a16="http://schemas.microsoft.com/office/drawing/2014/main" id="{39ED25AB-BB2B-4BFD-9972-A84C1A54896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40623" y="0"/>
            <a:ext cx="3051376" cy="2002878"/>
          </a:xfrm>
        </p:spPr>
        <p:txBody>
          <a:bodyPr/>
          <a:lstStyle/>
          <a:p>
            <a:endParaRPr lang="id-ID"/>
          </a:p>
        </p:txBody>
      </p:sp>
      <p:sp>
        <p:nvSpPr>
          <p:cNvPr id="18" name="Picture Placeholder 7">
            <a:extLst>
              <a:ext uri="{FF2B5EF4-FFF2-40B4-BE49-F238E27FC236}">
                <a16:creationId xmlns:a16="http://schemas.microsoft.com/office/drawing/2014/main" id="{7BD194CB-345F-4702-93E8-F59D68B77B0D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0" y="14763"/>
            <a:ext cx="4038600" cy="1924343"/>
          </a:xfrm>
        </p:spPr>
        <p:txBody>
          <a:bodyPr/>
          <a:lstStyle/>
          <a:p>
            <a:endParaRPr lang="id-ID"/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37408140-C4C4-4215-AEC3-B2A7CFE4C8D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4197752" y="0"/>
            <a:ext cx="1563236" cy="1371601"/>
          </a:xfrm>
          <a:custGeom>
            <a:avLst/>
            <a:gdLst>
              <a:gd name="connsiteX0" fmla="*/ 0 w 1563236"/>
              <a:gd name="connsiteY0" fmla="*/ 0 h 1371601"/>
              <a:gd name="connsiteX1" fmla="*/ 1563236 w 1563236"/>
              <a:gd name="connsiteY1" fmla="*/ 0 h 1371601"/>
              <a:gd name="connsiteX2" fmla="*/ 1563236 w 1563236"/>
              <a:gd name="connsiteY2" fmla="*/ 1371601 h 1371601"/>
              <a:gd name="connsiteX3" fmla="*/ 0 w 1563236"/>
              <a:gd name="connsiteY3" fmla="*/ 1371601 h 1371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63236" h="1371601">
                <a:moveTo>
                  <a:pt x="0" y="0"/>
                </a:moveTo>
                <a:lnTo>
                  <a:pt x="1563236" y="0"/>
                </a:lnTo>
                <a:lnTo>
                  <a:pt x="1563236" y="1371601"/>
                </a:lnTo>
                <a:lnTo>
                  <a:pt x="0" y="1371601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74075451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C5D7B-856B-42D4-8200-824D496C64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56699"/>
            <a:ext cx="534924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</a:t>
            </a:r>
            <a:br>
              <a:rPr lang="id-ID" dirty="0"/>
            </a:br>
            <a:r>
              <a:rPr lang="en-US" dirty="0"/>
              <a:t>Master title style</a:t>
            </a:r>
            <a:endParaRPr lang="id-ID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DB11BA-6A36-49C2-8E33-E6981D6E8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26, 2023</a:t>
            </a:r>
            <a:endParaRPr lang="id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1A6167-A6B0-4316-B3EC-1ED9DC507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STONNE Tutorial @ ASPLOS 2023</a:t>
            </a:r>
            <a:endParaRPr lang="id-ID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65B47CC-E507-4B93-8EDB-4426ABDE9226}"/>
              </a:ext>
            </a:extLst>
          </p:cNvPr>
          <p:cNvCxnSpPr/>
          <p:nvPr userDrawn="1"/>
        </p:nvCxnSpPr>
        <p:spPr>
          <a:xfrm>
            <a:off x="982980" y="1706880"/>
            <a:ext cx="1341120" cy="0"/>
          </a:xfrm>
          <a:prstGeom prst="line">
            <a:avLst/>
          </a:prstGeom>
          <a:ln w="793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CCB1A949-F703-45BA-8E90-77B72F43D1C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42023" y="2275523"/>
            <a:ext cx="2380297" cy="3607117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endParaRPr lang="id-ID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D7854E9-E1D2-4691-829D-3089E31EF56A}"/>
              </a:ext>
            </a:extLst>
          </p:cNvPr>
          <p:cNvSpPr/>
          <p:nvPr userDrawn="1"/>
        </p:nvSpPr>
        <p:spPr>
          <a:xfrm>
            <a:off x="6990080" y="0"/>
            <a:ext cx="5201920" cy="6858000"/>
          </a:xfrm>
          <a:prstGeom prst="rect">
            <a:avLst/>
          </a:prstGeom>
          <a:solidFill>
            <a:schemeClr val="tx2">
              <a:lumMod val="20000"/>
              <a:lumOff val="80000"/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D06F2C91-0074-4362-A7D8-C502E467CE1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407275" y="629920"/>
            <a:ext cx="1154431" cy="115443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7AFB2F41-4391-4526-A48A-88D8F6E61DA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407274" y="2101295"/>
            <a:ext cx="1154431" cy="115443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16" name="Picture Placeholder 13">
            <a:extLst>
              <a:ext uri="{FF2B5EF4-FFF2-40B4-BE49-F238E27FC236}">
                <a16:creationId xmlns:a16="http://schemas.microsoft.com/office/drawing/2014/main" id="{2A95110A-E493-437F-BAB1-74BEC8680C2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407273" y="3572670"/>
            <a:ext cx="1154431" cy="115443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17" name="Picture Placeholder 13">
            <a:extLst>
              <a:ext uri="{FF2B5EF4-FFF2-40B4-BE49-F238E27FC236}">
                <a16:creationId xmlns:a16="http://schemas.microsoft.com/office/drawing/2014/main" id="{B1FC75BD-77C9-460B-B1CD-F94B2A07C3FE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7407272" y="5044045"/>
            <a:ext cx="1154431" cy="115443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112710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C5D7B-856B-42D4-8200-824D496C64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56699"/>
            <a:ext cx="534924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</a:t>
            </a:r>
            <a:br>
              <a:rPr lang="id-ID" dirty="0"/>
            </a:br>
            <a:r>
              <a:rPr lang="en-US" dirty="0"/>
              <a:t>Master title style</a:t>
            </a:r>
            <a:endParaRPr lang="id-ID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DB11BA-6A36-49C2-8E33-E6981D6E8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26, 2023</a:t>
            </a:r>
            <a:endParaRPr lang="id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1A6167-A6B0-4316-B3EC-1ED9DC507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STONNE Tutorial @ ASPLOS 2023</a:t>
            </a:r>
            <a:endParaRPr lang="id-ID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65B47CC-E507-4B93-8EDB-4426ABDE9226}"/>
              </a:ext>
            </a:extLst>
          </p:cNvPr>
          <p:cNvCxnSpPr/>
          <p:nvPr userDrawn="1"/>
        </p:nvCxnSpPr>
        <p:spPr>
          <a:xfrm>
            <a:off x="982980" y="1706880"/>
            <a:ext cx="1341120" cy="0"/>
          </a:xfrm>
          <a:prstGeom prst="line">
            <a:avLst/>
          </a:prstGeom>
          <a:ln w="793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cture Placeholder 5">
            <a:extLst>
              <a:ext uri="{FF2B5EF4-FFF2-40B4-BE49-F238E27FC236}">
                <a16:creationId xmlns:a16="http://schemas.microsoft.com/office/drawing/2014/main" id="{474B9864-89AB-42E0-8935-9AAECA6EE6E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244315" y="2496474"/>
            <a:ext cx="2286000" cy="2743200"/>
          </a:xfrm>
        </p:spPr>
        <p:txBody>
          <a:bodyPr/>
          <a:lstStyle/>
          <a:p>
            <a:endParaRPr lang="en-US"/>
          </a:p>
        </p:txBody>
      </p:sp>
      <p:sp>
        <p:nvSpPr>
          <p:cNvPr id="18" name="Picture Placeholder 5">
            <a:extLst>
              <a:ext uri="{FF2B5EF4-FFF2-40B4-BE49-F238E27FC236}">
                <a16:creationId xmlns:a16="http://schemas.microsoft.com/office/drawing/2014/main" id="{60A677FB-3FB4-4289-8250-1F9FBC814C8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849930" y="2496474"/>
            <a:ext cx="2286000" cy="2743200"/>
          </a:xfrm>
        </p:spPr>
        <p:txBody>
          <a:bodyPr/>
          <a:lstStyle/>
          <a:p>
            <a:endParaRPr lang="en-US"/>
          </a:p>
        </p:txBody>
      </p:sp>
      <p:sp>
        <p:nvSpPr>
          <p:cNvPr id="19" name="Picture Placeholder 5">
            <a:extLst>
              <a:ext uri="{FF2B5EF4-FFF2-40B4-BE49-F238E27FC236}">
                <a16:creationId xmlns:a16="http://schemas.microsoft.com/office/drawing/2014/main" id="{5E4E2BA5-9010-4EE0-BF04-1E8CAACE72C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458938" y="2496474"/>
            <a:ext cx="2286000" cy="27432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03742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C5D7B-856B-42D4-8200-824D496C64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56699"/>
            <a:ext cx="534924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</a:t>
            </a:r>
            <a:br>
              <a:rPr lang="id-ID" dirty="0"/>
            </a:br>
            <a:r>
              <a:rPr lang="en-US" dirty="0"/>
              <a:t>Master title style</a:t>
            </a:r>
            <a:endParaRPr lang="id-ID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DB11BA-6A36-49C2-8E33-E6981D6E8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26, 2023</a:t>
            </a:r>
            <a:endParaRPr lang="id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1A6167-A6B0-4316-B3EC-1ED9DC507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STONNE Tutorial @ ASPLOS 2023</a:t>
            </a:r>
            <a:endParaRPr lang="id-ID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65B47CC-E507-4B93-8EDB-4426ABDE9226}"/>
              </a:ext>
            </a:extLst>
          </p:cNvPr>
          <p:cNvCxnSpPr/>
          <p:nvPr userDrawn="1"/>
        </p:nvCxnSpPr>
        <p:spPr>
          <a:xfrm>
            <a:off x="982980" y="1706880"/>
            <a:ext cx="1341120" cy="0"/>
          </a:xfrm>
          <a:prstGeom prst="line">
            <a:avLst/>
          </a:prstGeom>
          <a:ln w="793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cture Placeholder 5">
            <a:extLst>
              <a:ext uri="{FF2B5EF4-FFF2-40B4-BE49-F238E27FC236}">
                <a16:creationId xmlns:a16="http://schemas.microsoft.com/office/drawing/2014/main" id="{474B9864-89AB-42E0-8935-9AAECA6EE6E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153400" y="-1"/>
            <a:ext cx="4038599" cy="695638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402966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C5D7B-856B-42D4-8200-824D496C64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776228"/>
            <a:ext cx="534924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</a:t>
            </a:r>
            <a:br>
              <a:rPr lang="id-ID" dirty="0"/>
            </a:br>
            <a:r>
              <a:rPr lang="en-US" dirty="0"/>
              <a:t>Master title style</a:t>
            </a:r>
            <a:endParaRPr lang="id-ID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DB11BA-6A36-49C2-8E33-E6981D6E8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26, 2023</a:t>
            </a:r>
            <a:endParaRPr lang="id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1A6167-A6B0-4316-B3EC-1ED9DC507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STONNE Tutorial @ ASPLOS 2023</a:t>
            </a:r>
            <a:endParaRPr lang="id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877C89-8426-4117-A6AC-A91BB4A82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60FDD-9629-4AEC-8D26-475411E7BDE6}" type="slidenum">
              <a:rPr lang="id-ID" smtClean="0"/>
              <a:t>‹Nº›</a:t>
            </a:fld>
            <a:endParaRPr lang="id-ID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367E3A20-29F3-44A6-B911-7EA63B97F10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-1"/>
            <a:ext cx="5715000" cy="6858001"/>
          </a:xfrm>
        </p:spPr>
        <p:txBody>
          <a:bodyPr/>
          <a:lstStyle/>
          <a:p>
            <a:endParaRPr lang="id-ID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03CD6D1-8239-4300-914F-60A042049A76}"/>
              </a:ext>
            </a:extLst>
          </p:cNvPr>
          <p:cNvCxnSpPr/>
          <p:nvPr userDrawn="1"/>
        </p:nvCxnSpPr>
        <p:spPr>
          <a:xfrm>
            <a:off x="6278880" y="2499360"/>
            <a:ext cx="1341120" cy="0"/>
          </a:xfrm>
          <a:prstGeom prst="line">
            <a:avLst/>
          </a:prstGeom>
          <a:ln w="793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0456922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5DE4966D-F909-4001-9FF7-640EC9459A9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76999" y="-1"/>
            <a:ext cx="5715000" cy="6858001"/>
          </a:xfrm>
          <a:custGeom>
            <a:avLst/>
            <a:gdLst>
              <a:gd name="connsiteX0" fmla="*/ 0 w 5715000"/>
              <a:gd name="connsiteY0" fmla="*/ 0 h 6858001"/>
              <a:gd name="connsiteX1" fmla="*/ 5715000 w 5715000"/>
              <a:gd name="connsiteY1" fmla="*/ 0 h 6858001"/>
              <a:gd name="connsiteX2" fmla="*/ 5715000 w 5715000"/>
              <a:gd name="connsiteY2" fmla="*/ 1 h 6858001"/>
              <a:gd name="connsiteX3" fmla="*/ 4218009 w 5715000"/>
              <a:gd name="connsiteY3" fmla="*/ 1 h 6858001"/>
              <a:gd name="connsiteX4" fmla="*/ 4218009 w 5715000"/>
              <a:gd name="connsiteY4" fmla="*/ 358626 h 6858001"/>
              <a:gd name="connsiteX5" fmla="*/ 5356375 w 5715000"/>
              <a:gd name="connsiteY5" fmla="*/ 358626 h 6858001"/>
              <a:gd name="connsiteX6" fmla="*/ 5356375 w 5715000"/>
              <a:gd name="connsiteY6" fmla="*/ 1496594 h 6858001"/>
              <a:gd name="connsiteX7" fmla="*/ 5715000 w 5715000"/>
              <a:gd name="connsiteY7" fmla="*/ 1496594 h 6858001"/>
              <a:gd name="connsiteX8" fmla="*/ 5715000 w 5715000"/>
              <a:gd name="connsiteY8" fmla="*/ 6858001 h 6858001"/>
              <a:gd name="connsiteX9" fmla="*/ 1496991 w 5715000"/>
              <a:gd name="connsiteY9" fmla="*/ 6858001 h 6858001"/>
              <a:gd name="connsiteX10" fmla="*/ 1496991 w 5715000"/>
              <a:gd name="connsiteY10" fmla="*/ 6499376 h 6858001"/>
              <a:gd name="connsiteX11" fmla="*/ 358625 w 5715000"/>
              <a:gd name="connsiteY11" fmla="*/ 6499376 h 6858001"/>
              <a:gd name="connsiteX12" fmla="*/ 358625 w 5715000"/>
              <a:gd name="connsiteY12" fmla="*/ 5361408 h 6858001"/>
              <a:gd name="connsiteX13" fmla="*/ 0 w 5715000"/>
              <a:gd name="connsiteY13" fmla="*/ 5361408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715000" h="6858001">
                <a:moveTo>
                  <a:pt x="0" y="0"/>
                </a:moveTo>
                <a:lnTo>
                  <a:pt x="5715000" y="0"/>
                </a:lnTo>
                <a:lnTo>
                  <a:pt x="5715000" y="1"/>
                </a:lnTo>
                <a:lnTo>
                  <a:pt x="4218009" y="1"/>
                </a:lnTo>
                <a:lnTo>
                  <a:pt x="4218009" y="358626"/>
                </a:lnTo>
                <a:lnTo>
                  <a:pt x="5356375" y="358626"/>
                </a:lnTo>
                <a:lnTo>
                  <a:pt x="5356375" y="1496594"/>
                </a:lnTo>
                <a:lnTo>
                  <a:pt x="5715000" y="1496594"/>
                </a:lnTo>
                <a:lnTo>
                  <a:pt x="5715000" y="6858001"/>
                </a:lnTo>
                <a:lnTo>
                  <a:pt x="1496991" y="6858001"/>
                </a:lnTo>
                <a:lnTo>
                  <a:pt x="1496991" y="6499376"/>
                </a:lnTo>
                <a:lnTo>
                  <a:pt x="358625" y="6499376"/>
                </a:lnTo>
                <a:lnTo>
                  <a:pt x="358625" y="5361408"/>
                </a:lnTo>
                <a:lnTo>
                  <a:pt x="0" y="5361408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/>
          <a:p>
            <a:endParaRPr lang="id-ID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7C5D7B-856B-42D4-8200-824D496C64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8026" y="776228"/>
            <a:ext cx="534924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</a:t>
            </a:r>
            <a:br>
              <a:rPr lang="id-ID" dirty="0"/>
            </a:br>
            <a:r>
              <a:rPr lang="en-US" dirty="0"/>
              <a:t>Master title style</a:t>
            </a:r>
            <a:endParaRPr lang="id-ID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DB11BA-6A36-49C2-8E33-E6981D6E8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26, 2023</a:t>
            </a:r>
            <a:endParaRPr lang="id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1A6167-A6B0-4316-B3EC-1ED9DC507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STONNE Tutorial @ ASPLOS 2023</a:t>
            </a:r>
            <a:endParaRPr lang="id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877C89-8426-4117-A6AC-A91BB4A82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60FDD-9629-4AEC-8D26-475411E7BDE6}" type="slidenum">
              <a:rPr lang="id-ID" smtClean="0"/>
              <a:t>‹Nº›</a:t>
            </a:fld>
            <a:endParaRPr lang="id-ID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03CD6D1-8239-4300-914F-60A042049A76}"/>
              </a:ext>
            </a:extLst>
          </p:cNvPr>
          <p:cNvCxnSpPr/>
          <p:nvPr userDrawn="1"/>
        </p:nvCxnSpPr>
        <p:spPr>
          <a:xfrm>
            <a:off x="780906" y="2499360"/>
            <a:ext cx="1341120" cy="0"/>
          </a:xfrm>
          <a:prstGeom prst="line">
            <a:avLst/>
          </a:prstGeom>
          <a:ln w="793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1813379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367E3A20-29F3-44A6-B911-7EA63B97F10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-1"/>
            <a:ext cx="12192000" cy="3718561"/>
          </a:xfrm>
        </p:spPr>
        <p:txBody>
          <a:bodyPr/>
          <a:lstStyle/>
          <a:p>
            <a:endParaRPr lang="id-ID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7C5D7B-856B-42D4-8200-824D496C64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2440" y="2978408"/>
            <a:ext cx="534924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</a:t>
            </a:r>
            <a:br>
              <a:rPr lang="id-ID" dirty="0"/>
            </a:br>
            <a:r>
              <a:rPr lang="en-US" dirty="0"/>
              <a:t>Master title style</a:t>
            </a:r>
            <a:endParaRPr lang="id-ID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DB11BA-6A36-49C2-8E33-E6981D6E8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26, 2023</a:t>
            </a:r>
            <a:endParaRPr lang="id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1A6167-A6B0-4316-B3EC-1ED9DC507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STONNE Tutorial @ ASPLOS 2023</a:t>
            </a:r>
            <a:endParaRPr lang="id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877C89-8426-4117-A6AC-A91BB4A82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60FDD-9629-4AEC-8D26-475411E7BDE6}" type="slidenum">
              <a:rPr lang="id-ID" smtClean="0"/>
              <a:t>‹Nº›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16408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F45D5-C091-2E4F-8430-35B0416CC0E0}" type="slidenum">
              <a:rPr lang="en-US" smtClean="0"/>
              <a:t>‹Nº›</a:t>
            </a:fld>
            <a:endParaRPr lang="en-US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5048277F-89BC-2F56-30E2-90E27FD1F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2153" y="6356350"/>
            <a:ext cx="8256107" cy="365125"/>
          </a:xfrm>
        </p:spPr>
        <p:txBody>
          <a:bodyPr/>
          <a:lstStyle/>
          <a:p>
            <a:r>
              <a:rPr lang="en-US"/>
              <a:t>STONNE Tutorial @ ASPLOS 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3741769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367E3A20-29F3-44A6-B911-7EA63B97F10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5080" y="-1"/>
            <a:ext cx="7762240" cy="3352801"/>
          </a:xfrm>
        </p:spPr>
        <p:txBody>
          <a:bodyPr/>
          <a:lstStyle/>
          <a:p>
            <a:endParaRPr lang="id-ID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7C5D7B-856B-42D4-8200-824D496C64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2440" y="2690018"/>
            <a:ext cx="534924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</a:t>
            </a:r>
            <a:br>
              <a:rPr lang="id-ID" dirty="0"/>
            </a:br>
            <a:r>
              <a:rPr lang="en-US" dirty="0"/>
              <a:t>Master title style</a:t>
            </a:r>
            <a:endParaRPr lang="id-ID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DB11BA-6A36-49C2-8E33-E6981D6E8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26, 2023</a:t>
            </a:r>
            <a:endParaRPr lang="id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1A6167-A6B0-4316-B3EC-1ED9DC507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STONNE Tutorial @ ASPLOS 2023</a:t>
            </a:r>
            <a:endParaRPr lang="id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877C89-8426-4117-A6AC-A91BB4A82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60FDD-9629-4AEC-8D26-475411E7BDE6}" type="slidenum">
              <a:rPr lang="id-ID" smtClean="0"/>
              <a:t>‹Nº›</a:t>
            </a:fld>
            <a:endParaRPr lang="id-ID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061DAE14-820B-4EDE-ADED-590FCC60D6B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810760" y="3527504"/>
            <a:ext cx="2946400" cy="2828846"/>
          </a:xfr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87075612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914398" y="6272786"/>
            <a:ext cx="8639332" cy="365125"/>
          </a:xfrm>
        </p:spPr>
        <p:txBody>
          <a:bodyPr/>
          <a:lstStyle>
            <a:lvl1pPr>
              <a:defRPr>
                <a:solidFill>
                  <a:srgbClr val="0000C7"/>
                </a:solidFill>
              </a:defRPr>
            </a:lvl1pPr>
          </a:lstStyle>
          <a:p>
            <a:pPr algn="l"/>
            <a:r>
              <a:rPr lang="en-US"/>
              <a:t>STONNE Tutorial @ ASPLOS 2023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36526"/>
            <a:ext cx="10363200" cy="703956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143000"/>
            <a:ext cx="10363200" cy="5029200"/>
          </a:xfrm>
        </p:spPr>
        <p:txBody>
          <a:bodyPr/>
          <a:lstStyle>
            <a:lvl2pPr>
              <a:defRPr>
                <a:solidFill>
                  <a:srgbClr val="0000C7"/>
                </a:solidFill>
              </a:defRPr>
            </a:lvl2pPr>
            <a:lvl4pPr>
              <a:defRPr>
                <a:solidFill>
                  <a:srgbClr val="0000C7"/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564615" y="6314568"/>
            <a:ext cx="1448757" cy="365125"/>
          </a:xfrm>
        </p:spPr>
        <p:txBody>
          <a:bodyPr/>
          <a:lstStyle>
            <a:lvl1pPr>
              <a:defRPr>
                <a:solidFill>
                  <a:srgbClr val="0000C7"/>
                </a:solidFill>
              </a:defRPr>
            </a:lvl1pPr>
          </a:lstStyle>
          <a:p>
            <a:r>
              <a:rPr lang="en-US"/>
              <a:t>March 26, 2023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969830" y="6329936"/>
            <a:ext cx="2743200" cy="365125"/>
          </a:xfrm>
        </p:spPr>
        <p:txBody>
          <a:bodyPr/>
          <a:lstStyle>
            <a:lvl1pPr>
              <a:defRPr sz="1400">
                <a:solidFill>
                  <a:srgbClr val="002060"/>
                </a:solidFill>
              </a:defRPr>
            </a:lvl1pPr>
          </a:lstStyle>
          <a:p>
            <a:fld id="{6F8C6899-B7E0-724F-AFA7-9CBD82D6A34A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981287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C5D7B-856B-42D4-8200-824D496C64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56699"/>
            <a:ext cx="534924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</a:t>
            </a:r>
            <a:br>
              <a:rPr lang="id-ID" dirty="0"/>
            </a:br>
            <a:r>
              <a:rPr lang="en-US" dirty="0"/>
              <a:t>Master title style</a:t>
            </a:r>
            <a:endParaRPr lang="id-ID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DB11BA-6A36-49C2-8E33-E6981D6E8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26, 2023</a:t>
            </a:r>
            <a:endParaRPr lang="id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1A6167-A6B0-4316-B3EC-1ED9DC507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STONNE Tutorial @ ASPLOS 2023</a:t>
            </a:r>
            <a:endParaRPr lang="id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877C89-8426-4117-A6AC-A91BB4A82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60FDD-9629-4AEC-8D26-475411E7BDE6}" type="slidenum">
              <a:rPr lang="id-ID" smtClean="0"/>
              <a:t>‹Nº›</a:t>
            </a:fld>
            <a:endParaRPr lang="id-ID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65B47CC-E507-4B93-8EDB-4426ABDE9226}"/>
              </a:ext>
            </a:extLst>
          </p:cNvPr>
          <p:cNvCxnSpPr>
            <a:cxnSpLocks/>
          </p:cNvCxnSpPr>
          <p:nvPr userDrawn="1"/>
        </p:nvCxnSpPr>
        <p:spPr>
          <a:xfrm>
            <a:off x="982980" y="915697"/>
            <a:ext cx="1341120" cy="0"/>
          </a:xfrm>
          <a:prstGeom prst="line">
            <a:avLst/>
          </a:prstGeom>
          <a:ln w="793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3801495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C5D7B-856B-42D4-8200-824D496C64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56699"/>
            <a:ext cx="534924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</a:t>
            </a:r>
            <a:br>
              <a:rPr lang="id-ID" dirty="0"/>
            </a:br>
            <a:r>
              <a:rPr lang="en-US" dirty="0"/>
              <a:t>Master title style</a:t>
            </a:r>
            <a:endParaRPr lang="id-ID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DB11BA-6A36-49C2-8E33-E6981D6E8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26, 2023</a:t>
            </a:r>
            <a:endParaRPr lang="id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1A6167-A6B0-4316-B3EC-1ED9DC507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STONNE Tutorial @ ASPLOS 2023</a:t>
            </a:r>
            <a:endParaRPr lang="id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877C89-8426-4117-A6AC-A91BB4A82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60FDD-9629-4AEC-8D26-475411E7BDE6}" type="slidenum">
              <a:rPr lang="id-ID" smtClean="0"/>
              <a:t>‹Nº›</a:t>
            </a:fld>
            <a:endParaRPr lang="id-ID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65B47CC-E507-4B93-8EDB-4426ABDE9226}"/>
              </a:ext>
            </a:extLst>
          </p:cNvPr>
          <p:cNvCxnSpPr>
            <a:cxnSpLocks/>
          </p:cNvCxnSpPr>
          <p:nvPr userDrawn="1"/>
        </p:nvCxnSpPr>
        <p:spPr>
          <a:xfrm>
            <a:off x="982980" y="915697"/>
            <a:ext cx="1341120" cy="0"/>
          </a:xfrm>
          <a:prstGeom prst="line">
            <a:avLst/>
          </a:prstGeom>
          <a:ln w="793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2653630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C5D7B-856B-42D4-8200-824D496C64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56699"/>
            <a:ext cx="534924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</a:t>
            </a:r>
            <a:br>
              <a:rPr lang="id-ID" dirty="0"/>
            </a:br>
            <a:r>
              <a:rPr lang="en-US" dirty="0"/>
              <a:t>Master title style</a:t>
            </a:r>
            <a:endParaRPr lang="id-ID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DB11BA-6A36-49C2-8E33-E6981D6E8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26, 2023</a:t>
            </a:r>
            <a:endParaRPr lang="id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1A6167-A6B0-4316-B3EC-1ED9DC507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STONNE Tutorial @ ASPLOS 2023</a:t>
            </a:r>
            <a:endParaRPr lang="id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877C89-8426-4117-A6AC-A91BB4A82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60FDD-9629-4AEC-8D26-475411E7BDE6}" type="slidenum">
              <a:rPr lang="id-ID" smtClean="0"/>
              <a:t>‹Nº›</a:t>
            </a:fld>
            <a:endParaRPr lang="id-ID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65B47CC-E507-4B93-8EDB-4426ABDE9226}"/>
              </a:ext>
            </a:extLst>
          </p:cNvPr>
          <p:cNvCxnSpPr>
            <a:cxnSpLocks/>
          </p:cNvCxnSpPr>
          <p:nvPr userDrawn="1"/>
        </p:nvCxnSpPr>
        <p:spPr>
          <a:xfrm>
            <a:off x="982980" y="915697"/>
            <a:ext cx="1341120" cy="0"/>
          </a:xfrm>
          <a:prstGeom prst="line">
            <a:avLst/>
          </a:prstGeom>
          <a:ln w="793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7965933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A10DC-06BB-4E3C-A7FF-3C60CA25C7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  <a:endParaRPr lang="id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FDE476-53A1-42C8-AD86-92EBFE682B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id-ID" dirty="0"/>
          </a:p>
        </p:txBody>
      </p:sp>
      <p:sp>
        <p:nvSpPr>
          <p:cNvPr id="14" name="Date Placeholder 2">
            <a:extLst>
              <a:ext uri="{FF2B5EF4-FFF2-40B4-BE49-F238E27FC236}">
                <a16:creationId xmlns:a16="http://schemas.microsoft.com/office/drawing/2014/main" id="{69DB11BA-6A36-49C2-8E33-E6981D6E8B5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982200" y="6356350"/>
            <a:ext cx="2080404" cy="365125"/>
          </a:xfrm>
        </p:spPr>
        <p:txBody>
          <a:bodyPr/>
          <a:lstStyle/>
          <a:p>
            <a:fld id="{31B9711D-850A-864A-A875-C60CE6BDB7CD}" type="datetime4">
              <a:rPr lang="en-US" smtClean="0"/>
              <a:t>March 23, 2023</a:t>
            </a:fld>
            <a:endParaRPr lang="en-US" dirty="0"/>
          </a:p>
        </p:txBody>
      </p:sp>
      <p:sp>
        <p:nvSpPr>
          <p:cNvPr id="15" name="Footer Placeholder 3">
            <a:extLst>
              <a:ext uri="{FF2B5EF4-FFF2-40B4-BE49-F238E27FC236}">
                <a16:creationId xmlns:a16="http://schemas.microsoft.com/office/drawing/2014/main" id="{321A6167-A6B0-4316-B3EC-1ED9DC507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1" y="6356350"/>
            <a:ext cx="7475054" cy="365125"/>
          </a:xfrm>
        </p:spPr>
        <p:txBody>
          <a:bodyPr/>
          <a:lstStyle/>
          <a:p>
            <a:r>
              <a:rPr lang="en-US"/>
              <a:t>ASPLOS 2022, Tutorial: STONNE:A Simulation Tool for Neural Network Engines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7765015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F54FC38F-4DD8-4E42-A887-A2C09599580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9637712 w 12192000"/>
              <a:gd name="connsiteY1" fmla="*/ 0 h 6858000"/>
              <a:gd name="connsiteX2" fmla="*/ 9637712 w 12192000"/>
              <a:gd name="connsiteY2" fmla="*/ 541338 h 6858000"/>
              <a:gd name="connsiteX3" fmla="*/ 11650662 w 12192000"/>
              <a:gd name="connsiteY3" fmla="*/ 541338 h 6858000"/>
              <a:gd name="connsiteX4" fmla="*/ 11650662 w 12192000"/>
              <a:gd name="connsiteY4" fmla="*/ 2552700 h 6858000"/>
              <a:gd name="connsiteX5" fmla="*/ 12192000 w 12192000"/>
              <a:gd name="connsiteY5" fmla="*/ 2552700 h 6858000"/>
              <a:gd name="connsiteX6" fmla="*/ 12192000 w 12192000"/>
              <a:gd name="connsiteY6" fmla="*/ 6858000 h 6858000"/>
              <a:gd name="connsiteX7" fmla="*/ 2554288 w 12192000"/>
              <a:gd name="connsiteY7" fmla="*/ 6858000 h 6858000"/>
              <a:gd name="connsiteX8" fmla="*/ 2554288 w 12192000"/>
              <a:gd name="connsiteY8" fmla="*/ 6316663 h 6858000"/>
              <a:gd name="connsiteX9" fmla="*/ 541338 w 12192000"/>
              <a:gd name="connsiteY9" fmla="*/ 6316663 h 6858000"/>
              <a:gd name="connsiteX10" fmla="*/ 541338 w 12192000"/>
              <a:gd name="connsiteY10" fmla="*/ 4305300 h 6858000"/>
              <a:gd name="connsiteX11" fmla="*/ 0 w 12192000"/>
              <a:gd name="connsiteY11" fmla="*/ 43053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9637712" y="0"/>
                </a:lnTo>
                <a:lnTo>
                  <a:pt x="9637712" y="541338"/>
                </a:lnTo>
                <a:lnTo>
                  <a:pt x="11650662" y="541338"/>
                </a:lnTo>
                <a:lnTo>
                  <a:pt x="11650662" y="2552700"/>
                </a:lnTo>
                <a:lnTo>
                  <a:pt x="12192000" y="2552700"/>
                </a:lnTo>
                <a:lnTo>
                  <a:pt x="12192000" y="6858000"/>
                </a:lnTo>
                <a:lnTo>
                  <a:pt x="2554288" y="6858000"/>
                </a:lnTo>
                <a:lnTo>
                  <a:pt x="2554288" y="6316663"/>
                </a:lnTo>
                <a:lnTo>
                  <a:pt x="541338" y="6316663"/>
                </a:lnTo>
                <a:lnTo>
                  <a:pt x="541338" y="4305300"/>
                </a:lnTo>
                <a:lnTo>
                  <a:pt x="0" y="43053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67548438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3AF94B2-6829-4C62-A5D6-C39DDB89A06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78731847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B80FA72-8AF5-49CF-AAF5-6A053878C197}"/>
              </a:ext>
            </a:extLst>
          </p:cNvPr>
          <p:cNvSpPr/>
          <p:nvPr/>
        </p:nvSpPr>
        <p:spPr>
          <a:xfrm>
            <a:off x="0" y="0"/>
            <a:ext cx="12192000" cy="18389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7C5D7B-856B-42D4-8200-824D496C64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56699"/>
            <a:ext cx="534924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EAD151"/>
                </a:solidFill>
              </a:defRPr>
            </a:lvl1pPr>
          </a:lstStyle>
          <a:p>
            <a:r>
              <a:rPr lang="en-US" dirty="0"/>
              <a:t>Click to edit</a:t>
            </a:r>
            <a:br>
              <a:rPr lang="id-ID" dirty="0"/>
            </a:br>
            <a:r>
              <a:rPr lang="en-US" dirty="0"/>
              <a:t>Master title style</a:t>
            </a:r>
            <a:endParaRPr lang="id-ID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DB11BA-6A36-49C2-8E33-E6981D6E8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6BFEB-7818-C849-8CBA-86F73FC8C39A}" type="datetime4">
              <a:rPr lang="en-US" smtClean="0"/>
              <a:t>March 23, 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1A6167-A6B0-4316-B3EC-1ED9DC507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ASPLOS 2022, Tutorial: STONNE:A Simulation Tool for Neural Network Engines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877C89-8426-4117-A6AC-A91BB4A82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F45D5-C091-2E4F-8430-35B0416CC0E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899810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C5D7B-856B-42D4-8200-824D496C6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6700"/>
            <a:ext cx="8160834" cy="658998"/>
          </a:xfrm>
          <a:prstGeom prst="rect">
            <a:avLst/>
          </a:prstGeom>
        </p:spPr>
        <p:txBody>
          <a:bodyPr/>
          <a:lstStyle>
            <a:lvl1pPr>
              <a:defRPr b="1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id-ID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DB11BA-6A36-49C2-8E33-E6981D6E8B5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982200" y="6356350"/>
            <a:ext cx="2080404" cy="365125"/>
          </a:xfrm>
        </p:spPr>
        <p:txBody>
          <a:bodyPr/>
          <a:lstStyle/>
          <a:p>
            <a:fld id="{F67789FC-1B75-9941-BC02-839E27993070}" type="datetime4">
              <a:rPr lang="en-US" smtClean="0"/>
              <a:t>March 23, 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1A6167-A6B0-4316-B3EC-1ED9DC507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1" y="6356350"/>
            <a:ext cx="7475054" cy="365125"/>
          </a:xfrm>
        </p:spPr>
        <p:txBody>
          <a:bodyPr/>
          <a:lstStyle/>
          <a:p>
            <a:r>
              <a:rPr lang="en-US"/>
              <a:t>ASPLOS 2022, Tutorial: STONNE:A Simulation Tool for Neural Network Engines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877C89-8426-4117-A6AC-A91BB4A82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82466" y="74137"/>
            <a:ext cx="580138" cy="365125"/>
          </a:xfrm>
          <a:solidFill>
            <a:schemeClr val="tx1"/>
          </a:solidFill>
        </p:spPr>
        <p:txBody>
          <a:bodyPr/>
          <a:lstStyle>
            <a:lvl1pPr>
              <a:defRPr sz="2000">
                <a:solidFill>
                  <a:srgbClr val="EAD151"/>
                </a:solidFill>
              </a:defRPr>
            </a:lvl1pPr>
          </a:lstStyle>
          <a:p>
            <a:fld id="{A7EF45D5-C091-2E4F-8430-35B0416CC0E0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65B47CC-E507-4B93-8EDB-4426ABDE9226}"/>
              </a:ext>
            </a:extLst>
          </p:cNvPr>
          <p:cNvCxnSpPr>
            <a:cxnSpLocks/>
          </p:cNvCxnSpPr>
          <p:nvPr/>
        </p:nvCxnSpPr>
        <p:spPr>
          <a:xfrm>
            <a:off x="982980" y="915697"/>
            <a:ext cx="1341120" cy="0"/>
          </a:xfrm>
          <a:prstGeom prst="line">
            <a:avLst/>
          </a:prstGeom>
          <a:ln w="793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9F462E7B-C409-F740-912B-D4B0FC236C1C}"/>
              </a:ext>
            </a:extLst>
          </p:cNvPr>
          <p:cNvSpPr/>
          <p:nvPr/>
        </p:nvSpPr>
        <p:spPr>
          <a:xfrm>
            <a:off x="540853" y="6303035"/>
            <a:ext cx="11110293" cy="53315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BE8ED03-F4FA-CB44-87C9-FF98FB3EE6E0}"/>
              </a:ext>
            </a:extLst>
          </p:cNvPr>
          <p:cNvSpPr txBox="1"/>
          <p:nvPr/>
        </p:nvSpPr>
        <p:spPr>
          <a:xfrm>
            <a:off x="838200" y="1179798"/>
            <a:ext cx="109919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id-ID" sz="3200" dirty="0">
              <a:latin typeface="+mj-lt"/>
            </a:endParaRP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1AC0E07C-B2A5-4876-BCB9-C7F7BC9CD6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37968"/>
            <a:ext cx="10515600" cy="51389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46776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877C89-8426-4117-A6AC-A91BB4A82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F45D5-C091-2E4F-8430-35B0416CC0E0}" type="slidenum">
              <a:rPr lang="en-US" smtClean="0"/>
              <a:t>‹Nº›</a:t>
            </a:fld>
            <a:endParaRPr lang="en-US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46ECA664-C6AF-2052-B8F6-560C71D7B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2153" y="6356350"/>
            <a:ext cx="8256107" cy="365125"/>
          </a:xfrm>
        </p:spPr>
        <p:txBody>
          <a:bodyPr/>
          <a:lstStyle/>
          <a:p>
            <a:r>
              <a:rPr lang="en-US"/>
              <a:t>STONNE Tutorial @ ASPLOS 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2532692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597EB-FC97-9449-BA68-C2D1F515F005}" type="datetime4">
              <a:rPr lang="en-US" smtClean="0"/>
              <a:t>March 23, 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ASPLOS 2022, Tutorial: STONNE:A Simulation Tool for Neural Network Engines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F45D5-C091-2E4F-8430-35B0416CC0E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741769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DB11BA-6A36-49C2-8E33-E6981D6E8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DB98F-BC2D-5C4E-8768-DC9D7CBC71AE}" type="datetime4">
              <a:rPr lang="en-US" smtClean="0"/>
              <a:t>March 23, 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1A6167-A6B0-4316-B3EC-1ED9DC507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ASPLOS 2022, Tutorial: STONNE:A Simulation Tool for Neural Network Engines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877C89-8426-4117-A6AC-A91BB4A82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F45D5-C091-2E4F-8430-35B0416CC0E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532692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DB11BA-6A36-49C2-8E33-E6981D6E8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850D2-4AE4-3E44-A0B2-483505834F22}" type="datetime4">
              <a:rPr lang="en-US" smtClean="0"/>
              <a:t>March 23, 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1A6167-A6B0-4316-B3EC-1ED9DC507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ASPLOS 2022, Tutorial: STONNE:A Simulation Tool for Neural Network Engines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877C89-8426-4117-A6AC-A91BB4A82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F45D5-C091-2E4F-8430-35B0416CC0E0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Picture Placeholder 7">
            <a:extLst>
              <a:ext uri="{FF2B5EF4-FFF2-40B4-BE49-F238E27FC236}">
                <a16:creationId xmlns:a16="http://schemas.microsoft.com/office/drawing/2014/main" id="{7708821C-4BFB-41BC-AE8B-847A90ECEC4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4236720"/>
            <a:ext cx="12192000" cy="2005054"/>
          </a:xfrm>
        </p:spPr>
        <p:txBody>
          <a:bodyPr/>
          <a:lstStyle/>
          <a:p>
            <a:r>
              <a:rPr lang="en-US" dirty="0"/>
              <a:t>Click icon to add picture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856452700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C5D7B-856B-42D4-8200-824D496C64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56699"/>
            <a:ext cx="534924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</a:t>
            </a:r>
            <a:br>
              <a:rPr lang="id-ID" dirty="0"/>
            </a:br>
            <a:r>
              <a:rPr lang="en-US" dirty="0"/>
              <a:t>Master title style</a:t>
            </a:r>
            <a:endParaRPr lang="id-ID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DB11BA-6A36-49C2-8E33-E6981D6E8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2DC09-9671-8E46-9C26-F8B1EB0E8362}" type="datetime4">
              <a:rPr lang="en-US" smtClean="0"/>
              <a:t>March 23, 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1A6167-A6B0-4316-B3EC-1ED9DC507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ASPLOS 2022, Tutorial: STONNE:A Simulation Tool for Neural Network Engines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877C89-8426-4117-A6AC-A91BB4A82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F45D5-C091-2E4F-8430-35B0416CC0E0}" type="slidenum">
              <a:rPr lang="en-US" smtClean="0"/>
              <a:t>‹Nº›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65B47CC-E507-4B93-8EDB-4426ABDE9226}"/>
              </a:ext>
            </a:extLst>
          </p:cNvPr>
          <p:cNvCxnSpPr/>
          <p:nvPr/>
        </p:nvCxnSpPr>
        <p:spPr>
          <a:xfrm>
            <a:off x="982980" y="1706880"/>
            <a:ext cx="1341120" cy="0"/>
          </a:xfrm>
          <a:prstGeom prst="line">
            <a:avLst/>
          </a:prstGeom>
          <a:ln w="793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3A98E279-3D83-4752-AC09-74B9F0B88B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2075631"/>
            <a:ext cx="6187440" cy="3119437"/>
          </a:xfrm>
        </p:spPr>
        <p:txBody>
          <a:bodyPr/>
          <a:lstStyle/>
          <a:p>
            <a:r>
              <a:rPr lang="en-US"/>
              <a:t>Click icon to add picture</a:t>
            </a:r>
            <a:endParaRPr lang="id-ID"/>
          </a:p>
        </p:txBody>
      </p:sp>
      <p:sp>
        <p:nvSpPr>
          <p:cNvPr id="9" name="Picture Placeholder 7">
            <a:extLst>
              <a:ext uri="{FF2B5EF4-FFF2-40B4-BE49-F238E27FC236}">
                <a16:creationId xmlns:a16="http://schemas.microsoft.com/office/drawing/2014/main" id="{251B953C-8DB9-4448-8114-3F651D700F7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87440" y="0"/>
            <a:ext cx="3302000" cy="2097354"/>
          </a:xfrm>
        </p:spPr>
        <p:txBody>
          <a:bodyPr/>
          <a:lstStyle/>
          <a:p>
            <a:r>
              <a:rPr lang="en-US"/>
              <a:t>Click icon to add picture</a:t>
            </a:r>
            <a:endParaRPr lang="id-ID"/>
          </a:p>
        </p:txBody>
      </p:sp>
      <p:sp>
        <p:nvSpPr>
          <p:cNvPr id="10" name="Picture Placeholder 7">
            <a:extLst>
              <a:ext uri="{FF2B5EF4-FFF2-40B4-BE49-F238E27FC236}">
                <a16:creationId xmlns:a16="http://schemas.microsoft.com/office/drawing/2014/main" id="{8C1EF802-59EE-4E51-9A0F-C85A820F8B6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187440" y="5195068"/>
            <a:ext cx="3302000" cy="1662932"/>
          </a:xfrm>
        </p:spPr>
        <p:txBody>
          <a:bodyPr/>
          <a:lstStyle/>
          <a:p>
            <a:r>
              <a:rPr lang="en-US"/>
              <a:t>Click icon to add picture</a:t>
            </a:r>
            <a:endParaRPr lang="id-ID"/>
          </a:p>
        </p:txBody>
      </p:sp>
      <p:sp>
        <p:nvSpPr>
          <p:cNvPr id="12" name="Picture Placeholder 7">
            <a:extLst>
              <a:ext uri="{FF2B5EF4-FFF2-40B4-BE49-F238E27FC236}">
                <a16:creationId xmlns:a16="http://schemas.microsoft.com/office/drawing/2014/main" id="{16F9A0C4-BF8B-48AE-88C7-2E0D7B4BE62D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489440" y="2097354"/>
            <a:ext cx="2682240" cy="3097714"/>
          </a:xfrm>
        </p:spPr>
        <p:txBody>
          <a:bodyPr/>
          <a:lstStyle/>
          <a:p>
            <a:r>
              <a:rPr lang="en-US"/>
              <a:t>Click icon to add picture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542573713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C5D7B-856B-42D4-8200-824D496C64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56699"/>
            <a:ext cx="534924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</a:t>
            </a:r>
            <a:br>
              <a:rPr lang="id-ID" dirty="0"/>
            </a:br>
            <a:r>
              <a:rPr lang="en-US" dirty="0"/>
              <a:t>Master title style</a:t>
            </a:r>
            <a:endParaRPr lang="id-ID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DB11BA-6A36-49C2-8E33-E6981D6E8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073F5-3CA7-5E42-9408-262B995C1067}" type="datetime4">
              <a:rPr lang="en-US" smtClean="0"/>
              <a:t>March 23, 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1A6167-A6B0-4316-B3EC-1ED9DC507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ASPLOS 2022, Tutorial: STONNE:A Simulation Tool for Neural Network Engines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877C89-8426-4117-A6AC-A91BB4A82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F45D5-C091-2E4F-8430-35B0416CC0E0}" type="slidenum">
              <a:rPr lang="en-US" smtClean="0"/>
              <a:t>‹Nº›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65B47CC-E507-4B93-8EDB-4426ABDE9226}"/>
              </a:ext>
            </a:extLst>
          </p:cNvPr>
          <p:cNvCxnSpPr/>
          <p:nvPr/>
        </p:nvCxnSpPr>
        <p:spPr>
          <a:xfrm>
            <a:off x="982980" y="1706880"/>
            <a:ext cx="1341120" cy="0"/>
          </a:xfrm>
          <a:prstGeom prst="line">
            <a:avLst/>
          </a:prstGeom>
          <a:ln w="793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3A98E279-3D83-4752-AC09-74B9F0B88B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2075631"/>
            <a:ext cx="12192000" cy="3654609"/>
          </a:xfrm>
        </p:spPr>
        <p:txBody>
          <a:bodyPr/>
          <a:lstStyle/>
          <a:p>
            <a:r>
              <a:rPr lang="en-US"/>
              <a:t>Click icon to add picture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26183566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C5D7B-856B-42D4-8200-824D496C64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4316" y="668179"/>
            <a:ext cx="534924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</a:t>
            </a:r>
            <a:br>
              <a:rPr lang="id-ID" dirty="0"/>
            </a:br>
            <a:r>
              <a:rPr lang="en-US" dirty="0"/>
              <a:t>Master title style</a:t>
            </a:r>
            <a:endParaRPr lang="id-ID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DB11BA-6A36-49C2-8E33-E6981D6E8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7DD90-3335-7E4D-B137-7B6F68E9F7EE}" type="datetime4">
              <a:rPr lang="en-US" smtClean="0"/>
              <a:t>March 23, 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1A6167-A6B0-4316-B3EC-1ED9DC507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ASPLOS 2022, Tutorial: STONNE:A Simulation Tool for Neural Network Engines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877C89-8426-4117-A6AC-A91BB4A82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F45D5-C091-2E4F-8430-35B0416CC0E0}" type="slidenum">
              <a:rPr lang="en-US" smtClean="0"/>
              <a:t>‹Nº›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65B47CC-E507-4B93-8EDB-4426ABDE9226}"/>
              </a:ext>
            </a:extLst>
          </p:cNvPr>
          <p:cNvCxnSpPr/>
          <p:nvPr/>
        </p:nvCxnSpPr>
        <p:spPr>
          <a:xfrm>
            <a:off x="6809096" y="2118360"/>
            <a:ext cx="1341120" cy="0"/>
          </a:xfrm>
          <a:prstGeom prst="line">
            <a:avLst/>
          </a:prstGeom>
          <a:ln w="793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7">
            <a:extLst>
              <a:ext uri="{FF2B5EF4-FFF2-40B4-BE49-F238E27FC236}">
                <a16:creationId xmlns:a16="http://schemas.microsoft.com/office/drawing/2014/main" id="{E1869FE4-B348-44DE-B2B1-66DD0D1BFFD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433182"/>
            <a:ext cx="3032567" cy="2095018"/>
          </a:xfrm>
        </p:spPr>
        <p:txBody>
          <a:bodyPr/>
          <a:lstStyle/>
          <a:p>
            <a:r>
              <a:rPr lang="en-US"/>
              <a:t>Click icon to add picture</a:t>
            </a:r>
            <a:endParaRPr lang="id-ID"/>
          </a:p>
        </p:txBody>
      </p:sp>
      <p:sp>
        <p:nvSpPr>
          <p:cNvPr id="12" name="Picture Placeholder 7">
            <a:extLst>
              <a:ext uri="{FF2B5EF4-FFF2-40B4-BE49-F238E27FC236}">
                <a16:creationId xmlns:a16="http://schemas.microsoft.com/office/drawing/2014/main" id="{CDD46511-05BB-4B94-8E37-5A04B80C98D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032567" y="2545176"/>
            <a:ext cx="3032567" cy="2095018"/>
          </a:xfrm>
        </p:spPr>
        <p:txBody>
          <a:bodyPr/>
          <a:lstStyle/>
          <a:p>
            <a:r>
              <a:rPr lang="en-US"/>
              <a:t>Click icon to add picture</a:t>
            </a:r>
            <a:endParaRPr lang="id-ID"/>
          </a:p>
        </p:txBody>
      </p:sp>
      <p:sp>
        <p:nvSpPr>
          <p:cNvPr id="13" name="Picture Placeholder 7">
            <a:extLst>
              <a:ext uri="{FF2B5EF4-FFF2-40B4-BE49-F238E27FC236}">
                <a16:creationId xmlns:a16="http://schemas.microsoft.com/office/drawing/2014/main" id="{7C21DF82-40AC-4A6D-9802-534FA32060B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-1" y="4626457"/>
            <a:ext cx="3032567" cy="2095018"/>
          </a:xfrm>
        </p:spPr>
        <p:txBody>
          <a:bodyPr/>
          <a:lstStyle/>
          <a:p>
            <a:r>
              <a:rPr lang="en-US"/>
              <a:t>Click icon to add picture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09457629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285F8B9A-7563-4D9C-8AC6-00DD16450FDE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912251" y="14763"/>
            <a:ext cx="3051376" cy="3935096"/>
          </a:xfrm>
          <a:custGeom>
            <a:avLst/>
            <a:gdLst>
              <a:gd name="connsiteX0" fmla="*/ 0 w 3051376"/>
              <a:gd name="connsiteY0" fmla="*/ 0 h 3935096"/>
              <a:gd name="connsiteX1" fmla="*/ 3051376 w 3051376"/>
              <a:gd name="connsiteY1" fmla="*/ 0 h 3935096"/>
              <a:gd name="connsiteX2" fmla="*/ 3051376 w 3051376"/>
              <a:gd name="connsiteY2" fmla="*/ 3935096 h 3935096"/>
              <a:gd name="connsiteX3" fmla="*/ 2231841 w 3051376"/>
              <a:gd name="connsiteY3" fmla="*/ 3935096 h 3935096"/>
              <a:gd name="connsiteX4" fmla="*/ 2231841 w 3051376"/>
              <a:gd name="connsiteY4" fmla="*/ 1379462 h 3935096"/>
              <a:gd name="connsiteX5" fmla="*/ 0 w 3051376"/>
              <a:gd name="connsiteY5" fmla="*/ 1379462 h 3935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51376" h="3935096">
                <a:moveTo>
                  <a:pt x="0" y="0"/>
                </a:moveTo>
                <a:lnTo>
                  <a:pt x="3051376" y="0"/>
                </a:lnTo>
                <a:lnTo>
                  <a:pt x="3051376" y="3935096"/>
                </a:lnTo>
                <a:lnTo>
                  <a:pt x="2231841" y="3935096"/>
                </a:lnTo>
                <a:lnTo>
                  <a:pt x="2231841" y="1379462"/>
                </a:lnTo>
                <a:lnTo>
                  <a:pt x="0" y="137946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id-ID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DB11BA-6A36-49C2-8E33-E6981D6E8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C2B93-B970-704D-8771-A3333E530369}" type="datetime4">
              <a:rPr lang="en-US" smtClean="0"/>
              <a:t>March 23, 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1A6167-A6B0-4316-B3EC-1ED9DC507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ASPLOS 2022, Tutorial: STONNE:A Simulation Tool for Neural Network Engines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877C89-8426-4117-A6AC-A91BB4A82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F45D5-C091-2E4F-8430-35B0416CC0E0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3A98E279-3D83-4752-AC09-74B9F0B88B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2075631"/>
            <a:ext cx="4038600" cy="4782369"/>
          </a:xfrm>
        </p:spPr>
        <p:txBody>
          <a:bodyPr/>
          <a:lstStyle/>
          <a:p>
            <a:r>
              <a:rPr lang="en-US"/>
              <a:t>Click icon to add picture</a:t>
            </a:r>
            <a:endParaRPr lang="id-ID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70C0927A-141B-4FB4-9F25-E63A43C7E5A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197752" y="4109013"/>
            <a:ext cx="4765875" cy="2748986"/>
          </a:xfrm>
          <a:custGeom>
            <a:avLst/>
            <a:gdLst>
              <a:gd name="connsiteX0" fmla="*/ 3955649 w 4765875"/>
              <a:gd name="connsiteY0" fmla="*/ 0 h 2748986"/>
              <a:gd name="connsiteX1" fmla="*/ 4765875 w 4765875"/>
              <a:gd name="connsiteY1" fmla="*/ 0 h 2748986"/>
              <a:gd name="connsiteX2" fmla="*/ 4765875 w 4765875"/>
              <a:gd name="connsiteY2" fmla="*/ 2748986 h 2748986"/>
              <a:gd name="connsiteX3" fmla="*/ 0 w 4765875"/>
              <a:gd name="connsiteY3" fmla="*/ 2748986 h 2748986"/>
              <a:gd name="connsiteX4" fmla="*/ 0 w 4765875"/>
              <a:gd name="connsiteY4" fmla="*/ 1374493 h 2748986"/>
              <a:gd name="connsiteX5" fmla="*/ 3955649 w 4765875"/>
              <a:gd name="connsiteY5" fmla="*/ 1374493 h 2748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65875" h="2748986">
                <a:moveTo>
                  <a:pt x="3955649" y="0"/>
                </a:moveTo>
                <a:lnTo>
                  <a:pt x="4765875" y="0"/>
                </a:lnTo>
                <a:lnTo>
                  <a:pt x="4765875" y="2748986"/>
                </a:lnTo>
                <a:lnTo>
                  <a:pt x="0" y="2748986"/>
                </a:lnTo>
                <a:lnTo>
                  <a:pt x="0" y="1374493"/>
                </a:lnTo>
                <a:lnTo>
                  <a:pt x="3955649" y="137449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id-ID"/>
          </a:p>
        </p:txBody>
      </p:sp>
      <p:sp>
        <p:nvSpPr>
          <p:cNvPr id="13" name="Picture Placeholder 7">
            <a:extLst>
              <a:ext uri="{FF2B5EF4-FFF2-40B4-BE49-F238E27FC236}">
                <a16:creationId xmlns:a16="http://schemas.microsoft.com/office/drawing/2014/main" id="{A6AF0F06-DAE2-4932-9E5E-693994E4A99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140623" y="2174691"/>
            <a:ext cx="3051377" cy="4683309"/>
          </a:xfrm>
        </p:spPr>
        <p:txBody>
          <a:bodyPr/>
          <a:lstStyle/>
          <a:p>
            <a:r>
              <a:rPr lang="en-US"/>
              <a:t>Click icon to add picture</a:t>
            </a:r>
            <a:endParaRPr lang="id-ID"/>
          </a:p>
        </p:txBody>
      </p:sp>
      <p:sp>
        <p:nvSpPr>
          <p:cNvPr id="15" name="Picture Placeholder 7">
            <a:extLst>
              <a:ext uri="{FF2B5EF4-FFF2-40B4-BE49-F238E27FC236}">
                <a16:creationId xmlns:a16="http://schemas.microsoft.com/office/drawing/2014/main" id="{39ED25AB-BB2B-4BFD-9972-A84C1A54896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40623" y="0"/>
            <a:ext cx="3051376" cy="2002878"/>
          </a:xfrm>
        </p:spPr>
        <p:txBody>
          <a:bodyPr/>
          <a:lstStyle/>
          <a:p>
            <a:r>
              <a:rPr lang="en-US"/>
              <a:t>Click icon to add picture</a:t>
            </a:r>
            <a:endParaRPr lang="id-ID"/>
          </a:p>
        </p:txBody>
      </p:sp>
      <p:sp>
        <p:nvSpPr>
          <p:cNvPr id="18" name="Picture Placeholder 7">
            <a:extLst>
              <a:ext uri="{FF2B5EF4-FFF2-40B4-BE49-F238E27FC236}">
                <a16:creationId xmlns:a16="http://schemas.microsoft.com/office/drawing/2014/main" id="{7BD194CB-345F-4702-93E8-F59D68B77B0D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0" y="14763"/>
            <a:ext cx="4038600" cy="192434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id-ID"/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37408140-C4C4-4215-AEC3-B2A7CFE4C8D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4197752" y="0"/>
            <a:ext cx="1563236" cy="1371601"/>
          </a:xfrm>
          <a:custGeom>
            <a:avLst/>
            <a:gdLst>
              <a:gd name="connsiteX0" fmla="*/ 0 w 1563236"/>
              <a:gd name="connsiteY0" fmla="*/ 0 h 1371601"/>
              <a:gd name="connsiteX1" fmla="*/ 1563236 w 1563236"/>
              <a:gd name="connsiteY1" fmla="*/ 0 h 1371601"/>
              <a:gd name="connsiteX2" fmla="*/ 1563236 w 1563236"/>
              <a:gd name="connsiteY2" fmla="*/ 1371601 h 1371601"/>
              <a:gd name="connsiteX3" fmla="*/ 0 w 1563236"/>
              <a:gd name="connsiteY3" fmla="*/ 1371601 h 1371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63236" h="1371601">
                <a:moveTo>
                  <a:pt x="0" y="0"/>
                </a:moveTo>
                <a:lnTo>
                  <a:pt x="1563236" y="0"/>
                </a:lnTo>
                <a:lnTo>
                  <a:pt x="1563236" y="1371601"/>
                </a:lnTo>
                <a:lnTo>
                  <a:pt x="0" y="1371601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24344597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C5D7B-856B-42D4-8200-824D496C64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56699"/>
            <a:ext cx="534924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</a:t>
            </a:r>
            <a:br>
              <a:rPr lang="id-ID" dirty="0"/>
            </a:br>
            <a:r>
              <a:rPr lang="en-US" dirty="0"/>
              <a:t>Master title style</a:t>
            </a:r>
            <a:endParaRPr lang="id-ID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DB11BA-6A36-49C2-8E33-E6981D6E8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D101F-1C95-404B-9A5D-A9C64D1B4FA9}" type="datetime4">
              <a:rPr lang="en-US" smtClean="0"/>
              <a:t>March 23, 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1A6167-A6B0-4316-B3EC-1ED9DC507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ASPLOS 2022, Tutorial: STONNE:A Simulation Tool for Neural Network Engines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65B47CC-E507-4B93-8EDB-4426ABDE9226}"/>
              </a:ext>
            </a:extLst>
          </p:cNvPr>
          <p:cNvCxnSpPr/>
          <p:nvPr/>
        </p:nvCxnSpPr>
        <p:spPr>
          <a:xfrm>
            <a:off x="982980" y="1706880"/>
            <a:ext cx="1341120" cy="0"/>
          </a:xfrm>
          <a:prstGeom prst="line">
            <a:avLst/>
          </a:prstGeom>
          <a:ln w="793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CCB1A949-F703-45BA-8E90-77B72F43D1C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42023" y="2275523"/>
            <a:ext cx="2380297" cy="3607117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id-ID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D7854E9-E1D2-4691-829D-3089E31EF56A}"/>
              </a:ext>
            </a:extLst>
          </p:cNvPr>
          <p:cNvSpPr/>
          <p:nvPr/>
        </p:nvSpPr>
        <p:spPr>
          <a:xfrm>
            <a:off x="6990080" y="0"/>
            <a:ext cx="5201920" cy="6858000"/>
          </a:xfrm>
          <a:prstGeom prst="rect">
            <a:avLst/>
          </a:prstGeom>
          <a:solidFill>
            <a:schemeClr val="tx2">
              <a:lumMod val="20000"/>
              <a:lumOff val="80000"/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D06F2C91-0074-4362-A7D8-C502E467CE1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407275" y="629920"/>
            <a:ext cx="1154431" cy="115443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lang="en-US"/>
              <a:t>Click icon to add picture</a:t>
            </a:r>
            <a:endParaRPr lang="id-ID"/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7AFB2F41-4391-4526-A48A-88D8F6E61DA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407274" y="2101295"/>
            <a:ext cx="1154431" cy="115443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lang="en-US"/>
              <a:t>Click icon to add picture</a:t>
            </a:r>
            <a:endParaRPr lang="id-ID"/>
          </a:p>
        </p:txBody>
      </p:sp>
      <p:sp>
        <p:nvSpPr>
          <p:cNvPr id="16" name="Picture Placeholder 13">
            <a:extLst>
              <a:ext uri="{FF2B5EF4-FFF2-40B4-BE49-F238E27FC236}">
                <a16:creationId xmlns:a16="http://schemas.microsoft.com/office/drawing/2014/main" id="{2A95110A-E493-437F-BAB1-74BEC8680C2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407273" y="3572670"/>
            <a:ext cx="1154431" cy="115443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lang="en-US"/>
              <a:t>Click icon to add picture</a:t>
            </a:r>
            <a:endParaRPr lang="id-ID"/>
          </a:p>
        </p:txBody>
      </p:sp>
      <p:sp>
        <p:nvSpPr>
          <p:cNvPr id="17" name="Picture Placeholder 13">
            <a:extLst>
              <a:ext uri="{FF2B5EF4-FFF2-40B4-BE49-F238E27FC236}">
                <a16:creationId xmlns:a16="http://schemas.microsoft.com/office/drawing/2014/main" id="{B1FC75BD-77C9-460B-B1CD-F94B2A07C3FE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7407272" y="5044045"/>
            <a:ext cx="1154431" cy="115443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lang="en-US"/>
              <a:t>Click icon to add picture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53042339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C5D7B-856B-42D4-8200-824D496C64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56699"/>
            <a:ext cx="534924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</a:t>
            </a:r>
            <a:br>
              <a:rPr lang="id-ID" dirty="0"/>
            </a:br>
            <a:r>
              <a:rPr lang="en-US" dirty="0"/>
              <a:t>Master title style</a:t>
            </a:r>
            <a:endParaRPr lang="id-ID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DB11BA-6A36-49C2-8E33-E6981D6E8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416D8-0286-2945-BEB6-B8AFFC9B5701}" type="datetime4">
              <a:rPr lang="en-US" smtClean="0"/>
              <a:t>March 23, 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1A6167-A6B0-4316-B3EC-1ED9DC507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ASPLOS 2022, Tutorial: STONNE:A Simulation Tool for Neural Network Engines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65B47CC-E507-4B93-8EDB-4426ABDE9226}"/>
              </a:ext>
            </a:extLst>
          </p:cNvPr>
          <p:cNvCxnSpPr/>
          <p:nvPr/>
        </p:nvCxnSpPr>
        <p:spPr>
          <a:xfrm>
            <a:off x="982980" y="1706880"/>
            <a:ext cx="1341120" cy="0"/>
          </a:xfrm>
          <a:prstGeom prst="line">
            <a:avLst/>
          </a:prstGeom>
          <a:ln w="793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cture Placeholder 5">
            <a:extLst>
              <a:ext uri="{FF2B5EF4-FFF2-40B4-BE49-F238E27FC236}">
                <a16:creationId xmlns:a16="http://schemas.microsoft.com/office/drawing/2014/main" id="{474B9864-89AB-42E0-8935-9AAECA6EE6E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244315" y="2496474"/>
            <a:ext cx="2286000" cy="27432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8" name="Picture Placeholder 5">
            <a:extLst>
              <a:ext uri="{FF2B5EF4-FFF2-40B4-BE49-F238E27FC236}">
                <a16:creationId xmlns:a16="http://schemas.microsoft.com/office/drawing/2014/main" id="{60A677FB-3FB4-4289-8250-1F9FBC814C8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849930" y="2496474"/>
            <a:ext cx="2286000" cy="27432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9" name="Picture Placeholder 5">
            <a:extLst>
              <a:ext uri="{FF2B5EF4-FFF2-40B4-BE49-F238E27FC236}">
                <a16:creationId xmlns:a16="http://schemas.microsoft.com/office/drawing/2014/main" id="{5E4E2BA5-9010-4EE0-BF04-1E8CAACE72C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458938" y="2496474"/>
            <a:ext cx="2286000" cy="27432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063225118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C5D7B-856B-42D4-8200-824D496C64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56699"/>
            <a:ext cx="534924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</a:t>
            </a:r>
            <a:br>
              <a:rPr lang="id-ID" dirty="0"/>
            </a:br>
            <a:r>
              <a:rPr lang="en-US" dirty="0"/>
              <a:t>Master title style</a:t>
            </a:r>
            <a:endParaRPr lang="id-ID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DB11BA-6A36-49C2-8E33-E6981D6E8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8732E-3F20-9949-93EF-184B75F08F4F}" type="datetime4">
              <a:rPr lang="en-US" smtClean="0"/>
              <a:t>March 23, 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1A6167-A6B0-4316-B3EC-1ED9DC507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ASPLOS 2022, Tutorial: STONNE:A Simulation Tool for Neural Network Engines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65B47CC-E507-4B93-8EDB-4426ABDE9226}"/>
              </a:ext>
            </a:extLst>
          </p:cNvPr>
          <p:cNvCxnSpPr/>
          <p:nvPr/>
        </p:nvCxnSpPr>
        <p:spPr>
          <a:xfrm>
            <a:off x="982980" y="1706880"/>
            <a:ext cx="1341120" cy="0"/>
          </a:xfrm>
          <a:prstGeom prst="line">
            <a:avLst/>
          </a:prstGeom>
          <a:ln w="793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cture Placeholder 5">
            <a:extLst>
              <a:ext uri="{FF2B5EF4-FFF2-40B4-BE49-F238E27FC236}">
                <a16:creationId xmlns:a16="http://schemas.microsoft.com/office/drawing/2014/main" id="{474B9864-89AB-42E0-8935-9AAECA6EE6E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153400" y="-1"/>
            <a:ext cx="4038599" cy="6956385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455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877C89-8426-4117-A6AC-A91BB4A82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F45D5-C091-2E4F-8430-35B0416CC0E0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Picture Placeholder 7">
            <a:extLst>
              <a:ext uri="{FF2B5EF4-FFF2-40B4-BE49-F238E27FC236}">
                <a16:creationId xmlns:a16="http://schemas.microsoft.com/office/drawing/2014/main" id="{7708821C-4BFB-41BC-AE8B-847A90ECEC4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4236720"/>
            <a:ext cx="12192000" cy="2005054"/>
          </a:xfrm>
        </p:spPr>
        <p:txBody>
          <a:bodyPr/>
          <a:lstStyle/>
          <a:p>
            <a:r>
              <a:rPr lang="en-US" dirty="0"/>
              <a:t>Click icon to add picture</a:t>
            </a:r>
            <a:endParaRPr lang="id-ID" dirty="0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FA5930C2-1D3F-358D-0FE8-478D570AE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2153" y="6356350"/>
            <a:ext cx="8256107" cy="365125"/>
          </a:xfrm>
        </p:spPr>
        <p:txBody>
          <a:bodyPr/>
          <a:lstStyle/>
          <a:p>
            <a:r>
              <a:rPr lang="en-US"/>
              <a:t>STONNE Tutorial @ ASPLOS 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452700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C5D7B-856B-42D4-8200-824D496C64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776228"/>
            <a:ext cx="534924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</a:t>
            </a:r>
            <a:br>
              <a:rPr lang="id-ID" dirty="0"/>
            </a:br>
            <a:r>
              <a:rPr lang="en-US" dirty="0"/>
              <a:t>Master title style</a:t>
            </a:r>
            <a:endParaRPr lang="id-ID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DB11BA-6A36-49C2-8E33-E6981D6E8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FD86D-1669-D249-A642-BD39D316F688}" type="datetime4">
              <a:rPr lang="en-US" smtClean="0"/>
              <a:t>March 23, 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1A6167-A6B0-4316-B3EC-1ED9DC507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ASPLOS 2022, Tutorial: STONNE:A Simulation Tool for Neural Network Engines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877C89-8426-4117-A6AC-A91BB4A82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F45D5-C091-2E4F-8430-35B0416CC0E0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367E3A20-29F3-44A6-B911-7EA63B97F10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-1"/>
            <a:ext cx="5715000" cy="6858001"/>
          </a:xfrm>
        </p:spPr>
        <p:txBody>
          <a:bodyPr/>
          <a:lstStyle/>
          <a:p>
            <a:r>
              <a:rPr lang="en-US"/>
              <a:t>Click icon to add picture</a:t>
            </a:r>
            <a:endParaRPr lang="id-ID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03CD6D1-8239-4300-914F-60A042049A76}"/>
              </a:ext>
            </a:extLst>
          </p:cNvPr>
          <p:cNvCxnSpPr/>
          <p:nvPr/>
        </p:nvCxnSpPr>
        <p:spPr>
          <a:xfrm>
            <a:off x="6278880" y="2499360"/>
            <a:ext cx="1341120" cy="0"/>
          </a:xfrm>
          <a:prstGeom prst="line">
            <a:avLst/>
          </a:prstGeom>
          <a:ln w="793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1050223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5DE4966D-F909-4001-9FF7-640EC9459A9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76999" y="-1"/>
            <a:ext cx="5715000" cy="6858001"/>
          </a:xfrm>
          <a:custGeom>
            <a:avLst/>
            <a:gdLst>
              <a:gd name="connsiteX0" fmla="*/ 0 w 5715000"/>
              <a:gd name="connsiteY0" fmla="*/ 0 h 6858001"/>
              <a:gd name="connsiteX1" fmla="*/ 5715000 w 5715000"/>
              <a:gd name="connsiteY1" fmla="*/ 0 h 6858001"/>
              <a:gd name="connsiteX2" fmla="*/ 5715000 w 5715000"/>
              <a:gd name="connsiteY2" fmla="*/ 1 h 6858001"/>
              <a:gd name="connsiteX3" fmla="*/ 4218009 w 5715000"/>
              <a:gd name="connsiteY3" fmla="*/ 1 h 6858001"/>
              <a:gd name="connsiteX4" fmla="*/ 4218009 w 5715000"/>
              <a:gd name="connsiteY4" fmla="*/ 358626 h 6858001"/>
              <a:gd name="connsiteX5" fmla="*/ 5356375 w 5715000"/>
              <a:gd name="connsiteY5" fmla="*/ 358626 h 6858001"/>
              <a:gd name="connsiteX6" fmla="*/ 5356375 w 5715000"/>
              <a:gd name="connsiteY6" fmla="*/ 1496594 h 6858001"/>
              <a:gd name="connsiteX7" fmla="*/ 5715000 w 5715000"/>
              <a:gd name="connsiteY7" fmla="*/ 1496594 h 6858001"/>
              <a:gd name="connsiteX8" fmla="*/ 5715000 w 5715000"/>
              <a:gd name="connsiteY8" fmla="*/ 6858001 h 6858001"/>
              <a:gd name="connsiteX9" fmla="*/ 1496991 w 5715000"/>
              <a:gd name="connsiteY9" fmla="*/ 6858001 h 6858001"/>
              <a:gd name="connsiteX10" fmla="*/ 1496991 w 5715000"/>
              <a:gd name="connsiteY10" fmla="*/ 6499376 h 6858001"/>
              <a:gd name="connsiteX11" fmla="*/ 358625 w 5715000"/>
              <a:gd name="connsiteY11" fmla="*/ 6499376 h 6858001"/>
              <a:gd name="connsiteX12" fmla="*/ 358625 w 5715000"/>
              <a:gd name="connsiteY12" fmla="*/ 5361408 h 6858001"/>
              <a:gd name="connsiteX13" fmla="*/ 0 w 5715000"/>
              <a:gd name="connsiteY13" fmla="*/ 5361408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715000" h="6858001">
                <a:moveTo>
                  <a:pt x="0" y="0"/>
                </a:moveTo>
                <a:lnTo>
                  <a:pt x="5715000" y="0"/>
                </a:lnTo>
                <a:lnTo>
                  <a:pt x="5715000" y="1"/>
                </a:lnTo>
                <a:lnTo>
                  <a:pt x="4218009" y="1"/>
                </a:lnTo>
                <a:lnTo>
                  <a:pt x="4218009" y="358626"/>
                </a:lnTo>
                <a:lnTo>
                  <a:pt x="5356375" y="358626"/>
                </a:lnTo>
                <a:lnTo>
                  <a:pt x="5356375" y="1496594"/>
                </a:lnTo>
                <a:lnTo>
                  <a:pt x="5715000" y="1496594"/>
                </a:lnTo>
                <a:lnTo>
                  <a:pt x="5715000" y="6858001"/>
                </a:lnTo>
                <a:lnTo>
                  <a:pt x="1496991" y="6858001"/>
                </a:lnTo>
                <a:lnTo>
                  <a:pt x="1496991" y="6499376"/>
                </a:lnTo>
                <a:lnTo>
                  <a:pt x="358625" y="6499376"/>
                </a:lnTo>
                <a:lnTo>
                  <a:pt x="358625" y="5361408"/>
                </a:lnTo>
                <a:lnTo>
                  <a:pt x="0" y="5361408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id-ID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7C5D7B-856B-42D4-8200-824D496C64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8026" y="776228"/>
            <a:ext cx="534924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</a:t>
            </a:r>
            <a:br>
              <a:rPr lang="id-ID" dirty="0"/>
            </a:br>
            <a:r>
              <a:rPr lang="en-US" dirty="0"/>
              <a:t>Master title style</a:t>
            </a:r>
            <a:endParaRPr lang="id-ID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DB11BA-6A36-49C2-8E33-E6981D6E8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5AC92-5CD1-EA4A-995B-2ED438CA1BD7}" type="datetime4">
              <a:rPr lang="en-US" smtClean="0"/>
              <a:t>March 23, 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1A6167-A6B0-4316-B3EC-1ED9DC507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ASPLOS 2022, Tutorial: STONNE:A Simulation Tool for Neural Network Engines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877C89-8426-4117-A6AC-A91BB4A82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F45D5-C091-2E4F-8430-35B0416CC0E0}" type="slidenum">
              <a:rPr lang="en-US" smtClean="0"/>
              <a:t>‹Nº›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03CD6D1-8239-4300-914F-60A042049A76}"/>
              </a:ext>
            </a:extLst>
          </p:cNvPr>
          <p:cNvCxnSpPr/>
          <p:nvPr/>
        </p:nvCxnSpPr>
        <p:spPr>
          <a:xfrm>
            <a:off x="780906" y="2499360"/>
            <a:ext cx="1341120" cy="0"/>
          </a:xfrm>
          <a:prstGeom prst="line">
            <a:avLst/>
          </a:prstGeom>
          <a:ln w="793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9110991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367E3A20-29F3-44A6-B911-7EA63B97F10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-1"/>
            <a:ext cx="12192000" cy="3718561"/>
          </a:xfrm>
        </p:spPr>
        <p:txBody>
          <a:bodyPr/>
          <a:lstStyle/>
          <a:p>
            <a:r>
              <a:rPr lang="en-US"/>
              <a:t>Click icon to add picture</a:t>
            </a:r>
            <a:endParaRPr lang="id-ID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7C5D7B-856B-42D4-8200-824D496C64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2440" y="2978408"/>
            <a:ext cx="534924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</a:t>
            </a:r>
            <a:br>
              <a:rPr lang="id-ID" dirty="0"/>
            </a:br>
            <a:r>
              <a:rPr lang="en-US" dirty="0"/>
              <a:t>Master title style</a:t>
            </a:r>
            <a:endParaRPr lang="id-ID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DB11BA-6A36-49C2-8E33-E6981D6E8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F4579-1B6E-8144-85DE-0CFBA8513414}" type="datetime4">
              <a:rPr lang="en-US" smtClean="0"/>
              <a:t>March 23, 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1A6167-A6B0-4316-B3EC-1ED9DC507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ASPLOS 2022, Tutorial: STONNE:A Simulation Tool for Neural Network Engines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877C89-8426-4117-A6AC-A91BB4A82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F45D5-C091-2E4F-8430-35B0416CC0E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406834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367E3A20-29F3-44A6-B911-7EA63B97F10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5080" y="-1"/>
            <a:ext cx="7762240" cy="3352801"/>
          </a:xfrm>
        </p:spPr>
        <p:txBody>
          <a:bodyPr/>
          <a:lstStyle/>
          <a:p>
            <a:r>
              <a:rPr lang="en-US"/>
              <a:t>Click icon to add picture</a:t>
            </a:r>
            <a:endParaRPr lang="id-ID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7C5D7B-856B-42D4-8200-824D496C64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2440" y="2690018"/>
            <a:ext cx="534924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</a:t>
            </a:r>
            <a:br>
              <a:rPr lang="id-ID" dirty="0"/>
            </a:br>
            <a:r>
              <a:rPr lang="en-US" dirty="0"/>
              <a:t>Master title style</a:t>
            </a:r>
            <a:endParaRPr lang="id-ID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DB11BA-6A36-49C2-8E33-E6981D6E8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513EE-3B9B-6941-880F-44B59052A588}" type="datetime4">
              <a:rPr lang="en-US" smtClean="0"/>
              <a:t>March 23, 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1A6167-A6B0-4316-B3EC-1ED9DC507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ASPLOS 2022, Tutorial: STONNE:A Simulation Tool for Neural Network Engines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877C89-8426-4117-A6AC-A91BB4A82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F45D5-C091-2E4F-8430-35B0416CC0E0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061DAE14-820B-4EDE-ADED-590FCC60D6B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810760" y="3527504"/>
            <a:ext cx="2946400" cy="2828846"/>
          </a:xfrm>
        </p:spPr>
        <p:txBody>
          <a:bodyPr/>
          <a:lstStyle/>
          <a:p>
            <a:r>
              <a:rPr lang="en-US"/>
              <a:t>Click icon to add picture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83937481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AC823-5469-404F-A4EB-33E071CDA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9E762D-0954-9342-A9E5-C690D346D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BEEE12-FC7F-134F-AD38-289F80C97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C4590-8C8F-EA43-8F0E-4DABE62F8697}" type="datetime4">
              <a:rPr lang="en-US" smtClean="0"/>
              <a:t>March 23,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6E2744-1706-E542-A458-E33948351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ASPLOS 2022, Tutorial: STONNE:A Simulation Tool for Neural Network Engines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A0013-F87F-B540-A0FB-0ED4DFD6B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F45D5-C091-2E4F-8430-35B0416CC0E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683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C5D7B-856B-42D4-8200-824D496C64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56699"/>
            <a:ext cx="534924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</a:t>
            </a:r>
            <a:br>
              <a:rPr lang="id-ID" dirty="0"/>
            </a:br>
            <a:r>
              <a:rPr lang="en-US" dirty="0"/>
              <a:t>Master title style</a:t>
            </a:r>
            <a:endParaRPr lang="id-ID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877C89-8426-4117-A6AC-A91BB4A82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F45D5-C091-2E4F-8430-35B0416CC0E0}" type="slidenum">
              <a:rPr lang="en-US" smtClean="0"/>
              <a:t>‹Nº›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65B47CC-E507-4B93-8EDB-4426ABDE9226}"/>
              </a:ext>
            </a:extLst>
          </p:cNvPr>
          <p:cNvCxnSpPr/>
          <p:nvPr/>
        </p:nvCxnSpPr>
        <p:spPr>
          <a:xfrm>
            <a:off x="982980" y="1706880"/>
            <a:ext cx="1341120" cy="0"/>
          </a:xfrm>
          <a:prstGeom prst="line">
            <a:avLst/>
          </a:prstGeom>
          <a:ln w="793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3A98E279-3D83-4752-AC09-74B9F0B88B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2075631"/>
            <a:ext cx="6187440" cy="3119437"/>
          </a:xfrm>
        </p:spPr>
        <p:txBody>
          <a:bodyPr/>
          <a:lstStyle/>
          <a:p>
            <a:r>
              <a:rPr lang="en-US"/>
              <a:t>Click icon to add picture</a:t>
            </a:r>
            <a:endParaRPr lang="id-ID"/>
          </a:p>
        </p:txBody>
      </p:sp>
      <p:sp>
        <p:nvSpPr>
          <p:cNvPr id="9" name="Picture Placeholder 7">
            <a:extLst>
              <a:ext uri="{FF2B5EF4-FFF2-40B4-BE49-F238E27FC236}">
                <a16:creationId xmlns:a16="http://schemas.microsoft.com/office/drawing/2014/main" id="{251B953C-8DB9-4448-8114-3F651D700F7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87440" y="0"/>
            <a:ext cx="3302000" cy="2097354"/>
          </a:xfrm>
        </p:spPr>
        <p:txBody>
          <a:bodyPr/>
          <a:lstStyle/>
          <a:p>
            <a:r>
              <a:rPr lang="en-US"/>
              <a:t>Click icon to add picture</a:t>
            </a:r>
            <a:endParaRPr lang="id-ID"/>
          </a:p>
        </p:txBody>
      </p:sp>
      <p:sp>
        <p:nvSpPr>
          <p:cNvPr id="10" name="Picture Placeholder 7">
            <a:extLst>
              <a:ext uri="{FF2B5EF4-FFF2-40B4-BE49-F238E27FC236}">
                <a16:creationId xmlns:a16="http://schemas.microsoft.com/office/drawing/2014/main" id="{8C1EF802-59EE-4E51-9A0F-C85A820F8B6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187440" y="5195068"/>
            <a:ext cx="3302000" cy="1662932"/>
          </a:xfrm>
        </p:spPr>
        <p:txBody>
          <a:bodyPr/>
          <a:lstStyle/>
          <a:p>
            <a:r>
              <a:rPr lang="en-US"/>
              <a:t>Click icon to add picture</a:t>
            </a:r>
            <a:endParaRPr lang="id-ID"/>
          </a:p>
        </p:txBody>
      </p:sp>
      <p:sp>
        <p:nvSpPr>
          <p:cNvPr id="12" name="Picture Placeholder 7">
            <a:extLst>
              <a:ext uri="{FF2B5EF4-FFF2-40B4-BE49-F238E27FC236}">
                <a16:creationId xmlns:a16="http://schemas.microsoft.com/office/drawing/2014/main" id="{16F9A0C4-BF8B-48AE-88C7-2E0D7B4BE62D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489440" y="2097354"/>
            <a:ext cx="2682240" cy="3097714"/>
          </a:xfrm>
        </p:spPr>
        <p:txBody>
          <a:bodyPr/>
          <a:lstStyle/>
          <a:p>
            <a:r>
              <a:rPr lang="en-US"/>
              <a:t>Click icon to add picture</a:t>
            </a:r>
            <a:endParaRPr lang="id-ID" dirty="0"/>
          </a:p>
        </p:txBody>
      </p: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149C66BD-238E-BDDC-36C8-8BEF10B56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2153" y="6356350"/>
            <a:ext cx="8256107" cy="365125"/>
          </a:xfrm>
        </p:spPr>
        <p:txBody>
          <a:bodyPr/>
          <a:lstStyle/>
          <a:p>
            <a:r>
              <a:rPr lang="en-US"/>
              <a:t>STONNE Tutorial @ ASPLOS 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573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13" Type="http://schemas.openxmlformats.org/officeDocument/2006/relationships/slideLayout" Target="../slideLayouts/slideLayout34.xml"/><Relationship Id="rId18" Type="http://schemas.openxmlformats.org/officeDocument/2006/relationships/slideLayout" Target="../slideLayouts/slideLayout39.xml"/><Relationship Id="rId3" Type="http://schemas.openxmlformats.org/officeDocument/2006/relationships/slideLayout" Target="../slideLayouts/slideLayout24.xml"/><Relationship Id="rId21" Type="http://schemas.openxmlformats.org/officeDocument/2006/relationships/theme" Target="../theme/theme2.xml"/><Relationship Id="rId7" Type="http://schemas.openxmlformats.org/officeDocument/2006/relationships/slideLayout" Target="../slideLayouts/slideLayout28.xml"/><Relationship Id="rId12" Type="http://schemas.openxmlformats.org/officeDocument/2006/relationships/slideLayout" Target="../slideLayouts/slideLayout33.xml"/><Relationship Id="rId17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3.xml"/><Relationship Id="rId16" Type="http://schemas.openxmlformats.org/officeDocument/2006/relationships/slideLayout" Target="../slideLayouts/slideLayout37.xml"/><Relationship Id="rId20" Type="http://schemas.openxmlformats.org/officeDocument/2006/relationships/slideLayout" Target="../slideLayouts/slideLayout41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6.xml"/><Relationship Id="rId15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31.xml"/><Relationship Id="rId19" Type="http://schemas.openxmlformats.org/officeDocument/2006/relationships/slideLayout" Target="../slideLayouts/slideLayout40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3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9.xml"/><Relationship Id="rId13" Type="http://schemas.openxmlformats.org/officeDocument/2006/relationships/slideLayout" Target="../slideLayouts/slideLayout54.xml"/><Relationship Id="rId18" Type="http://schemas.openxmlformats.org/officeDocument/2006/relationships/slideLayout" Target="../slideLayouts/slideLayout59.xml"/><Relationship Id="rId3" Type="http://schemas.openxmlformats.org/officeDocument/2006/relationships/slideLayout" Target="../slideLayouts/slideLayout44.xml"/><Relationship Id="rId21" Type="http://schemas.openxmlformats.org/officeDocument/2006/relationships/slideLayout" Target="../slideLayouts/slideLayout62.xml"/><Relationship Id="rId7" Type="http://schemas.openxmlformats.org/officeDocument/2006/relationships/slideLayout" Target="../slideLayouts/slideLayout48.xml"/><Relationship Id="rId12" Type="http://schemas.openxmlformats.org/officeDocument/2006/relationships/slideLayout" Target="../slideLayouts/slideLayout53.xml"/><Relationship Id="rId17" Type="http://schemas.openxmlformats.org/officeDocument/2006/relationships/slideLayout" Target="../slideLayouts/slideLayout58.xml"/><Relationship Id="rId2" Type="http://schemas.openxmlformats.org/officeDocument/2006/relationships/slideLayout" Target="../slideLayouts/slideLayout43.xml"/><Relationship Id="rId16" Type="http://schemas.openxmlformats.org/officeDocument/2006/relationships/slideLayout" Target="../slideLayouts/slideLayout57.xml"/><Relationship Id="rId20" Type="http://schemas.openxmlformats.org/officeDocument/2006/relationships/slideLayout" Target="../slideLayouts/slideLayout61.xml"/><Relationship Id="rId1" Type="http://schemas.openxmlformats.org/officeDocument/2006/relationships/slideLayout" Target="../slideLayouts/slideLayout42.xml"/><Relationship Id="rId6" Type="http://schemas.openxmlformats.org/officeDocument/2006/relationships/slideLayout" Target="../slideLayouts/slideLayout47.xml"/><Relationship Id="rId11" Type="http://schemas.openxmlformats.org/officeDocument/2006/relationships/slideLayout" Target="../slideLayouts/slideLayout52.xml"/><Relationship Id="rId24" Type="http://schemas.openxmlformats.org/officeDocument/2006/relationships/theme" Target="../theme/theme3.xml"/><Relationship Id="rId5" Type="http://schemas.openxmlformats.org/officeDocument/2006/relationships/slideLayout" Target="../slideLayouts/slideLayout46.xml"/><Relationship Id="rId15" Type="http://schemas.openxmlformats.org/officeDocument/2006/relationships/slideLayout" Target="../slideLayouts/slideLayout56.xml"/><Relationship Id="rId23" Type="http://schemas.openxmlformats.org/officeDocument/2006/relationships/slideLayout" Target="../slideLayouts/slideLayout64.xml"/><Relationship Id="rId10" Type="http://schemas.openxmlformats.org/officeDocument/2006/relationships/slideLayout" Target="../slideLayouts/slideLayout51.xml"/><Relationship Id="rId19" Type="http://schemas.openxmlformats.org/officeDocument/2006/relationships/slideLayout" Target="../slideLayouts/slideLayout60.xml"/><Relationship Id="rId4" Type="http://schemas.openxmlformats.org/officeDocument/2006/relationships/slideLayout" Target="../slideLayouts/slideLayout45.xml"/><Relationship Id="rId9" Type="http://schemas.openxmlformats.org/officeDocument/2006/relationships/slideLayout" Target="../slideLayouts/slideLayout50.xml"/><Relationship Id="rId14" Type="http://schemas.openxmlformats.org/officeDocument/2006/relationships/slideLayout" Target="../slideLayouts/slideLayout55.xml"/><Relationship Id="rId22" Type="http://schemas.openxmlformats.org/officeDocument/2006/relationships/slideLayout" Target="../slideLayouts/slideLayout6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2.xml"/><Relationship Id="rId13" Type="http://schemas.openxmlformats.org/officeDocument/2006/relationships/slideLayout" Target="../slideLayouts/slideLayout77.xml"/><Relationship Id="rId18" Type="http://schemas.openxmlformats.org/officeDocument/2006/relationships/slideLayout" Target="../slideLayouts/slideLayout82.xml"/><Relationship Id="rId3" Type="http://schemas.openxmlformats.org/officeDocument/2006/relationships/slideLayout" Target="../slideLayouts/slideLayout67.xml"/><Relationship Id="rId21" Type="http://schemas.openxmlformats.org/officeDocument/2006/relationships/theme" Target="../theme/theme4.xml"/><Relationship Id="rId7" Type="http://schemas.openxmlformats.org/officeDocument/2006/relationships/slideLayout" Target="../slideLayouts/slideLayout71.xml"/><Relationship Id="rId12" Type="http://schemas.openxmlformats.org/officeDocument/2006/relationships/slideLayout" Target="../slideLayouts/slideLayout76.xml"/><Relationship Id="rId17" Type="http://schemas.openxmlformats.org/officeDocument/2006/relationships/slideLayout" Target="../slideLayouts/slideLayout81.xml"/><Relationship Id="rId2" Type="http://schemas.openxmlformats.org/officeDocument/2006/relationships/slideLayout" Target="../slideLayouts/slideLayout66.xml"/><Relationship Id="rId16" Type="http://schemas.openxmlformats.org/officeDocument/2006/relationships/slideLayout" Target="../slideLayouts/slideLayout80.xml"/><Relationship Id="rId20" Type="http://schemas.openxmlformats.org/officeDocument/2006/relationships/slideLayout" Target="../slideLayouts/slideLayout84.xml"/><Relationship Id="rId1" Type="http://schemas.openxmlformats.org/officeDocument/2006/relationships/slideLayout" Target="../slideLayouts/slideLayout65.xml"/><Relationship Id="rId6" Type="http://schemas.openxmlformats.org/officeDocument/2006/relationships/slideLayout" Target="../slideLayouts/slideLayout70.xml"/><Relationship Id="rId11" Type="http://schemas.openxmlformats.org/officeDocument/2006/relationships/slideLayout" Target="../slideLayouts/slideLayout75.xml"/><Relationship Id="rId5" Type="http://schemas.openxmlformats.org/officeDocument/2006/relationships/slideLayout" Target="../slideLayouts/slideLayout69.xml"/><Relationship Id="rId15" Type="http://schemas.openxmlformats.org/officeDocument/2006/relationships/slideLayout" Target="../slideLayouts/slideLayout79.xml"/><Relationship Id="rId10" Type="http://schemas.openxmlformats.org/officeDocument/2006/relationships/slideLayout" Target="../slideLayouts/slideLayout74.xml"/><Relationship Id="rId19" Type="http://schemas.openxmlformats.org/officeDocument/2006/relationships/slideLayout" Target="../slideLayouts/slideLayout83.xml"/><Relationship Id="rId4" Type="http://schemas.openxmlformats.org/officeDocument/2006/relationships/slideLayout" Target="../slideLayouts/slideLayout68.xml"/><Relationship Id="rId9" Type="http://schemas.openxmlformats.org/officeDocument/2006/relationships/slideLayout" Target="../slideLayouts/slideLayout73.xml"/><Relationship Id="rId14" Type="http://schemas.openxmlformats.org/officeDocument/2006/relationships/slideLayout" Target="../slideLayouts/slideLayout7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C0E07C-B2A5-4876-BCB9-C7F7BC9CD6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037968"/>
            <a:ext cx="10515600" cy="51389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id-ID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E2E08F-724E-463E-A003-C0C06B0B30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1485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March 26, 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9C14AB-1C03-4603-B0A6-B56A8E0A88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971800" y="6386733"/>
            <a:ext cx="55592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STONNE Tutorial @ ASPLOS 2023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9EA8A2-0271-449E-87E6-D7D2534128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84564" y="6356350"/>
            <a:ext cx="6692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EF45D5-C091-2E4F-8430-35B0416CC0E0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37C5D7B-856B-42D4-8200-824D496C6437}"/>
              </a:ext>
            </a:extLst>
          </p:cNvPr>
          <p:cNvSpPr txBox="1">
            <a:spLocks/>
          </p:cNvSpPr>
          <p:nvPr/>
        </p:nvSpPr>
        <p:spPr>
          <a:xfrm>
            <a:off x="838200" y="256700"/>
            <a:ext cx="8160834" cy="65899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d-ID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F462E7B-C409-F740-912B-D4B0FC236C1C}"/>
              </a:ext>
            </a:extLst>
          </p:cNvPr>
          <p:cNvSpPr/>
          <p:nvPr/>
        </p:nvSpPr>
        <p:spPr>
          <a:xfrm>
            <a:off x="540853" y="6261192"/>
            <a:ext cx="11110293" cy="53315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65B47CC-E507-4B93-8EDB-4426ABDE9226}"/>
              </a:ext>
            </a:extLst>
          </p:cNvPr>
          <p:cNvCxnSpPr>
            <a:cxnSpLocks/>
          </p:cNvCxnSpPr>
          <p:nvPr/>
        </p:nvCxnSpPr>
        <p:spPr>
          <a:xfrm>
            <a:off x="982980" y="915697"/>
            <a:ext cx="1341120" cy="0"/>
          </a:xfrm>
          <a:prstGeom prst="line">
            <a:avLst/>
          </a:prstGeom>
          <a:ln w="793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2413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707" r:id="rId2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C0E07C-B2A5-4876-BCB9-C7F7BC9CD6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037968"/>
            <a:ext cx="10515600" cy="51389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id-ID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E2E08F-724E-463E-A003-C0C06B0B30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1485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March 26, 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9C14AB-1C03-4603-B0A6-B56A8E0A88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971800" y="6386733"/>
            <a:ext cx="55592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STONNE Tutorial @ ASPLOS 2023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9EA8A2-0271-449E-87E6-D7D2534128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84564" y="6356350"/>
            <a:ext cx="6692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EF45D5-C091-2E4F-8430-35B0416CC0E0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37C5D7B-856B-42D4-8200-824D496C6437}"/>
              </a:ext>
            </a:extLst>
          </p:cNvPr>
          <p:cNvSpPr txBox="1">
            <a:spLocks/>
          </p:cNvSpPr>
          <p:nvPr/>
        </p:nvSpPr>
        <p:spPr>
          <a:xfrm>
            <a:off x="838200" y="256700"/>
            <a:ext cx="8160834" cy="65899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d-ID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F462E7B-C409-F740-912B-D4B0FC236C1C}"/>
              </a:ext>
            </a:extLst>
          </p:cNvPr>
          <p:cNvSpPr/>
          <p:nvPr/>
        </p:nvSpPr>
        <p:spPr>
          <a:xfrm>
            <a:off x="540853" y="6261192"/>
            <a:ext cx="11110293" cy="53315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65B47CC-E507-4B93-8EDB-4426ABDE9226}"/>
              </a:ext>
            </a:extLst>
          </p:cNvPr>
          <p:cNvCxnSpPr>
            <a:cxnSpLocks/>
          </p:cNvCxnSpPr>
          <p:nvPr/>
        </p:nvCxnSpPr>
        <p:spPr>
          <a:xfrm>
            <a:off x="982980" y="915697"/>
            <a:ext cx="1341120" cy="0"/>
          </a:xfrm>
          <a:prstGeom prst="line">
            <a:avLst/>
          </a:prstGeom>
          <a:ln w="793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2413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08" r:id="rId2"/>
    <p:sldLayoutId id="2147483706" r:id="rId3"/>
    <p:sldLayoutId id="2147483703" r:id="rId4"/>
    <p:sldLayoutId id="2147483705" r:id="rId5"/>
    <p:sldLayoutId id="2147483704" r:id="rId6"/>
    <p:sldLayoutId id="2147483711" r:id="rId7"/>
    <p:sldLayoutId id="2147483712" r:id="rId8"/>
    <p:sldLayoutId id="2147483713" r:id="rId9"/>
    <p:sldLayoutId id="2147483714" r:id="rId10"/>
    <p:sldLayoutId id="2147483693" r:id="rId11"/>
    <p:sldLayoutId id="2147483694" r:id="rId12"/>
    <p:sldLayoutId id="2147483695" r:id="rId13"/>
    <p:sldLayoutId id="2147483696" r:id="rId14"/>
    <p:sldLayoutId id="2147483697" r:id="rId15"/>
    <p:sldLayoutId id="2147483698" r:id="rId16"/>
    <p:sldLayoutId id="2147483699" r:id="rId17"/>
    <p:sldLayoutId id="2147483700" r:id="rId18"/>
    <p:sldLayoutId id="2147483701" r:id="rId19"/>
    <p:sldLayoutId id="2147483702" r:id="rId20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C0E07C-B2A5-4876-BCB9-C7F7BC9CD6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037968"/>
            <a:ext cx="10515600" cy="51389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id-ID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E2E08F-724E-463E-A003-C0C06B0B30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18179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March 26, 2023</a:t>
            </a:r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9C14AB-1C03-4603-B0A6-B56A8E0A88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953460" y="6356350"/>
            <a:ext cx="62195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r>
              <a:rPr lang="en-US"/>
              <a:t>STONNE Tutorial @ ASPLOS 2023</a:t>
            </a:r>
            <a:endParaRPr lang="id-ID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9EA8A2-0271-449E-87E6-D7D2534128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74629" y="6356350"/>
            <a:ext cx="20791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460FDD-9629-4AEC-8D26-475411E7BDE6}" type="slidenum">
              <a:rPr lang="id-ID" smtClean="0"/>
              <a:t>‹Nº›</a:t>
            </a:fld>
            <a:endParaRPr lang="id-ID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37C5D7B-856B-42D4-8200-824D496C6437}"/>
              </a:ext>
            </a:extLst>
          </p:cNvPr>
          <p:cNvSpPr txBox="1">
            <a:spLocks/>
          </p:cNvSpPr>
          <p:nvPr userDrawn="1"/>
        </p:nvSpPr>
        <p:spPr>
          <a:xfrm>
            <a:off x="838200" y="256700"/>
            <a:ext cx="8160834" cy="65899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d-ID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F462E7B-C409-F740-912B-D4B0FC236C1C}"/>
              </a:ext>
            </a:extLst>
          </p:cNvPr>
          <p:cNvSpPr/>
          <p:nvPr userDrawn="1"/>
        </p:nvSpPr>
        <p:spPr>
          <a:xfrm>
            <a:off x="540853" y="6303035"/>
            <a:ext cx="11110293" cy="53315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65B47CC-E507-4B93-8EDB-4426ABDE9226}"/>
              </a:ext>
            </a:extLst>
          </p:cNvPr>
          <p:cNvCxnSpPr>
            <a:cxnSpLocks/>
          </p:cNvCxnSpPr>
          <p:nvPr userDrawn="1"/>
        </p:nvCxnSpPr>
        <p:spPr>
          <a:xfrm>
            <a:off x="982980" y="915697"/>
            <a:ext cx="1341120" cy="0"/>
          </a:xfrm>
          <a:prstGeom prst="line">
            <a:avLst/>
          </a:prstGeom>
          <a:ln w="793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4982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86" r:id="rId3"/>
    <p:sldLayoutId id="2147483651" r:id="rId4"/>
    <p:sldLayoutId id="2147483652" r:id="rId5"/>
    <p:sldLayoutId id="2147483688" r:id="rId6"/>
    <p:sldLayoutId id="2147483687" r:id="rId7"/>
    <p:sldLayoutId id="2147483685" r:id="rId8"/>
    <p:sldLayoutId id="2147483659" r:id="rId9"/>
    <p:sldLayoutId id="2147483681" r:id="rId10"/>
    <p:sldLayoutId id="2147483684" r:id="rId11"/>
    <p:sldLayoutId id="2147483682" r:id="rId12"/>
    <p:sldLayoutId id="2147483655" r:id="rId13"/>
    <p:sldLayoutId id="2147483656" r:id="rId14"/>
    <p:sldLayoutId id="2147483658" r:id="rId15"/>
    <p:sldLayoutId id="2147483653" r:id="rId16"/>
    <p:sldLayoutId id="2147483657" r:id="rId17"/>
    <p:sldLayoutId id="2147483654" r:id="rId18"/>
    <p:sldLayoutId id="2147483683" r:id="rId19"/>
    <p:sldLayoutId id="2147483689" r:id="rId20"/>
    <p:sldLayoutId id="2147483690" r:id="rId21"/>
    <p:sldLayoutId id="2147483691" r:id="rId22"/>
    <p:sldLayoutId id="2147483692" r:id="rId2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C0E07C-B2A5-4876-BCB9-C7F7BC9CD6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037968"/>
            <a:ext cx="10515600" cy="51389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id-ID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E2E08F-724E-463E-A003-C0C06B0B30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1485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B320FA-2164-1441-AABE-74B241989D5C}" type="datetime4">
              <a:rPr lang="en-US" smtClean="0"/>
              <a:t>March 23,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9C14AB-1C03-4603-B0A6-B56A8E0A88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971800" y="6386733"/>
            <a:ext cx="55592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ASPLOS 2022, Tutorial: STONNE:A Simulation Tool for Neural Network Engines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9EA8A2-0271-449E-87E6-D7D2534128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84564" y="6356350"/>
            <a:ext cx="6692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EF45D5-C091-2E4F-8430-35B0416CC0E0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37C5D7B-856B-42D4-8200-824D496C6437}"/>
              </a:ext>
            </a:extLst>
          </p:cNvPr>
          <p:cNvSpPr txBox="1">
            <a:spLocks/>
          </p:cNvSpPr>
          <p:nvPr/>
        </p:nvSpPr>
        <p:spPr>
          <a:xfrm>
            <a:off x="838200" y="256700"/>
            <a:ext cx="8160834" cy="65899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d-ID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F462E7B-C409-F740-912B-D4B0FC236C1C}"/>
              </a:ext>
            </a:extLst>
          </p:cNvPr>
          <p:cNvSpPr/>
          <p:nvPr/>
        </p:nvSpPr>
        <p:spPr>
          <a:xfrm>
            <a:off x="540853" y="6261192"/>
            <a:ext cx="11110293" cy="53315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65B47CC-E507-4B93-8EDB-4426ABDE9226}"/>
              </a:ext>
            </a:extLst>
          </p:cNvPr>
          <p:cNvCxnSpPr>
            <a:cxnSpLocks/>
          </p:cNvCxnSpPr>
          <p:nvPr/>
        </p:nvCxnSpPr>
        <p:spPr>
          <a:xfrm>
            <a:off x="982980" y="915697"/>
            <a:ext cx="1341120" cy="0"/>
          </a:xfrm>
          <a:prstGeom prst="line">
            <a:avLst/>
          </a:prstGeom>
          <a:ln w="793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2413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  <p:sldLayoutId id="2147483725" r:id="rId10"/>
    <p:sldLayoutId id="2147483726" r:id="rId11"/>
    <p:sldLayoutId id="2147483727" r:id="rId12"/>
    <p:sldLayoutId id="2147483728" r:id="rId13"/>
    <p:sldLayoutId id="2147483729" r:id="rId14"/>
    <p:sldLayoutId id="2147483730" r:id="rId15"/>
    <p:sldLayoutId id="2147483731" r:id="rId16"/>
    <p:sldLayoutId id="2147483732" r:id="rId17"/>
    <p:sldLayoutId id="2147483733" r:id="rId18"/>
    <p:sldLayoutId id="2147483734" r:id="rId19"/>
    <p:sldLayoutId id="2147483735" r:id="rId2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jlabellan@ucam.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tonne-simulator/stonne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tonne-simulator/stonne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stonne-simulator.github.io/ASPLOSTUT.html" TargetMode="External"/><Relationship Id="rId1" Type="http://schemas.openxmlformats.org/officeDocument/2006/relationships/slideLayout" Target="../slideLayouts/slideLayout4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tonne-simulator/stonne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tonne-simulator/stonne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0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0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0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0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0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0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0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0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0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0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14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0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0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0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stonne-simulator/stonne" TargetMode="External"/><Relationship Id="rId1" Type="http://schemas.openxmlformats.org/officeDocument/2006/relationships/slideLayout" Target="../slideLayouts/slideLayout20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9.xml"/><Relationship Id="rId4" Type="http://schemas.openxmlformats.org/officeDocument/2006/relationships/image" Target="../media/image33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hyperlink" Target="mailto:jlabellan@ucam.edu" TargetMode="External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0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0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0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0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0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5.xml"/><Relationship Id="rId2" Type="http://schemas.openxmlformats.org/officeDocument/2006/relationships/slideLayout" Target="../slideLayouts/slideLayout20.xml"/><Relationship Id="rId1" Type="http://schemas.openxmlformats.org/officeDocument/2006/relationships/themeOverride" Target="../theme/themeOverride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0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0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0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0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0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0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0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0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14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14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42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0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0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0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0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0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0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0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jpeg"/><Relationship Id="rId4" Type="http://schemas.openxmlformats.org/officeDocument/2006/relationships/image" Target="../media/image3.png"/><Relationship Id="rId9" Type="http://schemas.openxmlformats.org/officeDocument/2006/relationships/image" Target="../media/image9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9084F-785A-7A41-9F0F-D10790B9E1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7500" y="2188656"/>
            <a:ext cx="11168009" cy="1655762"/>
          </a:xfrm>
        </p:spPr>
        <p:txBody>
          <a:bodyPr>
            <a:normAutofit/>
          </a:bodyPr>
          <a:lstStyle/>
          <a:p>
            <a:r>
              <a:rPr lang="es-ES" sz="3600" dirty="0"/>
              <a:t>A</a:t>
            </a:r>
            <a:r>
              <a:rPr lang="es-ES" sz="3600" b="1" dirty="0"/>
              <a:t> </a:t>
            </a:r>
            <a:r>
              <a:rPr lang="es-ES" sz="3600" b="1" dirty="0" err="1"/>
              <a:t>S</a:t>
            </a:r>
            <a:r>
              <a:rPr lang="es-ES" sz="3600" dirty="0" err="1"/>
              <a:t>imulation</a:t>
            </a:r>
            <a:r>
              <a:rPr lang="es-ES" sz="3600" dirty="0"/>
              <a:t> </a:t>
            </a:r>
            <a:r>
              <a:rPr lang="es-ES" sz="3600" b="1" dirty="0" err="1"/>
              <a:t>TO</a:t>
            </a:r>
            <a:r>
              <a:rPr lang="es-ES" sz="3600" dirty="0" err="1"/>
              <a:t>ol</a:t>
            </a:r>
            <a:r>
              <a:rPr lang="es-ES" sz="3600" dirty="0"/>
              <a:t> </a:t>
            </a:r>
            <a:r>
              <a:rPr lang="es-ES" sz="3600" dirty="0" err="1"/>
              <a:t>for</a:t>
            </a:r>
            <a:r>
              <a:rPr lang="es-ES" sz="3600" dirty="0"/>
              <a:t> </a:t>
            </a:r>
            <a:r>
              <a:rPr lang="es-ES" sz="3600" b="1" dirty="0"/>
              <a:t>N</a:t>
            </a:r>
            <a:r>
              <a:rPr lang="es-ES" sz="3600" dirty="0"/>
              <a:t>eural </a:t>
            </a:r>
            <a:r>
              <a:rPr lang="es-ES" sz="3600" b="1" dirty="0"/>
              <a:t>N</a:t>
            </a:r>
            <a:r>
              <a:rPr lang="es-ES" sz="3600" dirty="0"/>
              <a:t>etwork </a:t>
            </a:r>
            <a:r>
              <a:rPr lang="es-ES" sz="3600" b="1" dirty="0" err="1"/>
              <a:t>E</a:t>
            </a:r>
            <a:r>
              <a:rPr lang="es-ES" sz="3600" dirty="0" err="1"/>
              <a:t>ngines</a:t>
            </a:r>
            <a:endParaRPr lang="en-US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9CB526-DD28-894F-805B-BB6EC93766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06977" y="4128302"/>
            <a:ext cx="9378043" cy="16557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José L. Abellán, PhD</a:t>
            </a:r>
          </a:p>
          <a:p>
            <a:r>
              <a:rPr lang="es-ES" dirty="0">
                <a:hlinkClick r:id="rId3"/>
              </a:rPr>
              <a:t>jlabellan@um.es</a:t>
            </a:r>
            <a:endParaRPr lang="es-ES" dirty="0">
              <a:cs typeface="Calibri" panose="020F0502020204030204"/>
            </a:endParaRPr>
          </a:p>
          <a:p>
            <a:r>
              <a:rPr lang="es-ES" dirty="0" err="1"/>
              <a:t>University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Murcia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E95A93-3D9F-3348-82B8-7A046E9847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23505" y="150902"/>
            <a:ext cx="2851882" cy="9853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559A823-4738-9B4F-BD72-73BA8AAD53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6699" y="34012"/>
            <a:ext cx="1797232" cy="1299710"/>
          </a:xfrm>
          <a:prstGeom prst="rect">
            <a:avLst/>
          </a:prstGeom>
        </p:spPr>
      </p:pic>
      <p:pic>
        <p:nvPicPr>
          <p:cNvPr id="9" name="Google Shape;180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22680" y="979554"/>
            <a:ext cx="2546635" cy="18504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542498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8" name="Google Shape;22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7633" y="2268167"/>
            <a:ext cx="7950200" cy="3008367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32"/>
          <p:cNvSpPr txBox="1"/>
          <p:nvPr/>
        </p:nvSpPr>
        <p:spPr>
          <a:xfrm>
            <a:off x="2101199" y="5180834"/>
            <a:ext cx="6552943" cy="61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s" sz="2400" b="1" dirty="0"/>
              <a:t>State-of-the-art Simulators for DNN Accelerators</a:t>
            </a:r>
            <a:endParaRPr sz="2400" b="1" dirty="0"/>
          </a:p>
        </p:txBody>
      </p:sp>
      <p:sp>
        <p:nvSpPr>
          <p:cNvPr id="11" name="Google Shape;218;p31"/>
          <p:cNvSpPr txBox="1">
            <a:spLocks noGrp="1"/>
          </p:cNvSpPr>
          <p:nvPr>
            <p:ph type="title"/>
          </p:nvPr>
        </p:nvSpPr>
        <p:spPr>
          <a:xfrm>
            <a:off x="838200" y="245205"/>
            <a:ext cx="10515600" cy="1325563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s" dirty="0"/>
              <a:t>Why another simulator for DNN accelerators?</a:t>
            </a:r>
            <a:endParaRPr dirty="0"/>
          </a:p>
        </p:txBody>
      </p:sp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8DC26CC9-58C2-C377-02D4-333AA2427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2153" y="6356350"/>
            <a:ext cx="8256107" cy="365125"/>
          </a:xfrm>
        </p:spPr>
        <p:txBody>
          <a:bodyPr/>
          <a:lstStyle/>
          <a:p>
            <a:r>
              <a:rPr lang="en-US"/>
              <a:t>STONNE Tutorial @ ASPLOS 2023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020439-D39F-FD1C-E6E5-32C8ADE81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F45D5-C091-2E4F-8430-35B0416CC0E0}" type="slidenum">
              <a:rPr lang="en-US" smtClean="0"/>
              <a:t>10</a:t>
            </a:fld>
            <a:endParaRPr lang="en-US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D8FBEEBE-F892-D35E-9B9F-D972274CCC34}"/>
              </a:ext>
            </a:extLst>
          </p:cNvPr>
          <p:cNvSpPr txBox="1"/>
          <p:nvPr/>
        </p:nvSpPr>
        <p:spPr>
          <a:xfrm>
            <a:off x="3044093" y="992554"/>
            <a:ext cx="891735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1400" dirty="0">
                <a:solidFill>
                  <a:srgbClr val="0070C0"/>
                </a:solidFill>
              </a:rPr>
              <a:t>F. Muñoz-Martínez, J. L. </a:t>
            </a:r>
            <a:r>
              <a:rPr lang="en-US" sz="1400" dirty="0" err="1">
                <a:solidFill>
                  <a:srgbClr val="0070C0"/>
                </a:solidFill>
              </a:rPr>
              <a:t>Abellán</a:t>
            </a:r>
            <a:r>
              <a:rPr lang="en-US" sz="1400" dirty="0">
                <a:solidFill>
                  <a:srgbClr val="0070C0"/>
                </a:solidFill>
              </a:rPr>
              <a:t>, M. E. Acacio and T. Krishna, "STONNE: Enabling Cycle-Level Microarchitectural Simulation for DNN Inference Accelerators”. Proc. of </a:t>
            </a:r>
            <a:r>
              <a:rPr lang="en-US" sz="1400" b="1" dirty="0">
                <a:solidFill>
                  <a:srgbClr val="0070C0"/>
                </a:solidFill>
              </a:rPr>
              <a:t>IISWC 2021</a:t>
            </a:r>
            <a:r>
              <a:rPr lang="en-US" sz="1400" dirty="0">
                <a:solidFill>
                  <a:srgbClr val="0070C0"/>
                </a:solidFill>
              </a:rPr>
              <a:t>.</a:t>
            </a:r>
            <a:r>
              <a:rPr lang="en-US" sz="1400" dirty="0"/>
              <a:t>​</a:t>
            </a:r>
            <a:endParaRPr lang="en-US" sz="14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027065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7" name="Google Shape;23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7633" y="2268167"/>
            <a:ext cx="7950200" cy="3008367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33"/>
          <p:cNvSpPr txBox="1"/>
          <p:nvPr/>
        </p:nvSpPr>
        <p:spPr>
          <a:xfrm>
            <a:off x="2101199" y="5180834"/>
            <a:ext cx="6454971" cy="61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s" sz="2400" b="1" dirty="0"/>
              <a:t>State-of-the-art Simulators for DNN Accelerators</a:t>
            </a:r>
            <a:endParaRPr sz="2400" b="1" dirty="0"/>
          </a:p>
        </p:txBody>
      </p:sp>
      <p:sp>
        <p:nvSpPr>
          <p:cNvPr id="239" name="Google Shape;239;p33"/>
          <p:cNvSpPr/>
          <p:nvPr/>
        </p:nvSpPr>
        <p:spPr>
          <a:xfrm>
            <a:off x="945067" y="2877333"/>
            <a:ext cx="7760000" cy="6044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cxnSp>
        <p:nvCxnSpPr>
          <p:cNvPr id="240" name="Google Shape;240;p33"/>
          <p:cNvCxnSpPr>
            <a:stCxn id="239" idx="3"/>
          </p:cNvCxnSpPr>
          <p:nvPr/>
        </p:nvCxnSpPr>
        <p:spPr>
          <a:xfrm>
            <a:off x="8705067" y="3179533"/>
            <a:ext cx="700800" cy="132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41" name="Google Shape;241;p33"/>
          <p:cNvSpPr txBox="1"/>
          <p:nvPr/>
        </p:nvSpPr>
        <p:spPr>
          <a:xfrm>
            <a:off x="9440967" y="2824933"/>
            <a:ext cx="2794000" cy="73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s" sz="1600" b="1" dirty="0"/>
              <a:t>RTL implementations are </a:t>
            </a:r>
            <a:endParaRPr sz="1600" b="1" dirty="0"/>
          </a:p>
          <a:p>
            <a:r>
              <a:rPr lang="es" sz="1600" b="1" dirty="0"/>
              <a:t>slow to modify</a:t>
            </a:r>
            <a:endParaRPr sz="1600" b="1" dirty="0"/>
          </a:p>
        </p:txBody>
      </p:sp>
      <p:sp>
        <p:nvSpPr>
          <p:cNvPr id="13" name="Google Shape;218;p31"/>
          <p:cNvSpPr txBox="1">
            <a:spLocks noGrp="1"/>
          </p:cNvSpPr>
          <p:nvPr>
            <p:ph type="title"/>
          </p:nvPr>
        </p:nvSpPr>
        <p:spPr>
          <a:xfrm>
            <a:off x="838200" y="245205"/>
            <a:ext cx="10515600" cy="1325563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s" dirty="0"/>
              <a:t>Why another simulator for DNN accelerators?</a:t>
            </a:r>
            <a:endParaRPr dirty="0"/>
          </a:p>
        </p:txBody>
      </p:sp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D07F2D1C-5D9A-E666-A2CD-94D3480C7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2153" y="6356350"/>
            <a:ext cx="8256107" cy="365125"/>
          </a:xfrm>
        </p:spPr>
        <p:txBody>
          <a:bodyPr/>
          <a:lstStyle/>
          <a:p>
            <a:r>
              <a:rPr lang="en-US"/>
              <a:t>STONNE Tutorial @ ASPLOS 2023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763523-546A-4E2F-A7E5-EB5B9FBD7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F45D5-C091-2E4F-8430-35B0416CC0E0}" type="slidenum">
              <a:rPr lang="en-US" smtClean="0"/>
              <a:t>11</a:t>
            </a:fld>
            <a:endParaRPr lang="en-US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0667568B-04A0-3A80-A564-2FD3577047AA}"/>
              </a:ext>
            </a:extLst>
          </p:cNvPr>
          <p:cNvSpPr txBox="1"/>
          <p:nvPr/>
        </p:nvSpPr>
        <p:spPr>
          <a:xfrm>
            <a:off x="3044093" y="992554"/>
            <a:ext cx="891735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1400" dirty="0">
                <a:solidFill>
                  <a:srgbClr val="0070C0"/>
                </a:solidFill>
              </a:rPr>
              <a:t>F. Muñoz-Martínez, J. L. </a:t>
            </a:r>
            <a:r>
              <a:rPr lang="en-US" sz="1400" dirty="0" err="1">
                <a:solidFill>
                  <a:srgbClr val="0070C0"/>
                </a:solidFill>
              </a:rPr>
              <a:t>Abellán</a:t>
            </a:r>
            <a:r>
              <a:rPr lang="en-US" sz="1400" dirty="0">
                <a:solidFill>
                  <a:srgbClr val="0070C0"/>
                </a:solidFill>
              </a:rPr>
              <a:t>, M. E. Acacio and T. Krishna, "STONNE: Enabling Cycle-Level Microarchitectural Simulation for DNN Inference Accelerators”. Proc. of </a:t>
            </a:r>
            <a:r>
              <a:rPr lang="en-US" sz="1400" b="1" dirty="0">
                <a:solidFill>
                  <a:srgbClr val="0070C0"/>
                </a:solidFill>
              </a:rPr>
              <a:t>IISWC 2021</a:t>
            </a:r>
            <a:r>
              <a:rPr lang="en-US" sz="1400" dirty="0">
                <a:solidFill>
                  <a:srgbClr val="0070C0"/>
                </a:solidFill>
              </a:rPr>
              <a:t>.</a:t>
            </a:r>
            <a:r>
              <a:rPr lang="en-US" sz="1400" dirty="0"/>
              <a:t>​</a:t>
            </a:r>
            <a:endParaRPr lang="en-US" sz="14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920441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" name="Google Shape;24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7633" y="2268167"/>
            <a:ext cx="7950200" cy="3008367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34"/>
          <p:cNvSpPr txBox="1"/>
          <p:nvPr/>
        </p:nvSpPr>
        <p:spPr>
          <a:xfrm>
            <a:off x="2101200" y="5180834"/>
            <a:ext cx="6414150" cy="61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s" sz="2400" b="1" dirty="0"/>
              <a:t>State-of-the-art Simulators for DNN Accelerators</a:t>
            </a:r>
            <a:endParaRPr sz="2400" b="1" dirty="0"/>
          </a:p>
        </p:txBody>
      </p:sp>
      <p:sp>
        <p:nvSpPr>
          <p:cNvPr id="251" name="Google Shape;251;p34"/>
          <p:cNvSpPr/>
          <p:nvPr/>
        </p:nvSpPr>
        <p:spPr>
          <a:xfrm>
            <a:off x="945067" y="3470180"/>
            <a:ext cx="7760000" cy="10712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cxnSp>
        <p:nvCxnSpPr>
          <p:cNvPr id="252" name="Google Shape;252;p34"/>
          <p:cNvCxnSpPr>
            <a:stCxn id="251" idx="3"/>
          </p:cNvCxnSpPr>
          <p:nvPr/>
        </p:nvCxnSpPr>
        <p:spPr>
          <a:xfrm>
            <a:off x="8705067" y="4005780"/>
            <a:ext cx="700800" cy="132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53" name="Google Shape;253;p34"/>
          <p:cNvSpPr txBox="1"/>
          <p:nvPr/>
        </p:nvSpPr>
        <p:spPr>
          <a:xfrm>
            <a:off x="9405867" y="3677367"/>
            <a:ext cx="2794000" cy="73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s" sz="1600" b="1" dirty="0"/>
              <a:t>Analytical models are not accurate for complex designs</a:t>
            </a:r>
            <a:endParaRPr sz="1600" b="1" dirty="0"/>
          </a:p>
        </p:txBody>
      </p:sp>
      <p:sp>
        <p:nvSpPr>
          <p:cNvPr id="13" name="Google Shape;218;p31"/>
          <p:cNvSpPr txBox="1">
            <a:spLocks noGrp="1"/>
          </p:cNvSpPr>
          <p:nvPr>
            <p:ph type="title"/>
          </p:nvPr>
        </p:nvSpPr>
        <p:spPr>
          <a:xfrm>
            <a:off x="838200" y="245205"/>
            <a:ext cx="10515600" cy="1325563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s" dirty="0"/>
              <a:t>Why another simulator for DNN accelerators?</a:t>
            </a:r>
            <a:endParaRPr dirty="0"/>
          </a:p>
        </p:txBody>
      </p:sp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245E3AA9-5601-8568-5DAE-08F282AEC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2153" y="6356350"/>
            <a:ext cx="8256107" cy="365125"/>
          </a:xfrm>
        </p:spPr>
        <p:txBody>
          <a:bodyPr/>
          <a:lstStyle/>
          <a:p>
            <a:r>
              <a:rPr lang="en-US"/>
              <a:t>STONNE Tutorial @ ASPLOS 2023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947605-2DF7-5704-E977-90831C0C8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F45D5-C091-2E4F-8430-35B0416CC0E0}" type="slidenum">
              <a:rPr lang="en-US" smtClean="0"/>
              <a:t>12</a:t>
            </a:fld>
            <a:endParaRPr lang="en-US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B523B696-B224-9F25-AFEE-76A97D9BCB41}"/>
              </a:ext>
            </a:extLst>
          </p:cNvPr>
          <p:cNvSpPr txBox="1"/>
          <p:nvPr/>
        </p:nvSpPr>
        <p:spPr>
          <a:xfrm>
            <a:off x="3044093" y="992554"/>
            <a:ext cx="891735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1400" dirty="0">
                <a:solidFill>
                  <a:srgbClr val="0070C0"/>
                </a:solidFill>
              </a:rPr>
              <a:t>F. Muñoz-Martínez, J. L. </a:t>
            </a:r>
            <a:r>
              <a:rPr lang="en-US" sz="1400" dirty="0" err="1">
                <a:solidFill>
                  <a:srgbClr val="0070C0"/>
                </a:solidFill>
              </a:rPr>
              <a:t>Abellán</a:t>
            </a:r>
            <a:r>
              <a:rPr lang="en-US" sz="1400" dirty="0">
                <a:solidFill>
                  <a:srgbClr val="0070C0"/>
                </a:solidFill>
              </a:rPr>
              <a:t>, M. E. Acacio and T. Krishna, "STONNE: Enabling Cycle-Level Microarchitectural Simulation for DNN Inference Accelerators”. Proc. of </a:t>
            </a:r>
            <a:r>
              <a:rPr lang="en-US" sz="1400" b="1" dirty="0">
                <a:solidFill>
                  <a:srgbClr val="0070C0"/>
                </a:solidFill>
              </a:rPr>
              <a:t>IISWC 2021</a:t>
            </a:r>
            <a:r>
              <a:rPr lang="en-US" sz="1400" dirty="0">
                <a:solidFill>
                  <a:srgbClr val="0070C0"/>
                </a:solidFill>
              </a:rPr>
              <a:t>.</a:t>
            </a:r>
            <a:r>
              <a:rPr lang="en-US" sz="1400" dirty="0"/>
              <a:t>​</a:t>
            </a:r>
            <a:endParaRPr lang="en-US" sz="14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003751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1" name="Google Shape;261;p35"/>
          <p:cNvPicPr preferRelativeResize="0"/>
          <p:nvPr/>
        </p:nvPicPr>
        <p:blipFill rotWithShape="1">
          <a:blip r:embed="rId3">
            <a:alphaModFix/>
          </a:blip>
          <a:srcRect r="1563"/>
          <a:stretch/>
        </p:blipFill>
        <p:spPr>
          <a:xfrm>
            <a:off x="174174" y="1845893"/>
            <a:ext cx="12001497" cy="3164254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250;p34"/>
          <p:cNvSpPr txBox="1"/>
          <p:nvPr/>
        </p:nvSpPr>
        <p:spPr>
          <a:xfrm>
            <a:off x="1066800" y="5285272"/>
            <a:ext cx="10553700" cy="61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Cycle-level simulation is required to faithfully model complex DNN architectures</a:t>
            </a:r>
            <a:endParaRPr sz="2400" b="1" dirty="0">
              <a:solidFill>
                <a:srgbClr val="00B050"/>
              </a:solidFill>
            </a:endParaRPr>
          </a:p>
        </p:txBody>
      </p:sp>
      <p:sp>
        <p:nvSpPr>
          <p:cNvPr id="10" name="Google Shape;218;p31"/>
          <p:cNvSpPr txBox="1">
            <a:spLocks noGrp="1"/>
          </p:cNvSpPr>
          <p:nvPr>
            <p:ph type="title"/>
          </p:nvPr>
        </p:nvSpPr>
        <p:spPr>
          <a:xfrm>
            <a:off x="838200" y="245205"/>
            <a:ext cx="10515600" cy="1325563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s" dirty="0"/>
              <a:t>Why another simulator for DNN accelerators?</a:t>
            </a:r>
            <a:endParaRPr dirty="0"/>
          </a:p>
        </p:txBody>
      </p:sp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0160C4B1-C195-6458-F6F4-045BCB666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2153" y="6356350"/>
            <a:ext cx="8256107" cy="365125"/>
          </a:xfrm>
        </p:spPr>
        <p:txBody>
          <a:bodyPr/>
          <a:lstStyle/>
          <a:p>
            <a:r>
              <a:rPr lang="en-US"/>
              <a:t>STONNE Tutorial @ ASPLOS 2023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CBC241-FC88-2FF8-818A-F518674BB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F45D5-C091-2E4F-8430-35B0416CC0E0}" type="slidenum">
              <a:rPr lang="en-US" smtClean="0"/>
              <a:t>13</a:t>
            </a:fld>
            <a:endParaRPr lang="en-US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8134BCD0-497B-3648-8BDB-DD425A23E840}"/>
              </a:ext>
            </a:extLst>
          </p:cNvPr>
          <p:cNvSpPr txBox="1"/>
          <p:nvPr/>
        </p:nvSpPr>
        <p:spPr>
          <a:xfrm>
            <a:off x="3044093" y="992554"/>
            <a:ext cx="891735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1400" dirty="0">
                <a:solidFill>
                  <a:srgbClr val="0070C0"/>
                </a:solidFill>
              </a:rPr>
              <a:t>F. Muñoz-Martínez, J. L. </a:t>
            </a:r>
            <a:r>
              <a:rPr lang="en-US" sz="1400" dirty="0" err="1">
                <a:solidFill>
                  <a:srgbClr val="0070C0"/>
                </a:solidFill>
              </a:rPr>
              <a:t>Abellán</a:t>
            </a:r>
            <a:r>
              <a:rPr lang="en-US" sz="1400" dirty="0">
                <a:solidFill>
                  <a:srgbClr val="0070C0"/>
                </a:solidFill>
              </a:rPr>
              <a:t>, M. E. Acacio and T. Krishna, "STONNE: Enabling Cycle-Level Microarchitectural Simulation for DNN Inference Accelerators”. Proc. of </a:t>
            </a:r>
            <a:r>
              <a:rPr lang="en-US" sz="1400" b="1" dirty="0">
                <a:solidFill>
                  <a:srgbClr val="0070C0"/>
                </a:solidFill>
              </a:rPr>
              <a:t>IISWC 2021</a:t>
            </a:r>
            <a:r>
              <a:rPr lang="en-US" sz="1400" dirty="0">
                <a:solidFill>
                  <a:srgbClr val="0070C0"/>
                </a:solidFill>
              </a:rPr>
              <a:t>.</a:t>
            </a:r>
            <a:r>
              <a:rPr lang="en-US" sz="1400" dirty="0"/>
              <a:t>​</a:t>
            </a:r>
            <a:endParaRPr lang="en-US" sz="14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05540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2C3FE-EE30-764B-883C-26FDD922F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15C54D-F9D9-7E43-AE58-8C0A860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40000"/>
                    <a:lumOff val="60000"/>
                  </a:schemeClr>
                </a:solidFill>
              </a:rPr>
              <a:t>Motivation</a:t>
            </a:r>
          </a:p>
          <a:p>
            <a:r>
              <a:rPr lang="en-US" dirty="0"/>
              <a:t>STONNE Framework</a:t>
            </a:r>
          </a:p>
          <a:p>
            <a:r>
              <a:rPr lang="en-US" dirty="0">
                <a:solidFill>
                  <a:schemeClr val="tx1">
                    <a:lumMod val="40000"/>
                    <a:lumOff val="60000"/>
                  </a:schemeClr>
                </a:solidFill>
              </a:rPr>
              <a:t>Validation</a:t>
            </a:r>
          </a:p>
          <a:p>
            <a:r>
              <a:rPr lang="en-US" dirty="0">
                <a:solidFill>
                  <a:schemeClr val="tx1">
                    <a:lumMod val="40000"/>
                    <a:lumOff val="60000"/>
                  </a:schemeClr>
                </a:solidFill>
              </a:rPr>
              <a:t>Uses Cases of STONNE</a:t>
            </a:r>
          </a:p>
          <a:p>
            <a:r>
              <a:rPr lang="en-US" dirty="0">
                <a:solidFill>
                  <a:schemeClr val="tx1">
                    <a:lumMod val="40000"/>
                    <a:lumOff val="60000"/>
                  </a:schemeClr>
                </a:solidFill>
              </a:rPr>
              <a:t>Conclusions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04C134-7518-2E2C-400D-5F9CEAD26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2153" y="6356350"/>
            <a:ext cx="8256107" cy="365125"/>
          </a:xfrm>
        </p:spPr>
        <p:txBody>
          <a:bodyPr/>
          <a:lstStyle/>
          <a:p>
            <a:r>
              <a:rPr lang="en-US"/>
              <a:t>STONNE Tutorial @ ASPLOS 2023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CC1451-3EA4-A22C-FA6A-2E24EE2A1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F45D5-C091-2E4F-8430-35B0416CC0E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9322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r>
              <a:rPr lang="es" dirty="0"/>
              <a:t>STONNE Framework</a:t>
            </a:r>
            <a:endParaRPr dirty="0"/>
          </a:p>
        </p:txBody>
      </p:sp>
      <p:sp>
        <p:nvSpPr>
          <p:cNvPr id="275" name="Google Shape;275;p37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s" dirty="0"/>
              <a:t>STONNE is a cycle-level microarchitectural simulator written in C++ for DNN inference accelerators.</a:t>
            </a:r>
            <a:endParaRPr dirty="0"/>
          </a:p>
          <a:p>
            <a:r>
              <a:rPr lang="es" dirty="0"/>
              <a:t>Open-Sourced under the MIT License:</a:t>
            </a:r>
            <a:endParaRPr dirty="0"/>
          </a:p>
          <a:p>
            <a:pPr lvl="1"/>
            <a:r>
              <a:rPr lang="es" dirty="0">
                <a:hlinkClick r:id="rId3"/>
              </a:rPr>
              <a:t>https://github.com/stonne-simulator/stonne</a:t>
            </a:r>
            <a:endParaRPr dirty="0"/>
          </a:p>
          <a:p>
            <a:r>
              <a:rPr lang="es" dirty="0"/>
              <a:t>STONNE is composed of 3 main building blocks:</a:t>
            </a:r>
            <a:endParaRPr dirty="0"/>
          </a:p>
          <a:p>
            <a:endParaRPr dirty="0"/>
          </a:p>
          <a:p>
            <a:endParaRPr dirty="0"/>
          </a:p>
        </p:txBody>
      </p:sp>
      <p:pic>
        <p:nvPicPr>
          <p:cNvPr id="8" name="Google Shape;285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93462" y="3914523"/>
            <a:ext cx="6396969" cy="221406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ADFD10AF-E868-AFF6-21B1-7990B6764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2153" y="6356350"/>
            <a:ext cx="8256107" cy="365125"/>
          </a:xfrm>
        </p:spPr>
        <p:txBody>
          <a:bodyPr/>
          <a:lstStyle/>
          <a:p>
            <a:r>
              <a:rPr lang="en-US"/>
              <a:t>STONNE Tutorial @ ASPLOS 2023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8F58FF-07DC-FE63-3E5F-D974501ED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F45D5-C091-2E4F-8430-35B0416CC0E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7240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r>
              <a:rPr lang="es" dirty="0"/>
              <a:t>Input Module</a:t>
            </a:r>
            <a:endParaRPr dirty="0"/>
          </a:p>
        </p:txBody>
      </p:sp>
      <p:sp>
        <p:nvSpPr>
          <p:cNvPr id="283" name="Google Shape;283;p38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s" dirty="0"/>
              <a:t>STONNE is a cycle-level microarchitectural simulator written in C++ for DNN inference accelerators.</a:t>
            </a:r>
            <a:endParaRPr dirty="0"/>
          </a:p>
          <a:p>
            <a:r>
              <a:rPr lang="es" dirty="0"/>
              <a:t>Open-Sourced under the MIT License:</a:t>
            </a:r>
            <a:endParaRPr dirty="0"/>
          </a:p>
          <a:p>
            <a:pPr lvl="1"/>
            <a:r>
              <a:rPr lang="es" dirty="0">
                <a:hlinkClick r:id="rId3"/>
              </a:rPr>
              <a:t>https://github.com/stonne-simulator/stonne</a:t>
            </a:r>
            <a:endParaRPr dirty="0"/>
          </a:p>
          <a:p>
            <a:r>
              <a:rPr lang="es" dirty="0"/>
              <a:t>STONNE is composed of 3 main building blocks:</a:t>
            </a:r>
            <a:endParaRPr dirty="0"/>
          </a:p>
          <a:p>
            <a:endParaRPr dirty="0"/>
          </a:p>
          <a:p>
            <a:endParaRPr dirty="0"/>
          </a:p>
        </p:txBody>
      </p:sp>
      <p:pic>
        <p:nvPicPr>
          <p:cNvPr id="285" name="Google Shape;285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93462" y="3914523"/>
            <a:ext cx="6396969" cy="2214067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38"/>
          <p:cNvSpPr/>
          <p:nvPr/>
        </p:nvSpPr>
        <p:spPr>
          <a:xfrm>
            <a:off x="2876261" y="3866163"/>
            <a:ext cx="2822410" cy="2310800"/>
          </a:xfrm>
          <a:prstGeom prst="rect">
            <a:avLst/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87" name="Google Shape;287;p38"/>
          <p:cNvSpPr txBox="1"/>
          <p:nvPr/>
        </p:nvSpPr>
        <p:spPr>
          <a:xfrm>
            <a:off x="1485867" y="5829500"/>
            <a:ext cx="16000" cy="61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endParaRPr sz="2400"/>
          </a:p>
        </p:txBody>
      </p:sp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63ED0E29-532A-44EA-F6E4-9189BBFD9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2153" y="6356350"/>
            <a:ext cx="8256107" cy="365125"/>
          </a:xfrm>
        </p:spPr>
        <p:txBody>
          <a:bodyPr/>
          <a:lstStyle/>
          <a:p>
            <a:r>
              <a:rPr lang="en-US"/>
              <a:t>STONNE Tutorial @ ASPLOS 2023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53289F-D3DA-F40A-442E-7E43E3490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F45D5-C091-2E4F-8430-35B0416CC0E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2581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r>
              <a:rPr lang="es" dirty="0"/>
              <a:t>Input Module</a:t>
            </a:r>
            <a:endParaRPr dirty="0"/>
          </a:p>
        </p:txBody>
      </p:sp>
      <p:sp>
        <p:nvSpPr>
          <p:cNvPr id="293" name="Google Shape;293;p39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s" b="1" dirty="0"/>
              <a:t>STONNE User Interface</a:t>
            </a:r>
            <a:r>
              <a:rPr lang="es" dirty="0"/>
              <a:t>:  A command line that the user can use to run an instance of the simulator with random input values. </a:t>
            </a:r>
            <a:endParaRPr dirty="0"/>
          </a:p>
          <a:p>
            <a:endParaRPr dirty="0"/>
          </a:p>
          <a:p>
            <a:endParaRPr dirty="0"/>
          </a:p>
        </p:txBody>
      </p:sp>
      <p:sp>
        <p:nvSpPr>
          <p:cNvPr id="295" name="Google Shape;295;p39"/>
          <p:cNvSpPr txBox="1"/>
          <p:nvPr/>
        </p:nvSpPr>
        <p:spPr>
          <a:xfrm>
            <a:off x="1485867" y="5829500"/>
            <a:ext cx="16000" cy="61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endParaRPr sz="2400"/>
          </a:p>
        </p:txBody>
      </p:sp>
      <p:pic>
        <p:nvPicPr>
          <p:cNvPr id="296" name="Google Shape;296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0501" y="2403667"/>
            <a:ext cx="8104399" cy="17768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Footer Placeholder 10">
            <a:extLst>
              <a:ext uri="{FF2B5EF4-FFF2-40B4-BE49-F238E27FC236}">
                <a16:creationId xmlns:a16="http://schemas.microsoft.com/office/drawing/2014/main" id="{8DDEF124-CEF9-7E4D-BC13-CCFAE0BE8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1" y="6356350"/>
            <a:ext cx="7475054" cy="365125"/>
          </a:xfrm>
        </p:spPr>
        <p:txBody>
          <a:bodyPr/>
          <a:lstStyle/>
          <a:p>
            <a:r>
              <a:rPr lang="en-US"/>
              <a:t>STONNE Tutorial @ ASPLOS 2023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24C612-18DC-BF28-5DCC-80739A709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F45D5-C091-2E4F-8430-35B0416CC0E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9518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r>
              <a:rPr lang="es" dirty="0"/>
              <a:t>Input Module</a:t>
            </a:r>
            <a:endParaRPr dirty="0"/>
          </a:p>
        </p:txBody>
      </p:sp>
      <p:sp>
        <p:nvSpPr>
          <p:cNvPr id="302" name="Google Shape;302;p40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s" b="1" dirty="0"/>
              <a:t>PyTorch Framework</a:t>
            </a:r>
            <a:r>
              <a:rPr lang="es" dirty="0"/>
              <a:t>:  We integrate Pytorch with STONNE so that instances of operations are off-loaded to the simulator. </a:t>
            </a:r>
            <a:endParaRPr dirty="0"/>
          </a:p>
          <a:p>
            <a:endParaRPr dirty="0"/>
          </a:p>
          <a:p>
            <a:endParaRPr dirty="0"/>
          </a:p>
        </p:txBody>
      </p:sp>
      <p:sp>
        <p:nvSpPr>
          <p:cNvPr id="304" name="Google Shape;304;p40"/>
          <p:cNvSpPr txBox="1"/>
          <p:nvPr/>
        </p:nvSpPr>
        <p:spPr>
          <a:xfrm>
            <a:off x="1485867" y="5829500"/>
            <a:ext cx="16000" cy="61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endParaRPr sz="2400"/>
          </a:p>
        </p:txBody>
      </p:sp>
      <p:pic>
        <p:nvPicPr>
          <p:cNvPr id="305" name="Google Shape;305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4001" y="2519383"/>
            <a:ext cx="4323199" cy="3242367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80001" y="2338051"/>
            <a:ext cx="3026567" cy="3605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07" name="Google Shape;307;p40"/>
          <p:cNvCxnSpPr>
            <a:stCxn id="305" idx="3"/>
            <a:endCxn id="306" idx="1"/>
          </p:cNvCxnSpPr>
          <p:nvPr/>
        </p:nvCxnSpPr>
        <p:spPr>
          <a:xfrm>
            <a:off x="5187199" y="4140567"/>
            <a:ext cx="18928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08" name="Google Shape;308;p40"/>
          <p:cNvSpPr/>
          <p:nvPr/>
        </p:nvSpPr>
        <p:spPr>
          <a:xfrm>
            <a:off x="8503767" y="2763467"/>
            <a:ext cx="1506400" cy="3346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8DDEF124-CEF9-7E4D-BC13-CCFAE0BE8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1" y="6356350"/>
            <a:ext cx="7475054" cy="365125"/>
          </a:xfrm>
        </p:spPr>
        <p:txBody>
          <a:bodyPr/>
          <a:lstStyle/>
          <a:p>
            <a:r>
              <a:rPr lang="en-US"/>
              <a:t>STONNE Tutorial @ ASPLOS 2023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8D1DFF2-8BFA-3B21-6C1E-E1DED0D3F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F45D5-C091-2E4F-8430-35B0416CC0E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9185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r>
              <a:rPr lang="es" dirty="0"/>
              <a:t>Input Module</a:t>
            </a:r>
            <a:endParaRPr dirty="0"/>
          </a:p>
        </p:txBody>
      </p:sp>
      <p:sp>
        <p:nvSpPr>
          <p:cNvPr id="314" name="Google Shape;314;p41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s" b="1" dirty="0"/>
              <a:t>PyTorch Framework</a:t>
            </a:r>
            <a:r>
              <a:rPr lang="es" dirty="0"/>
              <a:t>:  We integrate Pytorch with STONNE so that instances of operations are off-loaded to the simulator. </a:t>
            </a:r>
            <a:endParaRPr dirty="0"/>
          </a:p>
          <a:p>
            <a:endParaRPr dirty="0"/>
          </a:p>
          <a:p>
            <a:endParaRPr dirty="0"/>
          </a:p>
        </p:txBody>
      </p:sp>
      <p:sp>
        <p:nvSpPr>
          <p:cNvPr id="316" name="Google Shape;316;p41"/>
          <p:cNvSpPr txBox="1"/>
          <p:nvPr/>
        </p:nvSpPr>
        <p:spPr>
          <a:xfrm>
            <a:off x="1485867" y="5829500"/>
            <a:ext cx="16000" cy="61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endParaRPr sz="2400"/>
          </a:p>
        </p:txBody>
      </p:sp>
      <p:pic>
        <p:nvPicPr>
          <p:cNvPr id="317" name="Google Shape;317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4001" y="2519383"/>
            <a:ext cx="4323199" cy="3242367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Google Shape;318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80001" y="2338051"/>
            <a:ext cx="3026567" cy="3605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9" name="Google Shape;319;p41"/>
          <p:cNvCxnSpPr>
            <a:stCxn id="317" idx="3"/>
            <a:endCxn id="318" idx="1"/>
          </p:cNvCxnSpPr>
          <p:nvPr/>
        </p:nvCxnSpPr>
        <p:spPr>
          <a:xfrm>
            <a:off x="5187199" y="4140567"/>
            <a:ext cx="18928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" name="Footer Placeholder 10">
            <a:extLst>
              <a:ext uri="{FF2B5EF4-FFF2-40B4-BE49-F238E27FC236}">
                <a16:creationId xmlns:a16="http://schemas.microsoft.com/office/drawing/2014/main" id="{8DDEF124-CEF9-7E4D-BC13-CCFAE0BE8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1" y="6356350"/>
            <a:ext cx="7475054" cy="365125"/>
          </a:xfrm>
        </p:spPr>
        <p:txBody>
          <a:bodyPr/>
          <a:lstStyle/>
          <a:p>
            <a:r>
              <a:rPr lang="en-US"/>
              <a:t>STONNE Tutorial @ ASPLOS 2023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B065E09-74F5-74E6-F153-8CA456D34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F45D5-C091-2E4F-8430-35B0416CC0E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636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98918-0156-E841-8831-9E3D6A406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9" name="Table 11">
            <a:extLst>
              <a:ext uri="{FF2B5EF4-FFF2-40B4-BE49-F238E27FC236}">
                <a16:creationId xmlns:a16="http://schemas.microsoft.com/office/drawing/2014/main" id="{2B50D024-F819-D843-93B2-D6D21F1B59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9808852"/>
              </p:ext>
            </p:extLst>
          </p:nvPr>
        </p:nvGraphicFramePr>
        <p:xfrm>
          <a:off x="858950" y="1237804"/>
          <a:ext cx="10458367" cy="41120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331203">
                  <a:extLst>
                    <a:ext uri="{9D8B030D-6E8A-4147-A177-3AD203B41FA5}">
                      <a16:colId xmlns:a16="http://schemas.microsoft.com/office/drawing/2014/main" val="276115225"/>
                    </a:ext>
                  </a:extLst>
                </a:gridCol>
                <a:gridCol w="6013373">
                  <a:extLst>
                    <a:ext uri="{9D8B030D-6E8A-4147-A177-3AD203B41FA5}">
                      <a16:colId xmlns:a16="http://schemas.microsoft.com/office/drawing/2014/main" val="3660322425"/>
                    </a:ext>
                  </a:extLst>
                </a:gridCol>
                <a:gridCol w="3113791">
                  <a:extLst>
                    <a:ext uri="{9D8B030D-6E8A-4147-A177-3AD203B41FA5}">
                      <a16:colId xmlns:a16="http://schemas.microsoft.com/office/drawing/2014/main" val="1415878421"/>
                    </a:ext>
                  </a:extLst>
                </a:gridCol>
              </a:tblGrid>
              <a:tr h="514000">
                <a:tc>
                  <a:txBody>
                    <a:bodyPr/>
                    <a:lstStyle/>
                    <a:p>
                      <a:r>
                        <a:rPr lang="en-US" dirty="0"/>
                        <a:t>Time (PT)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Topic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Presenter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8625855"/>
                  </a:ext>
                </a:extLst>
              </a:tr>
              <a:tr h="514000">
                <a:tc>
                  <a:txBody>
                    <a:bodyPr/>
                    <a:lstStyle/>
                    <a:p>
                      <a:r>
                        <a:rPr lang="en-US" dirty="0"/>
                        <a:t>1:40 – 2:00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Flexible Accelerators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José L. </a:t>
                      </a:r>
                      <a:r>
                        <a:rPr lang="en-US" dirty="0" err="1"/>
                        <a:t>Abellán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6784284"/>
                  </a:ext>
                </a:extLst>
              </a:tr>
              <a:tr h="514000">
                <a:tc>
                  <a:txBody>
                    <a:bodyPr/>
                    <a:lstStyle/>
                    <a:p>
                      <a:r>
                        <a:rPr lang="en-US" dirty="0"/>
                        <a:t>2:00 – 2:20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Cycle accurate simulation and Overview of STONNE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José L. </a:t>
                      </a:r>
                      <a:r>
                        <a:rPr lang="en-US" dirty="0" err="1"/>
                        <a:t>Abellán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9215890"/>
                  </a:ext>
                </a:extLst>
              </a:tr>
              <a:tr h="514000">
                <a:tc>
                  <a:txBody>
                    <a:bodyPr/>
                    <a:lstStyle/>
                    <a:p>
                      <a:r>
                        <a:rPr lang="en-US" dirty="0"/>
                        <a:t>2:20 – 3:20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(Hands-on) STONNE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Francisco Muñoz-Martínez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7074138"/>
                  </a:ext>
                </a:extLst>
              </a:tr>
              <a:tr h="514000">
                <a:tc>
                  <a:txBody>
                    <a:bodyPr/>
                    <a:lstStyle/>
                    <a:p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3:20 – 3:40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sz="1800" b="0" i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Coffee Break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5324187"/>
                  </a:ext>
                </a:extLst>
              </a:tr>
              <a:tr h="514000">
                <a:tc>
                  <a:txBody>
                    <a:bodyPr/>
                    <a:lstStyle/>
                    <a:p>
                      <a:r>
                        <a:rPr lang="en-US" u="none" dirty="0"/>
                        <a:t>3:40 – 4:10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(Hands-on) SST-STONNE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Francisco Muñoz-Martínez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5720652"/>
                  </a:ext>
                </a:extLst>
              </a:tr>
              <a:tr h="514000">
                <a:tc>
                  <a:txBody>
                    <a:bodyPr/>
                    <a:lstStyle/>
                    <a:p>
                      <a:r>
                        <a:rPr lang="en-US" dirty="0"/>
                        <a:t>4:10 – 4:40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b="1" dirty="0"/>
                        <a:t>(Hands-on) OMEGA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Raveesh Garg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0842463"/>
                  </a:ext>
                </a:extLst>
              </a:tr>
              <a:tr h="514000">
                <a:tc>
                  <a:txBody>
                    <a:bodyPr/>
                    <a:lstStyle/>
                    <a:p>
                      <a:r>
                        <a:rPr lang="en-US" dirty="0"/>
                        <a:t>4:40 – 5:00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Roadmap and Concluding Remarks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Tushar Krishna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0827582"/>
                  </a:ext>
                </a:extLst>
              </a:tr>
            </a:tbl>
          </a:graphicData>
        </a:graphic>
      </p:graphicFrame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CA514A36-A196-F3BB-FD6D-62844BEFD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68418" y="6402254"/>
            <a:ext cx="7475054" cy="365125"/>
          </a:xfrm>
        </p:spPr>
        <p:txBody>
          <a:bodyPr/>
          <a:lstStyle/>
          <a:p>
            <a:pPr algn="ctr"/>
            <a:r>
              <a:rPr lang="en-US"/>
              <a:t>STONNE Tutorial @ ASPLOS 2023</a:t>
            </a:r>
            <a:endParaRPr lang="en-US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53CF156C-EA58-6316-5500-C189A78E9181}"/>
              </a:ext>
            </a:extLst>
          </p:cNvPr>
          <p:cNvSpPr txBox="1"/>
          <p:nvPr/>
        </p:nvSpPr>
        <p:spPr>
          <a:xfrm>
            <a:off x="2967038" y="5600700"/>
            <a:ext cx="62579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0563C1"/>
                </a:solidFill>
                <a:cs typeface="Segoe UI"/>
                <a:hlinkClick r:id="rId2"/>
              </a:rPr>
              <a:t>https://stonne-simulator.github.io/ASPLOSTUT.html</a:t>
            </a:r>
            <a:r>
              <a:rPr lang="en-US"/>
              <a:t>  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51910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r>
              <a:rPr lang="es" dirty="0"/>
              <a:t>Input Module</a:t>
            </a:r>
            <a:endParaRPr dirty="0"/>
          </a:p>
        </p:txBody>
      </p:sp>
      <p:sp>
        <p:nvSpPr>
          <p:cNvPr id="325" name="Google Shape;325;p4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s" b="1" dirty="0"/>
              <a:t>PyTorch Framework</a:t>
            </a:r>
            <a:r>
              <a:rPr lang="es" dirty="0"/>
              <a:t>:  We integrate Pytorch with STONNE so that instances of operations are off-loaded to the simulator. </a:t>
            </a:r>
            <a:endParaRPr dirty="0"/>
          </a:p>
          <a:p>
            <a:endParaRPr dirty="0"/>
          </a:p>
          <a:p>
            <a:endParaRPr dirty="0"/>
          </a:p>
        </p:txBody>
      </p:sp>
      <p:sp>
        <p:nvSpPr>
          <p:cNvPr id="327" name="Google Shape;327;p42"/>
          <p:cNvSpPr txBox="1"/>
          <p:nvPr/>
        </p:nvSpPr>
        <p:spPr>
          <a:xfrm>
            <a:off x="1485867" y="5829500"/>
            <a:ext cx="16000" cy="61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endParaRPr sz="2400"/>
          </a:p>
        </p:txBody>
      </p:sp>
      <p:pic>
        <p:nvPicPr>
          <p:cNvPr id="328" name="Google Shape;328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8033" y="2455633"/>
            <a:ext cx="6416235" cy="2812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29" name="Google Shape;329;p42"/>
          <p:cNvCxnSpPr/>
          <p:nvPr/>
        </p:nvCxnSpPr>
        <p:spPr>
          <a:xfrm>
            <a:off x="7354265" y="3859433"/>
            <a:ext cx="995600" cy="52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330" name="Google Shape;330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49867" y="2343067"/>
            <a:ext cx="2992800" cy="3564767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Footer Placeholder 10">
            <a:extLst>
              <a:ext uri="{FF2B5EF4-FFF2-40B4-BE49-F238E27FC236}">
                <a16:creationId xmlns:a16="http://schemas.microsoft.com/office/drawing/2014/main" id="{8DDEF124-CEF9-7E4D-BC13-CCFAE0BE8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1" y="6356350"/>
            <a:ext cx="7475054" cy="365125"/>
          </a:xfrm>
        </p:spPr>
        <p:txBody>
          <a:bodyPr/>
          <a:lstStyle/>
          <a:p>
            <a:r>
              <a:rPr lang="en-US"/>
              <a:t>STONNE Tutorial @ ASPLOS 2023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1D474D-4A26-B389-1518-93CB42FCB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F45D5-C091-2E4F-8430-35B0416CC0E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1794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4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r>
              <a:rPr lang="es" dirty="0"/>
              <a:t>Output Module</a:t>
            </a:r>
            <a:endParaRPr dirty="0"/>
          </a:p>
        </p:txBody>
      </p:sp>
      <p:sp>
        <p:nvSpPr>
          <p:cNvPr id="336" name="Google Shape;336;p4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s"/>
              <a:t>STONNE is a cycle-level microarchitectural simulator written in C++ for DNN inference accelerators.</a:t>
            </a:r>
            <a:endParaRPr/>
          </a:p>
          <a:p>
            <a:r>
              <a:rPr lang="es"/>
              <a:t>Open-Sourced under the MIT License:</a:t>
            </a:r>
            <a:endParaRPr/>
          </a:p>
          <a:p>
            <a:pPr lvl="1"/>
            <a:r>
              <a:rPr lang="es">
                <a:hlinkClick r:id="rId3"/>
              </a:rPr>
              <a:t>https://github.com/stonne-simulator/stonne</a:t>
            </a:r>
            <a:endParaRPr/>
          </a:p>
          <a:p>
            <a:r>
              <a:rPr lang="es"/>
              <a:t>STONNE is constituted by 3 main building blocks:</a:t>
            </a:r>
            <a:endParaRPr/>
          </a:p>
          <a:p>
            <a:endParaRPr/>
          </a:p>
          <a:p>
            <a:endParaRPr/>
          </a:p>
        </p:txBody>
      </p:sp>
      <p:pic>
        <p:nvPicPr>
          <p:cNvPr id="338" name="Google Shape;338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24743" y="3524284"/>
            <a:ext cx="7308803" cy="2490181"/>
          </a:xfrm>
          <a:prstGeom prst="rect">
            <a:avLst/>
          </a:prstGeom>
          <a:noFill/>
          <a:ln>
            <a:noFill/>
          </a:ln>
        </p:spPr>
      </p:pic>
      <p:sp>
        <p:nvSpPr>
          <p:cNvPr id="339" name="Google Shape;339;p43"/>
          <p:cNvSpPr/>
          <p:nvPr/>
        </p:nvSpPr>
        <p:spPr>
          <a:xfrm>
            <a:off x="8033657" y="3361785"/>
            <a:ext cx="1491730" cy="2815177"/>
          </a:xfrm>
          <a:prstGeom prst="rect">
            <a:avLst/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40" name="Google Shape;340;p43"/>
          <p:cNvSpPr txBox="1"/>
          <p:nvPr/>
        </p:nvSpPr>
        <p:spPr>
          <a:xfrm>
            <a:off x="1485867" y="5829500"/>
            <a:ext cx="16000" cy="61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endParaRPr sz="2400"/>
          </a:p>
        </p:txBody>
      </p:sp>
      <p:sp>
        <p:nvSpPr>
          <p:cNvPr id="9" name="Footer Placeholder 10">
            <a:extLst>
              <a:ext uri="{FF2B5EF4-FFF2-40B4-BE49-F238E27FC236}">
                <a16:creationId xmlns:a16="http://schemas.microsoft.com/office/drawing/2014/main" id="{8DDEF124-CEF9-7E4D-BC13-CCFAE0BE8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1" y="6356350"/>
            <a:ext cx="7475054" cy="365125"/>
          </a:xfrm>
        </p:spPr>
        <p:txBody>
          <a:bodyPr/>
          <a:lstStyle/>
          <a:p>
            <a:r>
              <a:rPr lang="en-US"/>
              <a:t>STONNE Tutorial @ ASPLOS 2023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C34B40E-83E5-90CA-A967-AC2F732ED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F45D5-C091-2E4F-8430-35B0416CC0E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6781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r>
              <a:rPr lang="es" dirty="0"/>
              <a:t>Output Module</a:t>
            </a:r>
            <a:endParaRPr dirty="0"/>
          </a:p>
        </p:txBody>
      </p:sp>
      <p:sp>
        <p:nvSpPr>
          <p:cNvPr id="346" name="Google Shape;346;p44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s" dirty="0"/>
              <a:t>This module reports simulation statistics such as performance, compute unit utilization, and activity counts of different components such as wires, FIFOs or SRAM usage.</a:t>
            </a:r>
            <a:endParaRPr dirty="0"/>
          </a:p>
          <a:p>
            <a:endParaRPr dirty="0"/>
          </a:p>
          <a:p>
            <a:endParaRPr dirty="0"/>
          </a:p>
        </p:txBody>
      </p:sp>
      <p:sp>
        <p:nvSpPr>
          <p:cNvPr id="348" name="Google Shape;348;p44"/>
          <p:cNvSpPr txBox="1"/>
          <p:nvPr/>
        </p:nvSpPr>
        <p:spPr>
          <a:xfrm>
            <a:off x="2285967" y="5747858"/>
            <a:ext cx="16000" cy="61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endParaRPr sz="2400"/>
          </a:p>
        </p:txBody>
      </p:sp>
      <p:sp>
        <p:nvSpPr>
          <p:cNvPr id="349" name="Google Shape;349;p44"/>
          <p:cNvSpPr/>
          <p:nvPr/>
        </p:nvSpPr>
        <p:spPr>
          <a:xfrm>
            <a:off x="2367033" y="2392791"/>
            <a:ext cx="3380800" cy="3477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50" name="Google Shape;350;p44"/>
          <p:cNvSpPr/>
          <p:nvPr/>
        </p:nvSpPr>
        <p:spPr>
          <a:xfrm>
            <a:off x="6406533" y="2392791"/>
            <a:ext cx="3380800" cy="3477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51" name="Google Shape;351;p44"/>
          <p:cNvSpPr txBox="1"/>
          <p:nvPr/>
        </p:nvSpPr>
        <p:spPr>
          <a:xfrm>
            <a:off x="2410833" y="2392792"/>
            <a:ext cx="3380800" cy="4001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s" sz="1100" dirty="0">
                <a:solidFill>
                  <a:schemeClr val="accent6"/>
                </a:solidFill>
              </a:rPr>
              <a:t>"MSNetworkStats" : {</a:t>
            </a:r>
            <a:endParaRPr sz="1100" dirty="0">
              <a:solidFill>
                <a:schemeClr val="accent6"/>
              </a:solidFill>
            </a:endParaRPr>
          </a:p>
          <a:p>
            <a:pPr>
              <a:buClr>
                <a:schemeClr val="dk1"/>
              </a:buClr>
              <a:buSzPts val="1100"/>
            </a:pPr>
            <a:r>
              <a:rPr lang="es" sz="1100" dirty="0">
                <a:solidFill>
                  <a:schemeClr val="accent6"/>
                </a:solidFill>
              </a:rPr>
              <a:t>        "MSwitchStats" : [</a:t>
            </a:r>
            <a:endParaRPr sz="1100" dirty="0">
              <a:solidFill>
                <a:schemeClr val="accent6"/>
              </a:solidFill>
            </a:endParaRPr>
          </a:p>
          <a:p>
            <a:pPr>
              <a:buClr>
                <a:schemeClr val="dk1"/>
              </a:buClr>
              <a:buSzPts val="1100"/>
            </a:pPr>
            <a:r>
              <a:rPr lang="es" sz="1100" dirty="0">
                <a:solidFill>
                  <a:schemeClr val="accent6"/>
                </a:solidFill>
              </a:rPr>
              <a:t>            {</a:t>
            </a:r>
            <a:endParaRPr sz="1100" dirty="0">
              <a:solidFill>
                <a:schemeClr val="accent6"/>
              </a:solidFill>
            </a:endParaRPr>
          </a:p>
          <a:p>
            <a:pPr>
              <a:buClr>
                <a:schemeClr val="dk1"/>
              </a:buClr>
              <a:buSzPts val="1100"/>
            </a:pPr>
            <a:r>
              <a:rPr lang="es" sz="1100" dirty="0">
                <a:solidFill>
                  <a:schemeClr val="accent6"/>
                </a:solidFill>
              </a:rPr>
              <a:t>                "Total_cycles" : 396168,</a:t>
            </a:r>
            <a:endParaRPr sz="1100" dirty="0">
              <a:solidFill>
                <a:schemeClr val="accent6"/>
              </a:solidFill>
            </a:endParaRPr>
          </a:p>
          <a:p>
            <a:pPr>
              <a:buClr>
                <a:schemeClr val="dk1"/>
              </a:buClr>
              <a:buSzPts val="1100"/>
            </a:pPr>
            <a:r>
              <a:rPr lang="es" sz="1100" dirty="0">
                <a:solidFill>
                  <a:schemeClr val="accent6"/>
                </a:solidFill>
              </a:rPr>
              <a:t>                "Idle_cycles" : 1896,</a:t>
            </a:r>
            <a:endParaRPr sz="1100" dirty="0">
              <a:solidFill>
                <a:schemeClr val="accent6"/>
              </a:solidFill>
            </a:endParaRPr>
          </a:p>
          <a:p>
            <a:pPr>
              <a:buClr>
                <a:schemeClr val="dk1"/>
              </a:buClr>
              <a:buSzPts val="1100"/>
            </a:pPr>
            <a:r>
              <a:rPr lang="es" sz="1100" dirty="0">
                <a:solidFill>
                  <a:schemeClr val="accent6"/>
                </a:solidFill>
              </a:rPr>
              <a:t>                "N_multiplications" : 394272,</a:t>
            </a:r>
            <a:endParaRPr sz="1100" dirty="0">
              <a:solidFill>
                <a:schemeClr val="accent6"/>
              </a:solidFill>
            </a:endParaRPr>
          </a:p>
          <a:p>
            <a:pPr>
              <a:buClr>
                <a:schemeClr val="dk1"/>
              </a:buClr>
              <a:buSzPts val="1100"/>
            </a:pPr>
            <a:r>
              <a:rPr lang="es" sz="1100" dirty="0">
                <a:solidFill>
                  <a:schemeClr val="accent6"/>
                </a:solidFill>
              </a:rPr>
              <a:t>                "N_input_forwardings_send" : 0,</a:t>
            </a:r>
            <a:endParaRPr sz="1100" dirty="0">
              <a:solidFill>
                <a:schemeClr val="accent6"/>
              </a:solidFill>
            </a:endParaRPr>
          </a:p>
          <a:p>
            <a:pPr>
              <a:buClr>
                <a:schemeClr val="dk1"/>
              </a:buClr>
              <a:buSzPts val="1100"/>
            </a:pPr>
            <a:r>
              <a:rPr lang="es" sz="1100" dirty="0">
                <a:solidFill>
                  <a:schemeClr val="accent6"/>
                </a:solidFill>
              </a:rPr>
              <a:t>                "N_input_forwardings_receive" : 392496,</a:t>
            </a:r>
            <a:endParaRPr sz="1100" dirty="0">
              <a:solidFill>
                <a:schemeClr val="accent6"/>
              </a:solidFill>
            </a:endParaRPr>
          </a:p>
          <a:p>
            <a:pPr>
              <a:buClr>
                <a:schemeClr val="dk1"/>
              </a:buClr>
              <a:buSzPts val="1100"/>
            </a:pPr>
            <a:r>
              <a:rPr lang="es" sz="1100" dirty="0">
                <a:solidFill>
                  <a:schemeClr val="accent6"/>
                </a:solidFill>
              </a:rPr>
              <a:t>                "N_inputs_receive_from_memory" : 1776,</a:t>
            </a:r>
            <a:endParaRPr sz="1100" dirty="0">
              <a:solidFill>
                <a:schemeClr val="accent6"/>
              </a:solidFill>
            </a:endParaRPr>
          </a:p>
          <a:p>
            <a:pPr>
              <a:buClr>
                <a:schemeClr val="dk1"/>
              </a:buClr>
              <a:buSzPts val="1100"/>
            </a:pPr>
            <a:r>
              <a:rPr lang="es" sz="1100" dirty="0">
                <a:solidFill>
                  <a:schemeClr val="accent6"/>
                </a:solidFill>
              </a:rPr>
              <a:t>                "N_weights_receive_from_memory" : 8,</a:t>
            </a:r>
            <a:endParaRPr sz="1100" dirty="0">
              <a:solidFill>
                <a:schemeClr val="accent6"/>
              </a:solidFill>
            </a:endParaRPr>
          </a:p>
          <a:p>
            <a:pPr>
              <a:buClr>
                <a:schemeClr val="dk1"/>
              </a:buClr>
              <a:buSzPts val="1100"/>
            </a:pPr>
            <a:r>
              <a:rPr lang="es" sz="1100" dirty="0">
                <a:solidFill>
                  <a:schemeClr val="accent6"/>
                </a:solidFill>
              </a:rPr>
              <a:t>                "N_weight_fifo_flush" : 7,</a:t>
            </a:r>
            <a:endParaRPr sz="1100" dirty="0">
              <a:solidFill>
                <a:schemeClr val="accent6"/>
              </a:solidFill>
            </a:endParaRPr>
          </a:p>
          <a:p>
            <a:pPr>
              <a:buClr>
                <a:schemeClr val="dk1"/>
              </a:buClr>
              <a:buSzPts val="1100"/>
            </a:pPr>
            <a:r>
              <a:rPr lang="es" sz="1100" dirty="0">
                <a:solidFill>
                  <a:schemeClr val="accent6"/>
                </a:solidFill>
              </a:rPr>
              <a:t>                "N_psums_receive" : 0,</a:t>
            </a:r>
            <a:endParaRPr sz="1100" dirty="0">
              <a:solidFill>
                <a:schemeClr val="accent6"/>
              </a:solidFill>
            </a:endParaRPr>
          </a:p>
          <a:p>
            <a:pPr>
              <a:buClr>
                <a:schemeClr val="dk1"/>
              </a:buClr>
              <a:buSzPts val="1100"/>
            </a:pPr>
            <a:r>
              <a:rPr lang="es" sz="1100" dirty="0">
                <a:solidFill>
                  <a:schemeClr val="accent6"/>
                </a:solidFill>
              </a:rPr>
              <a:t>                "N_psum_forwarding_send" : 0,</a:t>
            </a:r>
            <a:endParaRPr sz="1100" dirty="0">
              <a:solidFill>
                <a:schemeClr val="accent6"/>
              </a:solidFill>
            </a:endParaRPr>
          </a:p>
          <a:p>
            <a:pPr>
              <a:buClr>
                <a:schemeClr val="dk1"/>
              </a:buClr>
              <a:buSzPts val="1100"/>
            </a:pPr>
            <a:r>
              <a:rPr lang="es" sz="1100" dirty="0">
                <a:solidFill>
                  <a:schemeClr val="accent6"/>
                </a:solidFill>
              </a:rPr>
              <a:t>                "N_configurations" : 1</a:t>
            </a:r>
            <a:endParaRPr sz="1100" dirty="0">
              <a:solidFill>
                <a:schemeClr val="accent6"/>
              </a:solidFill>
            </a:endParaRPr>
          </a:p>
          <a:p>
            <a:pPr>
              <a:buClr>
                <a:schemeClr val="dk1"/>
              </a:buClr>
              <a:buSzPts val="1100"/>
            </a:pPr>
            <a:r>
              <a:rPr lang="es" sz="1100" dirty="0">
                <a:solidFill>
                  <a:schemeClr val="accent6"/>
                </a:solidFill>
              </a:rPr>
              <a:t>                ,"ActivationFifo" : {</a:t>
            </a:r>
            <a:endParaRPr sz="1100" dirty="0">
              <a:solidFill>
                <a:schemeClr val="accent6"/>
              </a:solidFill>
            </a:endParaRPr>
          </a:p>
          <a:p>
            <a:pPr>
              <a:buClr>
                <a:schemeClr val="dk1"/>
              </a:buClr>
              <a:buSzPts val="1100"/>
            </a:pPr>
            <a:r>
              <a:rPr lang="es" sz="1100" dirty="0">
                <a:solidFill>
                  <a:schemeClr val="accent6"/>
                </a:solidFill>
              </a:rPr>
              <a:t>                    "N_pops" : 1776,</a:t>
            </a:r>
            <a:endParaRPr sz="1100" dirty="0">
              <a:solidFill>
                <a:schemeClr val="accent6"/>
              </a:solidFill>
            </a:endParaRPr>
          </a:p>
          <a:p>
            <a:pPr>
              <a:buClr>
                <a:schemeClr val="dk1"/>
              </a:buClr>
              <a:buSzPts val="1100"/>
            </a:pPr>
            <a:r>
              <a:rPr lang="es" sz="1100" dirty="0">
                <a:solidFill>
                  <a:schemeClr val="accent6"/>
                </a:solidFill>
              </a:rPr>
              <a:t>                    "N_pushes" : 1776,</a:t>
            </a:r>
            <a:endParaRPr sz="1100" dirty="0">
              <a:solidFill>
                <a:schemeClr val="accent6"/>
              </a:solidFill>
            </a:endParaRPr>
          </a:p>
          <a:p>
            <a:pPr>
              <a:buClr>
                <a:schemeClr val="dk1"/>
              </a:buClr>
              <a:buSzPts val="1100"/>
            </a:pPr>
            <a:r>
              <a:rPr lang="es" sz="1100" dirty="0">
                <a:solidFill>
                  <a:schemeClr val="accent6"/>
                </a:solidFill>
              </a:rPr>
              <a:t>                    "N_fronts" : 0,</a:t>
            </a:r>
            <a:endParaRPr sz="1100" dirty="0">
              <a:solidFill>
                <a:schemeClr val="accent6"/>
              </a:solidFill>
            </a:endParaRPr>
          </a:p>
          <a:p>
            <a:pPr>
              <a:buClr>
                <a:schemeClr val="dk1"/>
              </a:buClr>
              <a:buSzPts val="1100"/>
            </a:pPr>
            <a:r>
              <a:rPr lang="es" sz="1100" dirty="0">
                <a:solidFill>
                  <a:schemeClr val="accent6"/>
                </a:solidFill>
              </a:rPr>
              <a:t>                    "Max_occupancy" : 1</a:t>
            </a:r>
            <a:endParaRPr sz="1100" dirty="0">
              <a:solidFill>
                <a:schemeClr val="accent6"/>
              </a:solidFill>
            </a:endParaRPr>
          </a:p>
          <a:p>
            <a:pPr>
              <a:buClr>
                <a:schemeClr val="dk1"/>
              </a:buClr>
              <a:buSzPts val="1100"/>
            </a:pPr>
            <a:r>
              <a:rPr lang="es" sz="1100" dirty="0">
                <a:solidFill>
                  <a:schemeClr val="accent6"/>
                </a:solidFill>
              </a:rPr>
              <a:t>                …..</a:t>
            </a:r>
            <a:endParaRPr sz="1100" dirty="0">
              <a:solidFill>
                <a:schemeClr val="accent6"/>
              </a:solidFill>
            </a:endParaRPr>
          </a:p>
          <a:p>
            <a:endParaRPr sz="2400" dirty="0"/>
          </a:p>
        </p:txBody>
      </p:sp>
      <p:sp>
        <p:nvSpPr>
          <p:cNvPr id="352" name="Google Shape;352;p44"/>
          <p:cNvSpPr txBox="1"/>
          <p:nvPr/>
        </p:nvSpPr>
        <p:spPr>
          <a:xfrm>
            <a:off x="3015167" y="5784326"/>
            <a:ext cx="2040800" cy="61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s" sz="2400" b="1" dirty="0"/>
              <a:t>Statistics.json</a:t>
            </a:r>
            <a:endParaRPr sz="2400" b="1" dirty="0"/>
          </a:p>
        </p:txBody>
      </p:sp>
      <p:sp>
        <p:nvSpPr>
          <p:cNvPr id="353" name="Google Shape;353;p44"/>
          <p:cNvSpPr txBox="1"/>
          <p:nvPr/>
        </p:nvSpPr>
        <p:spPr>
          <a:xfrm>
            <a:off x="6466100" y="2526125"/>
            <a:ext cx="3494800" cy="31546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s" sz="1100" dirty="0">
                <a:solidFill>
                  <a:schemeClr val="accent6"/>
                </a:solidFill>
              </a:rPr>
              <a:t>[MSNetwork]</a:t>
            </a:r>
            <a:endParaRPr sz="1100" dirty="0">
              <a:solidFill>
                <a:schemeClr val="accent6"/>
              </a:solidFill>
            </a:endParaRPr>
          </a:p>
          <a:p>
            <a:pPr>
              <a:buClr>
                <a:schemeClr val="dk1"/>
              </a:buClr>
              <a:buSzPts val="1100"/>
            </a:pPr>
            <a:r>
              <a:rPr lang="es" sz="1100" dirty="0">
                <a:solidFill>
                  <a:schemeClr val="accent6"/>
                </a:solidFill>
              </a:rPr>
              <a:t>MN_WIRE WRITE=392496 READ=0</a:t>
            </a:r>
            <a:endParaRPr sz="1100" dirty="0">
              <a:solidFill>
                <a:schemeClr val="accent6"/>
              </a:solidFill>
            </a:endParaRPr>
          </a:p>
          <a:p>
            <a:pPr>
              <a:buClr>
                <a:schemeClr val="dk1"/>
              </a:buClr>
              <a:buSzPts val="1100"/>
            </a:pPr>
            <a:r>
              <a:rPr lang="es" sz="1100" dirty="0">
                <a:solidFill>
                  <a:schemeClr val="accent6"/>
                </a:solidFill>
              </a:rPr>
              <a:t>MN_WIRE WRITE=392496 READ=0</a:t>
            </a:r>
            <a:endParaRPr sz="1100" dirty="0">
              <a:solidFill>
                <a:schemeClr val="accent6"/>
              </a:solidFill>
            </a:endParaRPr>
          </a:p>
          <a:p>
            <a:pPr>
              <a:buClr>
                <a:schemeClr val="dk1"/>
              </a:buClr>
              <a:buSzPts val="1100"/>
            </a:pPr>
            <a:r>
              <a:rPr lang="es" sz="1100" dirty="0">
                <a:solidFill>
                  <a:schemeClr val="accent6"/>
                </a:solidFill>
              </a:rPr>
              <a:t>MN_WIRE WRITE=0 READ=0</a:t>
            </a:r>
            <a:endParaRPr sz="1100" dirty="0">
              <a:solidFill>
                <a:schemeClr val="accent6"/>
              </a:solidFill>
            </a:endParaRPr>
          </a:p>
          <a:p>
            <a:pPr>
              <a:buClr>
                <a:schemeClr val="dk1"/>
              </a:buClr>
              <a:buSzPts val="1100"/>
            </a:pPr>
            <a:r>
              <a:rPr lang="es" sz="1100" dirty="0">
                <a:solidFill>
                  <a:schemeClr val="accent6"/>
                </a:solidFill>
              </a:rPr>
              <a:t>MN_WIRE WRITE=392496 READ=0</a:t>
            </a:r>
            <a:endParaRPr sz="1100" dirty="0">
              <a:solidFill>
                <a:schemeClr val="accent6"/>
              </a:solidFill>
            </a:endParaRPr>
          </a:p>
          <a:p>
            <a:pPr>
              <a:buClr>
                <a:schemeClr val="dk1"/>
              </a:buClr>
              <a:buSzPts val="1100"/>
            </a:pPr>
            <a:r>
              <a:rPr lang="es" sz="1100" dirty="0">
                <a:solidFill>
                  <a:schemeClr val="accent6"/>
                </a:solidFill>
              </a:rPr>
              <a:t>MN_WIRE WRITE=392496 READ=0</a:t>
            </a:r>
            <a:endParaRPr sz="1100" dirty="0">
              <a:solidFill>
                <a:schemeClr val="accent6"/>
              </a:solidFill>
            </a:endParaRPr>
          </a:p>
          <a:p>
            <a:pPr>
              <a:buClr>
                <a:schemeClr val="dk1"/>
              </a:buClr>
              <a:buSzPts val="1100"/>
            </a:pPr>
            <a:r>
              <a:rPr lang="es" sz="1100" dirty="0">
                <a:solidFill>
                  <a:schemeClr val="accent6"/>
                </a:solidFill>
              </a:rPr>
              <a:t>MN_WIRE WRITE=0 READ=0</a:t>
            </a:r>
            <a:endParaRPr sz="1100" dirty="0">
              <a:solidFill>
                <a:schemeClr val="accent6"/>
              </a:solidFill>
            </a:endParaRPr>
          </a:p>
          <a:p>
            <a:pPr>
              <a:buClr>
                <a:schemeClr val="dk1"/>
              </a:buClr>
              <a:buSzPts val="1100"/>
            </a:pPr>
            <a:r>
              <a:rPr lang="es" sz="1100" dirty="0">
                <a:solidFill>
                  <a:schemeClr val="accent6"/>
                </a:solidFill>
              </a:rPr>
              <a:t>MN_WIRE WRITE=392496 READ=0</a:t>
            </a:r>
            <a:endParaRPr sz="1100" dirty="0">
              <a:solidFill>
                <a:schemeClr val="accent6"/>
              </a:solidFill>
            </a:endParaRPr>
          </a:p>
          <a:p>
            <a:pPr>
              <a:buClr>
                <a:schemeClr val="dk1"/>
              </a:buClr>
              <a:buSzPts val="1100"/>
            </a:pPr>
            <a:r>
              <a:rPr lang="es" sz="1100" dirty="0">
                <a:solidFill>
                  <a:schemeClr val="accent6"/>
                </a:solidFill>
              </a:rPr>
              <a:t>MN_WIRE WRITE=392496 READ=0</a:t>
            </a:r>
            <a:endParaRPr sz="1100" dirty="0">
              <a:solidFill>
                <a:schemeClr val="accent6"/>
              </a:solidFill>
            </a:endParaRPr>
          </a:p>
          <a:p>
            <a:pPr>
              <a:buClr>
                <a:schemeClr val="dk1"/>
              </a:buClr>
              <a:buSzPts val="1100"/>
            </a:pPr>
            <a:r>
              <a:rPr lang="es" sz="1100" dirty="0">
                <a:solidFill>
                  <a:schemeClr val="accent6"/>
                </a:solidFill>
              </a:rPr>
              <a:t>MN_WIRE WRITE=0 READ=0</a:t>
            </a:r>
            <a:endParaRPr sz="1100" dirty="0">
              <a:solidFill>
                <a:schemeClr val="accent6"/>
              </a:solidFill>
            </a:endParaRPr>
          </a:p>
          <a:p>
            <a:pPr>
              <a:buClr>
                <a:schemeClr val="dk1"/>
              </a:buClr>
              <a:buSzPts val="1100"/>
            </a:pPr>
            <a:r>
              <a:rPr lang="es" sz="1100" dirty="0">
                <a:solidFill>
                  <a:schemeClr val="accent6"/>
                </a:solidFill>
              </a:rPr>
              <a:t>MN_WIRE WRITE=392496 READ=0</a:t>
            </a:r>
            <a:endParaRPr sz="1100" dirty="0">
              <a:solidFill>
                <a:schemeClr val="accent6"/>
              </a:solidFill>
            </a:endParaRPr>
          </a:p>
          <a:p>
            <a:pPr>
              <a:buClr>
                <a:schemeClr val="dk1"/>
              </a:buClr>
              <a:buSzPts val="1100"/>
            </a:pPr>
            <a:r>
              <a:rPr lang="es" sz="1100" dirty="0">
                <a:solidFill>
                  <a:schemeClr val="accent6"/>
                </a:solidFill>
              </a:rPr>
              <a:t>MN_WIRE WRITE=392496 READ=0</a:t>
            </a:r>
            <a:endParaRPr sz="1100" dirty="0">
              <a:solidFill>
                <a:schemeClr val="accent6"/>
              </a:solidFill>
            </a:endParaRPr>
          </a:p>
          <a:p>
            <a:pPr>
              <a:buClr>
                <a:schemeClr val="dk1"/>
              </a:buClr>
              <a:buSzPts val="1100"/>
            </a:pPr>
            <a:r>
              <a:rPr lang="es" sz="1100" dirty="0">
                <a:solidFill>
                  <a:schemeClr val="accent6"/>
                </a:solidFill>
              </a:rPr>
              <a:t>[GlobalBuffer]</a:t>
            </a:r>
            <a:endParaRPr sz="1100" dirty="0">
              <a:solidFill>
                <a:schemeClr val="accent6"/>
              </a:solidFill>
            </a:endParaRPr>
          </a:p>
          <a:p>
            <a:pPr>
              <a:buClr>
                <a:schemeClr val="dk1"/>
              </a:buClr>
              <a:buSzPts val="1100"/>
            </a:pPr>
            <a:r>
              <a:rPr lang="es" sz="1100" dirty="0">
                <a:solidFill>
                  <a:schemeClr val="accent6"/>
                </a:solidFill>
              </a:rPr>
              <a:t>GLOBALBUFFER READ=3582144 WRITE=3154176</a:t>
            </a:r>
            <a:endParaRPr sz="1100" dirty="0">
              <a:solidFill>
                <a:schemeClr val="accent6"/>
              </a:solidFill>
            </a:endParaRPr>
          </a:p>
          <a:p>
            <a:pPr>
              <a:buClr>
                <a:schemeClr val="dk1"/>
              </a:buClr>
              <a:buSzPts val="1100"/>
            </a:pPr>
            <a:r>
              <a:rPr lang="es" sz="1100" dirty="0">
                <a:solidFill>
                  <a:schemeClr val="accent6"/>
                </a:solidFill>
              </a:rPr>
              <a:t>….</a:t>
            </a:r>
            <a:endParaRPr sz="1100" dirty="0">
              <a:solidFill>
                <a:schemeClr val="accent6"/>
              </a:solidFill>
            </a:endParaRPr>
          </a:p>
          <a:p>
            <a:endParaRPr sz="2400" dirty="0"/>
          </a:p>
        </p:txBody>
      </p:sp>
      <p:sp>
        <p:nvSpPr>
          <p:cNvPr id="354" name="Google Shape;354;p44"/>
          <p:cNvSpPr txBox="1"/>
          <p:nvPr/>
        </p:nvSpPr>
        <p:spPr>
          <a:xfrm>
            <a:off x="7010900" y="5784326"/>
            <a:ext cx="2950000" cy="61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s" sz="2400" b="1" dirty="0"/>
              <a:t>Statistics.counters</a:t>
            </a:r>
            <a:endParaRPr sz="2400" b="1" dirty="0"/>
          </a:p>
        </p:txBody>
      </p:sp>
      <p:sp>
        <p:nvSpPr>
          <p:cNvPr id="13" name="Footer Placeholder 10">
            <a:extLst>
              <a:ext uri="{FF2B5EF4-FFF2-40B4-BE49-F238E27FC236}">
                <a16:creationId xmlns:a16="http://schemas.microsoft.com/office/drawing/2014/main" id="{8DDEF124-CEF9-7E4D-BC13-CCFAE0BE8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1" y="6356350"/>
            <a:ext cx="7475054" cy="365125"/>
          </a:xfrm>
        </p:spPr>
        <p:txBody>
          <a:bodyPr/>
          <a:lstStyle/>
          <a:p>
            <a:r>
              <a:rPr lang="en-US"/>
              <a:t>STONNE Tutorial @ ASPLOS 2023</a:t>
            </a:r>
            <a:endParaRPr lang="en-US" dirty="0"/>
          </a:p>
        </p:txBody>
      </p:sp>
      <p:pic>
        <p:nvPicPr>
          <p:cNvPr id="14" name="Picture 16" descr="Resultado de imagen de performance chart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9665" y="148241"/>
            <a:ext cx="1333701" cy="1333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9E049AF-451D-2F0F-BA09-0E681E871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F45D5-C091-2E4F-8430-35B0416CC0E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729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367;p45"/>
          <p:cNvSpPr/>
          <p:nvPr/>
        </p:nvSpPr>
        <p:spPr>
          <a:xfrm>
            <a:off x="5344584" y="4595656"/>
            <a:ext cx="2750400" cy="1532800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59" name="Google Shape;359;p4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r>
              <a:rPr lang="es" dirty="0"/>
              <a:t>Output Module</a:t>
            </a:r>
            <a:endParaRPr dirty="0"/>
          </a:p>
        </p:txBody>
      </p:sp>
      <p:sp>
        <p:nvSpPr>
          <p:cNvPr id="360" name="Google Shape;360;p45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s" dirty="0"/>
              <a:t>This module reports simulation statistics such as performance, compute unit utilization, and activity counts of different components such as wires, FIFOs or SRAM usage.</a:t>
            </a:r>
            <a:endParaRPr dirty="0"/>
          </a:p>
          <a:p>
            <a:endParaRPr dirty="0"/>
          </a:p>
          <a:p>
            <a:endParaRPr dirty="0"/>
          </a:p>
        </p:txBody>
      </p:sp>
      <p:sp>
        <p:nvSpPr>
          <p:cNvPr id="362" name="Google Shape;362;p45"/>
          <p:cNvSpPr txBox="1"/>
          <p:nvPr/>
        </p:nvSpPr>
        <p:spPr>
          <a:xfrm>
            <a:off x="1485867" y="5829500"/>
            <a:ext cx="16000" cy="61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endParaRPr sz="2400"/>
          </a:p>
        </p:txBody>
      </p:sp>
      <p:sp>
        <p:nvSpPr>
          <p:cNvPr id="363" name="Google Shape;363;p45"/>
          <p:cNvSpPr/>
          <p:nvPr/>
        </p:nvSpPr>
        <p:spPr>
          <a:xfrm>
            <a:off x="2088037" y="2434798"/>
            <a:ext cx="2207200" cy="806000"/>
          </a:xfrm>
          <a:prstGeom prst="rect">
            <a:avLst/>
          </a:prstGeom>
          <a:solidFill>
            <a:schemeClr val="lt2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64" name="Google Shape;364;p45"/>
          <p:cNvSpPr txBox="1"/>
          <p:nvPr/>
        </p:nvSpPr>
        <p:spPr>
          <a:xfrm>
            <a:off x="2268853" y="2519140"/>
            <a:ext cx="1979600" cy="61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s" sz="2400" b="1" dirty="0"/>
              <a:t>Statistics.json</a:t>
            </a:r>
            <a:endParaRPr sz="2400" b="1" dirty="0"/>
          </a:p>
        </p:txBody>
      </p:sp>
      <p:sp>
        <p:nvSpPr>
          <p:cNvPr id="365" name="Google Shape;365;p45"/>
          <p:cNvSpPr/>
          <p:nvPr/>
        </p:nvSpPr>
        <p:spPr>
          <a:xfrm>
            <a:off x="1851637" y="3487831"/>
            <a:ext cx="2443600" cy="806000"/>
          </a:xfrm>
          <a:prstGeom prst="rect">
            <a:avLst/>
          </a:prstGeom>
          <a:solidFill>
            <a:schemeClr val="lt2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66" name="Google Shape;366;p45"/>
          <p:cNvSpPr txBox="1"/>
          <p:nvPr/>
        </p:nvSpPr>
        <p:spPr>
          <a:xfrm>
            <a:off x="1675449" y="3578674"/>
            <a:ext cx="2636600" cy="61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s" sz="2400" b="1" dirty="0"/>
              <a:t>Statistics.counters</a:t>
            </a:r>
            <a:endParaRPr sz="2400" b="1" dirty="0"/>
          </a:p>
        </p:txBody>
      </p:sp>
      <p:sp>
        <p:nvSpPr>
          <p:cNvPr id="367" name="Google Shape;367;p45"/>
          <p:cNvSpPr/>
          <p:nvPr/>
        </p:nvSpPr>
        <p:spPr>
          <a:xfrm>
            <a:off x="5312070" y="2624831"/>
            <a:ext cx="2750400" cy="1532800"/>
          </a:xfrm>
          <a:prstGeom prst="roundRect">
            <a:avLst>
              <a:gd name="adj" fmla="val 16667"/>
            </a:avLst>
          </a:prstGeom>
          <a:solidFill>
            <a:srgbClr val="EA99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68" name="Google Shape;368;p45"/>
          <p:cNvSpPr txBox="1"/>
          <p:nvPr/>
        </p:nvSpPr>
        <p:spPr>
          <a:xfrm>
            <a:off x="5278503" y="2925926"/>
            <a:ext cx="2870633" cy="984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es" sz="2400" b="1" dirty="0"/>
              <a:t>Energy</a:t>
            </a:r>
          </a:p>
          <a:p>
            <a:pPr algn="ctr"/>
            <a:r>
              <a:rPr lang="es" sz="2400" b="1" dirty="0"/>
              <a:t>Table-Based Model</a:t>
            </a:r>
            <a:endParaRPr sz="2400" b="1" dirty="0"/>
          </a:p>
        </p:txBody>
      </p:sp>
      <p:cxnSp>
        <p:nvCxnSpPr>
          <p:cNvPr id="369" name="Google Shape;369;p45"/>
          <p:cNvCxnSpPr>
            <a:stCxn id="363" idx="3"/>
          </p:cNvCxnSpPr>
          <p:nvPr/>
        </p:nvCxnSpPr>
        <p:spPr>
          <a:xfrm>
            <a:off x="4295237" y="2837798"/>
            <a:ext cx="1007600" cy="88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70" name="Google Shape;370;p45"/>
          <p:cNvCxnSpPr/>
          <p:nvPr/>
        </p:nvCxnSpPr>
        <p:spPr>
          <a:xfrm>
            <a:off x="4295237" y="3886431"/>
            <a:ext cx="1007600" cy="88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71" name="Google Shape;371;p45"/>
          <p:cNvCxnSpPr/>
          <p:nvPr/>
        </p:nvCxnSpPr>
        <p:spPr>
          <a:xfrm>
            <a:off x="8142970" y="3389369"/>
            <a:ext cx="804800" cy="28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72" name="Google Shape;372;p45"/>
          <p:cNvSpPr/>
          <p:nvPr/>
        </p:nvSpPr>
        <p:spPr>
          <a:xfrm>
            <a:off x="8947770" y="2988231"/>
            <a:ext cx="2207200" cy="806000"/>
          </a:xfrm>
          <a:prstGeom prst="rect">
            <a:avLst/>
          </a:prstGeom>
          <a:solidFill>
            <a:schemeClr val="lt2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73" name="Google Shape;373;p45"/>
          <p:cNvSpPr txBox="1"/>
          <p:nvPr/>
        </p:nvSpPr>
        <p:spPr>
          <a:xfrm>
            <a:off x="8947770" y="3081874"/>
            <a:ext cx="1547549" cy="61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s" sz="2400" b="1" dirty="0"/>
              <a:t>Energy</a:t>
            </a:r>
            <a:endParaRPr sz="2400" b="1" dirty="0"/>
          </a:p>
        </p:txBody>
      </p:sp>
      <p:sp>
        <p:nvSpPr>
          <p:cNvPr id="18" name="Footer Placeholder 10">
            <a:extLst>
              <a:ext uri="{FF2B5EF4-FFF2-40B4-BE49-F238E27FC236}">
                <a16:creationId xmlns:a16="http://schemas.microsoft.com/office/drawing/2014/main" id="{8DDEF124-CEF9-7E4D-BC13-CCFAE0BE8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1" y="6356350"/>
            <a:ext cx="7475054" cy="365125"/>
          </a:xfrm>
        </p:spPr>
        <p:txBody>
          <a:bodyPr/>
          <a:lstStyle/>
          <a:p>
            <a:r>
              <a:rPr lang="en-US"/>
              <a:t>STONNE Tutorial @ ASPLOS 2023</a:t>
            </a:r>
            <a:endParaRPr lang="en-US" dirty="0"/>
          </a:p>
        </p:txBody>
      </p:sp>
      <p:pic>
        <p:nvPicPr>
          <p:cNvPr id="19" name="Imagen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30190" y="29392"/>
            <a:ext cx="1447220" cy="710220"/>
          </a:xfrm>
          <a:prstGeom prst="rect">
            <a:avLst/>
          </a:prstGeom>
        </p:spPr>
      </p:pic>
      <p:sp>
        <p:nvSpPr>
          <p:cNvPr id="20" name="Google Shape;373;p45"/>
          <p:cNvSpPr txBox="1"/>
          <p:nvPr/>
        </p:nvSpPr>
        <p:spPr>
          <a:xfrm>
            <a:off x="9009948" y="4998936"/>
            <a:ext cx="1485371" cy="61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s" sz="2400" b="1" dirty="0"/>
              <a:t>Chip Area</a:t>
            </a:r>
            <a:endParaRPr sz="2400" b="1" dirty="0"/>
          </a:p>
        </p:txBody>
      </p:sp>
      <p:sp>
        <p:nvSpPr>
          <p:cNvPr id="21" name="Google Shape;364;p45"/>
          <p:cNvSpPr txBox="1"/>
          <p:nvPr/>
        </p:nvSpPr>
        <p:spPr>
          <a:xfrm>
            <a:off x="1675449" y="4998936"/>
            <a:ext cx="2581770" cy="61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-US" sz="2400" b="1" dirty="0" err="1"/>
              <a:t>Statistics.counters</a:t>
            </a:r>
            <a:endParaRPr lang="es" sz="2400" b="1" dirty="0" err="1">
              <a:cs typeface="Calibri"/>
            </a:endParaRPr>
          </a:p>
        </p:txBody>
      </p:sp>
      <p:sp>
        <p:nvSpPr>
          <p:cNvPr id="22" name="Google Shape;368;p45"/>
          <p:cNvSpPr txBox="1"/>
          <p:nvPr/>
        </p:nvSpPr>
        <p:spPr>
          <a:xfrm>
            <a:off x="5284468" y="4805471"/>
            <a:ext cx="2870633" cy="984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es" sz="2400" b="1" dirty="0"/>
              <a:t>Area</a:t>
            </a:r>
          </a:p>
          <a:p>
            <a:pPr algn="ctr"/>
            <a:r>
              <a:rPr lang="es" sz="2400" b="1" dirty="0"/>
              <a:t>Table-Based Model</a:t>
            </a:r>
            <a:endParaRPr sz="2400" b="1" dirty="0"/>
          </a:p>
        </p:txBody>
      </p:sp>
      <p:cxnSp>
        <p:nvCxnSpPr>
          <p:cNvPr id="23" name="Google Shape;369;p45"/>
          <p:cNvCxnSpPr/>
          <p:nvPr/>
        </p:nvCxnSpPr>
        <p:spPr>
          <a:xfrm>
            <a:off x="4220728" y="5362056"/>
            <a:ext cx="1007600" cy="88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" name="Google Shape;371;p45"/>
          <p:cNvCxnSpPr/>
          <p:nvPr/>
        </p:nvCxnSpPr>
        <p:spPr>
          <a:xfrm>
            <a:off x="8164898" y="5282659"/>
            <a:ext cx="804800" cy="28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7" name="Rectángulo 26"/>
          <p:cNvSpPr/>
          <p:nvPr/>
        </p:nvSpPr>
        <p:spPr>
          <a:xfrm>
            <a:off x="11353800" y="782239"/>
            <a:ext cx="704920" cy="42330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AREA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28CF42C-4F51-1375-1AFF-4FB6D8C9F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F45D5-C091-2E4F-8430-35B0416CC0E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412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363" grpId="0" animBg="1"/>
      <p:bldP spid="364" grpId="0"/>
      <p:bldP spid="365" grpId="0" animBg="1"/>
      <p:bldP spid="366" grpId="0"/>
      <p:bldP spid="367" grpId="0" animBg="1"/>
      <p:bldP spid="368" grpId="0"/>
      <p:bldP spid="372" grpId="0" animBg="1"/>
      <p:bldP spid="373" grpId="0"/>
      <p:bldP spid="20" grpId="0"/>
      <p:bldP spid="21" grpId="0"/>
      <p:bldP spid="2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4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r>
              <a:rPr lang="es" dirty="0"/>
              <a:t>Simulation Platform</a:t>
            </a:r>
            <a:endParaRPr dirty="0"/>
          </a:p>
        </p:txBody>
      </p:sp>
      <p:sp>
        <p:nvSpPr>
          <p:cNvPr id="379" name="Google Shape;379;p46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s" dirty="0"/>
              <a:t>STONNE is a cycle-level microarchitectural simulator written in C++ for DNN inference accelerators.</a:t>
            </a:r>
            <a:endParaRPr dirty="0"/>
          </a:p>
          <a:p>
            <a:r>
              <a:rPr lang="es" dirty="0"/>
              <a:t>Open-Sourced under the MIT License:</a:t>
            </a:r>
            <a:endParaRPr dirty="0"/>
          </a:p>
          <a:p>
            <a:pPr lvl="1"/>
            <a:r>
              <a:rPr lang="es" dirty="0">
                <a:hlinkClick r:id="rId3"/>
              </a:rPr>
              <a:t>https://github.com/stonne-simulator/stonne</a:t>
            </a:r>
            <a:endParaRPr dirty="0"/>
          </a:p>
          <a:p>
            <a:r>
              <a:rPr lang="es" dirty="0"/>
              <a:t>STONNE is constituted by 3 main building blocks:</a:t>
            </a:r>
            <a:endParaRPr dirty="0"/>
          </a:p>
          <a:p>
            <a:endParaRPr dirty="0"/>
          </a:p>
          <a:p>
            <a:endParaRPr dirty="0"/>
          </a:p>
        </p:txBody>
      </p:sp>
      <p:pic>
        <p:nvPicPr>
          <p:cNvPr id="381" name="Google Shape;381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70935" y="3597461"/>
            <a:ext cx="7957622" cy="2531129"/>
          </a:xfrm>
          <a:prstGeom prst="rect">
            <a:avLst/>
          </a:prstGeom>
          <a:noFill/>
          <a:ln>
            <a:noFill/>
          </a:ln>
        </p:spPr>
      </p:pic>
      <p:sp>
        <p:nvSpPr>
          <p:cNvPr id="382" name="Google Shape;382;p46"/>
          <p:cNvSpPr/>
          <p:nvPr/>
        </p:nvSpPr>
        <p:spPr>
          <a:xfrm>
            <a:off x="4816929" y="3535249"/>
            <a:ext cx="3739242" cy="2641714"/>
          </a:xfrm>
          <a:prstGeom prst="rect">
            <a:avLst/>
          </a:prstGeom>
          <a:noFill/>
          <a:ln w="762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83" name="Google Shape;383;p46"/>
          <p:cNvSpPr txBox="1"/>
          <p:nvPr/>
        </p:nvSpPr>
        <p:spPr>
          <a:xfrm>
            <a:off x="1485867" y="5829500"/>
            <a:ext cx="16000" cy="61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endParaRPr sz="2400"/>
          </a:p>
        </p:txBody>
      </p:sp>
      <p:sp>
        <p:nvSpPr>
          <p:cNvPr id="9" name="Footer Placeholder 10">
            <a:extLst>
              <a:ext uri="{FF2B5EF4-FFF2-40B4-BE49-F238E27FC236}">
                <a16:creationId xmlns:a16="http://schemas.microsoft.com/office/drawing/2014/main" id="{8DDEF124-CEF9-7E4D-BC13-CCFAE0BE8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1" y="6356350"/>
            <a:ext cx="7475054" cy="365125"/>
          </a:xfrm>
        </p:spPr>
        <p:txBody>
          <a:bodyPr/>
          <a:lstStyle/>
          <a:p>
            <a:r>
              <a:rPr lang="en-US"/>
              <a:t>STONNE Tutorial @ ASPLOS 2023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70732D6-9BBC-937E-6B9D-A213B98E8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F45D5-C091-2E4F-8430-35B0416CC0E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9805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4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s" dirty="0"/>
              <a:t>STONNE API, Mapper and Configuration Unit</a:t>
            </a:r>
            <a:endParaRPr dirty="0"/>
          </a:p>
        </p:txBody>
      </p:sp>
      <p:sp>
        <p:nvSpPr>
          <p:cNvPr id="379" name="Google Shape;379;p46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endParaRPr dirty="0"/>
          </a:p>
          <a:p>
            <a:endParaRPr dirty="0"/>
          </a:p>
        </p:txBody>
      </p:sp>
      <p:pic>
        <p:nvPicPr>
          <p:cNvPr id="381" name="Google Shape;381;p46"/>
          <p:cNvPicPr preferRelativeResize="0"/>
          <p:nvPr/>
        </p:nvPicPr>
        <p:blipFill rotWithShape="1">
          <a:blip r:embed="rId3">
            <a:alphaModFix/>
          </a:blip>
          <a:srcRect l="38986" r="15703"/>
          <a:stretch/>
        </p:blipFill>
        <p:spPr>
          <a:xfrm>
            <a:off x="7850332" y="3514333"/>
            <a:ext cx="3605647" cy="2531129"/>
          </a:xfrm>
          <a:prstGeom prst="rect">
            <a:avLst/>
          </a:prstGeom>
          <a:noFill/>
          <a:ln>
            <a:noFill/>
          </a:ln>
        </p:spPr>
      </p:pic>
      <p:sp>
        <p:nvSpPr>
          <p:cNvPr id="382" name="Google Shape;382;p46"/>
          <p:cNvSpPr/>
          <p:nvPr/>
        </p:nvSpPr>
        <p:spPr>
          <a:xfrm>
            <a:off x="7835900" y="3751117"/>
            <a:ext cx="1401618" cy="2161310"/>
          </a:xfrm>
          <a:prstGeom prst="rect">
            <a:avLst/>
          </a:prstGeom>
          <a:noFill/>
          <a:ln w="76200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83" name="Google Shape;383;p46"/>
          <p:cNvSpPr txBox="1"/>
          <p:nvPr/>
        </p:nvSpPr>
        <p:spPr>
          <a:xfrm>
            <a:off x="1485867" y="5829500"/>
            <a:ext cx="16000" cy="61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endParaRPr sz="2400"/>
          </a:p>
        </p:txBody>
      </p:sp>
      <p:sp>
        <p:nvSpPr>
          <p:cNvPr id="9" name="Footer Placeholder 10">
            <a:extLst>
              <a:ext uri="{FF2B5EF4-FFF2-40B4-BE49-F238E27FC236}">
                <a16:creationId xmlns:a16="http://schemas.microsoft.com/office/drawing/2014/main" id="{8DDEF124-CEF9-7E4D-BC13-CCFAE0BE8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1" y="6356350"/>
            <a:ext cx="7475054" cy="365125"/>
          </a:xfrm>
        </p:spPr>
        <p:txBody>
          <a:bodyPr/>
          <a:lstStyle/>
          <a:p>
            <a:r>
              <a:rPr lang="en-US"/>
              <a:t>STONNE Tutorial @ ASPLOS 2023</a:t>
            </a:r>
            <a:endParaRPr lang="en-US" dirty="0"/>
          </a:p>
        </p:txBody>
      </p:sp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7050988"/>
              </p:ext>
            </p:extLst>
          </p:nvPr>
        </p:nvGraphicFramePr>
        <p:xfrm>
          <a:off x="462973" y="2358409"/>
          <a:ext cx="6997700" cy="3582831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1906154">
                  <a:extLst>
                    <a:ext uri="{9D8B030D-6E8A-4147-A177-3AD203B41FA5}">
                      <a16:colId xmlns:a16="http://schemas.microsoft.com/office/drawing/2014/main" val="3969853541"/>
                    </a:ext>
                  </a:extLst>
                </a:gridCol>
                <a:gridCol w="5091546">
                  <a:extLst>
                    <a:ext uri="{9D8B030D-6E8A-4147-A177-3AD203B41FA5}">
                      <a16:colId xmlns:a16="http://schemas.microsoft.com/office/drawing/2014/main" val="3869069746"/>
                    </a:ext>
                  </a:extLst>
                </a:gridCol>
              </a:tblGrid>
              <a:tr h="215266">
                <a:tc>
                  <a:txBody>
                    <a:bodyPr/>
                    <a:lstStyle/>
                    <a:p>
                      <a:pPr algn="ctr"/>
                      <a:r>
                        <a:rPr lang="es-ES" sz="2000" b="1" i="0" dirty="0" err="1"/>
                        <a:t>Instruction</a:t>
                      </a:r>
                      <a:endParaRPr lang="en-US" b="1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 err="1"/>
                        <a:t>Description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4380485"/>
                  </a:ext>
                </a:extLst>
              </a:tr>
              <a:tr h="197327">
                <a:tc>
                  <a:txBody>
                    <a:bodyPr/>
                    <a:lstStyle/>
                    <a:p>
                      <a:r>
                        <a:rPr lang="es-ES" sz="1600" b="1" i="1" dirty="0" err="1"/>
                        <a:t>CreateInstance</a:t>
                      </a:r>
                      <a:endParaRPr lang="en-US" sz="1600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 err="1"/>
                        <a:t>Creates</a:t>
                      </a:r>
                      <a:r>
                        <a:rPr lang="es-ES" sz="1600" dirty="0"/>
                        <a:t> </a:t>
                      </a:r>
                      <a:r>
                        <a:rPr lang="es-ES" sz="1600" dirty="0" err="1"/>
                        <a:t>an</a:t>
                      </a:r>
                      <a:r>
                        <a:rPr lang="es-ES" sz="1600" baseline="0" dirty="0"/>
                        <a:t> </a:t>
                      </a:r>
                      <a:r>
                        <a:rPr lang="es-ES" sz="1600" baseline="0" dirty="0" err="1"/>
                        <a:t>instance</a:t>
                      </a:r>
                      <a:r>
                        <a:rPr lang="es-ES" sz="1600" baseline="0" dirty="0"/>
                        <a:t> of STONNE</a:t>
                      </a:r>
                      <a:endParaRPr lang="en-US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4370223"/>
                  </a:ext>
                </a:extLst>
              </a:tr>
              <a:tr h="197327">
                <a:tc>
                  <a:txBody>
                    <a:bodyPr/>
                    <a:lstStyle/>
                    <a:p>
                      <a:r>
                        <a:rPr lang="es-ES" sz="1600" b="1" i="1" dirty="0" err="1"/>
                        <a:t>ConfigureCONV</a:t>
                      </a:r>
                      <a:endParaRPr lang="en-US" sz="1600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Configures </a:t>
                      </a:r>
                      <a:r>
                        <a:rPr lang="es-ES" sz="1600" dirty="0" err="1"/>
                        <a:t>the</a:t>
                      </a:r>
                      <a:r>
                        <a:rPr lang="es-ES" sz="1600" baseline="0" dirty="0"/>
                        <a:t> </a:t>
                      </a:r>
                      <a:r>
                        <a:rPr lang="es-ES" sz="1600" baseline="0" dirty="0" err="1"/>
                        <a:t>accelerator</a:t>
                      </a:r>
                      <a:r>
                        <a:rPr lang="es-ES" sz="1600" baseline="0" dirty="0"/>
                        <a:t> to run a </a:t>
                      </a:r>
                      <a:r>
                        <a:rPr lang="es-ES" sz="1600" i="1" baseline="0" dirty="0" err="1"/>
                        <a:t>convolution</a:t>
                      </a:r>
                      <a:r>
                        <a:rPr lang="es-ES" sz="1600" i="1" baseline="0" dirty="0"/>
                        <a:t> </a:t>
                      </a:r>
                      <a:r>
                        <a:rPr lang="es-ES" sz="1600" i="1" baseline="0" dirty="0" err="1"/>
                        <a:t>operation</a:t>
                      </a:r>
                      <a:endParaRPr lang="en-US" sz="1600" b="1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1189565"/>
                  </a:ext>
                </a:extLst>
              </a:tr>
              <a:tr h="197327">
                <a:tc>
                  <a:txBody>
                    <a:bodyPr/>
                    <a:lstStyle/>
                    <a:p>
                      <a:r>
                        <a:rPr lang="es-ES" sz="1600" b="1" i="1" dirty="0" err="1"/>
                        <a:t>ConfigureLinear</a:t>
                      </a:r>
                      <a:endParaRPr lang="en-US" sz="1600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/>
                        <a:t>Configures </a:t>
                      </a:r>
                      <a:r>
                        <a:rPr lang="es-ES" sz="1600" dirty="0" err="1"/>
                        <a:t>the</a:t>
                      </a:r>
                      <a:r>
                        <a:rPr lang="es-ES" sz="1600" baseline="0" dirty="0"/>
                        <a:t> </a:t>
                      </a:r>
                      <a:r>
                        <a:rPr lang="es-ES" sz="1600" baseline="0" dirty="0" err="1"/>
                        <a:t>accelerator</a:t>
                      </a:r>
                      <a:r>
                        <a:rPr lang="es-ES" sz="1600" baseline="0" dirty="0"/>
                        <a:t> to run a </a:t>
                      </a:r>
                      <a:r>
                        <a:rPr lang="es-ES" sz="1600" i="1" baseline="0" dirty="0" err="1"/>
                        <a:t>fully-connected</a:t>
                      </a:r>
                      <a:r>
                        <a:rPr lang="es-ES" sz="1600" i="1" baseline="0" dirty="0"/>
                        <a:t> </a:t>
                      </a:r>
                      <a:r>
                        <a:rPr lang="es-ES" sz="1600" i="1" baseline="0" dirty="0" err="1"/>
                        <a:t>layer</a:t>
                      </a:r>
                      <a:endParaRPr lang="en-US" sz="1600" b="1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6853350"/>
                  </a:ext>
                </a:extLst>
              </a:tr>
              <a:tr h="340837">
                <a:tc>
                  <a:txBody>
                    <a:bodyPr/>
                    <a:lstStyle/>
                    <a:p>
                      <a:r>
                        <a:rPr lang="es-ES" sz="1600" b="1" i="1" dirty="0" err="1"/>
                        <a:t>ConfigureDMM</a:t>
                      </a:r>
                      <a:endParaRPr lang="en-US" sz="1600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/>
                        <a:t>Configures </a:t>
                      </a:r>
                      <a:r>
                        <a:rPr lang="es-ES" sz="1600" dirty="0" err="1"/>
                        <a:t>the</a:t>
                      </a:r>
                      <a:r>
                        <a:rPr lang="es-ES" sz="1600" baseline="0" dirty="0"/>
                        <a:t> </a:t>
                      </a:r>
                      <a:r>
                        <a:rPr lang="es-ES" sz="1600" baseline="0" dirty="0" err="1"/>
                        <a:t>accelerator</a:t>
                      </a:r>
                      <a:r>
                        <a:rPr lang="es-ES" sz="1600" baseline="0" dirty="0"/>
                        <a:t> to run a </a:t>
                      </a:r>
                      <a:r>
                        <a:rPr lang="es-ES" sz="1600" i="1" baseline="0" dirty="0" err="1"/>
                        <a:t>matrix</a:t>
                      </a:r>
                      <a:r>
                        <a:rPr lang="es-ES" sz="1600" i="1" baseline="0" dirty="0"/>
                        <a:t> </a:t>
                      </a:r>
                      <a:r>
                        <a:rPr lang="es-ES" sz="1600" i="1" baseline="0" dirty="0" err="1"/>
                        <a:t>multiplication</a:t>
                      </a:r>
                      <a:endParaRPr lang="en-US" sz="16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1520619"/>
                  </a:ext>
                </a:extLst>
              </a:tr>
              <a:tr h="340837">
                <a:tc>
                  <a:txBody>
                    <a:bodyPr/>
                    <a:lstStyle/>
                    <a:p>
                      <a:r>
                        <a:rPr lang="es-ES" sz="1600" b="1" i="1" dirty="0" err="1"/>
                        <a:t>ConfigureSpMM</a:t>
                      </a:r>
                      <a:endParaRPr lang="en-US" sz="1600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/>
                        <a:t>Configures </a:t>
                      </a:r>
                      <a:r>
                        <a:rPr lang="es-ES" sz="1600" dirty="0" err="1"/>
                        <a:t>the</a:t>
                      </a:r>
                      <a:r>
                        <a:rPr lang="es-ES" sz="1600" baseline="0" dirty="0"/>
                        <a:t> </a:t>
                      </a:r>
                      <a:r>
                        <a:rPr lang="es-ES" sz="1600" baseline="0" dirty="0" err="1"/>
                        <a:t>accelerator</a:t>
                      </a:r>
                      <a:r>
                        <a:rPr lang="es-ES" sz="1600" baseline="0" dirty="0"/>
                        <a:t> to run a </a:t>
                      </a:r>
                      <a:r>
                        <a:rPr lang="es-ES" sz="1600" i="1" baseline="0" dirty="0" err="1"/>
                        <a:t>sparse</a:t>
                      </a:r>
                      <a:r>
                        <a:rPr lang="es-ES" sz="1600" i="1" baseline="0" dirty="0"/>
                        <a:t> </a:t>
                      </a:r>
                      <a:r>
                        <a:rPr lang="es-ES" sz="1600" i="1" baseline="0" dirty="0" err="1"/>
                        <a:t>matrix</a:t>
                      </a:r>
                      <a:r>
                        <a:rPr lang="es-ES" sz="1600" i="1" baseline="0" dirty="0"/>
                        <a:t> </a:t>
                      </a:r>
                      <a:r>
                        <a:rPr lang="es-ES" sz="1600" i="1" baseline="0" dirty="0" err="1"/>
                        <a:t>multipl</a:t>
                      </a:r>
                      <a:r>
                        <a:rPr lang="es-ES" sz="1600" i="1" baseline="0" dirty="0"/>
                        <a:t>.</a:t>
                      </a:r>
                      <a:endParaRPr lang="en-US" sz="16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5736945"/>
                  </a:ext>
                </a:extLst>
              </a:tr>
              <a:tr h="340837">
                <a:tc>
                  <a:txBody>
                    <a:bodyPr/>
                    <a:lstStyle/>
                    <a:p>
                      <a:r>
                        <a:rPr lang="es-ES" sz="1600" b="1" i="1" dirty="0" err="1"/>
                        <a:t>ConfigureMaxPool</a:t>
                      </a:r>
                      <a:endParaRPr lang="en-US" sz="1600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/>
                        <a:t>Configures </a:t>
                      </a:r>
                      <a:r>
                        <a:rPr lang="es-ES" sz="1600" dirty="0" err="1"/>
                        <a:t>the</a:t>
                      </a:r>
                      <a:r>
                        <a:rPr lang="es-ES" sz="1600" baseline="0" dirty="0"/>
                        <a:t> </a:t>
                      </a:r>
                      <a:r>
                        <a:rPr lang="es-ES" sz="1600" baseline="0" dirty="0" err="1"/>
                        <a:t>accelerator</a:t>
                      </a:r>
                      <a:r>
                        <a:rPr lang="es-ES" sz="1600" baseline="0" dirty="0"/>
                        <a:t> to run a </a:t>
                      </a:r>
                      <a:r>
                        <a:rPr lang="es-ES" sz="1600" i="1" baseline="0" dirty="0" err="1"/>
                        <a:t>max</a:t>
                      </a:r>
                      <a:r>
                        <a:rPr lang="es-ES" sz="1600" i="1" baseline="0" dirty="0"/>
                        <a:t> </a:t>
                      </a:r>
                      <a:r>
                        <a:rPr lang="es-ES" sz="1600" i="1" baseline="0" dirty="0" err="1"/>
                        <a:t>pooling</a:t>
                      </a:r>
                      <a:r>
                        <a:rPr lang="es-ES" sz="1600" i="1" baseline="0" dirty="0"/>
                        <a:t> </a:t>
                      </a:r>
                      <a:r>
                        <a:rPr lang="es-ES" sz="1600" i="1" baseline="0" dirty="0" err="1"/>
                        <a:t>layer</a:t>
                      </a:r>
                      <a:endParaRPr lang="en-US" sz="16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7607482"/>
                  </a:ext>
                </a:extLst>
              </a:tr>
              <a:tr h="317987">
                <a:tc>
                  <a:txBody>
                    <a:bodyPr/>
                    <a:lstStyle/>
                    <a:p>
                      <a:r>
                        <a:rPr lang="es-ES" sz="1600" b="1" i="1" dirty="0" err="1"/>
                        <a:t>ConfigureData</a:t>
                      </a:r>
                      <a:endParaRPr lang="en-US" sz="1600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/>
                        <a:t>Configures </a:t>
                      </a:r>
                      <a:r>
                        <a:rPr lang="es-ES" sz="1600" i="1" dirty="0" err="1"/>
                        <a:t>weights</a:t>
                      </a:r>
                      <a:r>
                        <a:rPr lang="es-ES" sz="1600" dirty="0"/>
                        <a:t>, </a:t>
                      </a:r>
                      <a:r>
                        <a:rPr lang="es-ES" sz="1600" i="1" dirty="0"/>
                        <a:t>input</a:t>
                      </a:r>
                      <a:r>
                        <a:rPr lang="es-ES" sz="1600" baseline="0" dirty="0"/>
                        <a:t> and </a:t>
                      </a:r>
                      <a:r>
                        <a:rPr lang="es-ES" sz="1600" i="1" baseline="0" dirty="0"/>
                        <a:t>outputs</a:t>
                      </a:r>
                      <a:r>
                        <a:rPr lang="es-ES" sz="1600" baseline="0" dirty="0"/>
                        <a:t> </a:t>
                      </a:r>
                      <a:r>
                        <a:rPr lang="es-ES" sz="1600" i="1" baseline="0" dirty="0" err="1"/>
                        <a:t>addresses</a:t>
                      </a:r>
                      <a:r>
                        <a:rPr lang="es-ES" sz="1600" baseline="0" dirty="0"/>
                        <a:t> </a:t>
                      </a:r>
                      <a:r>
                        <a:rPr lang="es-ES" sz="1600" baseline="0" dirty="0" err="1"/>
                        <a:t>from</a:t>
                      </a:r>
                      <a:r>
                        <a:rPr lang="es-ES" sz="1600" baseline="0" dirty="0"/>
                        <a:t> </a:t>
                      </a:r>
                      <a:r>
                        <a:rPr lang="es-ES" sz="1600" baseline="0" dirty="0" err="1"/>
                        <a:t>the</a:t>
                      </a:r>
                      <a:r>
                        <a:rPr lang="es-ES" sz="1600" baseline="0" dirty="0"/>
                        <a:t> CPU to </a:t>
                      </a:r>
                      <a:r>
                        <a:rPr lang="es-ES" sz="1600" baseline="0" dirty="0" err="1"/>
                        <a:t>the</a:t>
                      </a:r>
                      <a:r>
                        <a:rPr lang="es-ES" sz="1600" baseline="0" dirty="0"/>
                        <a:t> </a:t>
                      </a:r>
                      <a:r>
                        <a:rPr lang="es-ES" sz="1600" baseline="0" dirty="0" err="1"/>
                        <a:t>accelerator</a:t>
                      </a:r>
                      <a:r>
                        <a:rPr lang="es-ES" sz="1600" baseline="0" dirty="0"/>
                        <a:t> </a:t>
                      </a:r>
                      <a:r>
                        <a:rPr lang="es-ES" sz="1600" baseline="0" dirty="0" err="1"/>
                        <a:t>memory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1591845"/>
                  </a:ext>
                </a:extLst>
              </a:tr>
              <a:tr h="197327">
                <a:tc>
                  <a:txBody>
                    <a:bodyPr/>
                    <a:lstStyle/>
                    <a:p>
                      <a:r>
                        <a:rPr lang="es-ES" sz="1600" b="1" i="1" dirty="0" err="1"/>
                        <a:t>RunOperation</a:t>
                      </a:r>
                      <a:endParaRPr lang="en-US" sz="1600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i="1" dirty="0" err="1"/>
                        <a:t>Launches</a:t>
                      </a:r>
                      <a:r>
                        <a:rPr lang="es-ES" sz="1600" i="1" dirty="0"/>
                        <a:t> </a:t>
                      </a:r>
                      <a:r>
                        <a:rPr lang="es-ES" sz="1600" i="1" dirty="0" err="1"/>
                        <a:t>the</a:t>
                      </a:r>
                      <a:r>
                        <a:rPr lang="es-ES" sz="1600" i="1" dirty="0"/>
                        <a:t> </a:t>
                      </a:r>
                      <a:r>
                        <a:rPr lang="es-ES" sz="1600" i="1" dirty="0" err="1"/>
                        <a:t>simulation</a:t>
                      </a:r>
                      <a:r>
                        <a:rPr lang="es-ES" sz="1600" baseline="0" dirty="0"/>
                        <a:t> </a:t>
                      </a:r>
                      <a:r>
                        <a:rPr lang="es-ES" sz="1600" baseline="0" dirty="0" err="1"/>
                        <a:t>according</a:t>
                      </a:r>
                      <a:r>
                        <a:rPr lang="es-ES" sz="1600" baseline="0" dirty="0"/>
                        <a:t> to </a:t>
                      </a:r>
                      <a:r>
                        <a:rPr lang="es-ES" sz="1600" baseline="0" dirty="0" err="1"/>
                        <a:t>the</a:t>
                      </a:r>
                      <a:r>
                        <a:rPr lang="es-ES" sz="1600" baseline="0" dirty="0"/>
                        <a:t> </a:t>
                      </a:r>
                      <a:r>
                        <a:rPr lang="es-ES" sz="1600" baseline="0" dirty="0" err="1"/>
                        <a:t>current</a:t>
                      </a:r>
                      <a:r>
                        <a:rPr lang="es-ES" sz="1600" baseline="0" dirty="0"/>
                        <a:t> </a:t>
                      </a:r>
                      <a:r>
                        <a:rPr lang="es-ES" sz="1600" baseline="0" dirty="0" err="1"/>
                        <a:t>configuration</a:t>
                      </a:r>
                      <a:r>
                        <a:rPr lang="es-ES" sz="1600" baseline="0" dirty="0"/>
                        <a:t> of </a:t>
                      </a:r>
                      <a:r>
                        <a:rPr lang="es-ES" sz="1600" baseline="0" dirty="0" err="1"/>
                        <a:t>the</a:t>
                      </a:r>
                      <a:r>
                        <a:rPr lang="es-ES" sz="1600" baseline="0" dirty="0"/>
                        <a:t> </a:t>
                      </a:r>
                      <a:r>
                        <a:rPr lang="es-ES" sz="1600" baseline="0" dirty="0" err="1"/>
                        <a:t>architecture</a:t>
                      </a:r>
                      <a:endParaRPr lang="en-US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8167018"/>
                  </a:ext>
                </a:extLst>
              </a:tr>
            </a:tbl>
          </a:graphicData>
        </a:graphic>
      </p:graphicFrame>
      <p:pic>
        <p:nvPicPr>
          <p:cNvPr id="10" name="Google Shape;328;p42"/>
          <p:cNvPicPr preferRelativeResize="0"/>
          <p:nvPr/>
        </p:nvPicPr>
        <p:blipFill rotWithShape="1">
          <a:blip r:embed="rId4">
            <a:alphaModFix/>
          </a:blip>
          <a:srcRect l="2825" t="63659" r="3084" b="9004"/>
          <a:stretch/>
        </p:blipFill>
        <p:spPr>
          <a:xfrm>
            <a:off x="462973" y="1193100"/>
            <a:ext cx="6037120" cy="768927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382;p46"/>
          <p:cNvSpPr/>
          <p:nvPr/>
        </p:nvSpPr>
        <p:spPr>
          <a:xfrm>
            <a:off x="9239622" y="3751117"/>
            <a:ext cx="1485156" cy="716974"/>
          </a:xfrm>
          <a:prstGeom prst="rect">
            <a:avLst/>
          </a:prstGeom>
          <a:noFill/>
          <a:ln w="76200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2" name="Google Shape;283;p38"/>
          <p:cNvSpPr txBox="1">
            <a:spLocks/>
          </p:cNvSpPr>
          <p:nvPr/>
        </p:nvSpPr>
        <p:spPr>
          <a:xfrm>
            <a:off x="7835900" y="1190368"/>
            <a:ext cx="3670300" cy="513899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The </a:t>
            </a:r>
            <a:r>
              <a:rPr lang="en-US" sz="1800" b="1" dirty="0"/>
              <a:t>Mapper</a:t>
            </a:r>
            <a:r>
              <a:rPr lang="en-US" sz="1800" dirty="0"/>
              <a:t> generates a set of signals based on the tile and layer parameters (i.e., it determines the required signals to configure the virtual neurons).</a:t>
            </a:r>
            <a:endParaRPr lang="en-US" sz="1800" dirty="0">
              <a:cs typeface="Calibri"/>
            </a:endParaRPr>
          </a:p>
          <a:p>
            <a:r>
              <a:rPr lang="en-US" sz="1800" dirty="0">
                <a:solidFill>
                  <a:srgbClr val="3F3F3F"/>
                </a:solidFill>
                <a:cs typeface="Calibri" panose="020F0502020204030204"/>
              </a:rPr>
              <a:t>The </a:t>
            </a:r>
            <a:r>
              <a:rPr lang="en-US" sz="1800" b="1" dirty="0">
                <a:solidFill>
                  <a:srgbClr val="3F3F3F"/>
                </a:solidFill>
                <a:cs typeface="Calibri" panose="020F0502020204030204"/>
              </a:rPr>
              <a:t>Configuration Unit </a:t>
            </a:r>
            <a:r>
              <a:rPr lang="en-US" sz="1800" dirty="0">
                <a:solidFill>
                  <a:srgbClr val="3F3F3F"/>
                </a:solidFill>
                <a:cs typeface="Calibri" panose="020F0502020204030204"/>
              </a:rPr>
              <a:t>delivers the signals to the simulation engine, configuring the hardware.</a:t>
            </a:r>
          </a:p>
          <a:p>
            <a:pPr marL="0" indent="0">
              <a:buNone/>
            </a:pPr>
            <a:endParaRPr lang="en-US" b="1" i="1" u="sng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7FB820-A9F8-8D8F-8AEC-ED377983F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F45D5-C091-2E4F-8430-35B0416CC0E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418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2" grpId="0" animBg="1"/>
      <p:bldP spid="1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" name="Google Shape;399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7066" y="519055"/>
            <a:ext cx="4419634" cy="5481695"/>
          </a:xfrm>
          <a:prstGeom prst="rect">
            <a:avLst/>
          </a:prstGeom>
          <a:noFill/>
          <a:ln>
            <a:noFill/>
          </a:ln>
        </p:spPr>
      </p:pic>
      <p:sp>
        <p:nvSpPr>
          <p:cNvPr id="395" name="Google Shape;395;p4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r>
              <a:rPr lang="es" dirty="0"/>
              <a:t>Simulation Engine</a:t>
            </a:r>
            <a:endParaRPr dirty="0"/>
          </a:p>
        </p:txBody>
      </p:sp>
      <p:sp>
        <p:nvSpPr>
          <p:cNvPr id="396" name="Google Shape;396;p48"/>
          <p:cNvSpPr txBox="1">
            <a:spLocks noGrp="1"/>
          </p:cNvSpPr>
          <p:nvPr>
            <p:ph idx="1"/>
          </p:nvPr>
        </p:nvSpPr>
        <p:spPr>
          <a:xfrm>
            <a:off x="838200" y="1209419"/>
            <a:ext cx="5448300" cy="46200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s" sz="3200" dirty="0"/>
              <a:t>Most current DNN accelerator architectures can be logically organized as three configurable network fabrics:</a:t>
            </a:r>
          </a:p>
          <a:p>
            <a:pPr lvl="1"/>
            <a:r>
              <a:rPr lang="es" sz="2800" b="1" dirty="0"/>
              <a:t>Distribution Network</a:t>
            </a:r>
          </a:p>
          <a:p>
            <a:pPr lvl="1"/>
            <a:r>
              <a:rPr lang="es" sz="2800" b="1" dirty="0"/>
              <a:t>Multiplier Network</a:t>
            </a:r>
          </a:p>
          <a:p>
            <a:pPr lvl="1"/>
            <a:r>
              <a:rPr lang="es" sz="2800" b="1" dirty="0"/>
              <a:t>Reduction Network</a:t>
            </a:r>
            <a:endParaRPr sz="2800" b="1" dirty="0"/>
          </a:p>
          <a:p>
            <a:endParaRPr dirty="0"/>
          </a:p>
          <a:p>
            <a:endParaRPr dirty="0"/>
          </a:p>
        </p:txBody>
      </p:sp>
      <p:sp>
        <p:nvSpPr>
          <p:cNvPr id="398" name="Google Shape;398;p48"/>
          <p:cNvSpPr txBox="1"/>
          <p:nvPr/>
        </p:nvSpPr>
        <p:spPr>
          <a:xfrm>
            <a:off x="1485867" y="5829500"/>
            <a:ext cx="16000" cy="61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endParaRPr sz="2400"/>
          </a:p>
        </p:txBody>
      </p:sp>
      <p:sp>
        <p:nvSpPr>
          <p:cNvPr id="8" name="Footer Placeholder 10">
            <a:extLst>
              <a:ext uri="{FF2B5EF4-FFF2-40B4-BE49-F238E27FC236}">
                <a16:creationId xmlns:a16="http://schemas.microsoft.com/office/drawing/2014/main" id="{8DDEF124-CEF9-7E4D-BC13-CCFAE0BE8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1" y="6356350"/>
            <a:ext cx="7475054" cy="365125"/>
          </a:xfrm>
        </p:spPr>
        <p:txBody>
          <a:bodyPr/>
          <a:lstStyle/>
          <a:p>
            <a:r>
              <a:rPr lang="en-US"/>
              <a:t>STONNE Tutorial @ ASPLOS 2023</a:t>
            </a:r>
            <a:endParaRPr lang="en-US" dirty="0"/>
          </a:p>
        </p:txBody>
      </p:sp>
      <p:sp>
        <p:nvSpPr>
          <p:cNvPr id="2" name="Rectángulo 1"/>
          <p:cNvSpPr/>
          <p:nvPr/>
        </p:nvSpPr>
        <p:spPr>
          <a:xfrm>
            <a:off x="7581900" y="3467100"/>
            <a:ext cx="2990850" cy="990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ángulo 8"/>
          <p:cNvSpPr/>
          <p:nvPr/>
        </p:nvSpPr>
        <p:spPr>
          <a:xfrm>
            <a:off x="7581900" y="2433196"/>
            <a:ext cx="2990850" cy="10862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ángulo 9"/>
          <p:cNvSpPr/>
          <p:nvPr/>
        </p:nvSpPr>
        <p:spPr>
          <a:xfrm>
            <a:off x="7581900" y="1381483"/>
            <a:ext cx="2990850" cy="11473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D4C532-AE77-95D2-8908-19F2C6AED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F45D5-C091-2E4F-8430-35B0416CC0E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99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animBg="1"/>
      <p:bldP spid="1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4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r>
              <a:rPr lang="es" dirty="0"/>
              <a:t>Simulation Engine</a:t>
            </a:r>
            <a:endParaRPr dirty="0"/>
          </a:p>
        </p:txBody>
      </p:sp>
      <p:sp>
        <p:nvSpPr>
          <p:cNvPr id="407" name="Google Shape;407;p49"/>
          <p:cNvSpPr txBox="1"/>
          <p:nvPr/>
        </p:nvSpPr>
        <p:spPr>
          <a:xfrm>
            <a:off x="1485867" y="5829500"/>
            <a:ext cx="16000" cy="61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endParaRPr sz="2400"/>
          </a:p>
        </p:txBody>
      </p:sp>
      <p:pic>
        <p:nvPicPr>
          <p:cNvPr id="408" name="Google Shape;408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1901" y="907986"/>
            <a:ext cx="7380299" cy="5226114"/>
          </a:xfrm>
          <a:prstGeom prst="rect">
            <a:avLst/>
          </a:prstGeom>
          <a:noFill/>
          <a:ln>
            <a:noFill/>
          </a:ln>
        </p:spPr>
      </p:pic>
      <p:sp>
        <p:nvSpPr>
          <p:cNvPr id="409" name="Google Shape;409;p49"/>
          <p:cNvSpPr/>
          <p:nvPr/>
        </p:nvSpPr>
        <p:spPr>
          <a:xfrm>
            <a:off x="2601901" y="2899036"/>
            <a:ext cx="7380299" cy="3235064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" name="Footer Placeholder 10">
            <a:extLst>
              <a:ext uri="{FF2B5EF4-FFF2-40B4-BE49-F238E27FC236}">
                <a16:creationId xmlns:a16="http://schemas.microsoft.com/office/drawing/2014/main" id="{8DDEF124-CEF9-7E4D-BC13-CCFAE0BE8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1" y="6356350"/>
            <a:ext cx="7475054" cy="365125"/>
          </a:xfrm>
        </p:spPr>
        <p:txBody>
          <a:bodyPr/>
          <a:lstStyle/>
          <a:p>
            <a:r>
              <a:rPr lang="en-US"/>
              <a:t>STONNE Tutorial @ ASPLOS 2023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AAA5129-F797-6B2B-027C-3E450FC95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F45D5-C091-2E4F-8430-35B0416CC0E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910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r>
              <a:rPr lang="es" dirty="0"/>
              <a:t>Simulation Engine</a:t>
            </a:r>
            <a:endParaRPr dirty="0"/>
          </a:p>
        </p:txBody>
      </p:sp>
      <p:sp>
        <p:nvSpPr>
          <p:cNvPr id="417" name="Google Shape;417;p50"/>
          <p:cNvSpPr txBox="1"/>
          <p:nvPr/>
        </p:nvSpPr>
        <p:spPr>
          <a:xfrm>
            <a:off x="1485867" y="5829500"/>
            <a:ext cx="16000" cy="61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endParaRPr sz="2400"/>
          </a:p>
        </p:txBody>
      </p:sp>
      <p:sp>
        <p:nvSpPr>
          <p:cNvPr id="10" name="Footer Placeholder 10">
            <a:extLst>
              <a:ext uri="{FF2B5EF4-FFF2-40B4-BE49-F238E27FC236}">
                <a16:creationId xmlns:a16="http://schemas.microsoft.com/office/drawing/2014/main" id="{8DDEF124-CEF9-7E4D-BC13-CCFAE0BE8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1" y="6356350"/>
            <a:ext cx="7475054" cy="365125"/>
          </a:xfrm>
        </p:spPr>
        <p:txBody>
          <a:bodyPr/>
          <a:lstStyle/>
          <a:p>
            <a:r>
              <a:rPr lang="en-US"/>
              <a:t>STONNE Tutorial @ ASPLOS 2023</a:t>
            </a:r>
            <a:endParaRPr lang="en-US" dirty="0"/>
          </a:p>
        </p:txBody>
      </p:sp>
      <p:pic>
        <p:nvPicPr>
          <p:cNvPr id="12" name="Google Shape;408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1901" y="907986"/>
            <a:ext cx="7380299" cy="5226114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409;p49"/>
          <p:cNvSpPr/>
          <p:nvPr/>
        </p:nvSpPr>
        <p:spPr>
          <a:xfrm>
            <a:off x="2601901" y="4686300"/>
            <a:ext cx="7380299" cy="1447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4" name="Google Shape;409;p49"/>
          <p:cNvSpPr/>
          <p:nvPr/>
        </p:nvSpPr>
        <p:spPr>
          <a:xfrm>
            <a:off x="7707301" y="2907110"/>
            <a:ext cx="3094049" cy="177919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5440F43-5A36-5CA9-8996-FEB8E8B2E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F45D5-C091-2E4F-8430-35B0416CC0E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7447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5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r>
              <a:rPr lang="es" dirty="0"/>
              <a:t>Simulation Engine</a:t>
            </a:r>
            <a:endParaRPr dirty="0"/>
          </a:p>
        </p:txBody>
      </p:sp>
      <p:sp>
        <p:nvSpPr>
          <p:cNvPr id="428" name="Google Shape;428;p51"/>
          <p:cNvSpPr txBox="1"/>
          <p:nvPr/>
        </p:nvSpPr>
        <p:spPr>
          <a:xfrm>
            <a:off x="1485867" y="5829500"/>
            <a:ext cx="16000" cy="61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endParaRPr sz="2400"/>
          </a:p>
        </p:txBody>
      </p:sp>
      <p:sp>
        <p:nvSpPr>
          <p:cNvPr id="9" name="Footer Placeholder 10">
            <a:extLst>
              <a:ext uri="{FF2B5EF4-FFF2-40B4-BE49-F238E27FC236}">
                <a16:creationId xmlns:a16="http://schemas.microsoft.com/office/drawing/2014/main" id="{8DDEF124-CEF9-7E4D-BC13-CCFAE0BE8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1" y="6356350"/>
            <a:ext cx="7475054" cy="365125"/>
          </a:xfrm>
        </p:spPr>
        <p:txBody>
          <a:bodyPr/>
          <a:lstStyle/>
          <a:p>
            <a:r>
              <a:rPr lang="en-US"/>
              <a:t>STONNE Tutorial @ ASPLOS 2023</a:t>
            </a:r>
            <a:endParaRPr lang="en-US" dirty="0"/>
          </a:p>
        </p:txBody>
      </p:sp>
      <p:pic>
        <p:nvPicPr>
          <p:cNvPr id="11" name="Google Shape;408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1901" y="907986"/>
            <a:ext cx="7380299" cy="5226114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409;p49"/>
          <p:cNvSpPr/>
          <p:nvPr/>
        </p:nvSpPr>
        <p:spPr>
          <a:xfrm>
            <a:off x="7707301" y="2907110"/>
            <a:ext cx="3094049" cy="322699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356074E-C419-4FC1-2289-1AA4CEFBB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F45D5-C091-2E4F-8430-35B0416CC0E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934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2C3FE-EE30-764B-883C-26FDD922F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15C54D-F9D9-7E43-AE58-8C0A860A72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03243"/>
            <a:ext cx="10515600" cy="5073720"/>
          </a:xfrm>
        </p:spPr>
        <p:txBody>
          <a:bodyPr/>
          <a:lstStyle/>
          <a:p>
            <a:r>
              <a:rPr lang="en-US" dirty="0"/>
              <a:t>Motivation</a:t>
            </a:r>
          </a:p>
          <a:p>
            <a:r>
              <a:rPr lang="en-US" dirty="0"/>
              <a:t>STONNE Framework</a:t>
            </a:r>
          </a:p>
          <a:p>
            <a:r>
              <a:rPr lang="en-US" dirty="0"/>
              <a:t>Validation</a:t>
            </a:r>
          </a:p>
          <a:p>
            <a:r>
              <a:rPr lang="en-US" dirty="0"/>
              <a:t>Uses Cases of STONNE</a:t>
            </a:r>
          </a:p>
          <a:p>
            <a:r>
              <a:rPr lang="en-US" dirty="0"/>
              <a:t>Conclusions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E58F69D0-D849-4B1E-D990-E70505CF2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2153" y="6356350"/>
            <a:ext cx="8256107" cy="365125"/>
          </a:xfrm>
        </p:spPr>
        <p:txBody>
          <a:bodyPr/>
          <a:lstStyle/>
          <a:p>
            <a:r>
              <a:rPr lang="en-US"/>
              <a:t>STONNE Tutorial @ ASPLOS 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0509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5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r>
              <a:rPr lang="es" dirty="0"/>
              <a:t>Simulation Engine</a:t>
            </a:r>
            <a:endParaRPr dirty="0"/>
          </a:p>
        </p:txBody>
      </p:sp>
      <p:sp>
        <p:nvSpPr>
          <p:cNvPr id="438" name="Google Shape;438;p52"/>
          <p:cNvSpPr txBox="1"/>
          <p:nvPr/>
        </p:nvSpPr>
        <p:spPr>
          <a:xfrm>
            <a:off x="1485867" y="5829500"/>
            <a:ext cx="16000" cy="61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endParaRPr sz="2400"/>
          </a:p>
        </p:txBody>
      </p:sp>
      <p:sp>
        <p:nvSpPr>
          <p:cNvPr id="8" name="Footer Placeholder 10">
            <a:extLst>
              <a:ext uri="{FF2B5EF4-FFF2-40B4-BE49-F238E27FC236}">
                <a16:creationId xmlns:a16="http://schemas.microsoft.com/office/drawing/2014/main" id="{8DDEF124-CEF9-7E4D-BC13-CCFAE0BE8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1" y="6356350"/>
            <a:ext cx="7475054" cy="365125"/>
          </a:xfrm>
        </p:spPr>
        <p:txBody>
          <a:bodyPr/>
          <a:lstStyle/>
          <a:p>
            <a:r>
              <a:rPr lang="en-US"/>
              <a:t>STONNE Tutorial @ ASPLOS 2023</a:t>
            </a:r>
            <a:endParaRPr lang="en-US" dirty="0"/>
          </a:p>
        </p:txBody>
      </p:sp>
      <p:pic>
        <p:nvPicPr>
          <p:cNvPr id="10" name="Google Shape;408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1901" y="907986"/>
            <a:ext cx="7380299" cy="522611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714600A-FFCB-4246-6648-9FAA837EB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F45D5-C091-2E4F-8430-35B0416CC0E0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7576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2C3FE-EE30-764B-883C-26FDD922F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15C54D-F9D9-7E43-AE58-8C0A860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40000"/>
                    <a:lumOff val="60000"/>
                  </a:schemeClr>
                </a:solidFill>
              </a:rPr>
              <a:t>Motivation</a:t>
            </a:r>
          </a:p>
          <a:p>
            <a:r>
              <a:rPr lang="en-US" dirty="0">
                <a:solidFill>
                  <a:schemeClr val="tx1">
                    <a:lumMod val="40000"/>
                    <a:lumOff val="60000"/>
                  </a:schemeClr>
                </a:solidFill>
              </a:rPr>
              <a:t>STONNE Framework</a:t>
            </a:r>
          </a:p>
          <a:p>
            <a:r>
              <a:rPr lang="en-US" dirty="0"/>
              <a:t>Validation</a:t>
            </a:r>
          </a:p>
          <a:p>
            <a:r>
              <a:rPr lang="en-US" dirty="0">
                <a:solidFill>
                  <a:schemeClr val="tx1">
                    <a:lumMod val="40000"/>
                    <a:lumOff val="60000"/>
                  </a:schemeClr>
                </a:solidFill>
              </a:rPr>
              <a:t>Uses Cases of STONNE</a:t>
            </a:r>
            <a:endParaRPr lang="en-US" dirty="0"/>
          </a:p>
          <a:p>
            <a:r>
              <a:rPr lang="en-US" dirty="0">
                <a:solidFill>
                  <a:schemeClr val="tx1">
                    <a:lumMod val="40000"/>
                    <a:lumOff val="60000"/>
                  </a:schemeClr>
                </a:solidFill>
              </a:rPr>
              <a:t>Conclusions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8" name="Footer Placeholder 10">
            <a:extLst>
              <a:ext uri="{FF2B5EF4-FFF2-40B4-BE49-F238E27FC236}">
                <a16:creationId xmlns:a16="http://schemas.microsoft.com/office/drawing/2014/main" id="{8DDEF124-CEF9-7E4D-BC13-CCFAE0BE8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1" y="6356350"/>
            <a:ext cx="7475054" cy="365125"/>
          </a:xfrm>
        </p:spPr>
        <p:txBody>
          <a:bodyPr/>
          <a:lstStyle/>
          <a:p>
            <a:r>
              <a:rPr lang="en-US"/>
              <a:t>STONNE Tutorial @ ASPLOS 2023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F42104-39BF-AC44-81C0-D67BC9908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F45D5-C091-2E4F-8430-35B0416CC0E0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2354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5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r>
              <a:rPr lang="es" dirty="0"/>
              <a:t>Validation</a:t>
            </a:r>
            <a:endParaRPr dirty="0"/>
          </a:p>
        </p:txBody>
      </p:sp>
      <p:sp>
        <p:nvSpPr>
          <p:cNvPr id="452" name="Google Shape;452;p54"/>
          <p:cNvSpPr txBox="1">
            <a:spLocks noGrp="1"/>
          </p:cNvSpPr>
          <p:nvPr>
            <p:ph idx="1"/>
          </p:nvPr>
        </p:nvSpPr>
        <p:spPr>
          <a:xfrm>
            <a:off x="838200" y="1037968"/>
            <a:ext cx="11049000" cy="5407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s" dirty="0"/>
              <a:t>We have validated three state-of-the-art accelerators (i.e., MAERI, SIGMA and TPU) modeled with STONNE against their RTL implementations.</a:t>
            </a:r>
            <a:endParaRPr dirty="0"/>
          </a:p>
          <a:p>
            <a:endParaRPr dirty="0"/>
          </a:p>
          <a:p>
            <a:endParaRPr dirty="0"/>
          </a:p>
          <a:p>
            <a:endParaRPr dirty="0"/>
          </a:p>
          <a:p>
            <a:endParaRPr dirty="0"/>
          </a:p>
          <a:p>
            <a:endParaRPr dirty="0"/>
          </a:p>
          <a:p>
            <a:endParaRPr dirty="0"/>
          </a:p>
          <a:p>
            <a:endParaRPr dirty="0"/>
          </a:p>
          <a:p>
            <a:r>
              <a:rPr lang="es" b="1" dirty="0">
                <a:solidFill>
                  <a:srgbClr val="00B050"/>
                </a:solidFill>
              </a:rPr>
              <a:t>Max 3.10% of difference in terms of number of cycles (1.5% on average)</a:t>
            </a:r>
            <a:endParaRPr b="1" dirty="0">
              <a:solidFill>
                <a:srgbClr val="00B050"/>
              </a:solidFill>
            </a:endParaRPr>
          </a:p>
        </p:txBody>
      </p:sp>
      <p:sp>
        <p:nvSpPr>
          <p:cNvPr id="454" name="Google Shape;454;p54"/>
          <p:cNvSpPr txBox="1"/>
          <p:nvPr/>
        </p:nvSpPr>
        <p:spPr>
          <a:xfrm>
            <a:off x="1485867" y="5829500"/>
            <a:ext cx="16000" cy="61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endParaRPr sz="2400"/>
          </a:p>
        </p:txBody>
      </p:sp>
      <p:pic>
        <p:nvPicPr>
          <p:cNvPr id="455" name="Google Shape;455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4350" y="1899574"/>
            <a:ext cx="7823299" cy="3601119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382;p46"/>
          <p:cNvSpPr/>
          <p:nvPr/>
        </p:nvSpPr>
        <p:spPr>
          <a:xfrm>
            <a:off x="8988879" y="1899573"/>
            <a:ext cx="1018770" cy="3601119"/>
          </a:xfrm>
          <a:prstGeom prst="rect">
            <a:avLst/>
          </a:prstGeom>
          <a:noFill/>
          <a:ln w="76200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" name="Footer Placeholder 10">
            <a:extLst>
              <a:ext uri="{FF2B5EF4-FFF2-40B4-BE49-F238E27FC236}">
                <a16:creationId xmlns:a16="http://schemas.microsoft.com/office/drawing/2014/main" id="{8DDEF124-CEF9-7E4D-BC13-CCFAE0BE8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1" y="6356350"/>
            <a:ext cx="7475054" cy="365125"/>
          </a:xfrm>
        </p:spPr>
        <p:txBody>
          <a:bodyPr/>
          <a:lstStyle/>
          <a:p>
            <a:r>
              <a:rPr lang="en-US"/>
              <a:t>STONNE Tutorial @ ASPLOS 2023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0F2C0AD-129E-C849-7959-856A23728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F45D5-C091-2E4F-8430-35B0416CC0E0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767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2C3FE-EE30-764B-883C-26FDD922F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15C54D-F9D9-7E43-AE58-8C0A860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40000"/>
                    <a:lumOff val="60000"/>
                  </a:schemeClr>
                </a:solidFill>
              </a:rPr>
              <a:t>Motivation</a:t>
            </a:r>
          </a:p>
          <a:p>
            <a:r>
              <a:rPr lang="en-US" dirty="0">
                <a:solidFill>
                  <a:schemeClr val="tx1">
                    <a:lumMod val="40000"/>
                    <a:lumOff val="60000"/>
                  </a:schemeClr>
                </a:solidFill>
              </a:rPr>
              <a:t>STONNE Framework</a:t>
            </a:r>
          </a:p>
          <a:p>
            <a:r>
              <a:rPr lang="en-US" dirty="0">
                <a:solidFill>
                  <a:schemeClr val="tx1">
                    <a:lumMod val="40000"/>
                    <a:lumOff val="60000"/>
                  </a:schemeClr>
                </a:solidFill>
              </a:rPr>
              <a:t>Validation</a:t>
            </a:r>
          </a:p>
          <a:p>
            <a:r>
              <a:rPr lang="en-US" dirty="0"/>
              <a:t>Uses Cases of STONNE</a:t>
            </a:r>
          </a:p>
          <a:p>
            <a:r>
              <a:rPr lang="en-US" dirty="0">
                <a:solidFill>
                  <a:schemeClr val="tx1">
                    <a:lumMod val="40000"/>
                    <a:lumOff val="60000"/>
                  </a:schemeClr>
                </a:solidFill>
              </a:rPr>
              <a:t>Conclusions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8" name="Footer Placeholder 10">
            <a:extLst>
              <a:ext uri="{FF2B5EF4-FFF2-40B4-BE49-F238E27FC236}">
                <a16:creationId xmlns:a16="http://schemas.microsoft.com/office/drawing/2014/main" id="{8DDEF124-CEF9-7E4D-BC13-CCFAE0BE8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1" y="6356350"/>
            <a:ext cx="7475054" cy="365125"/>
          </a:xfrm>
        </p:spPr>
        <p:txBody>
          <a:bodyPr/>
          <a:lstStyle/>
          <a:p>
            <a:r>
              <a:rPr lang="en-US"/>
              <a:t>STONNE Tutorial @ ASPLOS 2023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7C0190-DBAA-8B4D-8790-8654BED83037}"/>
              </a:ext>
            </a:extLst>
          </p:cNvPr>
          <p:cNvSpPr txBox="1"/>
          <p:nvPr/>
        </p:nvSpPr>
        <p:spPr>
          <a:xfrm>
            <a:off x="3889420" y="4211391"/>
            <a:ext cx="7353838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2060"/>
                </a:solidFill>
              </a:rPr>
              <a:t>F. Muñoz-Martínez, J. L. </a:t>
            </a:r>
            <a:r>
              <a:rPr lang="en-US" sz="2000" dirty="0" err="1">
                <a:solidFill>
                  <a:srgbClr val="002060"/>
                </a:solidFill>
              </a:rPr>
              <a:t>Abellán</a:t>
            </a:r>
            <a:r>
              <a:rPr lang="en-US" sz="2000" dirty="0">
                <a:solidFill>
                  <a:srgbClr val="002060"/>
                </a:solidFill>
              </a:rPr>
              <a:t>, M. E. </a:t>
            </a:r>
            <a:r>
              <a:rPr lang="en-US" sz="2000" dirty="0" err="1">
                <a:solidFill>
                  <a:srgbClr val="002060"/>
                </a:solidFill>
              </a:rPr>
              <a:t>Acacio</a:t>
            </a:r>
            <a:r>
              <a:rPr lang="en-US" sz="2000" dirty="0">
                <a:solidFill>
                  <a:srgbClr val="002060"/>
                </a:solidFill>
              </a:rPr>
              <a:t> and T. Krishna, "STONNE: Enabling Cycle-Level Microarchitectural Simulation for DNN Inference Accelerators”. Proc. of </a:t>
            </a:r>
            <a:r>
              <a:rPr lang="en-US" sz="2000" b="1" dirty="0">
                <a:solidFill>
                  <a:srgbClr val="002060"/>
                </a:solidFill>
              </a:rPr>
              <a:t>IISWC 2021</a:t>
            </a:r>
            <a:r>
              <a:rPr lang="en-US" sz="2000" dirty="0">
                <a:solidFill>
                  <a:srgbClr val="002060"/>
                </a:solidFill>
              </a:rPr>
              <a:t>.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3E5926-3709-533C-044B-F27FE4759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F45D5-C091-2E4F-8430-35B0416CC0E0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108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5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pPr>
              <a:spcBef>
                <a:spcPct val="0"/>
              </a:spcBef>
            </a:pPr>
            <a:r>
              <a:rPr lang="es" dirty="0"/>
              <a:t>UC</a:t>
            </a:r>
            <a:r>
              <a:rPr lang="es" b="1" dirty="0"/>
              <a:t>#1: DNN inference in TPU, MAERI and SIGMA</a:t>
            </a:r>
            <a:endParaRPr b="1" dirty="0"/>
          </a:p>
        </p:txBody>
      </p:sp>
      <p:sp>
        <p:nvSpPr>
          <p:cNvPr id="468" name="Google Shape;468;p56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vert="horz" wrap="square" lIns="121900" tIns="121900" rIns="121900" bIns="168000" rtlCol="0" anchor="t" anchorCtr="0">
            <a:normAutofit/>
          </a:bodyPr>
          <a:lstStyle/>
          <a:p>
            <a:pPr marL="0" indent="0">
              <a:buSzPts val="1400"/>
              <a:buNone/>
            </a:pPr>
            <a:r>
              <a:rPr lang="es" sz="2400" b="1" dirty="0"/>
              <a:t>Aim</a:t>
            </a:r>
            <a:r>
              <a:rPr lang="es" sz="2400" dirty="0"/>
              <a:t>: Demonstrate how STONNE can be used to conduct comprehensive evaluations of several DNN accelerators running complete DNN models </a:t>
            </a:r>
            <a:endParaRPr sz="2400" dirty="0"/>
          </a:p>
          <a:p>
            <a:pPr marL="0" indent="0">
              <a:buSzPts val="1400"/>
              <a:buNone/>
            </a:pPr>
            <a:r>
              <a:rPr lang="es" sz="2400" b="1" dirty="0"/>
              <a:t>Simulated Accelerators: </a:t>
            </a:r>
            <a:r>
              <a:rPr lang="es" sz="2400" dirty="0"/>
              <a:t>TPU, MAERI, SIGMA with 256 MSs and 128 elem/cycle BW</a:t>
            </a:r>
            <a:endParaRPr sz="2400" dirty="0"/>
          </a:p>
          <a:p>
            <a:pPr marL="0" indent="0">
              <a:spcBef>
                <a:spcPts val="1600"/>
              </a:spcBef>
              <a:buNone/>
            </a:pPr>
            <a:endParaRPr sz="1867" dirty="0"/>
          </a:p>
          <a:p>
            <a:pPr marL="0" indent="0">
              <a:spcBef>
                <a:spcPts val="1600"/>
              </a:spcBef>
              <a:buNone/>
            </a:pPr>
            <a:endParaRPr sz="1867" dirty="0"/>
          </a:p>
          <a:p>
            <a:pPr marL="0" indent="0">
              <a:spcBef>
                <a:spcPts val="1600"/>
              </a:spcBef>
              <a:buNone/>
            </a:pPr>
            <a:endParaRPr sz="1867" dirty="0"/>
          </a:p>
          <a:p>
            <a:pPr marL="0" indent="0">
              <a:spcBef>
                <a:spcPts val="1600"/>
              </a:spcBef>
              <a:buNone/>
            </a:pPr>
            <a:endParaRPr sz="1867" dirty="0"/>
          </a:p>
          <a:p>
            <a:pPr marL="0" indent="0">
              <a:spcBef>
                <a:spcPts val="1600"/>
              </a:spcBef>
              <a:buNone/>
            </a:pPr>
            <a:endParaRPr sz="1867" dirty="0"/>
          </a:p>
          <a:p>
            <a:pPr marL="1219170" indent="0">
              <a:spcBef>
                <a:spcPts val="1600"/>
              </a:spcBef>
              <a:buNone/>
            </a:pPr>
            <a:endParaRPr sz="1867" dirty="0"/>
          </a:p>
          <a:p>
            <a:pPr indent="0">
              <a:spcBef>
                <a:spcPts val="1600"/>
              </a:spcBef>
              <a:spcAft>
                <a:spcPts val="1600"/>
              </a:spcAft>
              <a:buNone/>
            </a:pPr>
            <a:endParaRPr b="1" dirty="0"/>
          </a:p>
        </p:txBody>
      </p:sp>
      <p:sp>
        <p:nvSpPr>
          <p:cNvPr id="470" name="Google Shape;470;p56"/>
          <p:cNvSpPr txBox="1"/>
          <p:nvPr/>
        </p:nvSpPr>
        <p:spPr>
          <a:xfrm>
            <a:off x="1485867" y="5829500"/>
            <a:ext cx="16000" cy="61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endParaRPr sz="2400"/>
          </a:p>
        </p:txBody>
      </p:sp>
      <p:pic>
        <p:nvPicPr>
          <p:cNvPr id="471" name="Google Shape;471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6624" y="2413951"/>
            <a:ext cx="1915815" cy="2261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472" name="Google Shape;472;p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99224" y="2352819"/>
            <a:ext cx="1889333" cy="2261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473" name="Google Shape;473;p5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05624" y="5077223"/>
            <a:ext cx="5480833" cy="1144200"/>
          </a:xfrm>
          <a:prstGeom prst="rect">
            <a:avLst/>
          </a:prstGeom>
          <a:noFill/>
          <a:ln>
            <a:noFill/>
          </a:ln>
        </p:spPr>
      </p:pic>
      <p:sp>
        <p:nvSpPr>
          <p:cNvPr id="474" name="Google Shape;474;p56"/>
          <p:cNvSpPr txBox="1"/>
          <p:nvPr/>
        </p:nvSpPr>
        <p:spPr>
          <a:xfrm>
            <a:off x="2237006" y="4466453"/>
            <a:ext cx="1445984" cy="61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s" sz="2400" b="1" dirty="0"/>
              <a:t>TPU-like</a:t>
            </a:r>
            <a:endParaRPr sz="2400" b="1" dirty="0"/>
          </a:p>
        </p:txBody>
      </p:sp>
      <p:sp>
        <p:nvSpPr>
          <p:cNvPr id="475" name="Google Shape;475;p56"/>
          <p:cNvSpPr txBox="1"/>
          <p:nvPr/>
        </p:nvSpPr>
        <p:spPr>
          <a:xfrm>
            <a:off x="5284605" y="4466453"/>
            <a:ext cx="1800449" cy="61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s" sz="2400" b="1" dirty="0"/>
              <a:t>MAERI-like</a:t>
            </a:r>
            <a:endParaRPr sz="2400" b="1" dirty="0"/>
          </a:p>
        </p:txBody>
      </p:sp>
      <p:sp>
        <p:nvSpPr>
          <p:cNvPr id="476" name="Google Shape;476;p56"/>
          <p:cNvSpPr txBox="1"/>
          <p:nvPr/>
        </p:nvSpPr>
        <p:spPr>
          <a:xfrm>
            <a:off x="8041840" y="4466453"/>
            <a:ext cx="1800448" cy="61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s" sz="2400" b="1"/>
              <a:t>SIGMA-like</a:t>
            </a:r>
            <a:endParaRPr sz="2400" b="1"/>
          </a:p>
        </p:txBody>
      </p:sp>
      <p:pic>
        <p:nvPicPr>
          <p:cNvPr id="477" name="Google Shape;477;p5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479356" y="2844760"/>
            <a:ext cx="2646533" cy="1769925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Footer Placeholder 10">
            <a:extLst>
              <a:ext uri="{FF2B5EF4-FFF2-40B4-BE49-F238E27FC236}">
                <a16:creationId xmlns:a16="http://schemas.microsoft.com/office/drawing/2014/main" id="{6C4F8E65-F139-B340-9168-08A93C449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1" y="6356350"/>
            <a:ext cx="7475054" cy="365125"/>
          </a:xfrm>
        </p:spPr>
        <p:txBody>
          <a:bodyPr/>
          <a:lstStyle/>
          <a:p>
            <a:r>
              <a:rPr lang="en-US"/>
              <a:t>STONNE Tutorial @ ASPLOS 2023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0518A82-93EE-A959-6DAC-62167AB98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F45D5-C091-2E4F-8430-35B0416CC0E0}" type="slidenum">
              <a:rPr lang="en-US" smtClean="0"/>
              <a:t>34</a:t>
            </a:fld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57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vert="horz" wrap="square" lIns="121900" tIns="121900" rIns="121900" bIns="168000" rtlCol="0" anchor="t" anchorCtr="0">
            <a:normAutofit/>
          </a:bodyPr>
          <a:lstStyle/>
          <a:p>
            <a:pPr marL="0" indent="0">
              <a:buSzPts val="1400"/>
              <a:buNone/>
            </a:pPr>
            <a:r>
              <a:rPr lang="es" sz="2400" b="1" dirty="0"/>
              <a:t>Benchmarks:</a:t>
            </a:r>
            <a:endParaRPr sz="2400" b="1" dirty="0"/>
          </a:p>
          <a:p>
            <a:pPr marL="0" indent="0">
              <a:buSzPts val="1400"/>
              <a:buNone/>
            </a:pPr>
            <a:endParaRPr sz="2400" b="1" dirty="0"/>
          </a:p>
          <a:p>
            <a:pPr marL="0" indent="0">
              <a:buSzPts val="1400"/>
              <a:buNone/>
            </a:pPr>
            <a:endParaRPr sz="2400" b="1" dirty="0"/>
          </a:p>
          <a:p>
            <a:pPr marL="0" indent="0">
              <a:buSzPts val="1400"/>
              <a:buNone/>
            </a:pPr>
            <a:endParaRPr sz="2400" b="1" dirty="0"/>
          </a:p>
          <a:p>
            <a:pPr marL="0" indent="0">
              <a:buSzPts val="1400"/>
              <a:buNone/>
            </a:pPr>
            <a:endParaRPr sz="2400" b="1" dirty="0"/>
          </a:p>
          <a:p>
            <a:pPr marL="0" indent="0">
              <a:buSzPts val="1400"/>
              <a:buNone/>
            </a:pPr>
            <a:endParaRPr sz="2400" b="1" dirty="0"/>
          </a:p>
          <a:p>
            <a:pPr marL="0" indent="0">
              <a:buSzPts val="1400"/>
              <a:buNone/>
            </a:pPr>
            <a:endParaRPr sz="2400" b="1" dirty="0"/>
          </a:p>
          <a:p>
            <a:pPr marL="0" indent="0">
              <a:buSzPts val="1400"/>
              <a:buNone/>
            </a:pPr>
            <a:endParaRPr sz="2400" b="1" dirty="0"/>
          </a:p>
        </p:txBody>
      </p:sp>
      <p:sp>
        <p:nvSpPr>
          <p:cNvPr id="485" name="Google Shape;485;p57"/>
          <p:cNvSpPr txBox="1"/>
          <p:nvPr/>
        </p:nvSpPr>
        <p:spPr>
          <a:xfrm>
            <a:off x="1485867" y="5829500"/>
            <a:ext cx="16000" cy="61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endParaRPr sz="2400"/>
          </a:p>
        </p:txBody>
      </p:sp>
      <p:pic>
        <p:nvPicPr>
          <p:cNvPr id="486" name="Google Shape;486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3667" y="2079103"/>
            <a:ext cx="7277567" cy="3627767"/>
          </a:xfrm>
          <a:prstGeom prst="rect">
            <a:avLst/>
          </a:prstGeom>
          <a:noFill/>
          <a:ln>
            <a:noFill/>
          </a:ln>
        </p:spPr>
      </p:pic>
      <p:sp>
        <p:nvSpPr>
          <p:cNvPr id="487" name="Google Shape;487;p57"/>
          <p:cNvSpPr/>
          <p:nvPr/>
        </p:nvSpPr>
        <p:spPr>
          <a:xfrm>
            <a:off x="4124467" y="2465667"/>
            <a:ext cx="420400" cy="271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88" name="Google Shape;488;p57"/>
          <p:cNvSpPr/>
          <p:nvPr/>
        </p:nvSpPr>
        <p:spPr>
          <a:xfrm>
            <a:off x="3749600" y="2931600"/>
            <a:ext cx="420400" cy="271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89" name="Google Shape;489;p57"/>
          <p:cNvSpPr/>
          <p:nvPr/>
        </p:nvSpPr>
        <p:spPr>
          <a:xfrm>
            <a:off x="3506100" y="3388800"/>
            <a:ext cx="420400" cy="271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90" name="Google Shape;490;p57"/>
          <p:cNvSpPr/>
          <p:nvPr/>
        </p:nvSpPr>
        <p:spPr>
          <a:xfrm>
            <a:off x="3749600" y="3846000"/>
            <a:ext cx="420400" cy="271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91" name="Google Shape;491;p57"/>
          <p:cNvSpPr/>
          <p:nvPr/>
        </p:nvSpPr>
        <p:spPr>
          <a:xfrm>
            <a:off x="3558667" y="4303200"/>
            <a:ext cx="420400" cy="271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92" name="Google Shape;492;p57"/>
          <p:cNvSpPr/>
          <p:nvPr/>
        </p:nvSpPr>
        <p:spPr>
          <a:xfrm>
            <a:off x="4410000" y="4777900"/>
            <a:ext cx="420400" cy="271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93" name="Google Shape;493;p57"/>
          <p:cNvSpPr/>
          <p:nvPr/>
        </p:nvSpPr>
        <p:spPr>
          <a:xfrm>
            <a:off x="3329200" y="5217600"/>
            <a:ext cx="420400" cy="271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7" name="Footer Placeholder 10">
            <a:extLst>
              <a:ext uri="{FF2B5EF4-FFF2-40B4-BE49-F238E27FC236}">
                <a16:creationId xmlns:a16="http://schemas.microsoft.com/office/drawing/2014/main" id="{253AA5D2-A98A-5246-833D-8235C50E5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1" y="6356350"/>
            <a:ext cx="7475054" cy="365125"/>
          </a:xfrm>
        </p:spPr>
        <p:txBody>
          <a:bodyPr/>
          <a:lstStyle/>
          <a:p>
            <a:r>
              <a:rPr lang="en-US"/>
              <a:t>STONNE Tutorial @ ASPLOS 2023</a:t>
            </a:r>
            <a:endParaRPr lang="en-US" dirty="0"/>
          </a:p>
        </p:txBody>
      </p:sp>
      <p:sp>
        <p:nvSpPr>
          <p:cNvPr id="20" name="Google Shape;467;p56">
            <a:extLst>
              <a:ext uri="{FF2B5EF4-FFF2-40B4-BE49-F238E27FC236}">
                <a16:creationId xmlns:a16="http://schemas.microsoft.com/office/drawing/2014/main" id="{C4443AF4-D4CA-7142-B706-14ACE03C7E4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245205"/>
            <a:ext cx="10515600" cy="1325563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pPr>
              <a:spcBef>
                <a:spcPct val="0"/>
              </a:spcBef>
            </a:pPr>
            <a:r>
              <a:rPr lang="es" dirty="0"/>
              <a:t>UC</a:t>
            </a:r>
            <a:r>
              <a:rPr lang="es" b="1" dirty="0"/>
              <a:t>#1: DNN inference in TPU, MAERI and SIGMA</a:t>
            </a:r>
            <a:endParaRPr b="1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044F3C-F108-4AAD-C884-C34238522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F45D5-C091-2E4F-8430-35B0416CC0E0}" type="slidenum">
              <a:rPr lang="en-US" smtClean="0"/>
              <a:t>35</a:t>
            </a:fld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58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vert="horz" wrap="square" lIns="121900" tIns="121900" rIns="121900" bIns="168000" rtlCol="0" anchor="t" anchorCtr="0">
            <a:normAutofit/>
          </a:bodyPr>
          <a:lstStyle/>
          <a:p>
            <a:pPr marL="0" indent="0">
              <a:buSzPts val="1400"/>
              <a:buNone/>
            </a:pPr>
            <a:r>
              <a:rPr lang="es" sz="2400" b="1" dirty="0"/>
              <a:t>Results</a:t>
            </a:r>
            <a:r>
              <a:rPr lang="es" sz="2400" b="1"/>
              <a:t>: </a:t>
            </a:r>
            <a:r>
              <a:rPr lang="es" sz="2400" b="1" dirty="0"/>
              <a:t>Number of cycles</a:t>
            </a:r>
            <a:endParaRPr sz="2400" b="1" dirty="0"/>
          </a:p>
          <a:p>
            <a:pPr marL="0" indent="0">
              <a:buSzPts val="1400"/>
              <a:buNone/>
            </a:pPr>
            <a:endParaRPr sz="2400" b="1" dirty="0"/>
          </a:p>
          <a:p>
            <a:pPr marL="0" indent="0">
              <a:buSzPts val="1400"/>
              <a:buNone/>
            </a:pPr>
            <a:endParaRPr sz="2400" b="1" dirty="0"/>
          </a:p>
          <a:p>
            <a:pPr marL="0" indent="0">
              <a:buSzPts val="1400"/>
              <a:buNone/>
            </a:pPr>
            <a:endParaRPr sz="2400" b="1" dirty="0"/>
          </a:p>
          <a:p>
            <a:pPr marL="0" indent="0">
              <a:buSzPts val="1400"/>
              <a:buNone/>
            </a:pPr>
            <a:endParaRPr sz="2400" b="1" dirty="0"/>
          </a:p>
          <a:p>
            <a:pPr marL="0" indent="0">
              <a:buSzPts val="1400"/>
              <a:buNone/>
            </a:pPr>
            <a:endParaRPr sz="2400" b="1" dirty="0"/>
          </a:p>
          <a:p>
            <a:pPr marL="0" indent="0">
              <a:buSzPts val="1400"/>
              <a:buNone/>
            </a:pPr>
            <a:endParaRPr sz="2400" b="1" dirty="0"/>
          </a:p>
          <a:p>
            <a:pPr marL="0" indent="0">
              <a:buSzPts val="1400"/>
              <a:buNone/>
            </a:pPr>
            <a:endParaRPr sz="2400" b="1" dirty="0"/>
          </a:p>
        </p:txBody>
      </p:sp>
      <p:sp>
        <p:nvSpPr>
          <p:cNvPr id="501" name="Google Shape;501;p58"/>
          <p:cNvSpPr txBox="1"/>
          <p:nvPr/>
        </p:nvSpPr>
        <p:spPr>
          <a:xfrm>
            <a:off x="1485867" y="5829500"/>
            <a:ext cx="16000" cy="61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endParaRPr sz="2400"/>
          </a:p>
        </p:txBody>
      </p:sp>
      <p:sp>
        <p:nvSpPr>
          <p:cNvPr id="502" name="Google Shape;502;p58"/>
          <p:cNvSpPr/>
          <p:nvPr/>
        </p:nvSpPr>
        <p:spPr>
          <a:xfrm>
            <a:off x="4124467" y="2465667"/>
            <a:ext cx="420400" cy="271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03" name="Google Shape;503;p58"/>
          <p:cNvSpPr/>
          <p:nvPr/>
        </p:nvSpPr>
        <p:spPr>
          <a:xfrm>
            <a:off x="3749600" y="2931600"/>
            <a:ext cx="420400" cy="271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04" name="Google Shape;504;p58"/>
          <p:cNvSpPr/>
          <p:nvPr/>
        </p:nvSpPr>
        <p:spPr>
          <a:xfrm>
            <a:off x="3506100" y="3388800"/>
            <a:ext cx="420400" cy="271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05" name="Google Shape;505;p58"/>
          <p:cNvSpPr/>
          <p:nvPr/>
        </p:nvSpPr>
        <p:spPr>
          <a:xfrm>
            <a:off x="3749600" y="3846000"/>
            <a:ext cx="420400" cy="271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06" name="Google Shape;506;p58"/>
          <p:cNvSpPr/>
          <p:nvPr/>
        </p:nvSpPr>
        <p:spPr>
          <a:xfrm>
            <a:off x="3558667" y="4303200"/>
            <a:ext cx="420400" cy="271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07" name="Google Shape;507;p58"/>
          <p:cNvSpPr/>
          <p:nvPr/>
        </p:nvSpPr>
        <p:spPr>
          <a:xfrm>
            <a:off x="4410000" y="4777900"/>
            <a:ext cx="420400" cy="271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08" name="Google Shape;508;p58"/>
          <p:cNvSpPr/>
          <p:nvPr/>
        </p:nvSpPr>
        <p:spPr>
          <a:xfrm>
            <a:off x="3329200" y="5217600"/>
            <a:ext cx="420400" cy="271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pic>
        <p:nvPicPr>
          <p:cNvPr id="509" name="Google Shape;509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666" y="2027868"/>
            <a:ext cx="5009301" cy="3512067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Footer Placeholder 10">
            <a:extLst>
              <a:ext uri="{FF2B5EF4-FFF2-40B4-BE49-F238E27FC236}">
                <a16:creationId xmlns:a16="http://schemas.microsoft.com/office/drawing/2014/main" id="{B1369806-ED51-6B4C-8947-7F2BD7F09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1" y="6356350"/>
            <a:ext cx="7475054" cy="365125"/>
          </a:xfrm>
        </p:spPr>
        <p:txBody>
          <a:bodyPr/>
          <a:lstStyle/>
          <a:p>
            <a:r>
              <a:rPr lang="en-US"/>
              <a:t>STONNE Tutorial @ ASPLOS 2023</a:t>
            </a:r>
            <a:endParaRPr lang="en-US" dirty="0"/>
          </a:p>
        </p:txBody>
      </p:sp>
      <p:sp>
        <p:nvSpPr>
          <p:cNvPr id="18" name="Google Shape;467;p56">
            <a:extLst>
              <a:ext uri="{FF2B5EF4-FFF2-40B4-BE49-F238E27FC236}">
                <a16:creationId xmlns:a16="http://schemas.microsoft.com/office/drawing/2014/main" id="{0478E8B9-B44A-0841-ACEE-F13845D1D37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245206"/>
            <a:ext cx="10515600" cy="107286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pPr>
              <a:spcBef>
                <a:spcPct val="0"/>
              </a:spcBef>
            </a:pPr>
            <a:r>
              <a:rPr lang="es" dirty="0"/>
              <a:t>UC</a:t>
            </a:r>
            <a:r>
              <a:rPr lang="es" b="1" dirty="0"/>
              <a:t>#1: DNN inference in TPU, MAERI and SIGMA</a:t>
            </a:r>
            <a:endParaRPr b="1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9521614-7F9E-9EF8-A96E-60F4E10BB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F45D5-C091-2E4F-8430-35B0416CC0E0}" type="slidenum">
              <a:rPr lang="en-US" smtClean="0"/>
              <a:t>36</a:t>
            </a:fld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59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vert="horz" wrap="square" lIns="121900" tIns="121900" rIns="121900" bIns="168000" rtlCol="0" anchor="t" anchorCtr="0">
            <a:normAutofit/>
          </a:bodyPr>
          <a:lstStyle/>
          <a:p>
            <a:pPr marL="0" indent="0">
              <a:buSzPts val="1400"/>
              <a:buNone/>
            </a:pPr>
            <a:r>
              <a:rPr lang="en-US" sz="2400" b="1" dirty="0"/>
              <a:t>Results: Number of cycles</a:t>
            </a:r>
          </a:p>
          <a:p>
            <a:pPr marL="0" indent="0">
              <a:buSzPts val="1400"/>
              <a:buNone/>
            </a:pPr>
            <a:endParaRPr sz="2400" b="1" dirty="0"/>
          </a:p>
          <a:p>
            <a:pPr marL="0" indent="0">
              <a:buSzPts val="1400"/>
              <a:buNone/>
            </a:pPr>
            <a:endParaRPr sz="2400" b="1" dirty="0"/>
          </a:p>
          <a:p>
            <a:pPr marL="0" indent="0">
              <a:buSzPts val="1400"/>
              <a:buNone/>
            </a:pPr>
            <a:endParaRPr sz="2400" b="1" dirty="0"/>
          </a:p>
          <a:p>
            <a:pPr marL="0" indent="0">
              <a:buSzPts val="1400"/>
              <a:buNone/>
            </a:pPr>
            <a:endParaRPr sz="2400" b="1" dirty="0"/>
          </a:p>
          <a:p>
            <a:pPr marL="0" indent="0">
              <a:buSzPts val="1400"/>
              <a:buNone/>
            </a:pPr>
            <a:endParaRPr sz="2400" b="1" dirty="0"/>
          </a:p>
          <a:p>
            <a:pPr marL="0" indent="0">
              <a:buSzPts val="1400"/>
              <a:buNone/>
            </a:pPr>
            <a:endParaRPr sz="2400" b="1" dirty="0"/>
          </a:p>
          <a:p>
            <a:pPr marL="0" indent="0">
              <a:buSzPts val="1400"/>
              <a:buNone/>
            </a:pPr>
            <a:endParaRPr sz="2400" b="1" dirty="0"/>
          </a:p>
        </p:txBody>
      </p:sp>
      <p:sp>
        <p:nvSpPr>
          <p:cNvPr id="517" name="Google Shape;517;p59"/>
          <p:cNvSpPr txBox="1"/>
          <p:nvPr/>
        </p:nvSpPr>
        <p:spPr>
          <a:xfrm>
            <a:off x="1485867" y="5829500"/>
            <a:ext cx="16000" cy="61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endParaRPr sz="2400"/>
          </a:p>
        </p:txBody>
      </p:sp>
      <p:sp>
        <p:nvSpPr>
          <p:cNvPr id="518" name="Google Shape;518;p59"/>
          <p:cNvSpPr/>
          <p:nvPr/>
        </p:nvSpPr>
        <p:spPr>
          <a:xfrm>
            <a:off x="4124467" y="2465667"/>
            <a:ext cx="420400" cy="271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19" name="Google Shape;519;p59"/>
          <p:cNvSpPr/>
          <p:nvPr/>
        </p:nvSpPr>
        <p:spPr>
          <a:xfrm>
            <a:off x="3749600" y="2931600"/>
            <a:ext cx="420400" cy="271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20" name="Google Shape;520;p59"/>
          <p:cNvSpPr/>
          <p:nvPr/>
        </p:nvSpPr>
        <p:spPr>
          <a:xfrm>
            <a:off x="3506100" y="3388800"/>
            <a:ext cx="420400" cy="271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21" name="Google Shape;521;p59"/>
          <p:cNvSpPr/>
          <p:nvPr/>
        </p:nvSpPr>
        <p:spPr>
          <a:xfrm>
            <a:off x="3749600" y="3846000"/>
            <a:ext cx="420400" cy="271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22" name="Google Shape;522;p59"/>
          <p:cNvSpPr/>
          <p:nvPr/>
        </p:nvSpPr>
        <p:spPr>
          <a:xfrm>
            <a:off x="3558667" y="4303200"/>
            <a:ext cx="420400" cy="271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23" name="Google Shape;523;p59"/>
          <p:cNvSpPr/>
          <p:nvPr/>
        </p:nvSpPr>
        <p:spPr>
          <a:xfrm>
            <a:off x="4410000" y="4777900"/>
            <a:ext cx="420400" cy="271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24" name="Google Shape;524;p59"/>
          <p:cNvSpPr/>
          <p:nvPr/>
        </p:nvSpPr>
        <p:spPr>
          <a:xfrm>
            <a:off x="3329200" y="5217600"/>
            <a:ext cx="420400" cy="271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pic>
        <p:nvPicPr>
          <p:cNvPr id="525" name="Google Shape;525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666" y="2027868"/>
            <a:ext cx="5009301" cy="3512067"/>
          </a:xfrm>
          <a:prstGeom prst="rect">
            <a:avLst/>
          </a:prstGeom>
          <a:noFill/>
          <a:ln>
            <a:noFill/>
          </a:ln>
        </p:spPr>
      </p:pic>
      <p:sp>
        <p:nvSpPr>
          <p:cNvPr id="526" name="Google Shape;526;p59"/>
          <p:cNvSpPr/>
          <p:nvPr/>
        </p:nvSpPr>
        <p:spPr>
          <a:xfrm>
            <a:off x="6410467" y="2334300"/>
            <a:ext cx="1024800" cy="402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F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srgbClr val="00B0F0"/>
              </a:solidFill>
            </a:endParaRPr>
          </a:p>
        </p:txBody>
      </p:sp>
      <p:sp>
        <p:nvSpPr>
          <p:cNvPr id="18" name="Footer Placeholder 10">
            <a:extLst>
              <a:ext uri="{FF2B5EF4-FFF2-40B4-BE49-F238E27FC236}">
                <a16:creationId xmlns:a16="http://schemas.microsoft.com/office/drawing/2014/main" id="{76B699AE-5914-1944-AA24-7FFF7EB99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1" y="6356350"/>
            <a:ext cx="7475054" cy="365125"/>
          </a:xfrm>
        </p:spPr>
        <p:txBody>
          <a:bodyPr/>
          <a:lstStyle/>
          <a:p>
            <a:r>
              <a:rPr lang="en-US"/>
              <a:t>STONNE Tutorial @ ASPLOS 2023</a:t>
            </a:r>
            <a:endParaRPr lang="en-US" dirty="0"/>
          </a:p>
        </p:txBody>
      </p:sp>
      <p:sp>
        <p:nvSpPr>
          <p:cNvPr id="21" name="Google Shape;467;p56">
            <a:extLst>
              <a:ext uri="{FF2B5EF4-FFF2-40B4-BE49-F238E27FC236}">
                <a16:creationId xmlns:a16="http://schemas.microsoft.com/office/drawing/2014/main" id="{E5CE4006-891E-2347-971E-0EAE83E294C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245206"/>
            <a:ext cx="10515600" cy="980362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pPr>
              <a:spcBef>
                <a:spcPct val="0"/>
              </a:spcBef>
            </a:pPr>
            <a:r>
              <a:rPr lang="es" dirty="0"/>
              <a:t>UC</a:t>
            </a:r>
            <a:r>
              <a:rPr lang="es" b="1" dirty="0"/>
              <a:t>#1: DNN inference in TPU, MAERI and SIGMA</a:t>
            </a:r>
            <a:endParaRPr b="1" dirty="0"/>
          </a:p>
        </p:txBody>
      </p:sp>
      <p:sp>
        <p:nvSpPr>
          <p:cNvPr id="23" name="Google Shape;547;p60">
            <a:extLst>
              <a:ext uri="{FF2B5EF4-FFF2-40B4-BE49-F238E27FC236}">
                <a16:creationId xmlns:a16="http://schemas.microsoft.com/office/drawing/2014/main" id="{9D61A924-B044-3A46-A454-0D461998F097}"/>
              </a:ext>
            </a:extLst>
          </p:cNvPr>
          <p:cNvSpPr/>
          <p:nvPr/>
        </p:nvSpPr>
        <p:spPr>
          <a:xfrm>
            <a:off x="7692800" y="2076188"/>
            <a:ext cx="3395200" cy="1246610"/>
          </a:xfrm>
          <a:prstGeom prst="rect">
            <a:avLst/>
          </a:prstGeom>
          <a:noFill/>
          <a:ln w="3810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9" name="Google Shape;546;p60">
            <a:extLst>
              <a:ext uri="{FF2B5EF4-FFF2-40B4-BE49-F238E27FC236}">
                <a16:creationId xmlns:a16="http://schemas.microsoft.com/office/drawing/2014/main" id="{ADE40A05-E8C6-6A4E-AF71-51AD42A70DC7}"/>
              </a:ext>
            </a:extLst>
          </p:cNvPr>
          <p:cNvSpPr txBox="1"/>
          <p:nvPr/>
        </p:nvSpPr>
        <p:spPr>
          <a:xfrm>
            <a:off x="7692767" y="1981501"/>
            <a:ext cx="3591200" cy="1354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s" sz="2400" dirty="0"/>
              <a:t>MAERI-like architecture 20% faster than the TPU-like architecture</a:t>
            </a:r>
            <a:endParaRPr sz="2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CD87DC9-59BB-00B0-15A4-7CDD03E14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F45D5-C091-2E4F-8430-35B0416CC0E0}" type="slidenum">
              <a:rPr lang="en-US" smtClean="0"/>
              <a:t>37</a:t>
            </a:fld>
            <a:endParaRPr 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60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vert="horz" wrap="square" lIns="121900" tIns="121900" rIns="121900" bIns="168000" rtlCol="0" anchor="t" anchorCtr="0">
            <a:normAutofit/>
          </a:bodyPr>
          <a:lstStyle/>
          <a:p>
            <a:pPr marL="0" indent="0">
              <a:buSzPts val="1400"/>
              <a:buNone/>
            </a:pPr>
            <a:r>
              <a:rPr lang="es" sz="2400" b="1" dirty="0" err="1"/>
              <a:t>Results</a:t>
            </a:r>
            <a:r>
              <a:rPr lang="es" sz="2400" b="1" dirty="0"/>
              <a:t>: </a:t>
            </a:r>
            <a:r>
              <a:rPr lang="es" sz="2400" b="1" dirty="0" err="1"/>
              <a:t>Number</a:t>
            </a:r>
            <a:r>
              <a:rPr lang="es" sz="2400" b="1" dirty="0"/>
              <a:t> </a:t>
            </a:r>
            <a:r>
              <a:rPr lang="es" sz="2400" b="1" dirty="0" err="1"/>
              <a:t>of</a:t>
            </a:r>
            <a:r>
              <a:rPr lang="es" sz="2400" b="1" dirty="0"/>
              <a:t> cycles</a:t>
            </a:r>
            <a:endParaRPr sz="2400" b="1" dirty="0"/>
          </a:p>
          <a:p>
            <a:pPr marL="0" indent="0">
              <a:buSzPts val="1400"/>
              <a:buNone/>
            </a:pPr>
            <a:endParaRPr sz="2400" b="1" dirty="0"/>
          </a:p>
          <a:p>
            <a:pPr marL="0" indent="0">
              <a:buSzPts val="1400"/>
              <a:buNone/>
            </a:pPr>
            <a:endParaRPr sz="2400" b="1" dirty="0"/>
          </a:p>
          <a:p>
            <a:pPr marL="0" indent="0">
              <a:buSzPts val="1400"/>
              <a:buNone/>
            </a:pPr>
            <a:endParaRPr sz="2400" b="1" dirty="0"/>
          </a:p>
          <a:p>
            <a:pPr marL="0" indent="0">
              <a:buSzPts val="1400"/>
              <a:buNone/>
            </a:pPr>
            <a:endParaRPr sz="2400" b="1" dirty="0"/>
          </a:p>
          <a:p>
            <a:pPr marL="0" indent="0">
              <a:buSzPts val="1400"/>
              <a:buNone/>
            </a:pPr>
            <a:endParaRPr sz="2400" b="1" dirty="0"/>
          </a:p>
          <a:p>
            <a:pPr marL="0" indent="0">
              <a:buSzPts val="1400"/>
              <a:buNone/>
            </a:pPr>
            <a:endParaRPr sz="2400" b="1" dirty="0"/>
          </a:p>
          <a:p>
            <a:pPr marL="0" indent="0">
              <a:buSzPts val="1400"/>
              <a:buNone/>
            </a:pPr>
            <a:endParaRPr sz="2400" b="1" dirty="0"/>
          </a:p>
        </p:txBody>
      </p:sp>
      <p:sp>
        <p:nvSpPr>
          <p:cNvPr id="536" name="Google Shape;536;p60"/>
          <p:cNvSpPr txBox="1"/>
          <p:nvPr/>
        </p:nvSpPr>
        <p:spPr>
          <a:xfrm>
            <a:off x="1485867" y="5829500"/>
            <a:ext cx="16000" cy="61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endParaRPr sz="2400"/>
          </a:p>
        </p:txBody>
      </p:sp>
      <p:sp>
        <p:nvSpPr>
          <p:cNvPr id="537" name="Google Shape;537;p60"/>
          <p:cNvSpPr/>
          <p:nvPr/>
        </p:nvSpPr>
        <p:spPr>
          <a:xfrm>
            <a:off x="4124467" y="2465667"/>
            <a:ext cx="420400" cy="271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38" name="Google Shape;538;p60"/>
          <p:cNvSpPr/>
          <p:nvPr/>
        </p:nvSpPr>
        <p:spPr>
          <a:xfrm>
            <a:off x="3749600" y="2931600"/>
            <a:ext cx="420400" cy="271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39" name="Google Shape;539;p60"/>
          <p:cNvSpPr/>
          <p:nvPr/>
        </p:nvSpPr>
        <p:spPr>
          <a:xfrm>
            <a:off x="3506100" y="3388800"/>
            <a:ext cx="420400" cy="271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40" name="Google Shape;540;p60"/>
          <p:cNvSpPr/>
          <p:nvPr/>
        </p:nvSpPr>
        <p:spPr>
          <a:xfrm>
            <a:off x="3749600" y="3846000"/>
            <a:ext cx="420400" cy="271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41" name="Google Shape;541;p60"/>
          <p:cNvSpPr/>
          <p:nvPr/>
        </p:nvSpPr>
        <p:spPr>
          <a:xfrm>
            <a:off x="3558667" y="4303200"/>
            <a:ext cx="420400" cy="271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42" name="Google Shape;542;p60"/>
          <p:cNvSpPr/>
          <p:nvPr/>
        </p:nvSpPr>
        <p:spPr>
          <a:xfrm>
            <a:off x="4410000" y="4777900"/>
            <a:ext cx="420400" cy="271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43" name="Google Shape;543;p60"/>
          <p:cNvSpPr/>
          <p:nvPr/>
        </p:nvSpPr>
        <p:spPr>
          <a:xfrm>
            <a:off x="3329200" y="5217600"/>
            <a:ext cx="420400" cy="271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pic>
        <p:nvPicPr>
          <p:cNvPr id="544" name="Google Shape;544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666" y="2027868"/>
            <a:ext cx="5009301" cy="3512067"/>
          </a:xfrm>
          <a:prstGeom prst="rect">
            <a:avLst/>
          </a:prstGeom>
          <a:noFill/>
          <a:ln>
            <a:noFill/>
          </a:ln>
        </p:spPr>
      </p:pic>
      <p:sp>
        <p:nvSpPr>
          <p:cNvPr id="545" name="Google Shape;545;p60"/>
          <p:cNvSpPr/>
          <p:nvPr/>
        </p:nvSpPr>
        <p:spPr>
          <a:xfrm>
            <a:off x="6410467" y="2334300"/>
            <a:ext cx="1024800" cy="402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F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46" name="Google Shape;546;p60"/>
          <p:cNvSpPr txBox="1"/>
          <p:nvPr/>
        </p:nvSpPr>
        <p:spPr>
          <a:xfrm>
            <a:off x="7692767" y="1981501"/>
            <a:ext cx="3591200" cy="1354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s" sz="2400" dirty="0"/>
              <a:t>MAERI-like architecture 20% faster than the TPU-like architecture</a:t>
            </a:r>
            <a:endParaRPr sz="2400" dirty="0"/>
          </a:p>
        </p:txBody>
      </p:sp>
      <p:sp>
        <p:nvSpPr>
          <p:cNvPr id="547" name="Google Shape;547;p60"/>
          <p:cNvSpPr/>
          <p:nvPr/>
        </p:nvSpPr>
        <p:spPr>
          <a:xfrm>
            <a:off x="7692800" y="2089067"/>
            <a:ext cx="3395200" cy="1246610"/>
          </a:xfrm>
          <a:prstGeom prst="rect">
            <a:avLst/>
          </a:prstGeom>
          <a:noFill/>
          <a:ln w="3810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48" name="Google Shape;548;p60"/>
          <p:cNvSpPr/>
          <p:nvPr/>
        </p:nvSpPr>
        <p:spPr>
          <a:xfrm>
            <a:off x="6369100" y="4233233"/>
            <a:ext cx="1024800" cy="402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F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49" name="Google Shape;549;p60"/>
          <p:cNvSpPr/>
          <p:nvPr/>
        </p:nvSpPr>
        <p:spPr>
          <a:xfrm>
            <a:off x="7651400" y="3988000"/>
            <a:ext cx="3395200" cy="1343854"/>
          </a:xfrm>
          <a:prstGeom prst="rect">
            <a:avLst/>
          </a:prstGeom>
          <a:noFill/>
          <a:ln w="3810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50" name="Google Shape;550;p60"/>
          <p:cNvSpPr txBox="1"/>
          <p:nvPr/>
        </p:nvSpPr>
        <p:spPr>
          <a:xfrm>
            <a:off x="7651400" y="3880434"/>
            <a:ext cx="3395200" cy="1354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s" sz="2400" dirty="0"/>
              <a:t> SIGMA-like architecture is 91% faster than a MAERI-like one</a:t>
            </a:r>
            <a:endParaRPr sz="2400" dirty="0"/>
          </a:p>
        </p:txBody>
      </p:sp>
      <p:sp>
        <p:nvSpPr>
          <p:cNvPr id="21" name="Footer Placeholder 10">
            <a:extLst>
              <a:ext uri="{FF2B5EF4-FFF2-40B4-BE49-F238E27FC236}">
                <a16:creationId xmlns:a16="http://schemas.microsoft.com/office/drawing/2014/main" id="{8AA6DAAF-F233-FB4A-BC64-34D5308BD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STONNE Tutorial @ ASPLOS 2023</a:t>
            </a:r>
            <a:endParaRPr lang="en-US" dirty="0"/>
          </a:p>
        </p:txBody>
      </p:sp>
      <p:sp>
        <p:nvSpPr>
          <p:cNvPr id="24" name="Google Shape;467;p56">
            <a:extLst>
              <a:ext uri="{FF2B5EF4-FFF2-40B4-BE49-F238E27FC236}">
                <a16:creationId xmlns:a16="http://schemas.microsoft.com/office/drawing/2014/main" id="{AA507210-062F-A349-9C8D-933A82F28F1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245206"/>
            <a:ext cx="10515600" cy="980362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pPr>
              <a:spcBef>
                <a:spcPct val="0"/>
              </a:spcBef>
            </a:pPr>
            <a:r>
              <a:rPr lang="es" dirty="0"/>
              <a:t>UC</a:t>
            </a:r>
            <a:r>
              <a:rPr lang="es" b="1" dirty="0"/>
              <a:t>#1: DNN inference in TPU, MAERI and SIGMA</a:t>
            </a:r>
            <a:endParaRPr b="1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82FD6E3-4A8E-416F-CAFE-B63896E9E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F45D5-C091-2E4F-8430-35B0416CC0E0}" type="slidenum">
              <a:rPr lang="en-US" smtClean="0"/>
              <a:t>38</a:t>
            </a:fld>
            <a:endParaRPr 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63"/>
          <p:cNvSpPr txBox="1">
            <a:spLocks noGrp="1"/>
          </p:cNvSpPr>
          <p:nvPr>
            <p:ph type="title"/>
          </p:nvPr>
        </p:nvSpPr>
        <p:spPr>
          <a:xfrm>
            <a:off x="838200" y="245206"/>
            <a:ext cx="10515600" cy="811504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s" dirty="0"/>
              <a:t>UC#2: Data-Dependent HW Optimizations</a:t>
            </a:r>
            <a:endParaRPr dirty="0"/>
          </a:p>
        </p:txBody>
      </p:sp>
      <p:sp>
        <p:nvSpPr>
          <p:cNvPr id="597" name="Google Shape;597;p6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vert="horz" wrap="square" lIns="121900" tIns="121900" rIns="121900" bIns="168000" rtlCol="0" anchor="t" anchorCtr="0">
            <a:normAutofit/>
          </a:bodyPr>
          <a:lstStyle/>
          <a:p>
            <a:pPr marL="0" indent="0">
              <a:buSzPts val="1400"/>
              <a:buNone/>
            </a:pPr>
            <a:r>
              <a:rPr lang="es" sz="2400" b="1" dirty="0"/>
              <a:t>Aim: </a:t>
            </a:r>
            <a:r>
              <a:rPr lang="es" sz="2400" dirty="0"/>
              <a:t>Prove how the </a:t>
            </a:r>
            <a:r>
              <a:rPr lang="es" sz="2400" b="1" dirty="0"/>
              <a:t>back-end of STONNE </a:t>
            </a:r>
            <a:r>
              <a:rPr lang="es" sz="2400" dirty="0"/>
              <a:t>can be easily extended to model data-dependent accelerators</a:t>
            </a:r>
            <a:endParaRPr sz="2400" dirty="0"/>
          </a:p>
          <a:p>
            <a:pPr marL="0" indent="0">
              <a:buSzPts val="1400"/>
              <a:buNone/>
            </a:pPr>
            <a:r>
              <a:rPr lang="es" sz="2400" b="1" dirty="0"/>
              <a:t>Simulated Accelerator: </a:t>
            </a:r>
            <a:r>
              <a:rPr lang="es" sz="2400" dirty="0"/>
              <a:t>SnaPea</a:t>
            </a:r>
            <a:endParaRPr sz="2400" dirty="0"/>
          </a:p>
          <a:p>
            <a:pPr marL="0" indent="0">
              <a:buSzPts val="1400"/>
              <a:buNone/>
            </a:pPr>
            <a:endParaRPr sz="2400" b="1" dirty="0"/>
          </a:p>
          <a:p>
            <a:pPr marL="0" indent="0">
              <a:buSzPts val="1400"/>
              <a:buNone/>
            </a:pPr>
            <a:endParaRPr sz="2400" b="1" dirty="0"/>
          </a:p>
          <a:p>
            <a:pPr marL="0" indent="0">
              <a:buSzPts val="1400"/>
              <a:buNone/>
            </a:pPr>
            <a:endParaRPr sz="2400" b="1" dirty="0"/>
          </a:p>
          <a:p>
            <a:pPr marL="0" indent="0">
              <a:buSzPts val="1400"/>
              <a:buNone/>
            </a:pPr>
            <a:endParaRPr sz="2400" b="1" dirty="0"/>
          </a:p>
          <a:p>
            <a:pPr marL="0" indent="0">
              <a:buSzPts val="1400"/>
              <a:buNone/>
            </a:pPr>
            <a:endParaRPr sz="2400" b="1" dirty="0"/>
          </a:p>
          <a:p>
            <a:pPr marL="0" indent="0">
              <a:buSzPts val="1400"/>
              <a:buNone/>
            </a:pPr>
            <a:endParaRPr sz="2400" b="1" dirty="0"/>
          </a:p>
          <a:p>
            <a:pPr marL="0" indent="0">
              <a:buSzPts val="1400"/>
              <a:buNone/>
            </a:pPr>
            <a:endParaRPr sz="2400" b="1" dirty="0"/>
          </a:p>
        </p:txBody>
      </p:sp>
      <p:sp>
        <p:nvSpPr>
          <p:cNvPr id="599" name="Google Shape;599;p63"/>
          <p:cNvSpPr txBox="1"/>
          <p:nvPr/>
        </p:nvSpPr>
        <p:spPr>
          <a:xfrm>
            <a:off x="1485867" y="5829500"/>
            <a:ext cx="16000" cy="61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endParaRPr sz="2400"/>
          </a:p>
        </p:txBody>
      </p:sp>
      <p:sp>
        <p:nvSpPr>
          <p:cNvPr id="600" name="Google Shape;600;p63"/>
          <p:cNvSpPr/>
          <p:nvPr/>
        </p:nvSpPr>
        <p:spPr>
          <a:xfrm>
            <a:off x="4124467" y="2465667"/>
            <a:ext cx="420400" cy="271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01" name="Google Shape;601;p63"/>
          <p:cNvSpPr/>
          <p:nvPr/>
        </p:nvSpPr>
        <p:spPr>
          <a:xfrm>
            <a:off x="3749600" y="2931600"/>
            <a:ext cx="420400" cy="271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02" name="Google Shape;602;p63"/>
          <p:cNvSpPr/>
          <p:nvPr/>
        </p:nvSpPr>
        <p:spPr>
          <a:xfrm>
            <a:off x="3506100" y="3388800"/>
            <a:ext cx="420400" cy="271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03" name="Google Shape;603;p63"/>
          <p:cNvSpPr/>
          <p:nvPr/>
        </p:nvSpPr>
        <p:spPr>
          <a:xfrm>
            <a:off x="3749600" y="3846000"/>
            <a:ext cx="420400" cy="271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04" name="Google Shape;604;p63"/>
          <p:cNvSpPr/>
          <p:nvPr/>
        </p:nvSpPr>
        <p:spPr>
          <a:xfrm>
            <a:off x="3558667" y="4303200"/>
            <a:ext cx="420400" cy="271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05" name="Google Shape;605;p63"/>
          <p:cNvSpPr/>
          <p:nvPr/>
        </p:nvSpPr>
        <p:spPr>
          <a:xfrm>
            <a:off x="4410000" y="4777900"/>
            <a:ext cx="420400" cy="271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06" name="Google Shape;606;p63"/>
          <p:cNvSpPr/>
          <p:nvPr/>
        </p:nvSpPr>
        <p:spPr>
          <a:xfrm>
            <a:off x="3329200" y="5217600"/>
            <a:ext cx="420400" cy="271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07" name="Google Shape;607;p63"/>
          <p:cNvSpPr/>
          <p:nvPr/>
        </p:nvSpPr>
        <p:spPr>
          <a:xfrm>
            <a:off x="2153767" y="6021900"/>
            <a:ext cx="1243600" cy="148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08" name="Google Shape;608;p63"/>
          <p:cNvSpPr/>
          <p:nvPr/>
        </p:nvSpPr>
        <p:spPr>
          <a:xfrm>
            <a:off x="5176400" y="6021900"/>
            <a:ext cx="1243600" cy="148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09" name="Google Shape;609;p63"/>
          <p:cNvSpPr/>
          <p:nvPr/>
        </p:nvSpPr>
        <p:spPr>
          <a:xfrm>
            <a:off x="8551033" y="5976500"/>
            <a:ext cx="1243600" cy="148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pic>
        <p:nvPicPr>
          <p:cNvPr id="610" name="Google Shape;610;p63"/>
          <p:cNvPicPr preferRelativeResize="0"/>
          <p:nvPr/>
        </p:nvPicPr>
        <p:blipFill rotWithShape="1">
          <a:blip r:embed="rId3">
            <a:alphaModFix/>
          </a:blip>
          <a:srcRect b="56714"/>
          <a:stretch/>
        </p:blipFill>
        <p:spPr>
          <a:xfrm>
            <a:off x="2952006" y="2741530"/>
            <a:ext cx="6225156" cy="261537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Footer Placeholder 10">
            <a:extLst>
              <a:ext uri="{FF2B5EF4-FFF2-40B4-BE49-F238E27FC236}">
                <a16:creationId xmlns:a16="http://schemas.microsoft.com/office/drawing/2014/main" id="{83E1A75B-12B4-DD42-8AEC-7F011988E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1" y="6356350"/>
            <a:ext cx="7475054" cy="365125"/>
          </a:xfrm>
        </p:spPr>
        <p:txBody>
          <a:bodyPr/>
          <a:lstStyle/>
          <a:p>
            <a:r>
              <a:rPr lang="en-US"/>
              <a:t>STONNE Tutorial @ ASPLOS 2023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C4C69E-75C5-FF81-0BC7-733DD7CF0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F45D5-C091-2E4F-8430-35B0416CC0E0}" type="slidenum">
              <a:rPr lang="en-US" smtClean="0"/>
              <a:t>39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2C3FE-EE30-764B-883C-26FDD922F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15C54D-F9D9-7E43-AE58-8C0A860A72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03243"/>
            <a:ext cx="10515600" cy="5073720"/>
          </a:xfrm>
        </p:spPr>
        <p:txBody>
          <a:bodyPr/>
          <a:lstStyle/>
          <a:p>
            <a:r>
              <a:rPr lang="en-US" dirty="0"/>
              <a:t>Motivation</a:t>
            </a:r>
          </a:p>
          <a:p>
            <a:r>
              <a:rPr lang="en-US" dirty="0">
                <a:solidFill>
                  <a:schemeClr val="tx1">
                    <a:lumMod val="40000"/>
                    <a:lumOff val="60000"/>
                  </a:schemeClr>
                </a:solidFill>
              </a:rPr>
              <a:t>STONNE Framework</a:t>
            </a:r>
          </a:p>
          <a:p>
            <a:r>
              <a:rPr lang="en-US" dirty="0">
                <a:solidFill>
                  <a:schemeClr val="tx1">
                    <a:lumMod val="40000"/>
                    <a:lumOff val="60000"/>
                  </a:schemeClr>
                </a:solidFill>
              </a:rPr>
              <a:t>Validation</a:t>
            </a:r>
          </a:p>
          <a:p>
            <a:r>
              <a:rPr lang="en-US" dirty="0">
                <a:solidFill>
                  <a:schemeClr val="tx1">
                    <a:lumMod val="40000"/>
                    <a:lumOff val="60000"/>
                  </a:schemeClr>
                </a:solidFill>
              </a:rPr>
              <a:t>Uses Cases of STONNE</a:t>
            </a:r>
          </a:p>
          <a:p>
            <a:r>
              <a:rPr lang="en-US" dirty="0">
                <a:solidFill>
                  <a:schemeClr val="tx1">
                    <a:lumMod val="40000"/>
                    <a:lumOff val="60000"/>
                  </a:schemeClr>
                </a:solidFill>
              </a:rPr>
              <a:t>Conclusions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BFF8D367-8713-122F-6F6B-B2C41C1AC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2153" y="6356350"/>
            <a:ext cx="8256107" cy="365125"/>
          </a:xfrm>
        </p:spPr>
        <p:txBody>
          <a:bodyPr/>
          <a:lstStyle/>
          <a:p>
            <a:r>
              <a:rPr lang="en-US"/>
              <a:t>STONNE Tutorial @ ASPLOS 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716225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64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vert="horz" wrap="square" lIns="121900" tIns="121900" rIns="121900" bIns="168000" rtlCol="0" anchor="t" anchorCtr="0">
            <a:normAutofit/>
          </a:bodyPr>
          <a:lstStyle/>
          <a:p>
            <a:pPr marL="0" indent="0">
              <a:buSzPts val="1400"/>
              <a:buNone/>
            </a:pPr>
            <a:r>
              <a:rPr lang="es" sz="2400" b="1" dirty="0"/>
              <a:t>Implementation: </a:t>
            </a:r>
            <a:endParaRPr sz="2400" b="1" dirty="0"/>
          </a:p>
          <a:p>
            <a:pPr marL="0" indent="0">
              <a:buSzPts val="1400"/>
              <a:buNone/>
            </a:pPr>
            <a:endParaRPr sz="2400" b="1" dirty="0"/>
          </a:p>
          <a:p>
            <a:pPr marL="0" indent="0">
              <a:buSzPts val="1400"/>
              <a:buNone/>
            </a:pPr>
            <a:endParaRPr sz="2400" b="1" dirty="0"/>
          </a:p>
          <a:p>
            <a:pPr marL="0" indent="0">
              <a:buSzPts val="1400"/>
              <a:buNone/>
            </a:pPr>
            <a:endParaRPr sz="2400" b="1" dirty="0"/>
          </a:p>
          <a:p>
            <a:pPr marL="0" indent="0">
              <a:buSzPts val="1400"/>
              <a:buNone/>
            </a:pPr>
            <a:endParaRPr sz="2400" b="1" dirty="0"/>
          </a:p>
          <a:p>
            <a:pPr marL="0" indent="0">
              <a:buSzPts val="1400"/>
              <a:buNone/>
            </a:pPr>
            <a:endParaRPr sz="2400" b="1" dirty="0"/>
          </a:p>
          <a:p>
            <a:pPr marL="0" indent="0">
              <a:buSzPts val="1400"/>
              <a:buNone/>
            </a:pPr>
            <a:endParaRPr sz="2400" b="1" dirty="0"/>
          </a:p>
          <a:p>
            <a:pPr marL="0" indent="0">
              <a:buSzPts val="1400"/>
              <a:buNone/>
            </a:pPr>
            <a:endParaRPr sz="2400" b="1" dirty="0"/>
          </a:p>
        </p:txBody>
      </p:sp>
      <p:sp>
        <p:nvSpPr>
          <p:cNvPr id="618" name="Google Shape;618;p64"/>
          <p:cNvSpPr txBox="1"/>
          <p:nvPr/>
        </p:nvSpPr>
        <p:spPr>
          <a:xfrm>
            <a:off x="1485867" y="5829500"/>
            <a:ext cx="16000" cy="61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endParaRPr sz="2400"/>
          </a:p>
        </p:txBody>
      </p:sp>
      <p:sp>
        <p:nvSpPr>
          <p:cNvPr id="619" name="Google Shape;619;p64"/>
          <p:cNvSpPr/>
          <p:nvPr/>
        </p:nvSpPr>
        <p:spPr>
          <a:xfrm>
            <a:off x="4124467" y="2465667"/>
            <a:ext cx="420400" cy="271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20" name="Google Shape;620;p64"/>
          <p:cNvSpPr/>
          <p:nvPr/>
        </p:nvSpPr>
        <p:spPr>
          <a:xfrm>
            <a:off x="3749600" y="2931600"/>
            <a:ext cx="420400" cy="271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21" name="Google Shape;621;p64"/>
          <p:cNvSpPr/>
          <p:nvPr/>
        </p:nvSpPr>
        <p:spPr>
          <a:xfrm>
            <a:off x="3506100" y="3388800"/>
            <a:ext cx="420400" cy="271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22" name="Google Shape;622;p64"/>
          <p:cNvSpPr/>
          <p:nvPr/>
        </p:nvSpPr>
        <p:spPr>
          <a:xfrm>
            <a:off x="3749600" y="3846000"/>
            <a:ext cx="420400" cy="271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23" name="Google Shape;623;p64"/>
          <p:cNvSpPr/>
          <p:nvPr/>
        </p:nvSpPr>
        <p:spPr>
          <a:xfrm>
            <a:off x="3558667" y="4303200"/>
            <a:ext cx="420400" cy="271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24" name="Google Shape;624;p64"/>
          <p:cNvSpPr/>
          <p:nvPr/>
        </p:nvSpPr>
        <p:spPr>
          <a:xfrm>
            <a:off x="4410000" y="4777900"/>
            <a:ext cx="420400" cy="271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25" name="Google Shape;625;p64"/>
          <p:cNvSpPr/>
          <p:nvPr/>
        </p:nvSpPr>
        <p:spPr>
          <a:xfrm>
            <a:off x="3329200" y="5217600"/>
            <a:ext cx="420400" cy="271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26" name="Google Shape;626;p64"/>
          <p:cNvSpPr/>
          <p:nvPr/>
        </p:nvSpPr>
        <p:spPr>
          <a:xfrm>
            <a:off x="2153767" y="6021900"/>
            <a:ext cx="1243600" cy="148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27" name="Google Shape;627;p64"/>
          <p:cNvSpPr/>
          <p:nvPr/>
        </p:nvSpPr>
        <p:spPr>
          <a:xfrm>
            <a:off x="5176400" y="6021900"/>
            <a:ext cx="1243600" cy="148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28" name="Google Shape;628;p64"/>
          <p:cNvSpPr/>
          <p:nvPr/>
        </p:nvSpPr>
        <p:spPr>
          <a:xfrm>
            <a:off x="8551033" y="5976500"/>
            <a:ext cx="1243600" cy="148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29" name="Google Shape;629;p64"/>
          <p:cNvSpPr txBox="1"/>
          <p:nvPr/>
        </p:nvSpPr>
        <p:spPr>
          <a:xfrm>
            <a:off x="5120650" y="4574801"/>
            <a:ext cx="1911417" cy="61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s" sz="2400" b="1" dirty="0"/>
              <a:t>TPU-like</a:t>
            </a:r>
            <a:endParaRPr sz="2400" b="1" dirty="0"/>
          </a:p>
        </p:txBody>
      </p:sp>
      <p:pic>
        <p:nvPicPr>
          <p:cNvPr id="630" name="Google Shape;630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91201" y="2226384"/>
            <a:ext cx="3685332" cy="2464633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Footer Placeholder 10">
            <a:extLst>
              <a:ext uri="{FF2B5EF4-FFF2-40B4-BE49-F238E27FC236}">
                <a16:creationId xmlns:a16="http://schemas.microsoft.com/office/drawing/2014/main" id="{8A9AEF95-9363-E949-87FB-6761D32F1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1" y="6356350"/>
            <a:ext cx="7475054" cy="365125"/>
          </a:xfrm>
        </p:spPr>
        <p:txBody>
          <a:bodyPr/>
          <a:lstStyle/>
          <a:p>
            <a:r>
              <a:rPr lang="en-US"/>
              <a:t>STONNE Tutorial @ ASPLOS 2023</a:t>
            </a:r>
            <a:endParaRPr lang="en-US" dirty="0"/>
          </a:p>
        </p:txBody>
      </p:sp>
      <p:sp>
        <p:nvSpPr>
          <p:cNvPr id="22" name="Google Shape;596;p63">
            <a:extLst>
              <a:ext uri="{FF2B5EF4-FFF2-40B4-BE49-F238E27FC236}">
                <a16:creationId xmlns:a16="http://schemas.microsoft.com/office/drawing/2014/main" id="{E64AF355-52C0-9F4B-BE98-70883DA6546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245206"/>
            <a:ext cx="10515600" cy="811504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s" dirty="0"/>
              <a:t>UC#2: Data-Dependent HW Optimizations</a:t>
            </a:r>
            <a:endParaRPr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A235F35-CBE2-0A30-94B2-C9A68AAB5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F45D5-C091-2E4F-8430-35B0416CC0E0}" type="slidenum">
              <a:rPr lang="en-US" smtClean="0"/>
              <a:t>40</a:t>
            </a:fld>
            <a:endParaRPr 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65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vert="horz" wrap="square" lIns="121900" tIns="121900" rIns="121900" bIns="168000" rtlCol="0" anchor="t" anchorCtr="0">
            <a:normAutofit/>
          </a:bodyPr>
          <a:lstStyle/>
          <a:p>
            <a:pPr marL="0" indent="0">
              <a:buSzPts val="1400"/>
              <a:buNone/>
            </a:pPr>
            <a:r>
              <a:rPr lang="es" sz="2400" b="1" dirty="0"/>
              <a:t>Implementation: </a:t>
            </a:r>
            <a:endParaRPr sz="2400" b="1" dirty="0"/>
          </a:p>
          <a:p>
            <a:pPr marL="0" indent="0">
              <a:buSzPts val="1400"/>
              <a:buNone/>
            </a:pPr>
            <a:endParaRPr sz="2400" b="1" dirty="0"/>
          </a:p>
          <a:p>
            <a:pPr marL="0" indent="0">
              <a:buSzPts val="1400"/>
              <a:buNone/>
            </a:pPr>
            <a:endParaRPr sz="2400" b="1" dirty="0"/>
          </a:p>
          <a:p>
            <a:pPr marL="0" indent="0">
              <a:buSzPts val="1400"/>
              <a:buNone/>
            </a:pPr>
            <a:endParaRPr sz="2400" b="1" dirty="0"/>
          </a:p>
          <a:p>
            <a:pPr marL="0" indent="0">
              <a:buSzPts val="1400"/>
              <a:buNone/>
            </a:pPr>
            <a:endParaRPr sz="2400" b="1" dirty="0"/>
          </a:p>
          <a:p>
            <a:pPr marL="0" indent="0">
              <a:buSzPts val="1400"/>
              <a:buNone/>
            </a:pPr>
            <a:endParaRPr sz="2400" b="1" dirty="0"/>
          </a:p>
          <a:p>
            <a:pPr marL="0" indent="0">
              <a:buSzPts val="1400"/>
              <a:buNone/>
            </a:pPr>
            <a:endParaRPr sz="2400" b="1" dirty="0"/>
          </a:p>
          <a:p>
            <a:pPr marL="0" indent="0">
              <a:buSzPts val="1400"/>
              <a:buNone/>
            </a:pPr>
            <a:endParaRPr sz="2400" b="1" dirty="0"/>
          </a:p>
        </p:txBody>
      </p:sp>
      <p:sp>
        <p:nvSpPr>
          <p:cNvPr id="638" name="Google Shape;638;p65"/>
          <p:cNvSpPr txBox="1"/>
          <p:nvPr/>
        </p:nvSpPr>
        <p:spPr>
          <a:xfrm>
            <a:off x="1485867" y="5829500"/>
            <a:ext cx="16000" cy="61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endParaRPr sz="2400"/>
          </a:p>
        </p:txBody>
      </p:sp>
      <p:sp>
        <p:nvSpPr>
          <p:cNvPr id="639" name="Google Shape;639;p65"/>
          <p:cNvSpPr/>
          <p:nvPr/>
        </p:nvSpPr>
        <p:spPr>
          <a:xfrm>
            <a:off x="4124467" y="2465667"/>
            <a:ext cx="420400" cy="271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40" name="Google Shape;640;p65"/>
          <p:cNvSpPr/>
          <p:nvPr/>
        </p:nvSpPr>
        <p:spPr>
          <a:xfrm>
            <a:off x="3749600" y="2931600"/>
            <a:ext cx="420400" cy="271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41" name="Google Shape;641;p65"/>
          <p:cNvSpPr/>
          <p:nvPr/>
        </p:nvSpPr>
        <p:spPr>
          <a:xfrm>
            <a:off x="3506100" y="3388800"/>
            <a:ext cx="420400" cy="271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42" name="Google Shape;642;p65"/>
          <p:cNvSpPr/>
          <p:nvPr/>
        </p:nvSpPr>
        <p:spPr>
          <a:xfrm>
            <a:off x="3749600" y="3846000"/>
            <a:ext cx="420400" cy="271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43" name="Google Shape;643;p65"/>
          <p:cNvSpPr/>
          <p:nvPr/>
        </p:nvSpPr>
        <p:spPr>
          <a:xfrm>
            <a:off x="3558667" y="4303200"/>
            <a:ext cx="420400" cy="271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44" name="Google Shape;644;p65"/>
          <p:cNvSpPr/>
          <p:nvPr/>
        </p:nvSpPr>
        <p:spPr>
          <a:xfrm>
            <a:off x="4410000" y="4777900"/>
            <a:ext cx="420400" cy="271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45" name="Google Shape;645;p65"/>
          <p:cNvSpPr/>
          <p:nvPr/>
        </p:nvSpPr>
        <p:spPr>
          <a:xfrm>
            <a:off x="3329200" y="5217600"/>
            <a:ext cx="420400" cy="271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46" name="Google Shape;646;p65"/>
          <p:cNvSpPr/>
          <p:nvPr/>
        </p:nvSpPr>
        <p:spPr>
          <a:xfrm>
            <a:off x="2153767" y="6021900"/>
            <a:ext cx="1243600" cy="148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47" name="Google Shape;647;p65"/>
          <p:cNvSpPr/>
          <p:nvPr/>
        </p:nvSpPr>
        <p:spPr>
          <a:xfrm>
            <a:off x="5176400" y="6021900"/>
            <a:ext cx="1243600" cy="148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48" name="Google Shape;648;p65"/>
          <p:cNvSpPr/>
          <p:nvPr/>
        </p:nvSpPr>
        <p:spPr>
          <a:xfrm>
            <a:off x="8551033" y="5976500"/>
            <a:ext cx="1243600" cy="148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pic>
        <p:nvPicPr>
          <p:cNvPr id="649" name="Google Shape;649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5067" y="2054967"/>
            <a:ext cx="3024933" cy="2022979"/>
          </a:xfrm>
          <a:prstGeom prst="rect">
            <a:avLst/>
          </a:prstGeom>
          <a:noFill/>
          <a:ln>
            <a:noFill/>
          </a:ln>
        </p:spPr>
      </p:pic>
      <p:sp>
        <p:nvSpPr>
          <p:cNvPr id="650" name="Google Shape;650;p65"/>
          <p:cNvSpPr/>
          <p:nvPr/>
        </p:nvSpPr>
        <p:spPr>
          <a:xfrm>
            <a:off x="1750900" y="3103433"/>
            <a:ext cx="795200" cy="513200"/>
          </a:xfrm>
          <a:prstGeom prst="rect">
            <a:avLst/>
          </a:prstGeom>
          <a:noFill/>
          <a:ln w="762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51" name="Google Shape;651;p65"/>
          <p:cNvSpPr/>
          <p:nvPr/>
        </p:nvSpPr>
        <p:spPr>
          <a:xfrm rot="5400000">
            <a:off x="1584500" y="3798933"/>
            <a:ext cx="604400" cy="271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F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52" name="Google Shape;652;p65"/>
          <p:cNvSpPr/>
          <p:nvPr/>
        </p:nvSpPr>
        <p:spPr>
          <a:xfrm>
            <a:off x="817600" y="4252833"/>
            <a:ext cx="3108900" cy="19636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53" name="Google Shape;653;p65"/>
          <p:cNvSpPr txBox="1"/>
          <p:nvPr/>
        </p:nvSpPr>
        <p:spPr>
          <a:xfrm>
            <a:off x="771699" y="4252833"/>
            <a:ext cx="3024933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es" sz="2000" b="1" dirty="0"/>
              <a:t>Negative detection Logic</a:t>
            </a:r>
            <a:endParaRPr sz="2000" b="1" dirty="0"/>
          </a:p>
        </p:txBody>
      </p:sp>
      <p:cxnSp>
        <p:nvCxnSpPr>
          <p:cNvPr id="654" name="Google Shape;654;p65"/>
          <p:cNvCxnSpPr>
            <a:cxnSpLocks/>
          </p:cNvCxnSpPr>
          <p:nvPr/>
        </p:nvCxnSpPr>
        <p:spPr>
          <a:xfrm>
            <a:off x="814400" y="4727467"/>
            <a:ext cx="3132700" cy="17401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55" name="Google Shape;655;p65"/>
          <p:cNvSpPr txBox="1"/>
          <p:nvPr/>
        </p:nvSpPr>
        <p:spPr>
          <a:xfrm>
            <a:off x="841733" y="4646641"/>
            <a:ext cx="3703134" cy="1723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s" sz="2400" b="1" dirty="0"/>
              <a:t>if</a:t>
            </a:r>
            <a:r>
              <a:rPr lang="es" sz="2400" dirty="0"/>
              <a:t>(current_output &lt; 0):</a:t>
            </a:r>
            <a:endParaRPr sz="2400" dirty="0"/>
          </a:p>
          <a:p>
            <a:r>
              <a:rPr lang="es" sz="2400" dirty="0"/>
              <a:t>    result = 0; </a:t>
            </a:r>
            <a:endParaRPr sz="2400" dirty="0"/>
          </a:p>
          <a:p>
            <a:r>
              <a:rPr lang="es" sz="2400" b="1" dirty="0"/>
              <a:t>else</a:t>
            </a:r>
            <a:r>
              <a:rPr lang="es" sz="2400" dirty="0"/>
              <a:t>: </a:t>
            </a:r>
            <a:endParaRPr sz="2400" dirty="0"/>
          </a:p>
          <a:p>
            <a:r>
              <a:rPr lang="es" sz="2400" dirty="0"/>
              <a:t>    continue();</a:t>
            </a:r>
            <a:endParaRPr sz="2400" dirty="0"/>
          </a:p>
        </p:txBody>
      </p:sp>
      <p:sp>
        <p:nvSpPr>
          <p:cNvPr id="24" name="Footer Placeholder 10">
            <a:extLst>
              <a:ext uri="{FF2B5EF4-FFF2-40B4-BE49-F238E27FC236}">
                <a16:creationId xmlns:a16="http://schemas.microsoft.com/office/drawing/2014/main" id="{DA5D8E38-4710-4543-817B-CECA80FBF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1" y="6356350"/>
            <a:ext cx="7475054" cy="365125"/>
          </a:xfrm>
        </p:spPr>
        <p:txBody>
          <a:bodyPr/>
          <a:lstStyle/>
          <a:p>
            <a:r>
              <a:rPr lang="en-US"/>
              <a:t>STONNE Tutorial @ ASPLOS 2023</a:t>
            </a:r>
            <a:endParaRPr lang="en-US" dirty="0"/>
          </a:p>
        </p:txBody>
      </p:sp>
      <p:sp>
        <p:nvSpPr>
          <p:cNvPr id="28" name="Google Shape;596;p63">
            <a:extLst>
              <a:ext uri="{FF2B5EF4-FFF2-40B4-BE49-F238E27FC236}">
                <a16:creationId xmlns:a16="http://schemas.microsoft.com/office/drawing/2014/main" id="{065D110A-3B9C-A147-88AF-A05E2F15673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245206"/>
            <a:ext cx="10515600" cy="811504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s" dirty="0"/>
              <a:t>UC#2: Data-Dependent HW Optimizations</a:t>
            </a:r>
            <a:endParaRPr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CBD0355-193D-BEFE-E0EB-D62962D6E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F45D5-C091-2E4F-8430-35B0416CC0E0}" type="slidenum">
              <a:rPr lang="en-US" smtClean="0"/>
              <a:t>41</a:t>
            </a:fld>
            <a:endParaRPr 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p66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vert="horz" wrap="square" lIns="121900" tIns="121900" rIns="121900" bIns="168000" rtlCol="0" anchor="t" anchorCtr="0">
            <a:normAutofit/>
          </a:bodyPr>
          <a:lstStyle/>
          <a:p>
            <a:pPr marL="0" indent="0">
              <a:buSzPts val="1400"/>
              <a:buNone/>
            </a:pPr>
            <a:r>
              <a:rPr lang="es" sz="2400" b="1" dirty="0"/>
              <a:t>Implementation: </a:t>
            </a:r>
            <a:endParaRPr sz="2400" b="1" dirty="0"/>
          </a:p>
          <a:p>
            <a:pPr marL="0" indent="0">
              <a:buSzPts val="1400"/>
              <a:buNone/>
            </a:pPr>
            <a:endParaRPr sz="2400" b="1" dirty="0"/>
          </a:p>
          <a:p>
            <a:pPr marL="0" indent="0">
              <a:buSzPts val="1400"/>
              <a:buNone/>
            </a:pPr>
            <a:endParaRPr sz="2400" b="1" dirty="0"/>
          </a:p>
          <a:p>
            <a:pPr marL="0" indent="0">
              <a:buSzPts val="1400"/>
              <a:buNone/>
            </a:pPr>
            <a:endParaRPr sz="2400" b="1" dirty="0"/>
          </a:p>
          <a:p>
            <a:pPr marL="0" indent="0">
              <a:buSzPts val="1400"/>
              <a:buNone/>
            </a:pPr>
            <a:endParaRPr sz="2400" b="1" dirty="0"/>
          </a:p>
          <a:p>
            <a:pPr marL="0" indent="0">
              <a:buSzPts val="1400"/>
              <a:buNone/>
            </a:pPr>
            <a:endParaRPr sz="2400" b="1" dirty="0"/>
          </a:p>
          <a:p>
            <a:pPr marL="0" indent="0">
              <a:buSzPts val="1400"/>
              <a:buNone/>
            </a:pPr>
            <a:endParaRPr sz="2400" b="1" dirty="0"/>
          </a:p>
          <a:p>
            <a:pPr marL="0" indent="0">
              <a:buSzPts val="1400"/>
              <a:buNone/>
            </a:pPr>
            <a:endParaRPr sz="2400" b="1" dirty="0"/>
          </a:p>
        </p:txBody>
      </p:sp>
      <p:sp>
        <p:nvSpPr>
          <p:cNvPr id="663" name="Google Shape;663;p66"/>
          <p:cNvSpPr txBox="1"/>
          <p:nvPr/>
        </p:nvSpPr>
        <p:spPr>
          <a:xfrm>
            <a:off x="1485867" y="5829500"/>
            <a:ext cx="16000" cy="61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endParaRPr sz="2400"/>
          </a:p>
        </p:txBody>
      </p:sp>
      <p:sp>
        <p:nvSpPr>
          <p:cNvPr id="664" name="Google Shape;664;p66"/>
          <p:cNvSpPr/>
          <p:nvPr/>
        </p:nvSpPr>
        <p:spPr>
          <a:xfrm>
            <a:off x="4124467" y="2465667"/>
            <a:ext cx="420400" cy="271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65" name="Google Shape;665;p66"/>
          <p:cNvSpPr/>
          <p:nvPr/>
        </p:nvSpPr>
        <p:spPr>
          <a:xfrm>
            <a:off x="3749600" y="2931600"/>
            <a:ext cx="420400" cy="271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66" name="Google Shape;666;p66"/>
          <p:cNvSpPr/>
          <p:nvPr/>
        </p:nvSpPr>
        <p:spPr>
          <a:xfrm>
            <a:off x="3506100" y="3388800"/>
            <a:ext cx="420400" cy="271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67" name="Google Shape;667;p66"/>
          <p:cNvSpPr/>
          <p:nvPr/>
        </p:nvSpPr>
        <p:spPr>
          <a:xfrm>
            <a:off x="3749600" y="3846000"/>
            <a:ext cx="420400" cy="271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68" name="Google Shape;668;p66"/>
          <p:cNvSpPr/>
          <p:nvPr/>
        </p:nvSpPr>
        <p:spPr>
          <a:xfrm>
            <a:off x="3558667" y="4303200"/>
            <a:ext cx="420400" cy="271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69" name="Google Shape;669;p66"/>
          <p:cNvSpPr/>
          <p:nvPr/>
        </p:nvSpPr>
        <p:spPr>
          <a:xfrm>
            <a:off x="4410000" y="4777900"/>
            <a:ext cx="420400" cy="271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70" name="Google Shape;670;p66"/>
          <p:cNvSpPr/>
          <p:nvPr/>
        </p:nvSpPr>
        <p:spPr>
          <a:xfrm>
            <a:off x="3329200" y="5217600"/>
            <a:ext cx="420400" cy="271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71" name="Google Shape;671;p66"/>
          <p:cNvSpPr/>
          <p:nvPr/>
        </p:nvSpPr>
        <p:spPr>
          <a:xfrm>
            <a:off x="2153767" y="6021900"/>
            <a:ext cx="1243600" cy="148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72" name="Google Shape;672;p66"/>
          <p:cNvSpPr/>
          <p:nvPr/>
        </p:nvSpPr>
        <p:spPr>
          <a:xfrm>
            <a:off x="5176400" y="6021900"/>
            <a:ext cx="1243600" cy="148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73" name="Google Shape;673;p66"/>
          <p:cNvSpPr/>
          <p:nvPr/>
        </p:nvSpPr>
        <p:spPr>
          <a:xfrm>
            <a:off x="8551033" y="5976500"/>
            <a:ext cx="1243600" cy="148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pic>
        <p:nvPicPr>
          <p:cNvPr id="674" name="Google Shape;674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5067" y="2054967"/>
            <a:ext cx="3024933" cy="2022979"/>
          </a:xfrm>
          <a:prstGeom prst="rect">
            <a:avLst/>
          </a:prstGeom>
          <a:noFill/>
          <a:ln>
            <a:noFill/>
          </a:ln>
        </p:spPr>
      </p:pic>
      <p:sp>
        <p:nvSpPr>
          <p:cNvPr id="675" name="Google Shape;675;p66"/>
          <p:cNvSpPr/>
          <p:nvPr/>
        </p:nvSpPr>
        <p:spPr>
          <a:xfrm>
            <a:off x="1750900" y="3103433"/>
            <a:ext cx="795200" cy="513200"/>
          </a:xfrm>
          <a:prstGeom prst="rect">
            <a:avLst/>
          </a:prstGeom>
          <a:noFill/>
          <a:ln w="762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76" name="Google Shape;676;p66"/>
          <p:cNvSpPr/>
          <p:nvPr/>
        </p:nvSpPr>
        <p:spPr>
          <a:xfrm rot="5400000">
            <a:off x="1584500" y="3798933"/>
            <a:ext cx="604400" cy="271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F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pic>
        <p:nvPicPr>
          <p:cNvPr id="681" name="Google Shape;681;p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86491" y="2015433"/>
            <a:ext cx="5673309" cy="1963600"/>
          </a:xfrm>
          <a:prstGeom prst="rect">
            <a:avLst/>
          </a:prstGeom>
          <a:noFill/>
          <a:ln>
            <a:noFill/>
          </a:ln>
        </p:spPr>
      </p:pic>
      <p:sp>
        <p:nvSpPr>
          <p:cNvPr id="682" name="Google Shape;682;p66"/>
          <p:cNvSpPr/>
          <p:nvPr/>
        </p:nvSpPr>
        <p:spPr>
          <a:xfrm>
            <a:off x="5790367" y="2931600"/>
            <a:ext cx="1145600" cy="961600"/>
          </a:xfrm>
          <a:prstGeom prst="rect">
            <a:avLst/>
          </a:prstGeom>
          <a:noFill/>
          <a:ln w="762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83" name="Google Shape;683;p66"/>
          <p:cNvSpPr/>
          <p:nvPr/>
        </p:nvSpPr>
        <p:spPr>
          <a:xfrm>
            <a:off x="4878933" y="4303200"/>
            <a:ext cx="2481200" cy="11492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84" name="Google Shape;684;p66"/>
          <p:cNvSpPr txBox="1"/>
          <p:nvPr/>
        </p:nvSpPr>
        <p:spPr>
          <a:xfrm>
            <a:off x="4833033" y="4303201"/>
            <a:ext cx="2575632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es" sz="2000" b="1" dirty="0"/>
              <a:t>Order weights </a:t>
            </a:r>
            <a:endParaRPr sz="2000" b="1" dirty="0"/>
          </a:p>
        </p:txBody>
      </p:sp>
      <p:cxnSp>
        <p:nvCxnSpPr>
          <p:cNvPr id="685" name="Google Shape;685;p66"/>
          <p:cNvCxnSpPr/>
          <p:nvPr/>
        </p:nvCxnSpPr>
        <p:spPr>
          <a:xfrm rot="10800000" flipH="1">
            <a:off x="4875733" y="4769033"/>
            <a:ext cx="2487600" cy="8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86" name="Google Shape;686;p66"/>
          <p:cNvSpPr txBox="1"/>
          <p:nvPr/>
        </p:nvSpPr>
        <p:spPr>
          <a:xfrm>
            <a:off x="4903067" y="4795234"/>
            <a:ext cx="2794000" cy="1313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s" sz="1600" dirty="0"/>
              <a:t>order_weights(weights)</a:t>
            </a:r>
            <a:endParaRPr sz="1600" dirty="0"/>
          </a:p>
          <a:p>
            <a:r>
              <a:rPr lang="es" sz="1600" dirty="0"/>
              <a:t>off_load_simulation();</a:t>
            </a:r>
            <a:endParaRPr sz="1600" dirty="0"/>
          </a:p>
          <a:p>
            <a:endParaRPr sz="1333" dirty="0"/>
          </a:p>
          <a:p>
            <a:r>
              <a:rPr lang="es" sz="2400" dirty="0"/>
              <a:t> </a:t>
            </a:r>
            <a:endParaRPr sz="2400" dirty="0"/>
          </a:p>
        </p:txBody>
      </p:sp>
      <p:sp>
        <p:nvSpPr>
          <p:cNvPr id="687" name="Google Shape;687;p66"/>
          <p:cNvSpPr/>
          <p:nvPr/>
        </p:nvSpPr>
        <p:spPr>
          <a:xfrm rot="5400000">
            <a:off x="6009433" y="3963200"/>
            <a:ext cx="411600" cy="271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F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0" name="Google Shape;643;p65">
            <a:extLst>
              <a:ext uri="{FF2B5EF4-FFF2-40B4-BE49-F238E27FC236}">
                <a16:creationId xmlns:a16="http://schemas.microsoft.com/office/drawing/2014/main" id="{A10A3996-E280-2742-8C96-6F5595F67123}"/>
              </a:ext>
            </a:extLst>
          </p:cNvPr>
          <p:cNvSpPr/>
          <p:nvPr/>
        </p:nvSpPr>
        <p:spPr>
          <a:xfrm>
            <a:off x="3558667" y="4303200"/>
            <a:ext cx="420400" cy="271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1" name="Google Shape;644;p65">
            <a:extLst>
              <a:ext uri="{FF2B5EF4-FFF2-40B4-BE49-F238E27FC236}">
                <a16:creationId xmlns:a16="http://schemas.microsoft.com/office/drawing/2014/main" id="{AB69F79C-9855-E045-BE5C-8E22C1B69B1E}"/>
              </a:ext>
            </a:extLst>
          </p:cNvPr>
          <p:cNvSpPr/>
          <p:nvPr/>
        </p:nvSpPr>
        <p:spPr>
          <a:xfrm>
            <a:off x="4410000" y="4777900"/>
            <a:ext cx="420400" cy="271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2" name="Google Shape;645;p65">
            <a:extLst>
              <a:ext uri="{FF2B5EF4-FFF2-40B4-BE49-F238E27FC236}">
                <a16:creationId xmlns:a16="http://schemas.microsoft.com/office/drawing/2014/main" id="{FB3E9679-56B2-0C41-A8FC-23F4E4A23635}"/>
              </a:ext>
            </a:extLst>
          </p:cNvPr>
          <p:cNvSpPr/>
          <p:nvPr/>
        </p:nvSpPr>
        <p:spPr>
          <a:xfrm>
            <a:off x="3329200" y="5217600"/>
            <a:ext cx="420400" cy="271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3" name="Google Shape;646;p65">
            <a:extLst>
              <a:ext uri="{FF2B5EF4-FFF2-40B4-BE49-F238E27FC236}">
                <a16:creationId xmlns:a16="http://schemas.microsoft.com/office/drawing/2014/main" id="{F2448503-1B24-9441-A1B0-27E25A0E3910}"/>
              </a:ext>
            </a:extLst>
          </p:cNvPr>
          <p:cNvSpPr/>
          <p:nvPr/>
        </p:nvSpPr>
        <p:spPr>
          <a:xfrm>
            <a:off x="2153767" y="6021900"/>
            <a:ext cx="1243600" cy="148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4" name="Google Shape;652;p65">
            <a:extLst>
              <a:ext uri="{FF2B5EF4-FFF2-40B4-BE49-F238E27FC236}">
                <a16:creationId xmlns:a16="http://schemas.microsoft.com/office/drawing/2014/main" id="{0695F535-A090-0541-A784-C5D079168DF8}"/>
              </a:ext>
            </a:extLst>
          </p:cNvPr>
          <p:cNvSpPr/>
          <p:nvPr/>
        </p:nvSpPr>
        <p:spPr>
          <a:xfrm>
            <a:off x="817600" y="4252833"/>
            <a:ext cx="3108900" cy="19636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cxnSp>
        <p:nvCxnSpPr>
          <p:cNvPr id="36" name="Google Shape;654;p65">
            <a:extLst>
              <a:ext uri="{FF2B5EF4-FFF2-40B4-BE49-F238E27FC236}">
                <a16:creationId xmlns:a16="http://schemas.microsoft.com/office/drawing/2014/main" id="{5F130A2C-E757-8F46-89C7-3A4B7EAEEA38}"/>
              </a:ext>
            </a:extLst>
          </p:cNvPr>
          <p:cNvCxnSpPr>
            <a:cxnSpLocks/>
          </p:cNvCxnSpPr>
          <p:nvPr/>
        </p:nvCxnSpPr>
        <p:spPr>
          <a:xfrm>
            <a:off x="814400" y="4727467"/>
            <a:ext cx="3132700" cy="17401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7" name="Google Shape;655;p65">
            <a:extLst>
              <a:ext uri="{FF2B5EF4-FFF2-40B4-BE49-F238E27FC236}">
                <a16:creationId xmlns:a16="http://schemas.microsoft.com/office/drawing/2014/main" id="{AE80E102-F72F-8E49-9C28-B84B7A082C86}"/>
              </a:ext>
            </a:extLst>
          </p:cNvPr>
          <p:cNvSpPr txBox="1"/>
          <p:nvPr/>
        </p:nvSpPr>
        <p:spPr>
          <a:xfrm>
            <a:off x="841733" y="4646641"/>
            <a:ext cx="3703134" cy="1723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s" sz="2400" b="1" dirty="0"/>
              <a:t>if</a:t>
            </a:r>
            <a:r>
              <a:rPr lang="es" sz="2400" dirty="0"/>
              <a:t>(current_output &lt; 0):</a:t>
            </a:r>
            <a:endParaRPr sz="2400" dirty="0"/>
          </a:p>
          <a:p>
            <a:r>
              <a:rPr lang="es" sz="2400" dirty="0"/>
              <a:t>    result = 0; </a:t>
            </a:r>
            <a:endParaRPr sz="2400" dirty="0"/>
          </a:p>
          <a:p>
            <a:r>
              <a:rPr lang="es" sz="2400" b="1" dirty="0"/>
              <a:t>else</a:t>
            </a:r>
            <a:r>
              <a:rPr lang="es" sz="2400" dirty="0"/>
              <a:t>: </a:t>
            </a:r>
            <a:endParaRPr sz="2400" dirty="0"/>
          </a:p>
          <a:p>
            <a:r>
              <a:rPr lang="es" sz="2400" dirty="0"/>
              <a:t>    continue();</a:t>
            </a:r>
            <a:endParaRPr sz="2400" dirty="0"/>
          </a:p>
        </p:txBody>
      </p:sp>
      <p:sp>
        <p:nvSpPr>
          <p:cNvPr id="39" name="Footer Placeholder 10">
            <a:extLst>
              <a:ext uri="{FF2B5EF4-FFF2-40B4-BE49-F238E27FC236}">
                <a16:creationId xmlns:a16="http://schemas.microsoft.com/office/drawing/2014/main" id="{DBB13FFD-157F-724A-8FB1-80250E31E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1" y="6356350"/>
            <a:ext cx="7475054" cy="365125"/>
          </a:xfrm>
        </p:spPr>
        <p:txBody>
          <a:bodyPr/>
          <a:lstStyle/>
          <a:p>
            <a:r>
              <a:rPr lang="en-US"/>
              <a:t>STONNE Tutorial @ ASPLOS 2023</a:t>
            </a:r>
            <a:endParaRPr lang="en-US" dirty="0"/>
          </a:p>
        </p:txBody>
      </p:sp>
      <p:sp>
        <p:nvSpPr>
          <p:cNvPr id="42" name="Google Shape;596;p63">
            <a:extLst>
              <a:ext uri="{FF2B5EF4-FFF2-40B4-BE49-F238E27FC236}">
                <a16:creationId xmlns:a16="http://schemas.microsoft.com/office/drawing/2014/main" id="{6834E46A-775F-D54F-B8A5-A9357B1C999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245206"/>
            <a:ext cx="10515600" cy="811504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s" dirty="0"/>
              <a:t>UC#2: Data-Dependent HW Optimizations</a:t>
            </a:r>
            <a:endParaRPr dirty="0"/>
          </a:p>
        </p:txBody>
      </p:sp>
      <p:sp>
        <p:nvSpPr>
          <p:cNvPr id="40" name="Google Shape;653;p65">
            <a:extLst>
              <a:ext uri="{FF2B5EF4-FFF2-40B4-BE49-F238E27FC236}">
                <a16:creationId xmlns:a16="http://schemas.microsoft.com/office/drawing/2014/main" id="{993021DA-C3B6-6140-877B-3D12BF502052}"/>
              </a:ext>
            </a:extLst>
          </p:cNvPr>
          <p:cNvSpPr txBox="1"/>
          <p:nvPr/>
        </p:nvSpPr>
        <p:spPr>
          <a:xfrm>
            <a:off x="771699" y="4252833"/>
            <a:ext cx="3024933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es" sz="2000" b="1" dirty="0"/>
              <a:t>Negative detection Logic</a:t>
            </a:r>
            <a:endParaRPr sz="2000" b="1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D92C6EE-54F2-518E-F01D-FA33CC7C5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F45D5-C091-2E4F-8430-35B0416CC0E0}" type="slidenum">
              <a:rPr lang="en-US" smtClean="0"/>
              <a:t>42</a:t>
            </a:fld>
            <a:endParaRPr 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p67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vert="horz" wrap="square" lIns="121900" tIns="121900" rIns="121900" bIns="168000" rtlCol="0" anchor="t" anchorCtr="0">
            <a:normAutofit/>
          </a:bodyPr>
          <a:lstStyle/>
          <a:p>
            <a:pPr marL="0" indent="0">
              <a:buSzPts val="1400"/>
              <a:buNone/>
            </a:pPr>
            <a:r>
              <a:rPr lang="es" sz="2400" b="1" dirty="0"/>
              <a:t>Parameters: </a:t>
            </a:r>
            <a:r>
              <a:rPr lang="es" sz="2400" dirty="0"/>
              <a:t>64 MSs and ASs, and 64 elements/cycle GB read/write BW </a:t>
            </a:r>
            <a:endParaRPr sz="2400" dirty="0"/>
          </a:p>
          <a:p>
            <a:pPr marL="0" indent="0">
              <a:buSzPts val="1400"/>
              <a:buNone/>
            </a:pPr>
            <a:r>
              <a:rPr lang="es" sz="2400" b="1" dirty="0"/>
              <a:t>Benchmarks: </a:t>
            </a:r>
            <a:r>
              <a:rPr lang="es" sz="2400" dirty="0"/>
              <a:t>Pure CNN models</a:t>
            </a:r>
            <a:endParaRPr sz="2400" dirty="0"/>
          </a:p>
          <a:p>
            <a:pPr marL="0" indent="0">
              <a:buSzPts val="1400"/>
              <a:buNone/>
            </a:pPr>
            <a:endParaRPr sz="2400" b="1" dirty="0"/>
          </a:p>
          <a:p>
            <a:pPr marL="0" indent="0">
              <a:buSzPts val="1400"/>
              <a:buNone/>
            </a:pPr>
            <a:endParaRPr sz="2400" b="1" dirty="0"/>
          </a:p>
          <a:p>
            <a:pPr marL="0" indent="0">
              <a:buSzPts val="1400"/>
              <a:buNone/>
            </a:pPr>
            <a:endParaRPr sz="2400" b="1" dirty="0"/>
          </a:p>
          <a:p>
            <a:pPr marL="0" indent="0">
              <a:buSzPts val="1400"/>
              <a:buNone/>
            </a:pPr>
            <a:endParaRPr sz="2400" b="1" dirty="0"/>
          </a:p>
          <a:p>
            <a:pPr marL="0" indent="0">
              <a:buSzPts val="1400"/>
              <a:buNone/>
            </a:pPr>
            <a:endParaRPr sz="2400" b="1" dirty="0"/>
          </a:p>
          <a:p>
            <a:pPr marL="0" indent="0">
              <a:buSzPts val="1400"/>
              <a:buNone/>
            </a:pPr>
            <a:endParaRPr sz="2400" b="1" dirty="0"/>
          </a:p>
          <a:p>
            <a:pPr marL="0" indent="0">
              <a:buSzPts val="1400"/>
              <a:buNone/>
            </a:pPr>
            <a:endParaRPr sz="2400" b="1" dirty="0"/>
          </a:p>
        </p:txBody>
      </p:sp>
      <p:sp>
        <p:nvSpPr>
          <p:cNvPr id="695" name="Google Shape;695;p67"/>
          <p:cNvSpPr txBox="1"/>
          <p:nvPr/>
        </p:nvSpPr>
        <p:spPr>
          <a:xfrm>
            <a:off x="1485867" y="5829500"/>
            <a:ext cx="16000" cy="61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endParaRPr sz="2400"/>
          </a:p>
        </p:txBody>
      </p:sp>
      <p:sp>
        <p:nvSpPr>
          <p:cNvPr id="696" name="Google Shape;696;p67"/>
          <p:cNvSpPr/>
          <p:nvPr/>
        </p:nvSpPr>
        <p:spPr>
          <a:xfrm>
            <a:off x="4124467" y="2465667"/>
            <a:ext cx="420400" cy="271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97" name="Google Shape;697;p67"/>
          <p:cNvSpPr/>
          <p:nvPr/>
        </p:nvSpPr>
        <p:spPr>
          <a:xfrm>
            <a:off x="3749600" y="2931600"/>
            <a:ext cx="420400" cy="271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98" name="Google Shape;698;p67"/>
          <p:cNvSpPr/>
          <p:nvPr/>
        </p:nvSpPr>
        <p:spPr>
          <a:xfrm>
            <a:off x="3506100" y="3388800"/>
            <a:ext cx="420400" cy="271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99" name="Google Shape;699;p67"/>
          <p:cNvSpPr/>
          <p:nvPr/>
        </p:nvSpPr>
        <p:spPr>
          <a:xfrm>
            <a:off x="3749600" y="3846000"/>
            <a:ext cx="420400" cy="271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700" name="Google Shape;700;p67"/>
          <p:cNvSpPr/>
          <p:nvPr/>
        </p:nvSpPr>
        <p:spPr>
          <a:xfrm>
            <a:off x="3558667" y="4303200"/>
            <a:ext cx="420400" cy="271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701" name="Google Shape;701;p67"/>
          <p:cNvSpPr/>
          <p:nvPr/>
        </p:nvSpPr>
        <p:spPr>
          <a:xfrm>
            <a:off x="4410000" y="4777900"/>
            <a:ext cx="420400" cy="271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702" name="Google Shape;702;p67"/>
          <p:cNvSpPr/>
          <p:nvPr/>
        </p:nvSpPr>
        <p:spPr>
          <a:xfrm>
            <a:off x="3329200" y="5217600"/>
            <a:ext cx="420400" cy="271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703" name="Google Shape;703;p67"/>
          <p:cNvSpPr/>
          <p:nvPr/>
        </p:nvSpPr>
        <p:spPr>
          <a:xfrm>
            <a:off x="2153767" y="6021900"/>
            <a:ext cx="1243600" cy="148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704" name="Google Shape;704;p67"/>
          <p:cNvSpPr/>
          <p:nvPr/>
        </p:nvSpPr>
        <p:spPr>
          <a:xfrm>
            <a:off x="5176400" y="6021900"/>
            <a:ext cx="1243600" cy="148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705" name="Google Shape;705;p67"/>
          <p:cNvSpPr/>
          <p:nvPr/>
        </p:nvSpPr>
        <p:spPr>
          <a:xfrm>
            <a:off x="8551033" y="5976500"/>
            <a:ext cx="1243600" cy="148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pic>
        <p:nvPicPr>
          <p:cNvPr id="706" name="Google Shape;706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8634" y="2394137"/>
            <a:ext cx="7277567" cy="3627767"/>
          </a:xfrm>
          <a:prstGeom prst="rect">
            <a:avLst/>
          </a:prstGeom>
          <a:noFill/>
          <a:ln>
            <a:noFill/>
          </a:ln>
        </p:spPr>
      </p:pic>
      <p:sp>
        <p:nvSpPr>
          <p:cNvPr id="707" name="Google Shape;707;p67"/>
          <p:cNvSpPr/>
          <p:nvPr/>
        </p:nvSpPr>
        <p:spPr>
          <a:xfrm>
            <a:off x="2372733" y="3203200"/>
            <a:ext cx="2457600" cy="3852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708" name="Google Shape;708;p67"/>
          <p:cNvSpPr/>
          <p:nvPr/>
        </p:nvSpPr>
        <p:spPr>
          <a:xfrm>
            <a:off x="2372733" y="3660400"/>
            <a:ext cx="2457600" cy="3852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709" name="Google Shape;709;p67"/>
          <p:cNvSpPr/>
          <p:nvPr/>
        </p:nvSpPr>
        <p:spPr>
          <a:xfrm>
            <a:off x="2372733" y="4117600"/>
            <a:ext cx="2457600" cy="3852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710" name="Google Shape;710;p67"/>
          <p:cNvSpPr/>
          <p:nvPr/>
        </p:nvSpPr>
        <p:spPr>
          <a:xfrm>
            <a:off x="2372733" y="4574800"/>
            <a:ext cx="2457600" cy="3852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2" name="Footer Placeholder 10">
            <a:extLst>
              <a:ext uri="{FF2B5EF4-FFF2-40B4-BE49-F238E27FC236}">
                <a16:creationId xmlns:a16="http://schemas.microsoft.com/office/drawing/2014/main" id="{18E1B27D-4D11-B040-B1A4-45326CE1C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1" y="6356350"/>
            <a:ext cx="7475054" cy="365125"/>
          </a:xfrm>
        </p:spPr>
        <p:txBody>
          <a:bodyPr/>
          <a:lstStyle/>
          <a:p>
            <a:r>
              <a:rPr lang="en-US"/>
              <a:t>STONNE Tutorial @ ASPLOS 2023</a:t>
            </a:r>
            <a:endParaRPr lang="en-US" dirty="0"/>
          </a:p>
        </p:txBody>
      </p:sp>
      <p:sp>
        <p:nvSpPr>
          <p:cNvPr id="25" name="Google Shape;596;p63">
            <a:extLst>
              <a:ext uri="{FF2B5EF4-FFF2-40B4-BE49-F238E27FC236}">
                <a16:creationId xmlns:a16="http://schemas.microsoft.com/office/drawing/2014/main" id="{87079DE1-CE8E-234E-9C37-F93B6F95E3B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245206"/>
            <a:ext cx="10515600" cy="811504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s" dirty="0"/>
              <a:t>UC#2: Data-Dependent HW Optimizations</a:t>
            </a:r>
            <a:endParaRPr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85A67AC-554C-59ED-7D85-AC72B75C8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F45D5-C091-2E4F-8430-35B0416CC0E0}" type="slidenum">
              <a:rPr lang="en-US" smtClean="0"/>
              <a:t>43</a:t>
            </a:fld>
            <a:endParaRPr 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p68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vert="horz" wrap="square" lIns="121900" tIns="121900" rIns="121900" bIns="168000" rtlCol="0" anchor="t" anchorCtr="0">
            <a:normAutofit/>
          </a:bodyPr>
          <a:lstStyle/>
          <a:p>
            <a:pPr marL="0" indent="0">
              <a:buSzPts val="1400"/>
              <a:buNone/>
            </a:pPr>
            <a:r>
              <a:rPr lang="es" sz="2400" b="1" dirty="0"/>
              <a:t>Results: </a:t>
            </a:r>
            <a:endParaRPr sz="2400" b="1" dirty="0"/>
          </a:p>
          <a:p>
            <a:pPr marL="0" indent="0">
              <a:buSzPts val="1400"/>
              <a:buNone/>
            </a:pPr>
            <a:endParaRPr sz="2400" b="1" dirty="0"/>
          </a:p>
          <a:p>
            <a:pPr marL="0" indent="0">
              <a:buSzPts val="1400"/>
              <a:buNone/>
            </a:pPr>
            <a:endParaRPr sz="2400" b="1" dirty="0"/>
          </a:p>
          <a:p>
            <a:pPr marL="0" indent="0">
              <a:buSzPts val="1400"/>
              <a:buNone/>
            </a:pPr>
            <a:endParaRPr sz="2400" b="1" dirty="0"/>
          </a:p>
          <a:p>
            <a:pPr marL="0" indent="0">
              <a:buSzPts val="1400"/>
              <a:buNone/>
            </a:pPr>
            <a:endParaRPr sz="2400" b="1" dirty="0"/>
          </a:p>
          <a:p>
            <a:pPr marL="0" indent="0">
              <a:buSzPts val="1400"/>
              <a:buNone/>
            </a:pPr>
            <a:endParaRPr sz="2400" b="1" dirty="0"/>
          </a:p>
          <a:p>
            <a:pPr marL="0" indent="0">
              <a:buSzPts val="1400"/>
              <a:buNone/>
            </a:pPr>
            <a:endParaRPr sz="2400" b="1" dirty="0"/>
          </a:p>
          <a:p>
            <a:pPr marL="0" indent="0">
              <a:buSzPts val="1400"/>
              <a:buNone/>
            </a:pPr>
            <a:endParaRPr sz="2400" b="1" dirty="0"/>
          </a:p>
        </p:txBody>
      </p:sp>
      <p:sp>
        <p:nvSpPr>
          <p:cNvPr id="718" name="Google Shape;718;p68"/>
          <p:cNvSpPr txBox="1"/>
          <p:nvPr/>
        </p:nvSpPr>
        <p:spPr>
          <a:xfrm>
            <a:off x="1485867" y="5829500"/>
            <a:ext cx="16000" cy="61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endParaRPr sz="2400"/>
          </a:p>
        </p:txBody>
      </p:sp>
      <p:sp>
        <p:nvSpPr>
          <p:cNvPr id="719" name="Google Shape;719;p68"/>
          <p:cNvSpPr/>
          <p:nvPr/>
        </p:nvSpPr>
        <p:spPr>
          <a:xfrm>
            <a:off x="4124467" y="2465667"/>
            <a:ext cx="420400" cy="271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720" name="Google Shape;720;p68"/>
          <p:cNvSpPr/>
          <p:nvPr/>
        </p:nvSpPr>
        <p:spPr>
          <a:xfrm>
            <a:off x="3749600" y="2931600"/>
            <a:ext cx="420400" cy="271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721" name="Google Shape;721;p68"/>
          <p:cNvSpPr/>
          <p:nvPr/>
        </p:nvSpPr>
        <p:spPr>
          <a:xfrm>
            <a:off x="3506100" y="3388800"/>
            <a:ext cx="420400" cy="271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722" name="Google Shape;722;p68"/>
          <p:cNvSpPr/>
          <p:nvPr/>
        </p:nvSpPr>
        <p:spPr>
          <a:xfrm>
            <a:off x="3749600" y="3846000"/>
            <a:ext cx="420400" cy="271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723" name="Google Shape;723;p68"/>
          <p:cNvSpPr/>
          <p:nvPr/>
        </p:nvSpPr>
        <p:spPr>
          <a:xfrm>
            <a:off x="3558667" y="4303200"/>
            <a:ext cx="420400" cy="271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724" name="Google Shape;724;p68"/>
          <p:cNvSpPr/>
          <p:nvPr/>
        </p:nvSpPr>
        <p:spPr>
          <a:xfrm>
            <a:off x="4410000" y="4777900"/>
            <a:ext cx="420400" cy="271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725" name="Google Shape;725;p68"/>
          <p:cNvSpPr/>
          <p:nvPr/>
        </p:nvSpPr>
        <p:spPr>
          <a:xfrm>
            <a:off x="3329200" y="5217600"/>
            <a:ext cx="420400" cy="271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726" name="Google Shape;726;p68"/>
          <p:cNvSpPr/>
          <p:nvPr/>
        </p:nvSpPr>
        <p:spPr>
          <a:xfrm>
            <a:off x="2153767" y="6021900"/>
            <a:ext cx="1243600" cy="148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727" name="Google Shape;727;p68"/>
          <p:cNvSpPr/>
          <p:nvPr/>
        </p:nvSpPr>
        <p:spPr>
          <a:xfrm>
            <a:off x="5176400" y="6021900"/>
            <a:ext cx="1243600" cy="148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728" name="Google Shape;728;p68"/>
          <p:cNvSpPr/>
          <p:nvPr/>
        </p:nvSpPr>
        <p:spPr>
          <a:xfrm>
            <a:off x="8551033" y="5976500"/>
            <a:ext cx="1243600" cy="148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pic>
        <p:nvPicPr>
          <p:cNvPr id="729" name="Google Shape;729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0100" y="2137167"/>
            <a:ext cx="5739413" cy="37799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Footer Placeholder 10">
            <a:extLst>
              <a:ext uri="{FF2B5EF4-FFF2-40B4-BE49-F238E27FC236}">
                <a16:creationId xmlns:a16="http://schemas.microsoft.com/office/drawing/2014/main" id="{1665C5ED-EDD0-B245-A10F-2CBA39ED4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1" y="6356350"/>
            <a:ext cx="7475054" cy="365125"/>
          </a:xfrm>
        </p:spPr>
        <p:txBody>
          <a:bodyPr/>
          <a:lstStyle/>
          <a:p>
            <a:r>
              <a:rPr lang="en-US"/>
              <a:t>STONNE Tutorial @ ASPLOS 2023</a:t>
            </a:r>
            <a:endParaRPr lang="en-US" dirty="0"/>
          </a:p>
        </p:txBody>
      </p:sp>
      <p:sp>
        <p:nvSpPr>
          <p:cNvPr id="21" name="Google Shape;596;p63">
            <a:extLst>
              <a:ext uri="{FF2B5EF4-FFF2-40B4-BE49-F238E27FC236}">
                <a16:creationId xmlns:a16="http://schemas.microsoft.com/office/drawing/2014/main" id="{AA28FDA6-2BFC-334D-8599-8F4AF011A41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245206"/>
            <a:ext cx="10515600" cy="811504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s" dirty="0"/>
              <a:t>UC#2: Data-Dependent HW Optimizations</a:t>
            </a:r>
            <a:endParaRPr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F4B3DF6-CC6E-810B-0483-0D9E676D1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F45D5-C091-2E4F-8430-35B0416CC0E0}" type="slidenum">
              <a:rPr lang="en-US" smtClean="0"/>
              <a:t>44</a:t>
            </a:fld>
            <a:endParaRPr 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p69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vert="horz" wrap="square" lIns="121900" tIns="121900" rIns="121900" bIns="168000" rtlCol="0" anchor="t" anchorCtr="0">
            <a:normAutofit/>
          </a:bodyPr>
          <a:lstStyle/>
          <a:p>
            <a:pPr marL="0" indent="0">
              <a:buSzPts val="1400"/>
              <a:buNone/>
            </a:pPr>
            <a:r>
              <a:rPr lang="es" sz="2400" b="1" dirty="0"/>
              <a:t>Results: </a:t>
            </a:r>
            <a:endParaRPr sz="2400" b="1" dirty="0"/>
          </a:p>
          <a:p>
            <a:pPr marL="0" indent="0">
              <a:buSzPts val="1400"/>
              <a:buNone/>
            </a:pPr>
            <a:endParaRPr sz="2400" b="1" dirty="0"/>
          </a:p>
          <a:p>
            <a:pPr marL="0" indent="0">
              <a:buSzPts val="1400"/>
              <a:buNone/>
            </a:pPr>
            <a:endParaRPr sz="2400" b="1" dirty="0"/>
          </a:p>
          <a:p>
            <a:pPr marL="0" indent="0">
              <a:buSzPts val="1400"/>
              <a:buNone/>
            </a:pPr>
            <a:endParaRPr sz="2400" b="1" dirty="0"/>
          </a:p>
          <a:p>
            <a:pPr marL="0" indent="0">
              <a:buSzPts val="1400"/>
              <a:buNone/>
            </a:pPr>
            <a:endParaRPr sz="2400" b="1" dirty="0"/>
          </a:p>
          <a:p>
            <a:pPr marL="0" indent="0">
              <a:buSzPts val="1400"/>
              <a:buNone/>
            </a:pPr>
            <a:endParaRPr sz="2400" b="1" dirty="0"/>
          </a:p>
          <a:p>
            <a:pPr marL="0" indent="0">
              <a:buSzPts val="1400"/>
              <a:buNone/>
            </a:pPr>
            <a:endParaRPr sz="2400" b="1" dirty="0"/>
          </a:p>
          <a:p>
            <a:pPr marL="0" indent="0">
              <a:buSzPts val="1400"/>
              <a:buNone/>
            </a:pPr>
            <a:endParaRPr sz="2400" b="1" dirty="0"/>
          </a:p>
        </p:txBody>
      </p:sp>
      <p:sp>
        <p:nvSpPr>
          <p:cNvPr id="737" name="Google Shape;737;p69"/>
          <p:cNvSpPr txBox="1"/>
          <p:nvPr/>
        </p:nvSpPr>
        <p:spPr>
          <a:xfrm>
            <a:off x="1485867" y="5829500"/>
            <a:ext cx="16000" cy="61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endParaRPr sz="2400"/>
          </a:p>
        </p:txBody>
      </p:sp>
      <p:sp>
        <p:nvSpPr>
          <p:cNvPr id="738" name="Google Shape;738;p69"/>
          <p:cNvSpPr/>
          <p:nvPr/>
        </p:nvSpPr>
        <p:spPr>
          <a:xfrm>
            <a:off x="4124467" y="2465667"/>
            <a:ext cx="420400" cy="271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739" name="Google Shape;739;p69"/>
          <p:cNvSpPr/>
          <p:nvPr/>
        </p:nvSpPr>
        <p:spPr>
          <a:xfrm>
            <a:off x="3749600" y="2931600"/>
            <a:ext cx="420400" cy="271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740" name="Google Shape;740;p69"/>
          <p:cNvSpPr/>
          <p:nvPr/>
        </p:nvSpPr>
        <p:spPr>
          <a:xfrm>
            <a:off x="3506100" y="3388800"/>
            <a:ext cx="420400" cy="271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741" name="Google Shape;741;p69"/>
          <p:cNvSpPr/>
          <p:nvPr/>
        </p:nvSpPr>
        <p:spPr>
          <a:xfrm>
            <a:off x="3749600" y="3846000"/>
            <a:ext cx="420400" cy="271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742" name="Google Shape;742;p69"/>
          <p:cNvSpPr/>
          <p:nvPr/>
        </p:nvSpPr>
        <p:spPr>
          <a:xfrm>
            <a:off x="3558667" y="4303200"/>
            <a:ext cx="420400" cy="271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743" name="Google Shape;743;p69"/>
          <p:cNvSpPr/>
          <p:nvPr/>
        </p:nvSpPr>
        <p:spPr>
          <a:xfrm>
            <a:off x="4410000" y="4777900"/>
            <a:ext cx="420400" cy="271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744" name="Google Shape;744;p69"/>
          <p:cNvSpPr/>
          <p:nvPr/>
        </p:nvSpPr>
        <p:spPr>
          <a:xfrm>
            <a:off x="3329200" y="5217600"/>
            <a:ext cx="420400" cy="271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745" name="Google Shape;745;p69"/>
          <p:cNvSpPr/>
          <p:nvPr/>
        </p:nvSpPr>
        <p:spPr>
          <a:xfrm>
            <a:off x="2153767" y="6021900"/>
            <a:ext cx="1243600" cy="148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746" name="Google Shape;746;p69"/>
          <p:cNvSpPr/>
          <p:nvPr/>
        </p:nvSpPr>
        <p:spPr>
          <a:xfrm>
            <a:off x="5176400" y="6021900"/>
            <a:ext cx="1243600" cy="148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747" name="Google Shape;747;p69"/>
          <p:cNvSpPr/>
          <p:nvPr/>
        </p:nvSpPr>
        <p:spPr>
          <a:xfrm>
            <a:off x="8551033" y="5976500"/>
            <a:ext cx="1243600" cy="148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pic>
        <p:nvPicPr>
          <p:cNvPr id="748" name="Google Shape;748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0100" y="2137167"/>
            <a:ext cx="5739413" cy="3779900"/>
          </a:xfrm>
          <a:prstGeom prst="rect">
            <a:avLst/>
          </a:prstGeom>
          <a:noFill/>
          <a:ln>
            <a:noFill/>
          </a:ln>
        </p:spPr>
      </p:pic>
      <p:sp>
        <p:nvSpPr>
          <p:cNvPr id="749" name="Google Shape;749;p69"/>
          <p:cNvSpPr/>
          <p:nvPr/>
        </p:nvSpPr>
        <p:spPr>
          <a:xfrm>
            <a:off x="6885167" y="2866000"/>
            <a:ext cx="1024800" cy="402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F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750" name="Google Shape;750;p69"/>
          <p:cNvSpPr txBox="1"/>
          <p:nvPr/>
        </p:nvSpPr>
        <p:spPr>
          <a:xfrm>
            <a:off x="8004567" y="2800600"/>
            <a:ext cx="3349232" cy="61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s" sz="2400" dirty="0"/>
              <a:t>Average SpeedUp of 35%</a:t>
            </a:r>
            <a:endParaRPr sz="2400" dirty="0"/>
          </a:p>
        </p:txBody>
      </p:sp>
      <p:sp>
        <p:nvSpPr>
          <p:cNvPr id="751" name="Google Shape;751;p69"/>
          <p:cNvSpPr/>
          <p:nvPr/>
        </p:nvSpPr>
        <p:spPr>
          <a:xfrm>
            <a:off x="6885167" y="4534533"/>
            <a:ext cx="1024800" cy="402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F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752" name="Google Shape;752;p69"/>
          <p:cNvSpPr txBox="1"/>
          <p:nvPr/>
        </p:nvSpPr>
        <p:spPr>
          <a:xfrm>
            <a:off x="7965633" y="4469134"/>
            <a:ext cx="4096971" cy="61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s" sz="2400" dirty="0"/>
              <a:t>Average Energy Savings of 21%</a:t>
            </a:r>
            <a:endParaRPr sz="2400" dirty="0"/>
          </a:p>
        </p:txBody>
      </p:sp>
      <p:sp>
        <p:nvSpPr>
          <p:cNvPr id="753" name="Google Shape;753;p69"/>
          <p:cNvSpPr/>
          <p:nvPr/>
        </p:nvSpPr>
        <p:spPr>
          <a:xfrm>
            <a:off x="7965632" y="2800600"/>
            <a:ext cx="3388167" cy="524800"/>
          </a:xfrm>
          <a:prstGeom prst="rect">
            <a:avLst/>
          </a:prstGeom>
          <a:noFill/>
          <a:ln w="3810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754" name="Google Shape;754;p69"/>
          <p:cNvSpPr/>
          <p:nvPr/>
        </p:nvSpPr>
        <p:spPr>
          <a:xfrm>
            <a:off x="7965632" y="4473533"/>
            <a:ext cx="4096971" cy="524800"/>
          </a:xfrm>
          <a:prstGeom prst="rect">
            <a:avLst/>
          </a:prstGeom>
          <a:noFill/>
          <a:ln w="3810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000"/>
          </a:p>
        </p:txBody>
      </p:sp>
      <p:sp>
        <p:nvSpPr>
          <p:cNvPr id="24" name="Footer Placeholder 10">
            <a:extLst>
              <a:ext uri="{FF2B5EF4-FFF2-40B4-BE49-F238E27FC236}">
                <a16:creationId xmlns:a16="http://schemas.microsoft.com/office/drawing/2014/main" id="{CB7E41AC-87D2-3E45-BCAD-D1B244863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1" y="6356350"/>
            <a:ext cx="7475054" cy="365125"/>
          </a:xfrm>
        </p:spPr>
        <p:txBody>
          <a:bodyPr/>
          <a:lstStyle/>
          <a:p>
            <a:r>
              <a:rPr lang="en-US"/>
              <a:t>STONNE Tutorial @ ASPLOS 2023</a:t>
            </a:r>
            <a:endParaRPr lang="en-US" dirty="0"/>
          </a:p>
        </p:txBody>
      </p:sp>
      <p:sp>
        <p:nvSpPr>
          <p:cNvPr id="27" name="Google Shape;596;p63">
            <a:extLst>
              <a:ext uri="{FF2B5EF4-FFF2-40B4-BE49-F238E27FC236}">
                <a16:creationId xmlns:a16="http://schemas.microsoft.com/office/drawing/2014/main" id="{CBB609C8-C420-BE49-A8F4-44CF7BAE94D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245206"/>
            <a:ext cx="10515600" cy="811504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s" dirty="0"/>
              <a:t>UC#2: Data-Dependent HW Optimizations</a:t>
            </a:r>
            <a:endParaRPr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71A55B-CD79-4E05-9C87-D37833CAD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F45D5-C091-2E4F-8430-35B0416CC0E0}" type="slidenum">
              <a:rPr lang="en-US" smtClean="0"/>
              <a:t>45</a:t>
            </a:fld>
            <a:endParaRPr 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2C3FE-EE30-764B-883C-26FDD922F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15C54D-F9D9-7E43-AE58-8C0A860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40000"/>
                    <a:lumOff val="60000"/>
                  </a:schemeClr>
                </a:solidFill>
              </a:rPr>
              <a:t>Motivation</a:t>
            </a:r>
          </a:p>
          <a:p>
            <a:r>
              <a:rPr lang="en-US" dirty="0">
                <a:solidFill>
                  <a:schemeClr val="tx1">
                    <a:lumMod val="40000"/>
                    <a:lumOff val="60000"/>
                  </a:schemeClr>
                </a:solidFill>
              </a:rPr>
              <a:t>STONNE Framework</a:t>
            </a:r>
          </a:p>
          <a:p>
            <a:r>
              <a:rPr lang="en-US" dirty="0">
                <a:solidFill>
                  <a:schemeClr val="tx1">
                    <a:lumMod val="40000"/>
                    <a:lumOff val="60000"/>
                  </a:schemeClr>
                </a:solidFill>
              </a:rPr>
              <a:t>Validation</a:t>
            </a:r>
          </a:p>
          <a:p>
            <a:r>
              <a:rPr lang="en-US" dirty="0">
                <a:solidFill>
                  <a:schemeClr val="tx1">
                    <a:lumMod val="40000"/>
                    <a:lumOff val="60000"/>
                  </a:schemeClr>
                </a:solidFill>
              </a:rPr>
              <a:t>Uses Cases of STONNE</a:t>
            </a:r>
            <a:endParaRPr lang="en-US" dirty="0"/>
          </a:p>
          <a:p>
            <a:r>
              <a:rPr lang="en-US" dirty="0"/>
              <a:t>Conclusions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8" name="Footer Placeholder 10">
            <a:extLst>
              <a:ext uri="{FF2B5EF4-FFF2-40B4-BE49-F238E27FC236}">
                <a16:creationId xmlns:a16="http://schemas.microsoft.com/office/drawing/2014/main" id="{8DDEF124-CEF9-7E4D-BC13-CCFAE0BE8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1" y="6356350"/>
            <a:ext cx="7475054" cy="365125"/>
          </a:xfrm>
        </p:spPr>
        <p:txBody>
          <a:bodyPr/>
          <a:lstStyle/>
          <a:p>
            <a:r>
              <a:rPr lang="en-US"/>
              <a:t>STONNE Tutorial @ ASPLOS 2023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0D4E5D-AED4-2F9E-9A02-9D5BB8BBB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F45D5-C091-2E4F-8430-35B0416CC0E0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71392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Conclusions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As the complexity of the microarchitecture of DNN accelerators grows, the analytical models are not able to capture many important subtleties that simulation at cycle level does.</a:t>
            </a:r>
          </a:p>
          <a:p>
            <a:r>
              <a:rPr lang="en-US" sz="2400" b="1" dirty="0"/>
              <a:t>STONNE</a:t>
            </a:r>
            <a:r>
              <a:rPr lang="en-US" sz="2400" dirty="0"/>
              <a:t> is an accurate cycle-level simulator for next-generation DNN accelerator architectures.</a:t>
            </a:r>
          </a:p>
          <a:p>
            <a:r>
              <a:rPr lang="en-US" sz="2400" b="1" dirty="0"/>
              <a:t>STONNE</a:t>
            </a:r>
            <a:r>
              <a:rPr lang="en-US" sz="2400" dirty="0"/>
              <a:t> can model rigid, flexible and data-dependent accelerators performing actual computation.</a:t>
            </a:r>
          </a:p>
          <a:p>
            <a:pPr marL="0" indent="0" algn="r">
              <a:buNone/>
            </a:pPr>
            <a:endParaRPr lang="en-US" b="1" dirty="0">
              <a:hlinkClick r:id="rId2"/>
            </a:endParaRPr>
          </a:p>
          <a:p>
            <a:pPr marL="0" indent="0" algn="ctr">
              <a:buNone/>
            </a:pPr>
            <a:r>
              <a:rPr lang="en-US" b="1" dirty="0">
                <a:hlinkClick r:id="rId2"/>
              </a:rPr>
              <a:t>https://github.com/stonne-simulator/stonne</a:t>
            </a:r>
            <a:endParaRPr lang="en-US" b="1" dirty="0"/>
          </a:p>
          <a:p>
            <a:pPr marL="0" indent="0" algn="r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sz="1800" dirty="0">
                <a:solidFill>
                  <a:srgbClr val="0070C0"/>
                </a:solidFill>
              </a:rPr>
              <a:t>F. Muñoz-</a:t>
            </a:r>
            <a:r>
              <a:rPr lang="en-US" sz="1800" dirty="0" err="1">
                <a:solidFill>
                  <a:srgbClr val="0070C0"/>
                </a:solidFill>
              </a:rPr>
              <a:t>Martínez</a:t>
            </a:r>
            <a:r>
              <a:rPr lang="en-US" sz="1800" dirty="0">
                <a:solidFill>
                  <a:srgbClr val="0070C0"/>
                </a:solidFill>
              </a:rPr>
              <a:t>, J. L. Abellán, M. E. </a:t>
            </a:r>
            <a:r>
              <a:rPr lang="en-US" sz="1800" dirty="0" err="1">
                <a:solidFill>
                  <a:srgbClr val="0070C0"/>
                </a:solidFill>
              </a:rPr>
              <a:t>Acacio</a:t>
            </a:r>
            <a:r>
              <a:rPr lang="en-US" sz="1800" dirty="0">
                <a:solidFill>
                  <a:srgbClr val="0070C0"/>
                </a:solidFill>
              </a:rPr>
              <a:t> and T. Krishna, "STONNE: Enabling Cycle-Level Microarchitectural Simulation for DNN Inference Accelerators”. Proc. of </a:t>
            </a:r>
            <a:r>
              <a:rPr lang="en-US" sz="1800" b="1" dirty="0">
                <a:solidFill>
                  <a:srgbClr val="0070C0"/>
                </a:solidFill>
              </a:rPr>
              <a:t>IISWC 2021</a:t>
            </a:r>
            <a:r>
              <a:rPr lang="en-US" sz="1800" dirty="0">
                <a:solidFill>
                  <a:srgbClr val="0070C0"/>
                </a:solidFill>
              </a:rPr>
              <a:t>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Footer Placeholder 10">
            <a:extLst>
              <a:ext uri="{FF2B5EF4-FFF2-40B4-BE49-F238E27FC236}">
                <a16:creationId xmlns:a16="http://schemas.microsoft.com/office/drawing/2014/main" id="{8DDEF124-CEF9-7E4D-BC13-CCFAE0BE8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1" y="6356350"/>
            <a:ext cx="7475054" cy="365125"/>
          </a:xfrm>
        </p:spPr>
        <p:txBody>
          <a:bodyPr/>
          <a:lstStyle/>
          <a:p>
            <a:r>
              <a:rPr lang="en-US"/>
              <a:t>STONNE Tutorial @ ASPLOS 2023</a:t>
            </a:r>
            <a:endParaRPr lang="en-US" dirty="0"/>
          </a:p>
        </p:txBody>
      </p:sp>
      <p:pic>
        <p:nvPicPr>
          <p:cNvPr id="8" name="Google Shape;18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57164" y="65817"/>
            <a:ext cx="1634836" cy="116030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65A3B2-4954-EEE2-1903-640CF4B12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F45D5-C091-2E4F-8430-35B0416CC0E0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804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CB4002-A1D5-FE0E-73B8-C4542B3C0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t"/>
          <a:lstStyle/>
          <a:p>
            <a:r>
              <a:rPr lang="es-ES" dirty="0" err="1">
                <a:cs typeface="Calibri"/>
              </a:rPr>
              <a:t>Acknowledgements</a:t>
            </a:r>
            <a:endParaRPr lang="es-ES" dirty="0" err="1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0438D36-6BFD-8E59-0C99-F2FFA56D3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789FC-1B75-9941-BC02-839E27993070}" type="datetime4">
              <a:rPr lang="en-US" smtClean="0"/>
              <a:t>March 23, 2023</a:t>
            </a:fld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98735BF-B8C1-43F5-3097-58894DE20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F45D5-C091-2E4F-8430-35B0416CC0E0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5D12BF4-F98A-5943-6B63-EAA300AC83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br>
              <a:rPr lang="es-ES" dirty="0">
                <a:ea typeface="+mn-lt"/>
                <a:cs typeface="+mn-lt"/>
              </a:rPr>
            </a:br>
            <a:endParaRPr lang="es-ES" dirty="0">
              <a:ea typeface="+mn-lt"/>
              <a:cs typeface="+mn-lt"/>
            </a:endParaRPr>
          </a:p>
          <a:p>
            <a:endParaRPr lang="es-ES" dirty="0">
              <a:cs typeface="Calibri"/>
            </a:endParaRPr>
          </a:p>
        </p:txBody>
      </p:sp>
      <p:pic>
        <p:nvPicPr>
          <p:cNvPr id="8" name="Imagen 8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CC9D13CE-0421-C52E-BE27-3B70A3A470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4437" y="2209851"/>
            <a:ext cx="6768860" cy="157565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16D3232-BB04-F604-8B94-1E2556053158}"/>
              </a:ext>
            </a:extLst>
          </p:cNvPr>
          <p:cNvSpPr txBox="1"/>
          <p:nvPr/>
        </p:nvSpPr>
        <p:spPr>
          <a:xfrm>
            <a:off x="1145740" y="4111511"/>
            <a:ext cx="7389755" cy="75405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500" dirty="0"/>
              <a:t>Co-Design Center for Artificial Intelligence-Focused Architectures and Algorithms Funded By </a:t>
            </a:r>
            <a:endParaRPr lang="en-US" sz="1500">
              <a:cs typeface="Calibri"/>
            </a:endParaRPr>
          </a:p>
          <a:p>
            <a:endParaRPr lang="en-US" sz="1400" dirty="0">
              <a:cs typeface="Calibri"/>
            </a:endParaRPr>
          </a:p>
          <a:p>
            <a:endParaRPr lang="en-US" sz="1400" dirty="0">
              <a:cs typeface="Calibri"/>
            </a:endParaRPr>
          </a:p>
        </p:txBody>
      </p:sp>
      <p:pic>
        <p:nvPicPr>
          <p:cNvPr id="11" name="Picture 11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3C572EE1-B3C9-D12A-4A1D-B8DDDB5816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6271" y="4678461"/>
            <a:ext cx="2743200" cy="1097280"/>
          </a:xfrm>
          <a:prstGeom prst="rect">
            <a:avLst/>
          </a:prstGeom>
        </p:spPr>
      </p:pic>
      <p:pic>
        <p:nvPicPr>
          <p:cNvPr id="13" name="Picture 13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58CDBFBE-CC5F-4E1E-1897-3C386088D9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3724" y="4770746"/>
            <a:ext cx="4206898" cy="863370"/>
          </a:xfrm>
          <a:prstGeom prst="rect">
            <a:avLst/>
          </a:prstGeom>
        </p:spPr>
      </p:pic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41B4D427-AE93-3E8B-DDCD-860EDD5FA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68418" y="6402254"/>
            <a:ext cx="7475054" cy="365125"/>
          </a:xfrm>
        </p:spPr>
        <p:txBody>
          <a:bodyPr/>
          <a:lstStyle/>
          <a:p>
            <a:pPr algn="ctr"/>
            <a:r>
              <a:rPr lang="en-US"/>
              <a:t>STONNE Tutorial @ASPLOS 2023   </a:t>
            </a:r>
          </a:p>
        </p:txBody>
      </p:sp>
    </p:spTree>
    <p:extLst>
      <p:ext uri="{BB962C8B-B14F-4D97-AF65-F5344CB8AC3E}">
        <p14:creationId xmlns:p14="http://schemas.microsoft.com/office/powerpoint/2010/main" val="301628155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9084F-785A-7A41-9F0F-D10790B9E1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7500" y="3005079"/>
            <a:ext cx="11168009" cy="1655762"/>
          </a:xfrm>
        </p:spPr>
        <p:txBody>
          <a:bodyPr>
            <a:normAutofit/>
          </a:bodyPr>
          <a:lstStyle/>
          <a:p>
            <a:r>
              <a:rPr lang="es-ES" sz="3600" dirty="0"/>
              <a:t>A</a:t>
            </a:r>
            <a:r>
              <a:rPr lang="es-ES" sz="3600" b="1" dirty="0"/>
              <a:t> </a:t>
            </a:r>
            <a:r>
              <a:rPr lang="es-ES" sz="3600" b="1" dirty="0" err="1"/>
              <a:t>S</a:t>
            </a:r>
            <a:r>
              <a:rPr lang="es-ES" sz="3600" dirty="0" err="1"/>
              <a:t>imulation</a:t>
            </a:r>
            <a:r>
              <a:rPr lang="es-ES" sz="3600" dirty="0"/>
              <a:t> </a:t>
            </a:r>
            <a:r>
              <a:rPr lang="es-ES" sz="3600" b="1" dirty="0" err="1"/>
              <a:t>TO</a:t>
            </a:r>
            <a:r>
              <a:rPr lang="es-ES" sz="3600" dirty="0" err="1"/>
              <a:t>ol</a:t>
            </a:r>
            <a:r>
              <a:rPr lang="es-ES" sz="3600" dirty="0"/>
              <a:t> </a:t>
            </a:r>
            <a:r>
              <a:rPr lang="es-ES" sz="3600" dirty="0" err="1"/>
              <a:t>for</a:t>
            </a:r>
            <a:r>
              <a:rPr lang="es-ES" sz="3600" dirty="0"/>
              <a:t> </a:t>
            </a:r>
            <a:r>
              <a:rPr lang="es-ES" sz="3600" b="1" dirty="0"/>
              <a:t>N</a:t>
            </a:r>
            <a:r>
              <a:rPr lang="es-ES" sz="3600" dirty="0"/>
              <a:t>eural </a:t>
            </a:r>
            <a:r>
              <a:rPr lang="es-ES" sz="3600" b="1" dirty="0"/>
              <a:t>N</a:t>
            </a:r>
            <a:r>
              <a:rPr lang="es-ES" sz="3600" dirty="0"/>
              <a:t>etwork </a:t>
            </a:r>
            <a:r>
              <a:rPr lang="es-ES" sz="3600" b="1" dirty="0" err="1"/>
              <a:t>E</a:t>
            </a:r>
            <a:r>
              <a:rPr lang="es-ES" sz="3600" dirty="0" err="1"/>
              <a:t>ngines</a:t>
            </a:r>
            <a:endParaRPr lang="en-US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9CB526-DD28-894F-805B-BB6EC93766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06977" y="4944725"/>
            <a:ext cx="9378043" cy="1655763"/>
          </a:xfrm>
        </p:spPr>
        <p:txBody>
          <a:bodyPr>
            <a:normAutofit/>
          </a:bodyPr>
          <a:lstStyle/>
          <a:p>
            <a:r>
              <a:rPr lang="en-US" dirty="0"/>
              <a:t>José L. Abellán, PhD</a:t>
            </a:r>
          </a:p>
          <a:p>
            <a:r>
              <a:rPr lang="es-ES" dirty="0">
                <a:hlinkClick r:id="rId3"/>
              </a:rPr>
              <a:t>jlabellan@ucam.edu</a:t>
            </a:r>
            <a:endParaRPr lang="es-ES" dirty="0"/>
          </a:p>
          <a:p>
            <a:r>
              <a:rPr lang="es-ES" dirty="0"/>
              <a:t>Universidad Católica de Murcia (UCAM)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E95A93-3D9F-3348-82B8-7A046E9847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0335" y="150902"/>
            <a:ext cx="2851882" cy="9853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559A823-4738-9B4F-BD72-73BA8AAD53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6699" y="34012"/>
            <a:ext cx="1797232" cy="1299710"/>
          </a:xfrm>
          <a:prstGeom prst="rect">
            <a:avLst/>
          </a:prstGeom>
        </p:spPr>
      </p:pic>
      <p:pic>
        <p:nvPicPr>
          <p:cNvPr id="9" name="Google Shape;180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83212" y="2236647"/>
            <a:ext cx="2546635" cy="18504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 descr="Questions To Ask For Success | IT Support Georgetown, TX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3255" y="1567971"/>
            <a:ext cx="3577281" cy="2080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Gracias PNG, Thank you 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550" y="1251017"/>
            <a:ext cx="3409823" cy="3409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4210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CuadroTexto 56"/>
          <p:cNvSpPr txBox="1"/>
          <p:nvPr/>
        </p:nvSpPr>
        <p:spPr>
          <a:xfrm>
            <a:off x="2444385" y="1824660"/>
            <a:ext cx="27678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Architectural Design Ideas</a:t>
            </a:r>
          </a:p>
        </p:txBody>
      </p:sp>
      <p:sp>
        <p:nvSpPr>
          <p:cNvPr id="58" name="CuadroTexto 57"/>
          <p:cNvSpPr txBox="1"/>
          <p:nvPr/>
        </p:nvSpPr>
        <p:spPr>
          <a:xfrm>
            <a:off x="3199456" y="2869742"/>
            <a:ext cx="1278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RTL Design</a:t>
            </a:r>
          </a:p>
        </p:txBody>
      </p:sp>
      <p:sp>
        <p:nvSpPr>
          <p:cNvPr id="59" name="CuadroTexto 58"/>
          <p:cNvSpPr txBox="1"/>
          <p:nvPr/>
        </p:nvSpPr>
        <p:spPr>
          <a:xfrm>
            <a:off x="3029736" y="3806809"/>
            <a:ext cx="16556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Physical Design</a:t>
            </a:r>
          </a:p>
        </p:txBody>
      </p:sp>
      <p:sp>
        <p:nvSpPr>
          <p:cNvPr id="60" name="CuadroTexto 59"/>
          <p:cNvSpPr txBox="1"/>
          <p:nvPr/>
        </p:nvSpPr>
        <p:spPr>
          <a:xfrm>
            <a:off x="3189064" y="4872088"/>
            <a:ext cx="12884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Verification</a:t>
            </a:r>
          </a:p>
        </p:txBody>
      </p:sp>
      <p:sp>
        <p:nvSpPr>
          <p:cNvPr id="61" name="CuadroTexto 60"/>
          <p:cNvSpPr txBox="1"/>
          <p:nvPr/>
        </p:nvSpPr>
        <p:spPr>
          <a:xfrm>
            <a:off x="3189064" y="5823733"/>
            <a:ext cx="14962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Manufacture</a:t>
            </a:r>
          </a:p>
        </p:txBody>
      </p:sp>
      <p:cxnSp>
        <p:nvCxnSpPr>
          <p:cNvPr id="62" name="Conector angular 61"/>
          <p:cNvCxnSpPr>
            <a:stCxn id="61" idx="1"/>
            <a:endCxn id="60" idx="1"/>
          </p:cNvCxnSpPr>
          <p:nvPr/>
        </p:nvCxnSpPr>
        <p:spPr>
          <a:xfrm rot="10800000">
            <a:off x="3189065" y="5056756"/>
            <a:ext cx="12700" cy="951645"/>
          </a:xfrm>
          <a:prstGeom prst="bentConnector3">
            <a:avLst>
              <a:gd name="adj1" fmla="val 1376472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Conector angular 62"/>
          <p:cNvCxnSpPr>
            <a:stCxn id="61" idx="1"/>
            <a:endCxn id="59" idx="1"/>
          </p:cNvCxnSpPr>
          <p:nvPr/>
        </p:nvCxnSpPr>
        <p:spPr>
          <a:xfrm rot="10800000">
            <a:off x="3029736" y="3991476"/>
            <a:ext cx="159328" cy="2016924"/>
          </a:xfrm>
          <a:prstGeom prst="bentConnector3">
            <a:avLst>
              <a:gd name="adj1" fmla="val 22404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Conector angular 63"/>
          <p:cNvCxnSpPr>
            <a:stCxn id="61" idx="1"/>
            <a:endCxn id="58" idx="1"/>
          </p:cNvCxnSpPr>
          <p:nvPr/>
        </p:nvCxnSpPr>
        <p:spPr>
          <a:xfrm rot="10800000" flipH="1">
            <a:off x="3189065" y="3054411"/>
            <a:ext cx="10391" cy="2953991"/>
          </a:xfrm>
          <a:prstGeom prst="bentConnector3">
            <a:avLst>
              <a:gd name="adj1" fmla="val -6294072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Conector angular 64"/>
          <p:cNvCxnSpPr>
            <a:stCxn id="61" idx="1"/>
            <a:endCxn id="57" idx="1"/>
          </p:cNvCxnSpPr>
          <p:nvPr/>
        </p:nvCxnSpPr>
        <p:spPr>
          <a:xfrm rot="10800000">
            <a:off x="2444382" y="2009325"/>
            <a:ext cx="744683" cy="3999075"/>
          </a:xfrm>
          <a:prstGeom prst="bentConnector3">
            <a:avLst>
              <a:gd name="adj1" fmla="val 126704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Flecha derecha 65"/>
          <p:cNvSpPr/>
          <p:nvPr/>
        </p:nvSpPr>
        <p:spPr>
          <a:xfrm rot="5400000">
            <a:off x="3425526" y="2172508"/>
            <a:ext cx="613503" cy="72505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7" name="Flecha derecha 66"/>
          <p:cNvSpPr/>
          <p:nvPr/>
        </p:nvSpPr>
        <p:spPr>
          <a:xfrm rot="5400000">
            <a:off x="3422062" y="3185772"/>
            <a:ext cx="613503" cy="72505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8" name="Flecha derecha 67"/>
          <p:cNvSpPr/>
          <p:nvPr/>
        </p:nvSpPr>
        <p:spPr>
          <a:xfrm rot="5400000">
            <a:off x="3428990" y="4233554"/>
            <a:ext cx="613503" cy="72505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9" name="Flecha derecha 68"/>
          <p:cNvSpPr/>
          <p:nvPr/>
        </p:nvSpPr>
        <p:spPr>
          <a:xfrm rot="5400000">
            <a:off x="3424833" y="5180216"/>
            <a:ext cx="613503" cy="72505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70" name="Conector angular 69"/>
          <p:cNvCxnSpPr/>
          <p:nvPr/>
        </p:nvCxnSpPr>
        <p:spPr>
          <a:xfrm flipV="1">
            <a:off x="4186592" y="3991476"/>
            <a:ext cx="207817" cy="1065279"/>
          </a:xfrm>
          <a:prstGeom prst="bentConnector3">
            <a:avLst>
              <a:gd name="adj1" fmla="val 24255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Conector angular 70"/>
          <p:cNvCxnSpPr/>
          <p:nvPr/>
        </p:nvCxnSpPr>
        <p:spPr>
          <a:xfrm flipH="1" flipV="1">
            <a:off x="4186592" y="3054409"/>
            <a:ext cx="207817" cy="937067"/>
          </a:xfrm>
          <a:prstGeom prst="bentConnector3">
            <a:avLst>
              <a:gd name="adj1" fmla="val -230001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Conector angular 71"/>
          <p:cNvCxnSpPr/>
          <p:nvPr/>
        </p:nvCxnSpPr>
        <p:spPr>
          <a:xfrm flipV="1">
            <a:off x="4134635" y="2009326"/>
            <a:ext cx="734732" cy="1045083"/>
          </a:xfrm>
          <a:prstGeom prst="bentConnector3">
            <a:avLst>
              <a:gd name="adj1" fmla="val 131889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CuadroTexto 4"/>
          <p:cNvSpPr txBox="1"/>
          <p:nvPr/>
        </p:nvSpPr>
        <p:spPr>
          <a:xfrm>
            <a:off x="2293945" y="1243016"/>
            <a:ext cx="31272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</a:rPr>
              <a:t>Chip-Designing Process</a:t>
            </a:r>
          </a:p>
        </p:txBody>
      </p:sp>
      <p:sp>
        <p:nvSpPr>
          <p:cNvPr id="24" name="CuadroTexto 23"/>
          <p:cNvSpPr txBox="1"/>
          <p:nvPr/>
        </p:nvSpPr>
        <p:spPr>
          <a:xfrm>
            <a:off x="7127510" y="2023988"/>
            <a:ext cx="24455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Architectural Design Ideas</a:t>
            </a:r>
          </a:p>
        </p:txBody>
      </p:sp>
      <p:sp>
        <p:nvSpPr>
          <p:cNvPr id="25" name="CuadroTexto 24"/>
          <p:cNvSpPr txBox="1"/>
          <p:nvPr/>
        </p:nvSpPr>
        <p:spPr>
          <a:xfrm>
            <a:off x="7378968" y="3068215"/>
            <a:ext cx="21940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High-level Lang. Design (e.g., C++)</a:t>
            </a:r>
          </a:p>
        </p:txBody>
      </p:sp>
      <p:sp>
        <p:nvSpPr>
          <p:cNvPr id="26" name="CuadroTexto 25"/>
          <p:cNvSpPr txBox="1"/>
          <p:nvPr/>
        </p:nvSpPr>
        <p:spPr>
          <a:xfrm>
            <a:off x="7534318" y="3866839"/>
            <a:ext cx="17642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Simulator Implementation</a:t>
            </a:r>
          </a:p>
        </p:txBody>
      </p:sp>
      <p:sp>
        <p:nvSpPr>
          <p:cNvPr id="27" name="CuadroTexto 26"/>
          <p:cNvSpPr txBox="1"/>
          <p:nvPr/>
        </p:nvSpPr>
        <p:spPr>
          <a:xfrm>
            <a:off x="7776211" y="5077712"/>
            <a:ext cx="13487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SW Testing</a:t>
            </a:r>
          </a:p>
        </p:txBody>
      </p:sp>
      <p:cxnSp>
        <p:nvCxnSpPr>
          <p:cNvPr id="37" name="Conector angular 36"/>
          <p:cNvCxnSpPr>
            <a:stCxn id="27" idx="3"/>
            <a:endCxn id="26" idx="3"/>
          </p:cNvCxnSpPr>
          <p:nvPr/>
        </p:nvCxnSpPr>
        <p:spPr>
          <a:xfrm flipV="1">
            <a:off x="9124950" y="4190006"/>
            <a:ext cx="173591" cy="1072372"/>
          </a:xfrm>
          <a:prstGeom prst="bentConnector3">
            <a:avLst>
              <a:gd name="adj1" fmla="val 23169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Conector angular 38"/>
          <p:cNvCxnSpPr>
            <a:cxnSpLocks/>
            <a:stCxn id="25" idx="3"/>
            <a:endCxn id="24" idx="3"/>
          </p:cNvCxnSpPr>
          <p:nvPr/>
        </p:nvCxnSpPr>
        <p:spPr>
          <a:xfrm flipV="1">
            <a:off x="9573011" y="2177877"/>
            <a:ext cx="1" cy="1182726"/>
          </a:xfrm>
          <a:prstGeom prst="bentConnector3">
            <a:avLst>
              <a:gd name="adj1" fmla="val 2286010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CuadroTexto 39"/>
          <p:cNvSpPr txBox="1"/>
          <p:nvPr/>
        </p:nvSpPr>
        <p:spPr>
          <a:xfrm>
            <a:off x="6865479" y="1298148"/>
            <a:ext cx="3276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</a:rPr>
              <a:t>Architectural Simulation</a:t>
            </a:r>
          </a:p>
        </p:txBody>
      </p:sp>
      <p:cxnSp>
        <p:nvCxnSpPr>
          <p:cNvPr id="34" name="Conector angular 33"/>
          <p:cNvCxnSpPr>
            <a:cxnSpLocks/>
            <a:stCxn id="27" idx="1"/>
            <a:endCxn id="24" idx="1"/>
          </p:cNvCxnSpPr>
          <p:nvPr/>
        </p:nvCxnSpPr>
        <p:spPr>
          <a:xfrm rot="10800000">
            <a:off x="7127511" y="2177877"/>
            <a:ext cx="648701" cy="3053724"/>
          </a:xfrm>
          <a:prstGeom prst="bentConnector3">
            <a:avLst>
              <a:gd name="adj1" fmla="val 13524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Flecha derecha 46"/>
          <p:cNvSpPr/>
          <p:nvPr/>
        </p:nvSpPr>
        <p:spPr>
          <a:xfrm rot="5400000">
            <a:off x="8193400" y="2633748"/>
            <a:ext cx="447136" cy="296789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9" name="Flecha derecha 48"/>
          <p:cNvSpPr/>
          <p:nvPr/>
        </p:nvSpPr>
        <p:spPr>
          <a:xfrm rot="5400000">
            <a:off x="8197404" y="4685412"/>
            <a:ext cx="447136" cy="296789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55" name="Conector angular 54"/>
          <p:cNvCxnSpPr/>
          <p:nvPr/>
        </p:nvCxnSpPr>
        <p:spPr>
          <a:xfrm rot="16200000" flipV="1">
            <a:off x="8291801" y="3785176"/>
            <a:ext cx="249256" cy="1"/>
          </a:xfrm>
          <a:prstGeom prst="bentConnector3">
            <a:avLst>
              <a:gd name="adj1" fmla="val 50000"/>
            </a:avLst>
          </a:prstGeom>
          <a:ln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CuadroTexto 72"/>
          <p:cNvSpPr txBox="1"/>
          <p:nvPr/>
        </p:nvSpPr>
        <p:spPr>
          <a:xfrm>
            <a:off x="5907444" y="5801405"/>
            <a:ext cx="56515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solidFill>
                  <a:srgbClr val="00B050"/>
                </a:solidFill>
              </a:rPr>
              <a:t>Accurate Architectural Design Prototyping!</a:t>
            </a:r>
          </a:p>
        </p:txBody>
      </p:sp>
      <p:sp>
        <p:nvSpPr>
          <p:cNvPr id="43" name="Flecha derecha 42"/>
          <p:cNvSpPr/>
          <p:nvPr/>
        </p:nvSpPr>
        <p:spPr>
          <a:xfrm rot="10800000">
            <a:off x="5899579" y="3387801"/>
            <a:ext cx="523703" cy="230289"/>
          </a:xfrm>
          <a:prstGeom prst="rightArrow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/>
          </a:p>
        </p:txBody>
      </p:sp>
      <p:sp>
        <p:nvSpPr>
          <p:cNvPr id="44" name="Estrella de 8 puntas 43"/>
          <p:cNvSpPr/>
          <p:nvPr/>
        </p:nvSpPr>
        <p:spPr>
          <a:xfrm>
            <a:off x="9608161" y="3590489"/>
            <a:ext cx="910211" cy="862127"/>
          </a:xfrm>
          <a:prstGeom prst="star8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00B050"/>
                </a:solidFill>
              </a:rPr>
              <a:t>1</a:t>
            </a:r>
            <a:endParaRPr lang="en-US" sz="1400" dirty="0">
              <a:solidFill>
                <a:srgbClr val="00B050"/>
              </a:solidFill>
            </a:endParaRPr>
          </a:p>
        </p:txBody>
      </p:sp>
      <p:sp>
        <p:nvSpPr>
          <p:cNvPr id="74" name="Estrella de 8 puntas 73"/>
          <p:cNvSpPr/>
          <p:nvPr/>
        </p:nvSpPr>
        <p:spPr>
          <a:xfrm>
            <a:off x="2333810" y="2138274"/>
            <a:ext cx="910211" cy="862127"/>
          </a:xfrm>
          <a:prstGeom prst="star8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46" name="Google Shape;170;p26"/>
          <p:cNvSpPr txBox="1">
            <a:spLocks noGrp="1"/>
          </p:cNvSpPr>
          <p:nvPr>
            <p:ph type="title"/>
          </p:nvPr>
        </p:nvSpPr>
        <p:spPr>
          <a:xfrm>
            <a:off x="838200" y="245205"/>
            <a:ext cx="10515600" cy="1325563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r>
              <a:rPr lang="es" dirty="0"/>
              <a:t>Cycle-level Architectural Simulation</a:t>
            </a:r>
            <a:endParaRPr dirty="0"/>
          </a:p>
        </p:txBody>
      </p:sp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380E4A24-B3C3-3558-B77E-F01484B88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2153" y="6356350"/>
            <a:ext cx="8256107" cy="365125"/>
          </a:xfrm>
        </p:spPr>
        <p:txBody>
          <a:bodyPr/>
          <a:lstStyle/>
          <a:p>
            <a:r>
              <a:rPr lang="en-US"/>
              <a:t>STONNE Tutorial @ ASPLOS 2023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9D6E9A-3B23-A311-187B-D46EE3B03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F45D5-C091-2E4F-8430-35B0416CC0E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24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  <p:bldP spid="58" grpId="0"/>
      <p:bldP spid="59" grpId="0"/>
      <p:bldP spid="60" grpId="0"/>
      <p:bldP spid="61" grpId="0"/>
      <p:bldP spid="66" grpId="0" animBg="1"/>
      <p:bldP spid="67" grpId="0" animBg="1"/>
      <p:bldP spid="68" grpId="0" animBg="1"/>
      <p:bldP spid="69" grpId="0" animBg="1"/>
      <p:bldP spid="5" grpId="0"/>
      <p:bldP spid="24" grpId="0"/>
      <p:bldP spid="25" grpId="0"/>
      <p:bldP spid="26" grpId="0"/>
      <p:bldP spid="27" grpId="0"/>
      <p:bldP spid="40" grpId="0"/>
      <p:bldP spid="47" grpId="0" animBg="1"/>
      <p:bldP spid="49" grpId="0" animBg="1"/>
      <p:bldP spid="73" grpId="0"/>
      <p:bldP spid="43" grpId="0" animBg="1"/>
      <p:bldP spid="44" grpId="0" animBg="1"/>
      <p:bldP spid="74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61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vert="horz" wrap="square" lIns="121900" tIns="121900" rIns="121900" bIns="168000" rtlCol="0" anchor="t" anchorCtr="0">
            <a:normAutofit/>
          </a:bodyPr>
          <a:lstStyle/>
          <a:p>
            <a:pPr marL="0" indent="0">
              <a:buSzPts val="1400"/>
              <a:buNone/>
            </a:pPr>
            <a:r>
              <a:rPr lang="es" sz="2400" b="1" dirty="0"/>
              <a:t>Results</a:t>
            </a:r>
            <a:r>
              <a:rPr lang="es" sz="2400" b="1"/>
              <a:t>: </a:t>
            </a:r>
            <a:r>
              <a:rPr lang="es" sz="2400" b="1" dirty="0"/>
              <a:t>Energy</a:t>
            </a:r>
            <a:endParaRPr sz="2400" b="1" dirty="0"/>
          </a:p>
          <a:p>
            <a:pPr marL="0" indent="0">
              <a:buSzPts val="1400"/>
              <a:buNone/>
            </a:pPr>
            <a:endParaRPr sz="2400" b="1" dirty="0"/>
          </a:p>
          <a:p>
            <a:pPr marL="0" indent="0">
              <a:buSzPts val="1400"/>
              <a:buNone/>
            </a:pPr>
            <a:endParaRPr sz="2400" b="1" dirty="0"/>
          </a:p>
          <a:p>
            <a:pPr marL="0" indent="0">
              <a:buSzPts val="1400"/>
              <a:buNone/>
            </a:pPr>
            <a:endParaRPr sz="2400" b="1" dirty="0"/>
          </a:p>
          <a:p>
            <a:pPr marL="0" indent="0">
              <a:buSzPts val="1400"/>
              <a:buNone/>
            </a:pPr>
            <a:endParaRPr sz="2400" b="1" dirty="0"/>
          </a:p>
          <a:p>
            <a:pPr marL="0" indent="0">
              <a:buSzPts val="1400"/>
              <a:buNone/>
            </a:pPr>
            <a:endParaRPr sz="2400" b="1" dirty="0"/>
          </a:p>
          <a:p>
            <a:pPr marL="0" indent="0">
              <a:buSzPts val="1400"/>
              <a:buNone/>
            </a:pPr>
            <a:endParaRPr sz="2400" b="1" dirty="0"/>
          </a:p>
          <a:p>
            <a:pPr marL="0" indent="0">
              <a:buSzPts val="1400"/>
              <a:buNone/>
            </a:pPr>
            <a:endParaRPr sz="2400" b="1" dirty="0"/>
          </a:p>
        </p:txBody>
      </p:sp>
      <p:sp>
        <p:nvSpPr>
          <p:cNvPr id="558" name="Google Shape;558;p61"/>
          <p:cNvSpPr txBox="1"/>
          <p:nvPr/>
        </p:nvSpPr>
        <p:spPr>
          <a:xfrm>
            <a:off x="1485867" y="5829500"/>
            <a:ext cx="16000" cy="61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endParaRPr sz="2400"/>
          </a:p>
        </p:txBody>
      </p:sp>
      <p:sp>
        <p:nvSpPr>
          <p:cNvPr id="559" name="Google Shape;559;p61"/>
          <p:cNvSpPr/>
          <p:nvPr/>
        </p:nvSpPr>
        <p:spPr>
          <a:xfrm>
            <a:off x="4124467" y="2465667"/>
            <a:ext cx="420400" cy="271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60" name="Google Shape;560;p61"/>
          <p:cNvSpPr/>
          <p:nvPr/>
        </p:nvSpPr>
        <p:spPr>
          <a:xfrm>
            <a:off x="3749600" y="2931600"/>
            <a:ext cx="420400" cy="271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61" name="Google Shape;561;p61"/>
          <p:cNvSpPr/>
          <p:nvPr/>
        </p:nvSpPr>
        <p:spPr>
          <a:xfrm>
            <a:off x="3506100" y="3388800"/>
            <a:ext cx="420400" cy="271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62" name="Google Shape;562;p61"/>
          <p:cNvSpPr/>
          <p:nvPr/>
        </p:nvSpPr>
        <p:spPr>
          <a:xfrm>
            <a:off x="3749600" y="3846000"/>
            <a:ext cx="420400" cy="271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63" name="Google Shape;563;p61"/>
          <p:cNvSpPr/>
          <p:nvPr/>
        </p:nvSpPr>
        <p:spPr>
          <a:xfrm>
            <a:off x="3558667" y="4303200"/>
            <a:ext cx="420400" cy="271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64" name="Google Shape;564;p61"/>
          <p:cNvSpPr/>
          <p:nvPr/>
        </p:nvSpPr>
        <p:spPr>
          <a:xfrm>
            <a:off x="4410000" y="4777900"/>
            <a:ext cx="420400" cy="271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65" name="Google Shape;565;p61"/>
          <p:cNvSpPr/>
          <p:nvPr/>
        </p:nvSpPr>
        <p:spPr>
          <a:xfrm>
            <a:off x="3329200" y="5217600"/>
            <a:ext cx="420400" cy="271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66" name="Google Shape;566;p61"/>
          <p:cNvSpPr/>
          <p:nvPr/>
        </p:nvSpPr>
        <p:spPr>
          <a:xfrm>
            <a:off x="6340400" y="3499200"/>
            <a:ext cx="1024800" cy="402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F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67" name="Google Shape;567;p61"/>
          <p:cNvSpPr txBox="1"/>
          <p:nvPr/>
        </p:nvSpPr>
        <p:spPr>
          <a:xfrm>
            <a:off x="7542067" y="2977267"/>
            <a:ext cx="3591200" cy="2092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s" sz="2400" dirty="0"/>
              <a:t>SIGMA-like architecture is 70% and 54% more energy efficient than the MAERI-like and TPU-like architectures</a:t>
            </a:r>
            <a:endParaRPr sz="2400" dirty="0"/>
          </a:p>
        </p:txBody>
      </p:sp>
      <p:sp>
        <p:nvSpPr>
          <p:cNvPr id="568" name="Google Shape;568;p61"/>
          <p:cNvSpPr/>
          <p:nvPr/>
        </p:nvSpPr>
        <p:spPr>
          <a:xfrm>
            <a:off x="7542067" y="3096200"/>
            <a:ext cx="3444000" cy="1836408"/>
          </a:xfrm>
          <a:prstGeom prst="rect">
            <a:avLst/>
          </a:prstGeom>
          <a:noFill/>
          <a:ln w="3810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pic>
        <p:nvPicPr>
          <p:cNvPr id="569" name="Google Shape;569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7198" y="2071533"/>
            <a:ext cx="5316345" cy="3417665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Footer Placeholder 10">
            <a:extLst>
              <a:ext uri="{FF2B5EF4-FFF2-40B4-BE49-F238E27FC236}">
                <a16:creationId xmlns:a16="http://schemas.microsoft.com/office/drawing/2014/main" id="{489EBCA3-4E19-0841-82E7-4BE6C246C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1" y="6356350"/>
            <a:ext cx="7475054" cy="365125"/>
          </a:xfrm>
        </p:spPr>
        <p:txBody>
          <a:bodyPr/>
          <a:lstStyle/>
          <a:p>
            <a:r>
              <a:rPr lang="en-US"/>
              <a:t>STONNE Tutorial @ ASPLOS 2023</a:t>
            </a:r>
            <a:endParaRPr lang="en-US" dirty="0"/>
          </a:p>
        </p:txBody>
      </p:sp>
      <p:sp>
        <p:nvSpPr>
          <p:cNvPr id="21" name="Google Shape;467;p56">
            <a:extLst>
              <a:ext uri="{FF2B5EF4-FFF2-40B4-BE49-F238E27FC236}">
                <a16:creationId xmlns:a16="http://schemas.microsoft.com/office/drawing/2014/main" id="{73A47CA8-AE32-494C-BD30-6BCF34036FC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245206"/>
            <a:ext cx="10515600" cy="91193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pPr>
              <a:spcBef>
                <a:spcPct val="0"/>
              </a:spcBef>
            </a:pPr>
            <a:r>
              <a:rPr lang="es" dirty="0"/>
              <a:t>UC</a:t>
            </a:r>
            <a:r>
              <a:rPr lang="es" b="1" dirty="0"/>
              <a:t>#1: DNN inference in TPU, MAERI and SIGMA</a:t>
            </a:r>
            <a:endParaRPr b="1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9CD8444-64D0-A011-F852-409E35086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F45D5-C091-2E4F-8430-35B0416CC0E0}" type="slidenum">
              <a:rPr lang="en-US" smtClean="0"/>
              <a:t>50</a:t>
            </a:fld>
            <a:endParaRPr lang="en-US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6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vert="horz" wrap="square" lIns="121900" tIns="121900" rIns="121900" bIns="168000" rtlCol="0" anchor="t" anchorCtr="0">
            <a:normAutofit/>
          </a:bodyPr>
          <a:lstStyle/>
          <a:p>
            <a:pPr marL="0" indent="0">
              <a:buSzPts val="1400"/>
              <a:buNone/>
            </a:pPr>
            <a:r>
              <a:rPr lang="es" sz="2400" b="1" dirty="0"/>
              <a:t>Results</a:t>
            </a:r>
            <a:r>
              <a:rPr lang="es" sz="2400" b="1"/>
              <a:t>: </a:t>
            </a:r>
            <a:r>
              <a:rPr lang="es" sz="2400" b="1" dirty="0"/>
              <a:t>Area</a:t>
            </a:r>
            <a:endParaRPr sz="2400" b="1" dirty="0"/>
          </a:p>
          <a:p>
            <a:pPr marL="0" indent="0">
              <a:buSzPts val="1400"/>
              <a:buNone/>
            </a:pPr>
            <a:endParaRPr sz="2400" b="1" dirty="0"/>
          </a:p>
          <a:p>
            <a:pPr marL="0" indent="0">
              <a:buSzPts val="1400"/>
              <a:buNone/>
            </a:pPr>
            <a:endParaRPr sz="2400" b="1" dirty="0"/>
          </a:p>
          <a:p>
            <a:pPr marL="0" indent="0">
              <a:buSzPts val="1400"/>
              <a:buNone/>
            </a:pPr>
            <a:endParaRPr sz="2400" b="1" dirty="0"/>
          </a:p>
          <a:p>
            <a:pPr marL="0" indent="0">
              <a:buSzPts val="1400"/>
              <a:buNone/>
            </a:pPr>
            <a:endParaRPr sz="2400" b="1" dirty="0"/>
          </a:p>
          <a:p>
            <a:pPr marL="0" indent="0">
              <a:buSzPts val="1400"/>
              <a:buNone/>
            </a:pPr>
            <a:endParaRPr sz="2400" b="1" dirty="0"/>
          </a:p>
          <a:p>
            <a:pPr marL="0" indent="0">
              <a:buSzPts val="1400"/>
              <a:buNone/>
            </a:pPr>
            <a:endParaRPr sz="2400" b="1" dirty="0"/>
          </a:p>
          <a:p>
            <a:pPr marL="0" indent="0">
              <a:buSzPts val="1400"/>
              <a:buNone/>
            </a:pPr>
            <a:endParaRPr sz="2400" b="1" dirty="0"/>
          </a:p>
        </p:txBody>
      </p:sp>
      <p:sp>
        <p:nvSpPr>
          <p:cNvPr id="577" name="Google Shape;577;p62"/>
          <p:cNvSpPr txBox="1"/>
          <p:nvPr/>
        </p:nvSpPr>
        <p:spPr>
          <a:xfrm>
            <a:off x="1485867" y="5829500"/>
            <a:ext cx="16000" cy="61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endParaRPr sz="2400"/>
          </a:p>
        </p:txBody>
      </p:sp>
      <p:sp>
        <p:nvSpPr>
          <p:cNvPr id="578" name="Google Shape;578;p62"/>
          <p:cNvSpPr/>
          <p:nvPr/>
        </p:nvSpPr>
        <p:spPr>
          <a:xfrm>
            <a:off x="4124467" y="2465667"/>
            <a:ext cx="420400" cy="271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79" name="Google Shape;579;p62"/>
          <p:cNvSpPr/>
          <p:nvPr/>
        </p:nvSpPr>
        <p:spPr>
          <a:xfrm>
            <a:off x="3749600" y="2931600"/>
            <a:ext cx="420400" cy="271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80" name="Google Shape;580;p62"/>
          <p:cNvSpPr/>
          <p:nvPr/>
        </p:nvSpPr>
        <p:spPr>
          <a:xfrm>
            <a:off x="3506100" y="3388800"/>
            <a:ext cx="420400" cy="271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81" name="Google Shape;581;p62"/>
          <p:cNvSpPr/>
          <p:nvPr/>
        </p:nvSpPr>
        <p:spPr>
          <a:xfrm>
            <a:off x="3749600" y="3846000"/>
            <a:ext cx="420400" cy="271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82" name="Google Shape;582;p62"/>
          <p:cNvSpPr/>
          <p:nvPr/>
        </p:nvSpPr>
        <p:spPr>
          <a:xfrm>
            <a:off x="3558667" y="4303200"/>
            <a:ext cx="420400" cy="271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83" name="Google Shape;583;p62"/>
          <p:cNvSpPr/>
          <p:nvPr/>
        </p:nvSpPr>
        <p:spPr>
          <a:xfrm>
            <a:off x="4410000" y="4777900"/>
            <a:ext cx="420400" cy="271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84" name="Google Shape;584;p62"/>
          <p:cNvSpPr/>
          <p:nvPr/>
        </p:nvSpPr>
        <p:spPr>
          <a:xfrm>
            <a:off x="3329200" y="5217600"/>
            <a:ext cx="420400" cy="271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85" name="Google Shape;585;p62"/>
          <p:cNvSpPr/>
          <p:nvPr/>
        </p:nvSpPr>
        <p:spPr>
          <a:xfrm>
            <a:off x="6269267" y="2693400"/>
            <a:ext cx="1024800" cy="402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F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86" name="Google Shape;586;p62"/>
          <p:cNvSpPr txBox="1"/>
          <p:nvPr/>
        </p:nvSpPr>
        <p:spPr>
          <a:xfrm>
            <a:off x="7542067" y="1496598"/>
            <a:ext cx="3591200" cy="1723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s" sz="2400" dirty="0"/>
              <a:t>The differences in area are not as noticeable as those in the energy and runtime metrics.</a:t>
            </a:r>
            <a:endParaRPr sz="2400" dirty="0"/>
          </a:p>
        </p:txBody>
      </p:sp>
      <p:sp>
        <p:nvSpPr>
          <p:cNvPr id="587" name="Google Shape;587;p62"/>
          <p:cNvSpPr/>
          <p:nvPr/>
        </p:nvSpPr>
        <p:spPr>
          <a:xfrm>
            <a:off x="7542067" y="1403797"/>
            <a:ext cx="3444000" cy="2095387"/>
          </a:xfrm>
          <a:prstGeom prst="rect">
            <a:avLst/>
          </a:prstGeom>
          <a:noFill/>
          <a:ln w="3810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pic>
        <p:nvPicPr>
          <p:cNvPr id="588" name="Google Shape;588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7550" y="2214933"/>
            <a:ext cx="4963701" cy="3439600"/>
          </a:xfrm>
          <a:prstGeom prst="rect">
            <a:avLst/>
          </a:prstGeom>
          <a:noFill/>
          <a:ln>
            <a:noFill/>
          </a:ln>
        </p:spPr>
      </p:pic>
      <p:sp>
        <p:nvSpPr>
          <p:cNvPr id="589" name="Google Shape;589;p62"/>
          <p:cNvSpPr/>
          <p:nvPr/>
        </p:nvSpPr>
        <p:spPr>
          <a:xfrm>
            <a:off x="7455400" y="3823986"/>
            <a:ext cx="3444000" cy="2095387"/>
          </a:xfrm>
          <a:prstGeom prst="rect">
            <a:avLst/>
          </a:prstGeom>
          <a:noFill/>
          <a:ln w="3810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90" name="Google Shape;590;p62"/>
          <p:cNvSpPr/>
          <p:nvPr/>
        </p:nvSpPr>
        <p:spPr>
          <a:xfrm>
            <a:off x="6269267" y="4712300"/>
            <a:ext cx="1024800" cy="402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F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91" name="Google Shape;591;p62"/>
          <p:cNvSpPr txBox="1"/>
          <p:nvPr/>
        </p:nvSpPr>
        <p:spPr>
          <a:xfrm>
            <a:off x="7568563" y="3722883"/>
            <a:ext cx="3591200" cy="2462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s" sz="2400" dirty="0"/>
              <a:t>Area dominated by the SRAM (i.e., GB): 70%, 77% and 82% of the total area of the MAERI-like, SIGMA-like and TPU-like architectures.</a:t>
            </a:r>
            <a:endParaRPr sz="2400" dirty="0"/>
          </a:p>
        </p:txBody>
      </p:sp>
      <p:sp>
        <p:nvSpPr>
          <p:cNvPr id="21" name="Footer Placeholder 10">
            <a:extLst>
              <a:ext uri="{FF2B5EF4-FFF2-40B4-BE49-F238E27FC236}">
                <a16:creationId xmlns:a16="http://schemas.microsoft.com/office/drawing/2014/main" id="{2EACFFA0-E247-4841-B79D-CC5D373DD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1" y="6356350"/>
            <a:ext cx="7475054" cy="365125"/>
          </a:xfrm>
        </p:spPr>
        <p:txBody>
          <a:bodyPr/>
          <a:lstStyle/>
          <a:p>
            <a:r>
              <a:rPr lang="en-US"/>
              <a:t>STONNE Tutorial @ ASPLOS 2023</a:t>
            </a:r>
            <a:endParaRPr lang="en-US" dirty="0"/>
          </a:p>
        </p:txBody>
      </p:sp>
      <p:sp>
        <p:nvSpPr>
          <p:cNvPr id="24" name="Google Shape;467;p56">
            <a:extLst>
              <a:ext uri="{FF2B5EF4-FFF2-40B4-BE49-F238E27FC236}">
                <a16:creationId xmlns:a16="http://schemas.microsoft.com/office/drawing/2014/main" id="{43BF6168-83D7-9047-92B3-A2068C04863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245205"/>
            <a:ext cx="10515600" cy="907865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pPr>
              <a:spcBef>
                <a:spcPct val="0"/>
              </a:spcBef>
            </a:pPr>
            <a:r>
              <a:rPr lang="es" dirty="0"/>
              <a:t>UC</a:t>
            </a:r>
            <a:r>
              <a:rPr lang="es" b="1" dirty="0"/>
              <a:t>#1: DNN inference in TPU, MAERI and SIGMA</a:t>
            </a:r>
            <a:endParaRPr b="1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CF43493-77B6-53A6-419F-EAC877E57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F45D5-C091-2E4F-8430-35B0416CC0E0}" type="slidenum">
              <a:rPr lang="en-US" smtClean="0"/>
              <a:t>51</a:t>
            </a:fld>
            <a:endParaRPr lang="en-US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70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vert="horz" wrap="square" lIns="121900" tIns="121900" rIns="121900" bIns="168000" rtlCol="0" anchor="t" anchorCtr="0">
            <a:normAutofit/>
          </a:bodyPr>
          <a:lstStyle/>
          <a:p>
            <a:pPr marL="0" indent="0">
              <a:buSzPts val="1400"/>
              <a:buNone/>
            </a:pPr>
            <a:r>
              <a:rPr lang="es" sz="2400" b="1" dirty="0"/>
              <a:t>Results: </a:t>
            </a:r>
            <a:endParaRPr sz="2400" b="1" dirty="0"/>
          </a:p>
          <a:p>
            <a:pPr marL="0" indent="0">
              <a:buSzPts val="1400"/>
              <a:buNone/>
            </a:pPr>
            <a:endParaRPr sz="2400" b="1" dirty="0"/>
          </a:p>
          <a:p>
            <a:pPr marL="0" indent="0">
              <a:buSzPts val="1400"/>
              <a:buNone/>
            </a:pPr>
            <a:endParaRPr sz="2400" b="1" dirty="0"/>
          </a:p>
          <a:p>
            <a:pPr marL="0" indent="0">
              <a:buSzPts val="1400"/>
              <a:buNone/>
            </a:pPr>
            <a:endParaRPr sz="2400" b="1" dirty="0"/>
          </a:p>
          <a:p>
            <a:pPr marL="0" indent="0">
              <a:buSzPts val="1400"/>
              <a:buNone/>
            </a:pPr>
            <a:endParaRPr sz="2400" b="1" dirty="0"/>
          </a:p>
          <a:p>
            <a:pPr marL="0" indent="0">
              <a:buSzPts val="1400"/>
              <a:buNone/>
            </a:pPr>
            <a:endParaRPr sz="2400" b="1" dirty="0"/>
          </a:p>
          <a:p>
            <a:pPr marL="0" indent="0">
              <a:buSzPts val="1400"/>
              <a:buNone/>
            </a:pPr>
            <a:endParaRPr sz="2400" b="1" dirty="0"/>
          </a:p>
          <a:p>
            <a:pPr marL="0" indent="0">
              <a:buSzPts val="1400"/>
              <a:buNone/>
            </a:pPr>
            <a:endParaRPr sz="2400" b="1" dirty="0"/>
          </a:p>
        </p:txBody>
      </p:sp>
      <p:sp>
        <p:nvSpPr>
          <p:cNvPr id="762" name="Google Shape;762;p70"/>
          <p:cNvSpPr txBox="1"/>
          <p:nvPr/>
        </p:nvSpPr>
        <p:spPr>
          <a:xfrm>
            <a:off x="1485867" y="5829500"/>
            <a:ext cx="16000" cy="61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endParaRPr sz="2400"/>
          </a:p>
        </p:txBody>
      </p:sp>
      <p:sp>
        <p:nvSpPr>
          <p:cNvPr id="763" name="Google Shape;763;p70"/>
          <p:cNvSpPr/>
          <p:nvPr/>
        </p:nvSpPr>
        <p:spPr>
          <a:xfrm>
            <a:off x="4124467" y="2465667"/>
            <a:ext cx="420400" cy="271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764" name="Google Shape;764;p70"/>
          <p:cNvSpPr/>
          <p:nvPr/>
        </p:nvSpPr>
        <p:spPr>
          <a:xfrm>
            <a:off x="3749600" y="2931600"/>
            <a:ext cx="420400" cy="271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765" name="Google Shape;765;p70"/>
          <p:cNvSpPr/>
          <p:nvPr/>
        </p:nvSpPr>
        <p:spPr>
          <a:xfrm>
            <a:off x="3506100" y="3388800"/>
            <a:ext cx="420400" cy="271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766" name="Google Shape;766;p70"/>
          <p:cNvSpPr/>
          <p:nvPr/>
        </p:nvSpPr>
        <p:spPr>
          <a:xfrm>
            <a:off x="3749600" y="3846000"/>
            <a:ext cx="420400" cy="271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767" name="Google Shape;767;p70"/>
          <p:cNvSpPr/>
          <p:nvPr/>
        </p:nvSpPr>
        <p:spPr>
          <a:xfrm>
            <a:off x="3558667" y="4303200"/>
            <a:ext cx="420400" cy="271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768" name="Google Shape;768;p70"/>
          <p:cNvSpPr/>
          <p:nvPr/>
        </p:nvSpPr>
        <p:spPr>
          <a:xfrm>
            <a:off x="4410000" y="4777900"/>
            <a:ext cx="420400" cy="271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769" name="Google Shape;769;p70"/>
          <p:cNvSpPr/>
          <p:nvPr/>
        </p:nvSpPr>
        <p:spPr>
          <a:xfrm>
            <a:off x="3329200" y="5217600"/>
            <a:ext cx="420400" cy="271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770" name="Google Shape;770;p70"/>
          <p:cNvSpPr/>
          <p:nvPr/>
        </p:nvSpPr>
        <p:spPr>
          <a:xfrm>
            <a:off x="2153767" y="6021900"/>
            <a:ext cx="1243600" cy="148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771" name="Google Shape;771;p70"/>
          <p:cNvSpPr/>
          <p:nvPr/>
        </p:nvSpPr>
        <p:spPr>
          <a:xfrm>
            <a:off x="5176400" y="6021900"/>
            <a:ext cx="1243600" cy="148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772" name="Google Shape;772;p70"/>
          <p:cNvSpPr/>
          <p:nvPr/>
        </p:nvSpPr>
        <p:spPr>
          <a:xfrm>
            <a:off x="8551033" y="5976500"/>
            <a:ext cx="1243600" cy="148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pic>
        <p:nvPicPr>
          <p:cNvPr id="773" name="Google Shape;773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567" y="2083967"/>
            <a:ext cx="5783299" cy="3604867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Footer Placeholder 10">
            <a:extLst>
              <a:ext uri="{FF2B5EF4-FFF2-40B4-BE49-F238E27FC236}">
                <a16:creationId xmlns:a16="http://schemas.microsoft.com/office/drawing/2014/main" id="{160358CC-349C-D148-B6C8-1955876E8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1" y="6356350"/>
            <a:ext cx="7475054" cy="365125"/>
          </a:xfrm>
        </p:spPr>
        <p:txBody>
          <a:bodyPr/>
          <a:lstStyle/>
          <a:p>
            <a:r>
              <a:rPr lang="en-US"/>
              <a:t>STONNE Tutorial @ ASPLOS 2023</a:t>
            </a:r>
            <a:endParaRPr lang="en-US" dirty="0"/>
          </a:p>
        </p:txBody>
      </p:sp>
      <p:sp>
        <p:nvSpPr>
          <p:cNvPr id="21" name="Google Shape;596;p63">
            <a:extLst>
              <a:ext uri="{FF2B5EF4-FFF2-40B4-BE49-F238E27FC236}">
                <a16:creationId xmlns:a16="http://schemas.microsoft.com/office/drawing/2014/main" id="{5A7CDA19-BE59-624D-B5E1-F4F127A9B1A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245206"/>
            <a:ext cx="10515600" cy="811504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s" dirty="0"/>
              <a:t>UC#2: Data-Dependent HW Optimizations</a:t>
            </a:r>
            <a:endParaRPr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F0B5DD9-A96B-2E45-F27B-DA242FA17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F45D5-C091-2E4F-8430-35B0416CC0E0}" type="slidenum">
              <a:rPr lang="en-US" smtClean="0"/>
              <a:t>52</a:t>
            </a:fld>
            <a:endParaRPr lang="en-US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p71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vert="horz" wrap="square" lIns="121900" tIns="121900" rIns="121900" bIns="168000" rtlCol="0" anchor="t" anchorCtr="0">
            <a:normAutofit/>
          </a:bodyPr>
          <a:lstStyle/>
          <a:p>
            <a:pPr marL="0" indent="0">
              <a:buSzPts val="1400"/>
              <a:buNone/>
            </a:pPr>
            <a:r>
              <a:rPr lang="es" sz="2400" b="1" dirty="0"/>
              <a:t>Results: </a:t>
            </a:r>
            <a:endParaRPr sz="2400" b="1" dirty="0"/>
          </a:p>
          <a:p>
            <a:pPr marL="0" indent="0">
              <a:buSzPts val="1400"/>
              <a:buNone/>
            </a:pPr>
            <a:endParaRPr sz="2400" b="1" dirty="0"/>
          </a:p>
          <a:p>
            <a:pPr marL="0" indent="0">
              <a:buSzPts val="1400"/>
              <a:buNone/>
            </a:pPr>
            <a:endParaRPr sz="2400" b="1" dirty="0"/>
          </a:p>
          <a:p>
            <a:pPr marL="0" indent="0">
              <a:buSzPts val="1400"/>
              <a:buNone/>
            </a:pPr>
            <a:endParaRPr sz="2400" b="1" dirty="0"/>
          </a:p>
          <a:p>
            <a:pPr marL="0" indent="0">
              <a:buSzPts val="1400"/>
              <a:buNone/>
            </a:pPr>
            <a:endParaRPr sz="2400" b="1" dirty="0"/>
          </a:p>
          <a:p>
            <a:pPr marL="0" indent="0">
              <a:buSzPts val="1400"/>
              <a:buNone/>
            </a:pPr>
            <a:endParaRPr sz="2400" b="1" dirty="0"/>
          </a:p>
          <a:p>
            <a:pPr marL="0" indent="0">
              <a:buSzPts val="1400"/>
              <a:buNone/>
            </a:pPr>
            <a:endParaRPr sz="2400" b="1" dirty="0"/>
          </a:p>
          <a:p>
            <a:pPr marL="0" indent="0">
              <a:buSzPts val="1400"/>
              <a:buNone/>
            </a:pPr>
            <a:endParaRPr sz="2400" b="1" dirty="0"/>
          </a:p>
        </p:txBody>
      </p:sp>
      <p:sp>
        <p:nvSpPr>
          <p:cNvPr id="781" name="Google Shape;781;p71"/>
          <p:cNvSpPr txBox="1"/>
          <p:nvPr/>
        </p:nvSpPr>
        <p:spPr>
          <a:xfrm>
            <a:off x="1485867" y="5829500"/>
            <a:ext cx="16000" cy="61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endParaRPr sz="2400"/>
          </a:p>
        </p:txBody>
      </p:sp>
      <p:sp>
        <p:nvSpPr>
          <p:cNvPr id="782" name="Google Shape;782;p71"/>
          <p:cNvSpPr/>
          <p:nvPr/>
        </p:nvSpPr>
        <p:spPr>
          <a:xfrm>
            <a:off x="4124467" y="2465667"/>
            <a:ext cx="420400" cy="271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783" name="Google Shape;783;p71"/>
          <p:cNvSpPr/>
          <p:nvPr/>
        </p:nvSpPr>
        <p:spPr>
          <a:xfrm>
            <a:off x="3749600" y="2931600"/>
            <a:ext cx="420400" cy="271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784" name="Google Shape;784;p71"/>
          <p:cNvSpPr/>
          <p:nvPr/>
        </p:nvSpPr>
        <p:spPr>
          <a:xfrm>
            <a:off x="3506100" y="3388800"/>
            <a:ext cx="420400" cy="271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785" name="Google Shape;785;p71"/>
          <p:cNvSpPr/>
          <p:nvPr/>
        </p:nvSpPr>
        <p:spPr>
          <a:xfrm>
            <a:off x="3749600" y="3846000"/>
            <a:ext cx="420400" cy="271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786" name="Google Shape;786;p71"/>
          <p:cNvSpPr/>
          <p:nvPr/>
        </p:nvSpPr>
        <p:spPr>
          <a:xfrm>
            <a:off x="3558667" y="4303200"/>
            <a:ext cx="420400" cy="271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787" name="Google Shape;787;p71"/>
          <p:cNvSpPr/>
          <p:nvPr/>
        </p:nvSpPr>
        <p:spPr>
          <a:xfrm>
            <a:off x="4410000" y="4777900"/>
            <a:ext cx="420400" cy="271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788" name="Google Shape;788;p71"/>
          <p:cNvSpPr/>
          <p:nvPr/>
        </p:nvSpPr>
        <p:spPr>
          <a:xfrm>
            <a:off x="3329200" y="5217600"/>
            <a:ext cx="420400" cy="271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789" name="Google Shape;789;p71"/>
          <p:cNvSpPr/>
          <p:nvPr/>
        </p:nvSpPr>
        <p:spPr>
          <a:xfrm>
            <a:off x="2153767" y="6021900"/>
            <a:ext cx="1243600" cy="148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790" name="Google Shape;790;p71"/>
          <p:cNvSpPr/>
          <p:nvPr/>
        </p:nvSpPr>
        <p:spPr>
          <a:xfrm>
            <a:off x="5176400" y="6021900"/>
            <a:ext cx="1243600" cy="148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791" name="Google Shape;791;p71"/>
          <p:cNvSpPr/>
          <p:nvPr/>
        </p:nvSpPr>
        <p:spPr>
          <a:xfrm>
            <a:off x="8551033" y="5976500"/>
            <a:ext cx="1243600" cy="148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792" name="Google Shape;792;p71"/>
          <p:cNvSpPr/>
          <p:nvPr/>
        </p:nvSpPr>
        <p:spPr>
          <a:xfrm>
            <a:off x="6793684" y="2866000"/>
            <a:ext cx="1024800" cy="402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F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793" name="Google Shape;793;p71"/>
          <p:cNvSpPr txBox="1"/>
          <p:nvPr/>
        </p:nvSpPr>
        <p:spPr>
          <a:xfrm>
            <a:off x="7818500" y="2821201"/>
            <a:ext cx="5044800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s" sz="2000"/>
              <a:t>30% reduction of # of operations</a:t>
            </a:r>
            <a:endParaRPr sz="2000"/>
          </a:p>
        </p:txBody>
      </p:sp>
      <p:sp>
        <p:nvSpPr>
          <p:cNvPr id="794" name="Google Shape;794;p71"/>
          <p:cNvSpPr/>
          <p:nvPr/>
        </p:nvSpPr>
        <p:spPr>
          <a:xfrm>
            <a:off x="6773351" y="4534533"/>
            <a:ext cx="1024800" cy="402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F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795" name="Google Shape;795;p71"/>
          <p:cNvSpPr txBox="1"/>
          <p:nvPr/>
        </p:nvSpPr>
        <p:spPr>
          <a:xfrm>
            <a:off x="7818500" y="4489734"/>
            <a:ext cx="5044800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s" sz="2000"/>
              <a:t>16 % reduction of # of Memory Accesses</a:t>
            </a:r>
            <a:endParaRPr sz="2000"/>
          </a:p>
        </p:txBody>
      </p:sp>
      <p:sp>
        <p:nvSpPr>
          <p:cNvPr id="796" name="Google Shape;796;p71"/>
          <p:cNvSpPr/>
          <p:nvPr/>
        </p:nvSpPr>
        <p:spPr>
          <a:xfrm>
            <a:off x="7878033" y="2805000"/>
            <a:ext cx="3040400" cy="524800"/>
          </a:xfrm>
          <a:prstGeom prst="rect">
            <a:avLst/>
          </a:prstGeom>
          <a:noFill/>
          <a:ln w="3810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797" name="Google Shape;797;p71"/>
          <p:cNvSpPr/>
          <p:nvPr/>
        </p:nvSpPr>
        <p:spPr>
          <a:xfrm>
            <a:off x="7878033" y="4534533"/>
            <a:ext cx="3491400" cy="524800"/>
          </a:xfrm>
          <a:prstGeom prst="rect">
            <a:avLst/>
          </a:prstGeom>
          <a:noFill/>
          <a:ln w="3810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pic>
        <p:nvPicPr>
          <p:cNvPr id="798" name="Google Shape;798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567" y="2083967"/>
            <a:ext cx="5783299" cy="3604867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Footer Placeholder 10">
            <a:extLst>
              <a:ext uri="{FF2B5EF4-FFF2-40B4-BE49-F238E27FC236}">
                <a16:creationId xmlns:a16="http://schemas.microsoft.com/office/drawing/2014/main" id="{0284D5D8-DA7D-AD46-9DA5-99A430515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1" y="6356350"/>
            <a:ext cx="7475054" cy="365125"/>
          </a:xfrm>
        </p:spPr>
        <p:txBody>
          <a:bodyPr/>
          <a:lstStyle/>
          <a:p>
            <a:r>
              <a:rPr lang="en-US"/>
              <a:t>STONNE Tutorial @ ASPLOS 2023</a:t>
            </a:r>
            <a:endParaRPr lang="en-US" dirty="0"/>
          </a:p>
        </p:txBody>
      </p:sp>
      <p:sp>
        <p:nvSpPr>
          <p:cNvPr id="27" name="Google Shape;596;p63">
            <a:extLst>
              <a:ext uri="{FF2B5EF4-FFF2-40B4-BE49-F238E27FC236}">
                <a16:creationId xmlns:a16="http://schemas.microsoft.com/office/drawing/2014/main" id="{F39435A0-47E8-1543-BC6A-51EE124E28D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245206"/>
            <a:ext cx="10515600" cy="811504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s" dirty="0"/>
              <a:t>UC#2: Data-Dependent HW Optimizations</a:t>
            </a:r>
            <a:endParaRPr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9943BC2-F01B-753F-4FFE-40788F376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F45D5-C091-2E4F-8430-35B0416CC0E0}" type="slidenum">
              <a:rPr lang="en-US" smtClean="0"/>
              <a:t>53</a:t>
            </a:fld>
            <a:endParaRPr lang="en-US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Ref idx="1001">
        <a:schemeClr val="bg1"/>
      </p:bgRef>
    </p:bg>
    <p:spTree>
      <p:nvGrpSpPr>
        <p:cNvPr id="1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p7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s" dirty="0"/>
              <a:t>UC#3: Filter Scheduling in Sparse Accelerators</a:t>
            </a:r>
            <a:endParaRPr dirty="0"/>
          </a:p>
        </p:txBody>
      </p:sp>
      <p:sp>
        <p:nvSpPr>
          <p:cNvPr id="804" name="Google Shape;804;p7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vert="horz" wrap="square" lIns="121900" tIns="121900" rIns="121900" bIns="168000" rtlCol="0" anchor="t" anchorCtr="0">
            <a:normAutofit/>
          </a:bodyPr>
          <a:lstStyle/>
          <a:p>
            <a:pPr marL="0" indent="0">
              <a:buSzPts val="1400"/>
              <a:buNone/>
            </a:pPr>
            <a:r>
              <a:rPr lang="es" sz="2400" b="1" dirty="0"/>
              <a:t>Aim: </a:t>
            </a:r>
            <a:r>
              <a:rPr lang="es" sz="2400" dirty="0"/>
              <a:t>Demonstrate that precise, full-model evaluation is required to expose the particular values used during inference</a:t>
            </a:r>
            <a:endParaRPr sz="2400" dirty="0"/>
          </a:p>
          <a:p>
            <a:pPr marL="0" indent="0">
              <a:buSzPts val="1400"/>
              <a:buNone/>
            </a:pPr>
            <a:r>
              <a:rPr lang="es" sz="2400" b="1" dirty="0"/>
              <a:t>Motivation and Idea: </a:t>
            </a:r>
            <a:r>
              <a:rPr lang="es" sz="2400" dirty="0"/>
              <a:t>The way in which the filters of a sparse DNN model are scheduled onto a DNN inference accelerator might have significant impact on performance</a:t>
            </a:r>
            <a:endParaRPr sz="2400" dirty="0"/>
          </a:p>
          <a:p>
            <a:pPr marL="0" indent="0">
              <a:buSzPts val="1400"/>
              <a:buNone/>
            </a:pPr>
            <a:endParaRPr sz="2400" b="1" dirty="0"/>
          </a:p>
          <a:p>
            <a:pPr marL="0" indent="0">
              <a:buSzPts val="1400"/>
              <a:buNone/>
            </a:pPr>
            <a:endParaRPr sz="2400" b="1" dirty="0"/>
          </a:p>
          <a:p>
            <a:pPr marL="0" indent="0">
              <a:buSzPts val="1400"/>
              <a:buNone/>
            </a:pPr>
            <a:endParaRPr sz="2400" b="1" dirty="0"/>
          </a:p>
          <a:p>
            <a:pPr marL="0" indent="0">
              <a:buSzPts val="1400"/>
              <a:buNone/>
            </a:pPr>
            <a:endParaRPr sz="2400" b="1" dirty="0"/>
          </a:p>
          <a:p>
            <a:pPr marL="0" indent="0">
              <a:buSzPts val="1400"/>
              <a:buNone/>
            </a:pPr>
            <a:endParaRPr sz="2400" b="1" dirty="0"/>
          </a:p>
          <a:p>
            <a:pPr marL="0" indent="0">
              <a:buSzPts val="1400"/>
              <a:buNone/>
            </a:pPr>
            <a:endParaRPr sz="2400" b="1" dirty="0"/>
          </a:p>
          <a:p>
            <a:pPr marL="0" indent="0">
              <a:buSzPts val="1400"/>
              <a:buNone/>
            </a:pPr>
            <a:endParaRPr sz="2400" b="1" dirty="0"/>
          </a:p>
        </p:txBody>
      </p:sp>
      <p:sp>
        <p:nvSpPr>
          <p:cNvPr id="16" name="Footer Placeholder 10">
            <a:extLst>
              <a:ext uri="{FF2B5EF4-FFF2-40B4-BE49-F238E27FC236}">
                <a16:creationId xmlns:a16="http://schemas.microsoft.com/office/drawing/2014/main" id="{913068B9-3323-C647-B2F4-F6CC0E172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1" y="6356350"/>
            <a:ext cx="7475054" cy="365125"/>
          </a:xfrm>
        </p:spPr>
        <p:txBody>
          <a:bodyPr/>
          <a:lstStyle/>
          <a:p>
            <a:r>
              <a:rPr lang="en-US"/>
              <a:t>STONNE Tutorial @ ASPLOS 2023</a:t>
            </a:r>
            <a:endParaRPr lang="en-US" dirty="0"/>
          </a:p>
        </p:txBody>
      </p:sp>
      <p:sp>
        <p:nvSpPr>
          <p:cNvPr id="806" name="Google Shape;806;p72"/>
          <p:cNvSpPr txBox="1"/>
          <p:nvPr/>
        </p:nvSpPr>
        <p:spPr>
          <a:xfrm>
            <a:off x="1485867" y="5829500"/>
            <a:ext cx="16000" cy="61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endParaRPr sz="2400"/>
          </a:p>
        </p:txBody>
      </p:sp>
      <p:sp>
        <p:nvSpPr>
          <p:cNvPr id="808" name="Google Shape;808;p72"/>
          <p:cNvSpPr/>
          <p:nvPr/>
        </p:nvSpPr>
        <p:spPr>
          <a:xfrm>
            <a:off x="3506100" y="3388800"/>
            <a:ext cx="420400" cy="271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09" name="Google Shape;809;p72"/>
          <p:cNvSpPr/>
          <p:nvPr/>
        </p:nvSpPr>
        <p:spPr>
          <a:xfrm>
            <a:off x="3749600" y="3846000"/>
            <a:ext cx="420400" cy="271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10" name="Google Shape;810;p72"/>
          <p:cNvSpPr/>
          <p:nvPr/>
        </p:nvSpPr>
        <p:spPr>
          <a:xfrm>
            <a:off x="3558667" y="4303200"/>
            <a:ext cx="420400" cy="271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11" name="Google Shape;811;p72"/>
          <p:cNvSpPr/>
          <p:nvPr/>
        </p:nvSpPr>
        <p:spPr>
          <a:xfrm>
            <a:off x="4410000" y="4777900"/>
            <a:ext cx="420400" cy="271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12" name="Google Shape;812;p72"/>
          <p:cNvSpPr/>
          <p:nvPr/>
        </p:nvSpPr>
        <p:spPr>
          <a:xfrm>
            <a:off x="3329200" y="5217600"/>
            <a:ext cx="420400" cy="271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13" name="Google Shape;813;p72"/>
          <p:cNvSpPr/>
          <p:nvPr/>
        </p:nvSpPr>
        <p:spPr>
          <a:xfrm>
            <a:off x="2153767" y="6021900"/>
            <a:ext cx="1243600" cy="148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14" name="Google Shape;814;p72"/>
          <p:cNvSpPr/>
          <p:nvPr/>
        </p:nvSpPr>
        <p:spPr>
          <a:xfrm>
            <a:off x="5176400" y="6021900"/>
            <a:ext cx="1243600" cy="148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15" name="Google Shape;815;p72"/>
          <p:cNvSpPr/>
          <p:nvPr/>
        </p:nvSpPr>
        <p:spPr>
          <a:xfrm>
            <a:off x="8551033" y="5976500"/>
            <a:ext cx="1243600" cy="148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97C096E-76FE-95EB-669E-86D4DCBC8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F45D5-C091-2E4F-8430-35B0416CC0E0}" type="slidenum">
              <a:rPr lang="en-US" smtClean="0"/>
              <a:t>54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p7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s" dirty="0"/>
              <a:t>UC#3: Filter Scheduling in Sparse Accelerators</a:t>
            </a:r>
            <a:endParaRPr dirty="0"/>
          </a:p>
        </p:txBody>
      </p:sp>
      <p:sp>
        <p:nvSpPr>
          <p:cNvPr id="804" name="Google Shape;804;p7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vert="horz" wrap="square" lIns="121900" tIns="121900" rIns="121900" bIns="168000" rtlCol="0" anchor="t" anchorCtr="0">
            <a:normAutofit/>
          </a:bodyPr>
          <a:lstStyle/>
          <a:p>
            <a:pPr marL="0" indent="0">
              <a:buSzPts val="1400"/>
              <a:buNone/>
            </a:pPr>
            <a:r>
              <a:rPr lang="es" sz="2400" b="1" dirty="0"/>
              <a:t>Aim: </a:t>
            </a:r>
            <a:r>
              <a:rPr lang="es" sz="2400" dirty="0"/>
              <a:t>Demonstrate that precise, full-model evaluation is required to expose the particular values used during inference</a:t>
            </a:r>
            <a:endParaRPr sz="2400" dirty="0"/>
          </a:p>
          <a:p>
            <a:pPr marL="0" indent="0">
              <a:buSzPts val="1400"/>
              <a:buNone/>
            </a:pPr>
            <a:r>
              <a:rPr lang="es" sz="2400" b="1" dirty="0"/>
              <a:t>Motivation and Idea: </a:t>
            </a:r>
            <a:r>
              <a:rPr lang="es" sz="2400" dirty="0"/>
              <a:t>The way in which the filters of a sparse DNN model are scheduled onto a DNN inference accelerator might have significant impact on performance</a:t>
            </a:r>
            <a:endParaRPr sz="2400" dirty="0"/>
          </a:p>
          <a:p>
            <a:pPr marL="0" indent="0">
              <a:buSzPts val="1400"/>
              <a:buNone/>
            </a:pPr>
            <a:endParaRPr sz="2400" b="1" dirty="0"/>
          </a:p>
          <a:p>
            <a:pPr marL="0" indent="0">
              <a:buSzPts val="1400"/>
              <a:buNone/>
            </a:pPr>
            <a:endParaRPr sz="2400" b="1" dirty="0"/>
          </a:p>
          <a:p>
            <a:pPr marL="0" indent="0">
              <a:buSzPts val="1400"/>
              <a:buNone/>
            </a:pPr>
            <a:endParaRPr sz="2400" b="1" dirty="0"/>
          </a:p>
          <a:p>
            <a:pPr marL="0" indent="0">
              <a:buSzPts val="1400"/>
              <a:buNone/>
            </a:pPr>
            <a:endParaRPr sz="2400" b="1" dirty="0"/>
          </a:p>
          <a:p>
            <a:pPr marL="0" indent="0">
              <a:buSzPts val="1400"/>
              <a:buNone/>
            </a:pPr>
            <a:endParaRPr sz="2400" b="1" dirty="0"/>
          </a:p>
          <a:p>
            <a:pPr marL="0" indent="0">
              <a:buSzPts val="1400"/>
              <a:buNone/>
            </a:pPr>
            <a:endParaRPr sz="2400" b="1" dirty="0"/>
          </a:p>
          <a:p>
            <a:pPr marL="0" indent="0">
              <a:buSzPts val="1400"/>
              <a:buNone/>
            </a:pPr>
            <a:endParaRPr sz="2400" b="1" dirty="0"/>
          </a:p>
        </p:txBody>
      </p:sp>
      <p:sp>
        <p:nvSpPr>
          <p:cNvPr id="16" name="Footer Placeholder 10">
            <a:extLst>
              <a:ext uri="{FF2B5EF4-FFF2-40B4-BE49-F238E27FC236}">
                <a16:creationId xmlns:a16="http://schemas.microsoft.com/office/drawing/2014/main" id="{913068B9-3323-C647-B2F4-F6CC0E172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1" y="6356350"/>
            <a:ext cx="7475054" cy="365125"/>
          </a:xfrm>
        </p:spPr>
        <p:txBody>
          <a:bodyPr/>
          <a:lstStyle/>
          <a:p>
            <a:r>
              <a:rPr lang="en-US"/>
              <a:t>STONNE Tutorial @ ASPLOS 2023</a:t>
            </a:r>
            <a:endParaRPr lang="en-US" dirty="0"/>
          </a:p>
        </p:txBody>
      </p:sp>
      <p:sp>
        <p:nvSpPr>
          <p:cNvPr id="806" name="Google Shape;806;p72"/>
          <p:cNvSpPr txBox="1"/>
          <p:nvPr/>
        </p:nvSpPr>
        <p:spPr>
          <a:xfrm>
            <a:off x="1485867" y="5829500"/>
            <a:ext cx="16000" cy="61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endParaRPr sz="2400"/>
          </a:p>
        </p:txBody>
      </p:sp>
      <p:sp>
        <p:nvSpPr>
          <p:cNvPr id="808" name="Google Shape;808;p72"/>
          <p:cNvSpPr/>
          <p:nvPr/>
        </p:nvSpPr>
        <p:spPr>
          <a:xfrm>
            <a:off x="3506100" y="3388800"/>
            <a:ext cx="420400" cy="271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09" name="Google Shape;809;p72"/>
          <p:cNvSpPr/>
          <p:nvPr/>
        </p:nvSpPr>
        <p:spPr>
          <a:xfrm>
            <a:off x="3749600" y="3846000"/>
            <a:ext cx="420400" cy="271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10" name="Google Shape;810;p72"/>
          <p:cNvSpPr/>
          <p:nvPr/>
        </p:nvSpPr>
        <p:spPr>
          <a:xfrm>
            <a:off x="3558667" y="4303200"/>
            <a:ext cx="420400" cy="271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11" name="Google Shape;811;p72"/>
          <p:cNvSpPr/>
          <p:nvPr/>
        </p:nvSpPr>
        <p:spPr>
          <a:xfrm>
            <a:off x="4410000" y="4777900"/>
            <a:ext cx="420400" cy="271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12" name="Google Shape;812;p72"/>
          <p:cNvSpPr/>
          <p:nvPr/>
        </p:nvSpPr>
        <p:spPr>
          <a:xfrm>
            <a:off x="3329200" y="5217600"/>
            <a:ext cx="420400" cy="271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13" name="Google Shape;813;p72"/>
          <p:cNvSpPr/>
          <p:nvPr/>
        </p:nvSpPr>
        <p:spPr>
          <a:xfrm>
            <a:off x="2153767" y="6021900"/>
            <a:ext cx="1243600" cy="148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14" name="Google Shape;814;p72"/>
          <p:cNvSpPr/>
          <p:nvPr/>
        </p:nvSpPr>
        <p:spPr>
          <a:xfrm>
            <a:off x="5176400" y="6021900"/>
            <a:ext cx="1243600" cy="148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15" name="Google Shape;815;p72"/>
          <p:cNvSpPr/>
          <p:nvPr/>
        </p:nvSpPr>
        <p:spPr>
          <a:xfrm>
            <a:off x="8551033" y="5976500"/>
            <a:ext cx="1243600" cy="148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7" name="Google Shape;823;p73">
            <a:extLst>
              <a:ext uri="{FF2B5EF4-FFF2-40B4-BE49-F238E27FC236}">
                <a16:creationId xmlns:a16="http://schemas.microsoft.com/office/drawing/2014/main" id="{1AD6D82D-DDE2-F445-9374-37396C971FA9}"/>
              </a:ext>
            </a:extLst>
          </p:cNvPr>
          <p:cNvSpPr txBox="1"/>
          <p:nvPr/>
        </p:nvSpPr>
        <p:spPr>
          <a:xfrm>
            <a:off x="1485867" y="5829500"/>
            <a:ext cx="16000" cy="61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endParaRPr sz="2400"/>
          </a:p>
        </p:txBody>
      </p:sp>
      <p:sp>
        <p:nvSpPr>
          <p:cNvPr id="18" name="Google Shape;824;p73">
            <a:extLst>
              <a:ext uri="{FF2B5EF4-FFF2-40B4-BE49-F238E27FC236}">
                <a16:creationId xmlns:a16="http://schemas.microsoft.com/office/drawing/2014/main" id="{706E0775-6372-C249-A7E0-1F1B566DB2DD}"/>
              </a:ext>
            </a:extLst>
          </p:cNvPr>
          <p:cNvSpPr/>
          <p:nvPr/>
        </p:nvSpPr>
        <p:spPr>
          <a:xfrm>
            <a:off x="3749600" y="2931600"/>
            <a:ext cx="420400" cy="271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9" name="Google Shape;825;p73">
            <a:extLst>
              <a:ext uri="{FF2B5EF4-FFF2-40B4-BE49-F238E27FC236}">
                <a16:creationId xmlns:a16="http://schemas.microsoft.com/office/drawing/2014/main" id="{C438E12F-07EE-6146-B7DB-FDFCF83E485C}"/>
              </a:ext>
            </a:extLst>
          </p:cNvPr>
          <p:cNvSpPr/>
          <p:nvPr/>
        </p:nvSpPr>
        <p:spPr>
          <a:xfrm>
            <a:off x="3506100" y="3388800"/>
            <a:ext cx="420400" cy="271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0" name="Google Shape;826;p73">
            <a:extLst>
              <a:ext uri="{FF2B5EF4-FFF2-40B4-BE49-F238E27FC236}">
                <a16:creationId xmlns:a16="http://schemas.microsoft.com/office/drawing/2014/main" id="{9EA8F117-73F5-004D-8E8B-4AFEDD0072FE}"/>
              </a:ext>
            </a:extLst>
          </p:cNvPr>
          <p:cNvSpPr/>
          <p:nvPr/>
        </p:nvSpPr>
        <p:spPr>
          <a:xfrm>
            <a:off x="3749600" y="3846000"/>
            <a:ext cx="420400" cy="271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1" name="Google Shape;827;p73">
            <a:extLst>
              <a:ext uri="{FF2B5EF4-FFF2-40B4-BE49-F238E27FC236}">
                <a16:creationId xmlns:a16="http://schemas.microsoft.com/office/drawing/2014/main" id="{839D26C1-A0D0-374E-B540-3350B65A29D4}"/>
              </a:ext>
            </a:extLst>
          </p:cNvPr>
          <p:cNvSpPr/>
          <p:nvPr/>
        </p:nvSpPr>
        <p:spPr>
          <a:xfrm>
            <a:off x="3558667" y="4303200"/>
            <a:ext cx="420400" cy="271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2" name="Google Shape;828;p73">
            <a:extLst>
              <a:ext uri="{FF2B5EF4-FFF2-40B4-BE49-F238E27FC236}">
                <a16:creationId xmlns:a16="http://schemas.microsoft.com/office/drawing/2014/main" id="{492E8CD4-FE07-C74E-9A8C-63AD32873DBB}"/>
              </a:ext>
            </a:extLst>
          </p:cNvPr>
          <p:cNvSpPr/>
          <p:nvPr/>
        </p:nvSpPr>
        <p:spPr>
          <a:xfrm>
            <a:off x="4410000" y="4777900"/>
            <a:ext cx="420400" cy="271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3" name="Google Shape;829;p73">
            <a:extLst>
              <a:ext uri="{FF2B5EF4-FFF2-40B4-BE49-F238E27FC236}">
                <a16:creationId xmlns:a16="http://schemas.microsoft.com/office/drawing/2014/main" id="{3FDDD957-E5B1-A54B-9840-9E169BA869A8}"/>
              </a:ext>
            </a:extLst>
          </p:cNvPr>
          <p:cNvSpPr/>
          <p:nvPr/>
        </p:nvSpPr>
        <p:spPr>
          <a:xfrm>
            <a:off x="3329200" y="5217600"/>
            <a:ext cx="420400" cy="271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4" name="Google Shape;830;p73">
            <a:extLst>
              <a:ext uri="{FF2B5EF4-FFF2-40B4-BE49-F238E27FC236}">
                <a16:creationId xmlns:a16="http://schemas.microsoft.com/office/drawing/2014/main" id="{2C74D213-399D-DB4F-B7E0-865DA2B37C91}"/>
              </a:ext>
            </a:extLst>
          </p:cNvPr>
          <p:cNvSpPr/>
          <p:nvPr/>
        </p:nvSpPr>
        <p:spPr>
          <a:xfrm>
            <a:off x="2153767" y="6021900"/>
            <a:ext cx="1243600" cy="148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5" name="Google Shape;831;p73">
            <a:extLst>
              <a:ext uri="{FF2B5EF4-FFF2-40B4-BE49-F238E27FC236}">
                <a16:creationId xmlns:a16="http://schemas.microsoft.com/office/drawing/2014/main" id="{B0AC58B3-A372-CC42-9AC7-89ED2C4DCC56}"/>
              </a:ext>
            </a:extLst>
          </p:cNvPr>
          <p:cNvSpPr/>
          <p:nvPr/>
        </p:nvSpPr>
        <p:spPr>
          <a:xfrm>
            <a:off x="5176400" y="6021900"/>
            <a:ext cx="1243600" cy="148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6" name="Google Shape;832;p73">
            <a:extLst>
              <a:ext uri="{FF2B5EF4-FFF2-40B4-BE49-F238E27FC236}">
                <a16:creationId xmlns:a16="http://schemas.microsoft.com/office/drawing/2014/main" id="{EDF2687B-00FD-B944-93E6-06AC3C490E0B}"/>
              </a:ext>
            </a:extLst>
          </p:cNvPr>
          <p:cNvSpPr/>
          <p:nvPr/>
        </p:nvSpPr>
        <p:spPr>
          <a:xfrm>
            <a:off x="8551033" y="5976500"/>
            <a:ext cx="1243600" cy="148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pic>
        <p:nvPicPr>
          <p:cNvPr id="27" name="Google Shape;833;p73">
            <a:extLst>
              <a:ext uri="{FF2B5EF4-FFF2-40B4-BE49-F238E27FC236}">
                <a16:creationId xmlns:a16="http://schemas.microsoft.com/office/drawing/2014/main" id="{20C19C2C-1F4A-9D4B-9EBF-6B0E6E437ADC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2900" y="3028351"/>
            <a:ext cx="7612232" cy="2821285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834;p73">
            <a:extLst>
              <a:ext uri="{FF2B5EF4-FFF2-40B4-BE49-F238E27FC236}">
                <a16:creationId xmlns:a16="http://schemas.microsoft.com/office/drawing/2014/main" id="{351BF70B-2767-B64F-9D66-77605908D578}"/>
              </a:ext>
            </a:extLst>
          </p:cNvPr>
          <p:cNvSpPr/>
          <p:nvPr/>
        </p:nvSpPr>
        <p:spPr>
          <a:xfrm>
            <a:off x="1234100" y="4287467"/>
            <a:ext cx="8058000" cy="1838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9" name="Google Shape;835;p73">
            <a:extLst>
              <a:ext uri="{FF2B5EF4-FFF2-40B4-BE49-F238E27FC236}">
                <a16:creationId xmlns:a16="http://schemas.microsoft.com/office/drawing/2014/main" id="{1045AF8E-3790-F443-9E04-FB4F00A3B677}"/>
              </a:ext>
            </a:extLst>
          </p:cNvPr>
          <p:cNvSpPr/>
          <p:nvPr/>
        </p:nvSpPr>
        <p:spPr>
          <a:xfrm>
            <a:off x="5219300" y="2956167"/>
            <a:ext cx="4011600" cy="1477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2332240-20F0-C89D-1B54-5707CE6B7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F45D5-C091-2E4F-8430-35B0416CC0E0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11768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p7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s" dirty="0"/>
              <a:t>UC#3: Filter Scheduling in Sparse Accelerators</a:t>
            </a:r>
            <a:endParaRPr dirty="0"/>
          </a:p>
        </p:txBody>
      </p:sp>
      <p:sp>
        <p:nvSpPr>
          <p:cNvPr id="804" name="Google Shape;804;p7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vert="horz" wrap="square" lIns="121900" tIns="121900" rIns="121900" bIns="168000" rtlCol="0" anchor="t" anchorCtr="0">
            <a:normAutofit/>
          </a:bodyPr>
          <a:lstStyle/>
          <a:p>
            <a:pPr marL="0" indent="0">
              <a:buSzPts val="1400"/>
              <a:buNone/>
            </a:pPr>
            <a:r>
              <a:rPr lang="es" sz="2400" b="1" dirty="0"/>
              <a:t>Aim: </a:t>
            </a:r>
            <a:r>
              <a:rPr lang="es" sz="2400" dirty="0"/>
              <a:t>Demonstrate that precise, full-model evaluation is required to expose the particular values used during inference</a:t>
            </a:r>
            <a:endParaRPr sz="2400" dirty="0"/>
          </a:p>
          <a:p>
            <a:pPr marL="0" indent="0">
              <a:buSzPts val="1400"/>
              <a:buNone/>
            </a:pPr>
            <a:r>
              <a:rPr lang="es" sz="2400" b="1" dirty="0"/>
              <a:t>Motivation and Idea: </a:t>
            </a:r>
            <a:r>
              <a:rPr lang="es" sz="2400" dirty="0"/>
              <a:t>The way in which the filters of a sparse DNN model are scheduled onto a DNN inference accelerator might have significant impact on performance</a:t>
            </a:r>
            <a:endParaRPr sz="2400" dirty="0"/>
          </a:p>
          <a:p>
            <a:pPr marL="0" indent="0">
              <a:buSzPts val="1400"/>
              <a:buNone/>
            </a:pPr>
            <a:endParaRPr sz="2400" b="1" dirty="0"/>
          </a:p>
          <a:p>
            <a:pPr marL="0" indent="0">
              <a:buSzPts val="1400"/>
              <a:buNone/>
            </a:pPr>
            <a:endParaRPr sz="2400" b="1" dirty="0"/>
          </a:p>
          <a:p>
            <a:pPr marL="0" indent="0">
              <a:buSzPts val="1400"/>
              <a:buNone/>
            </a:pPr>
            <a:endParaRPr sz="2400" b="1" dirty="0"/>
          </a:p>
          <a:p>
            <a:pPr marL="0" indent="0">
              <a:buSzPts val="1400"/>
              <a:buNone/>
            </a:pPr>
            <a:endParaRPr sz="2400" b="1" dirty="0"/>
          </a:p>
          <a:p>
            <a:pPr marL="0" indent="0">
              <a:buSzPts val="1400"/>
              <a:buNone/>
            </a:pPr>
            <a:endParaRPr sz="2400" b="1" dirty="0"/>
          </a:p>
          <a:p>
            <a:pPr marL="0" indent="0">
              <a:buSzPts val="1400"/>
              <a:buNone/>
            </a:pPr>
            <a:endParaRPr sz="2400" b="1" dirty="0"/>
          </a:p>
          <a:p>
            <a:pPr marL="0" indent="0">
              <a:buSzPts val="1400"/>
              <a:buNone/>
            </a:pPr>
            <a:endParaRPr sz="2400" b="1" dirty="0"/>
          </a:p>
        </p:txBody>
      </p:sp>
      <p:sp>
        <p:nvSpPr>
          <p:cNvPr id="16" name="Footer Placeholder 10">
            <a:extLst>
              <a:ext uri="{FF2B5EF4-FFF2-40B4-BE49-F238E27FC236}">
                <a16:creationId xmlns:a16="http://schemas.microsoft.com/office/drawing/2014/main" id="{913068B9-3323-C647-B2F4-F6CC0E172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1" y="6356350"/>
            <a:ext cx="7475054" cy="365125"/>
          </a:xfrm>
        </p:spPr>
        <p:txBody>
          <a:bodyPr/>
          <a:lstStyle/>
          <a:p>
            <a:r>
              <a:rPr lang="en-US"/>
              <a:t>STONNE Tutorial @ ASPLOS 2023</a:t>
            </a:r>
            <a:endParaRPr lang="en-US" dirty="0"/>
          </a:p>
        </p:txBody>
      </p:sp>
      <p:sp>
        <p:nvSpPr>
          <p:cNvPr id="806" name="Google Shape;806;p72"/>
          <p:cNvSpPr txBox="1"/>
          <p:nvPr/>
        </p:nvSpPr>
        <p:spPr>
          <a:xfrm>
            <a:off x="1485867" y="5829500"/>
            <a:ext cx="16000" cy="61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endParaRPr sz="2400"/>
          </a:p>
        </p:txBody>
      </p:sp>
      <p:sp>
        <p:nvSpPr>
          <p:cNvPr id="808" name="Google Shape;808;p72"/>
          <p:cNvSpPr/>
          <p:nvPr/>
        </p:nvSpPr>
        <p:spPr>
          <a:xfrm>
            <a:off x="3506100" y="3388800"/>
            <a:ext cx="420400" cy="271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09" name="Google Shape;809;p72"/>
          <p:cNvSpPr/>
          <p:nvPr/>
        </p:nvSpPr>
        <p:spPr>
          <a:xfrm>
            <a:off x="3749600" y="3846000"/>
            <a:ext cx="420400" cy="271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10" name="Google Shape;810;p72"/>
          <p:cNvSpPr/>
          <p:nvPr/>
        </p:nvSpPr>
        <p:spPr>
          <a:xfrm>
            <a:off x="3558667" y="4303200"/>
            <a:ext cx="420400" cy="271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11" name="Google Shape;811;p72"/>
          <p:cNvSpPr/>
          <p:nvPr/>
        </p:nvSpPr>
        <p:spPr>
          <a:xfrm>
            <a:off x="4410000" y="4777900"/>
            <a:ext cx="420400" cy="271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12" name="Google Shape;812;p72"/>
          <p:cNvSpPr/>
          <p:nvPr/>
        </p:nvSpPr>
        <p:spPr>
          <a:xfrm>
            <a:off x="3329200" y="5217600"/>
            <a:ext cx="420400" cy="271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13" name="Google Shape;813;p72"/>
          <p:cNvSpPr/>
          <p:nvPr/>
        </p:nvSpPr>
        <p:spPr>
          <a:xfrm>
            <a:off x="2153767" y="6021900"/>
            <a:ext cx="1243600" cy="148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14" name="Google Shape;814;p72"/>
          <p:cNvSpPr/>
          <p:nvPr/>
        </p:nvSpPr>
        <p:spPr>
          <a:xfrm>
            <a:off x="5176400" y="6021900"/>
            <a:ext cx="1243600" cy="148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15" name="Google Shape;815;p72"/>
          <p:cNvSpPr/>
          <p:nvPr/>
        </p:nvSpPr>
        <p:spPr>
          <a:xfrm>
            <a:off x="8551033" y="5976500"/>
            <a:ext cx="1243600" cy="148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7" name="Google Shape;823;p73">
            <a:extLst>
              <a:ext uri="{FF2B5EF4-FFF2-40B4-BE49-F238E27FC236}">
                <a16:creationId xmlns:a16="http://schemas.microsoft.com/office/drawing/2014/main" id="{1AD6D82D-DDE2-F445-9374-37396C971FA9}"/>
              </a:ext>
            </a:extLst>
          </p:cNvPr>
          <p:cNvSpPr txBox="1"/>
          <p:nvPr/>
        </p:nvSpPr>
        <p:spPr>
          <a:xfrm>
            <a:off x="1485867" y="5829500"/>
            <a:ext cx="16000" cy="61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endParaRPr sz="2400"/>
          </a:p>
        </p:txBody>
      </p:sp>
      <p:sp>
        <p:nvSpPr>
          <p:cNvPr id="18" name="Google Shape;824;p73">
            <a:extLst>
              <a:ext uri="{FF2B5EF4-FFF2-40B4-BE49-F238E27FC236}">
                <a16:creationId xmlns:a16="http://schemas.microsoft.com/office/drawing/2014/main" id="{706E0775-6372-C249-A7E0-1F1B566DB2DD}"/>
              </a:ext>
            </a:extLst>
          </p:cNvPr>
          <p:cNvSpPr/>
          <p:nvPr/>
        </p:nvSpPr>
        <p:spPr>
          <a:xfrm>
            <a:off x="3749600" y="2931600"/>
            <a:ext cx="420400" cy="271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9" name="Google Shape;825;p73">
            <a:extLst>
              <a:ext uri="{FF2B5EF4-FFF2-40B4-BE49-F238E27FC236}">
                <a16:creationId xmlns:a16="http://schemas.microsoft.com/office/drawing/2014/main" id="{C438E12F-07EE-6146-B7DB-FDFCF83E485C}"/>
              </a:ext>
            </a:extLst>
          </p:cNvPr>
          <p:cNvSpPr/>
          <p:nvPr/>
        </p:nvSpPr>
        <p:spPr>
          <a:xfrm>
            <a:off x="3506100" y="3388800"/>
            <a:ext cx="420400" cy="271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0" name="Google Shape;826;p73">
            <a:extLst>
              <a:ext uri="{FF2B5EF4-FFF2-40B4-BE49-F238E27FC236}">
                <a16:creationId xmlns:a16="http://schemas.microsoft.com/office/drawing/2014/main" id="{9EA8F117-73F5-004D-8E8B-4AFEDD0072FE}"/>
              </a:ext>
            </a:extLst>
          </p:cNvPr>
          <p:cNvSpPr/>
          <p:nvPr/>
        </p:nvSpPr>
        <p:spPr>
          <a:xfrm>
            <a:off x="3749600" y="3846000"/>
            <a:ext cx="420400" cy="271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1" name="Google Shape;827;p73">
            <a:extLst>
              <a:ext uri="{FF2B5EF4-FFF2-40B4-BE49-F238E27FC236}">
                <a16:creationId xmlns:a16="http://schemas.microsoft.com/office/drawing/2014/main" id="{839D26C1-A0D0-374E-B540-3350B65A29D4}"/>
              </a:ext>
            </a:extLst>
          </p:cNvPr>
          <p:cNvSpPr/>
          <p:nvPr/>
        </p:nvSpPr>
        <p:spPr>
          <a:xfrm>
            <a:off x="3558667" y="4303200"/>
            <a:ext cx="420400" cy="271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2" name="Google Shape;828;p73">
            <a:extLst>
              <a:ext uri="{FF2B5EF4-FFF2-40B4-BE49-F238E27FC236}">
                <a16:creationId xmlns:a16="http://schemas.microsoft.com/office/drawing/2014/main" id="{492E8CD4-FE07-C74E-9A8C-63AD32873DBB}"/>
              </a:ext>
            </a:extLst>
          </p:cNvPr>
          <p:cNvSpPr/>
          <p:nvPr/>
        </p:nvSpPr>
        <p:spPr>
          <a:xfrm>
            <a:off x="4410000" y="4777900"/>
            <a:ext cx="420400" cy="271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3" name="Google Shape;829;p73">
            <a:extLst>
              <a:ext uri="{FF2B5EF4-FFF2-40B4-BE49-F238E27FC236}">
                <a16:creationId xmlns:a16="http://schemas.microsoft.com/office/drawing/2014/main" id="{3FDDD957-E5B1-A54B-9840-9E169BA869A8}"/>
              </a:ext>
            </a:extLst>
          </p:cNvPr>
          <p:cNvSpPr/>
          <p:nvPr/>
        </p:nvSpPr>
        <p:spPr>
          <a:xfrm>
            <a:off x="3329200" y="5217600"/>
            <a:ext cx="420400" cy="271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4" name="Google Shape;830;p73">
            <a:extLst>
              <a:ext uri="{FF2B5EF4-FFF2-40B4-BE49-F238E27FC236}">
                <a16:creationId xmlns:a16="http://schemas.microsoft.com/office/drawing/2014/main" id="{2C74D213-399D-DB4F-B7E0-865DA2B37C91}"/>
              </a:ext>
            </a:extLst>
          </p:cNvPr>
          <p:cNvSpPr/>
          <p:nvPr/>
        </p:nvSpPr>
        <p:spPr>
          <a:xfrm>
            <a:off x="2153767" y="6021900"/>
            <a:ext cx="1243600" cy="148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5" name="Google Shape;831;p73">
            <a:extLst>
              <a:ext uri="{FF2B5EF4-FFF2-40B4-BE49-F238E27FC236}">
                <a16:creationId xmlns:a16="http://schemas.microsoft.com/office/drawing/2014/main" id="{B0AC58B3-A372-CC42-9AC7-89ED2C4DCC56}"/>
              </a:ext>
            </a:extLst>
          </p:cNvPr>
          <p:cNvSpPr/>
          <p:nvPr/>
        </p:nvSpPr>
        <p:spPr>
          <a:xfrm>
            <a:off x="5176400" y="6021900"/>
            <a:ext cx="1243600" cy="148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6" name="Google Shape;832;p73">
            <a:extLst>
              <a:ext uri="{FF2B5EF4-FFF2-40B4-BE49-F238E27FC236}">
                <a16:creationId xmlns:a16="http://schemas.microsoft.com/office/drawing/2014/main" id="{EDF2687B-00FD-B944-93E6-06AC3C490E0B}"/>
              </a:ext>
            </a:extLst>
          </p:cNvPr>
          <p:cNvSpPr/>
          <p:nvPr/>
        </p:nvSpPr>
        <p:spPr>
          <a:xfrm>
            <a:off x="8551033" y="5976500"/>
            <a:ext cx="1243600" cy="148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pic>
        <p:nvPicPr>
          <p:cNvPr id="27" name="Google Shape;833;p73">
            <a:extLst>
              <a:ext uri="{FF2B5EF4-FFF2-40B4-BE49-F238E27FC236}">
                <a16:creationId xmlns:a16="http://schemas.microsoft.com/office/drawing/2014/main" id="{20C19C2C-1F4A-9D4B-9EBF-6B0E6E437ADC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2900" y="3028351"/>
            <a:ext cx="7612232" cy="2821285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834;p73">
            <a:extLst>
              <a:ext uri="{FF2B5EF4-FFF2-40B4-BE49-F238E27FC236}">
                <a16:creationId xmlns:a16="http://schemas.microsoft.com/office/drawing/2014/main" id="{351BF70B-2767-B64F-9D66-77605908D578}"/>
              </a:ext>
            </a:extLst>
          </p:cNvPr>
          <p:cNvSpPr/>
          <p:nvPr/>
        </p:nvSpPr>
        <p:spPr>
          <a:xfrm>
            <a:off x="3329200" y="4296987"/>
            <a:ext cx="5962900" cy="182848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9" name="Google Shape;835;p73">
            <a:extLst>
              <a:ext uri="{FF2B5EF4-FFF2-40B4-BE49-F238E27FC236}">
                <a16:creationId xmlns:a16="http://schemas.microsoft.com/office/drawing/2014/main" id="{1045AF8E-3790-F443-9E04-FB4F00A3B677}"/>
              </a:ext>
            </a:extLst>
          </p:cNvPr>
          <p:cNvSpPr/>
          <p:nvPr/>
        </p:nvSpPr>
        <p:spPr>
          <a:xfrm>
            <a:off x="5219300" y="2956167"/>
            <a:ext cx="4011600" cy="1477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10A6578-0B49-5DD5-9043-EF95F1D56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F45D5-C091-2E4F-8430-35B0416CC0E0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63622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p7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s" dirty="0"/>
              <a:t>UC#3: Filter Scheduling in Sparse Accelerators</a:t>
            </a:r>
            <a:endParaRPr dirty="0"/>
          </a:p>
        </p:txBody>
      </p:sp>
      <p:sp>
        <p:nvSpPr>
          <p:cNvPr id="804" name="Google Shape;804;p7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vert="horz" wrap="square" lIns="121900" tIns="121900" rIns="121900" bIns="168000" rtlCol="0" anchor="t" anchorCtr="0">
            <a:normAutofit/>
          </a:bodyPr>
          <a:lstStyle/>
          <a:p>
            <a:pPr marL="0" indent="0">
              <a:buSzPts val="1400"/>
              <a:buNone/>
            </a:pPr>
            <a:r>
              <a:rPr lang="es" sz="2400" b="1" dirty="0"/>
              <a:t>Aim: </a:t>
            </a:r>
            <a:r>
              <a:rPr lang="es" sz="2400" dirty="0"/>
              <a:t>Demonstrate that precise, full-model evaluation is required to expose the particular values used during inference</a:t>
            </a:r>
            <a:endParaRPr sz="2400" dirty="0"/>
          </a:p>
          <a:p>
            <a:pPr marL="0" indent="0">
              <a:buSzPts val="1400"/>
              <a:buNone/>
            </a:pPr>
            <a:r>
              <a:rPr lang="es" sz="2400" b="1" dirty="0"/>
              <a:t>Motivation and Idea: </a:t>
            </a:r>
            <a:r>
              <a:rPr lang="es" sz="2400" dirty="0"/>
              <a:t>The way in which the filters of a sparse DNN model are scheduled onto a DNN inference accelerator might have significant impact on performance</a:t>
            </a:r>
            <a:endParaRPr sz="2400" dirty="0"/>
          </a:p>
          <a:p>
            <a:pPr marL="0" indent="0">
              <a:buSzPts val="1400"/>
              <a:buNone/>
            </a:pPr>
            <a:endParaRPr sz="2400" b="1" dirty="0"/>
          </a:p>
          <a:p>
            <a:pPr marL="0" indent="0">
              <a:buSzPts val="1400"/>
              <a:buNone/>
            </a:pPr>
            <a:endParaRPr sz="2400" b="1" dirty="0"/>
          </a:p>
          <a:p>
            <a:pPr marL="0" indent="0">
              <a:buSzPts val="1400"/>
              <a:buNone/>
            </a:pPr>
            <a:endParaRPr sz="2400" b="1" dirty="0"/>
          </a:p>
          <a:p>
            <a:pPr marL="0" indent="0">
              <a:buSzPts val="1400"/>
              <a:buNone/>
            </a:pPr>
            <a:endParaRPr sz="2400" b="1" dirty="0"/>
          </a:p>
          <a:p>
            <a:pPr marL="0" indent="0">
              <a:buSzPts val="1400"/>
              <a:buNone/>
            </a:pPr>
            <a:endParaRPr sz="2400" b="1" dirty="0"/>
          </a:p>
          <a:p>
            <a:pPr marL="0" indent="0">
              <a:buSzPts val="1400"/>
              <a:buNone/>
            </a:pPr>
            <a:endParaRPr sz="2400" b="1" dirty="0"/>
          </a:p>
          <a:p>
            <a:pPr marL="0" indent="0">
              <a:buSzPts val="1400"/>
              <a:buNone/>
            </a:pPr>
            <a:endParaRPr sz="2400" b="1" dirty="0"/>
          </a:p>
        </p:txBody>
      </p:sp>
      <p:sp>
        <p:nvSpPr>
          <p:cNvPr id="16" name="Footer Placeholder 10">
            <a:extLst>
              <a:ext uri="{FF2B5EF4-FFF2-40B4-BE49-F238E27FC236}">
                <a16:creationId xmlns:a16="http://schemas.microsoft.com/office/drawing/2014/main" id="{913068B9-3323-C647-B2F4-F6CC0E172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1" y="6356350"/>
            <a:ext cx="7475054" cy="365125"/>
          </a:xfrm>
        </p:spPr>
        <p:txBody>
          <a:bodyPr/>
          <a:lstStyle/>
          <a:p>
            <a:r>
              <a:rPr lang="en-US"/>
              <a:t>STONNE Tutorial @ ASPLOS 2023</a:t>
            </a:r>
            <a:endParaRPr lang="en-US" dirty="0"/>
          </a:p>
        </p:txBody>
      </p:sp>
      <p:sp>
        <p:nvSpPr>
          <p:cNvPr id="806" name="Google Shape;806;p72"/>
          <p:cNvSpPr txBox="1"/>
          <p:nvPr/>
        </p:nvSpPr>
        <p:spPr>
          <a:xfrm>
            <a:off x="1485867" y="5829500"/>
            <a:ext cx="16000" cy="61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endParaRPr sz="2400"/>
          </a:p>
        </p:txBody>
      </p:sp>
      <p:sp>
        <p:nvSpPr>
          <p:cNvPr id="808" name="Google Shape;808;p72"/>
          <p:cNvSpPr/>
          <p:nvPr/>
        </p:nvSpPr>
        <p:spPr>
          <a:xfrm>
            <a:off x="3506100" y="3388800"/>
            <a:ext cx="420400" cy="271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09" name="Google Shape;809;p72"/>
          <p:cNvSpPr/>
          <p:nvPr/>
        </p:nvSpPr>
        <p:spPr>
          <a:xfrm>
            <a:off x="3749600" y="3846000"/>
            <a:ext cx="420400" cy="271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10" name="Google Shape;810;p72"/>
          <p:cNvSpPr/>
          <p:nvPr/>
        </p:nvSpPr>
        <p:spPr>
          <a:xfrm>
            <a:off x="3558667" y="4303200"/>
            <a:ext cx="420400" cy="271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11" name="Google Shape;811;p72"/>
          <p:cNvSpPr/>
          <p:nvPr/>
        </p:nvSpPr>
        <p:spPr>
          <a:xfrm>
            <a:off x="4410000" y="4777900"/>
            <a:ext cx="420400" cy="271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12" name="Google Shape;812;p72"/>
          <p:cNvSpPr/>
          <p:nvPr/>
        </p:nvSpPr>
        <p:spPr>
          <a:xfrm>
            <a:off x="3329200" y="5217600"/>
            <a:ext cx="420400" cy="271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13" name="Google Shape;813;p72"/>
          <p:cNvSpPr/>
          <p:nvPr/>
        </p:nvSpPr>
        <p:spPr>
          <a:xfrm>
            <a:off x="2153767" y="6021900"/>
            <a:ext cx="1243600" cy="148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14" name="Google Shape;814;p72"/>
          <p:cNvSpPr/>
          <p:nvPr/>
        </p:nvSpPr>
        <p:spPr>
          <a:xfrm>
            <a:off x="5176400" y="6021900"/>
            <a:ext cx="1243600" cy="148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15" name="Google Shape;815;p72"/>
          <p:cNvSpPr/>
          <p:nvPr/>
        </p:nvSpPr>
        <p:spPr>
          <a:xfrm>
            <a:off x="8551033" y="5976500"/>
            <a:ext cx="1243600" cy="148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7" name="Google Shape;823;p73">
            <a:extLst>
              <a:ext uri="{FF2B5EF4-FFF2-40B4-BE49-F238E27FC236}">
                <a16:creationId xmlns:a16="http://schemas.microsoft.com/office/drawing/2014/main" id="{1AD6D82D-DDE2-F445-9374-37396C971FA9}"/>
              </a:ext>
            </a:extLst>
          </p:cNvPr>
          <p:cNvSpPr txBox="1"/>
          <p:nvPr/>
        </p:nvSpPr>
        <p:spPr>
          <a:xfrm>
            <a:off x="1485867" y="5829500"/>
            <a:ext cx="16000" cy="61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endParaRPr sz="2400"/>
          </a:p>
        </p:txBody>
      </p:sp>
      <p:sp>
        <p:nvSpPr>
          <p:cNvPr id="18" name="Google Shape;824;p73">
            <a:extLst>
              <a:ext uri="{FF2B5EF4-FFF2-40B4-BE49-F238E27FC236}">
                <a16:creationId xmlns:a16="http://schemas.microsoft.com/office/drawing/2014/main" id="{706E0775-6372-C249-A7E0-1F1B566DB2DD}"/>
              </a:ext>
            </a:extLst>
          </p:cNvPr>
          <p:cNvSpPr/>
          <p:nvPr/>
        </p:nvSpPr>
        <p:spPr>
          <a:xfrm>
            <a:off x="3749600" y="2931600"/>
            <a:ext cx="420400" cy="271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9" name="Google Shape;825;p73">
            <a:extLst>
              <a:ext uri="{FF2B5EF4-FFF2-40B4-BE49-F238E27FC236}">
                <a16:creationId xmlns:a16="http://schemas.microsoft.com/office/drawing/2014/main" id="{C438E12F-07EE-6146-B7DB-FDFCF83E485C}"/>
              </a:ext>
            </a:extLst>
          </p:cNvPr>
          <p:cNvSpPr/>
          <p:nvPr/>
        </p:nvSpPr>
        <p:spPr>
          <a:xfrm>
            <a:off x="3506100" y="3388800"/>
            <a:ext cx="420400" cy="271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0" name="Google Shape;826;p73">
            <a:extLst>
              <a:ext uri="{FF2B5EF4-FFF2-40B4-BE49-F238E27FC236}">
                <a16:creationId xmlns:a16="http://schemas.microsoft.com/office/drawing/2014/main" id="{9EA8F117-73F5-004D-8E8B-4AFEDD0072FE}"/>
              </a:ext>
            </a:extLst>
          </p:cNvPr>
          <p:cNvSpPr/>
          <p:nvPr/>
        </p:nvSpPr>
        <p:spPr>
          <a:xfrm>
            <a:off x="3749600" y="3846000"/>
            <a:ext cx="420400" cy="271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1" name="Google Shape;827;p73">
            <a:extLst>
              <a:ext uri="{FF2B5EF4-FFF2-40B4-BE49-F238E27FC236}">
                <a16:creationId xmlns:a16="http://schemas.microsoft.com/office/drawing/2014/main" id="{839D26C1-A0D0-374E-B540-3350B65A29D4}"/>
              </a:ext>
            </a:extLst>
          </p:cNvPr>
          <p:cNvSpPr/>
          <p:nvPr/>
        </p:nvSpPr>
        <p:spPr>
          <a:xfrm>
            <a:off x="3558667" y="4303200"/>
            <a:ext cx="420400" cy="271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2" name="Google Shape;828;p73">
            <a:extLst>
              <a:ext uri="{FF2B5EF4-FFF2-40B4-BE49-F238E27FC236}">
                <a16:creationId xmlns:a16="http://schemas.microsoft.com/office/drawing/2014/main" id="{492E8CD4-FE07-C74E-9A8C-63AD32873DBB}"/>
              </a:ext>
            </a:extLst>
          </p:cNvPr>
          <p:cNvSpPr/>
          <p:nvPr/>
        </p:nvSpPr>
        <p:spPr>
          <a:xfrm>
            <a:off x="4410000" y="4777900"/>
            <a:ext cx="420400" cy="271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3" name="Google Shape;829;p73">
            <a:extLst>
              <a:ext uri="{FF2B5EF4-FFF2-40B4-BE49-F238E27FC236}">
                <a16:creationId xmlns:a16="http://schemas.microsoft.com/office/drawing/2014/main" id="{3FDDD957-E5B1-A54B-9840-9E169BA869A8}"/>
              </a:ext>
            </a:extLst>
          </p:cNvPr>
          <p:cNvSpPr/>
          <p:nvPr/>
        </p:nvSpPr>
        <p:spPr>
          <a:xfrm>
            <a:off x="3329200" y="5217600"/>
            <a:ext cx="420400" cy="271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4" name="Google Shape;830;p73">
            <a:extLst>
              <a:ext uri="{FF2B5EF4-FFF2-40B4-BE49-F238E27FC236}">
                <a16:creationId xmlns:a16="http://schemas.microsoft.com/office/drawing/2014/main" id="{2C74D213-399D-DB4F-B7E0-865DA2B37C91}"/>
              </a:ext>
            </a:extLst>
          </p:cNvPr>
          <p:cNvSpPr/>
          <p:nvPr/>
        </p:nvSpPr>
        <p:spPr>
          <a:xfrm>
            <a:off x="2153767" y="6021900"/>
            <a:ext cx="1243600" cy="148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5" name="Google Shape;831;p73">
            <a:extLst>
              <a:ext uri="{FF2B5EF4-FFF2-40B4-BE49-F238E27FC236}">
                <a16:creationId xmlns:a16="http://schemas.microsoft.com/office/drawing/2014/main" id="{B0AC58B3-A372-CC42-9AC7-89ED2C4DCC56}"/>
              </a:ext>
            </a:extLst>
          </p:cNvPr>
          <p:cNvSpPr/>
          <p:nvPr/>
        </p:nvSpPr>
        <p:spPr>
          <a:xfrm>
            <a:off x="5176400" y="6021900"/>
            <a:ext cx="1243600" cy="148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6" name="Google Shape;832;p73">
            <a:extLst>
              <a:ext uri="{FF2B5EF4-FFF2-40B4-BE49-F238E27FC236}">
                <a16:creationId xmlns:a16="http://schemas.microsoft.com/office/drawing/2014/main" id="{EDF2687B-00FD-B944-93E6-06AC3C490E0B}"/>
              </a:ext>
            </a:extLst>
          </p:cNvPr>
          <p:cNvSpPr/>
          <p:nvPr/>
        </p:nvSpPr>
        <p:spPr>
          <a:xfrm>
            <a:off x="8551033" y="5976500"/>
            <a:ext cx="1243600" cy="148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pic>
        <p:nvPicPr>
          <p:cNvPr id="27" name="Google Shape;833;p73">
            <a:extLst>
              <a:ext uri="{FF2B5EF4-FFF2-40B4-BE49-F238E27FC236}">
                <a16:creationId xmlns:a16="http://schemas.microsoft.com/office/drawing/2014/main" id="{20C19C2C-1F4A-9D4B-9EBF-6B0E6E437ADC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2900" y="3028351"/>
            <a:ext cx="7612232" cy="2821285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834;p73">
            <a:extLst>
              <a:ext uri="{FF2B5EF4-FFF2-40B4-BE49-F238E27FC236}">
                <a16:creationId xmlns:a16="http://schemas.microsoft.com/office/drawing/2014/main" id="{351BF70B-2767-B64F-9D66-77605908D578}"/>
              </a:ext>
            </a:extLst>
          </p:cNvPr>
          <p:cNvSpPr/>
          <p:nvPr/>
        </p:nvSpPr>
        <p:spPr>
          <a:xfrm>
            <a:off x="5176400" y="4287467"/>
            <a:ext cx="4115700" cy="1838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9" name="Google Shape;835;p73">
            <a:extLst>
              <a:ext uri="{FF2B5EF4-FFF2-40B4-BE49-F238E27FC236}">
                <a16:creationId xmlns:a16="http://schemas.microsoft.com/office/drawing/2014/main" id="{1045AF8E-3790-F443-9E04-FB4F00A3B677}"/>
              </a:ext>
            </a:extLst>
          </p:cNvPr>
          <p:cNvSpPr/>
          <p:nvPr/>
        </p:nvSpPr>
        <p:spPr>
          <a:xfrm>
            <a:off x="5219300" y="2956167"/>
            <a:ext cx="4011600" cy="1477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9044FBF-67D6-4EE5-67E7-CCE1ADF2C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F45D5-C091-2E4F-8430-35B0416CC0E0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02765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p7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s" dirty="0"/>
              <a:t>UC#3: Filter Scheduling in Sparse Accelerators</a:t>
            </a:r>
            <a:endParaRPr dirty="0"/>
          </a:p>
        </p:txBody>
      </p:sp>
      <p:sp>
        <p:nvSpPr>
          <p:cNvPr id="804" name="Google Shape;804;p7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vert="horz" wrap="square" lIns="121900" tIns="121900" rIns="121900" bIns="168000" rtlCol="0" anchor="t" anchorCtr="0">
            <a:normAutofit/>
          </a:bodyPr>
          <a:lstStyle/>
          <a:p>
            <a:pPr marL="0" indent="0">
              <a:buSzPts val="1400"/>
              <a:buNone/>
            </a:pPr>
            <a:r>
              <a:rPr lang="es" sz="2400" b="1" dirty="0"/>
              <a:t>Aim: </a:t>
            </a:r>
            <a:r>
              <a:rPr lang="es" sz="2400" dirty="0"/>
              <a:t>Demonstrate that precise, full-model evaluation is required to expose the particular values used during inference</a:t>
            </a:r>
            <a:endParaRPr sz="2400" dirty="0"/>
          </a:p>
          <a:p>
            <a:pPr marL="0" indent="0">
              <a:buSzPts val="1400"/>
              <a:buNone/>
            </a:pPr>
            <a:r>
              <a:rPr lang="es" sz="2400" b="1" dirty="0"/>
              <a:t>Motivation and Idea:</a:t>
            </a:r>
            <a:r>
              <a:rPr lang="es" sz="2400" dirty="0"/>
              <a:t> The way in which the filters of a sparse DNN model are scheduled onto a DNN inference accelerator might have significant impact on performance</a:t>
            </a:r>
            <a:endParaRPr sz="2400" dirty="0"/>
          </a:p>
          <a:p>
            <a:pPr marL="0" indent="0">
              <a:spcBef>
                <a:spcPts val="1600"/>
              </a:spcBef>
              <a:buNone/>
            </a:pPr>
            <a:endParaRPr sz="1867" dirty="0"/>
          </a:p>
          <a:p>
            <a:pPr marL="0" indent="0">
              <a:spcBef>
                <a:spcPts val="1600"/>
              </a:spcBef>
              <a:buNone/>
            </a:pPr>
            <a:endParaRPr sz="1867" dirty="0"/>
          </a:p>
          <a:p>
            <a:pPr marL="0" indent="0">
              <a:spcBef>
                <a:spcPts val="1600"/>
              </a:spcBef>
              <a:buNone/>
            </a:pPr>
            <a:endParaRPr sz="1867" dirty="0"/>
          </a:p>
          <a:p>
            <a:pPr marL="0" indent="0">
              <a:spcBef>
                <a:spcPts val="1600"/>
              </a:spcBef>
              <a:buNone/>
            </a:pPr>
            <a:endParaRPr sz="1867" dirty="0"/>
          </a:p>
          <a:p>
            <a:pPr marL="0" indent="0">
              <a:spcBef>
                <a:spcPts val="1600"/>
              </a:spcBef>
              <a:buNone/>
            </a:pPr>
            <a:endParaRPr sz="1867" dirty="0"/>
          </a:p>
          <a:p>
            <a:pPr marL="1219170" indent="0">
              <a:spcBef>
                <a:spcPts val="1600"/>
              </a:spcBef>
              <a:buNone/>
            </a:pPr>
            <a:endParaRPr sz="1867" dirty="0"/>
          </a:p>
          <a:p>
            <a:pPr indent="0">
              <a:spcBef>
                <a:spcPts val="1600"/>
              </a:spcBef>
              <a:spcAft>
                <a:spcPts val="1600"/>
              </a:spcAft>
              <a:buNone/>
            </a:pPr>
            <a:endParaRPr b="1" dirty="0"/>
          </a:p>
        </p:txBody>
      </p:sp>
      <p:sp>
        <p:nvSpPr>
          <p:cNvPr id="16" name="Footer Placeholder 10">
            <a:extLst>
              <a:ext uri="{FF2B5EF4-FFF2-40B4-BE49-F238E27FC236}">
                <a16:creationId xmlns:a16="http://schemas.microsoft.com/office/drawing/2014/main" id="{913068B9-3323-C647-B2F4-F6CC0E172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1" y="6356350"/>
            <a:ext cx="7475054" cy="365125"/>
          </a:xfrm>
        </p:spPr>
        <p:txBody>
          <a:bodyPr/>
          <a:lstStyle/>
          <a:p>
            <a:r>
              <a:rPr lang="en-US"/>
              <a:t>STONNE Tutorial @ ASPLOS 2023</a:t>
            </a:r>
            <a:endParaRPr lang="en-US" dirty="0"/>
          </a:p>
        </p:txBody>
      </p:sp>
      <p:sp>
        <p:nvSpPr>
          <p:cNvPr id="806" name="Google Shape;806;p72"/>
          <p:cNvSpPr txBox="1"/>
          <p:nvPr/>
        </p:nvSpPr>
        <p:spPr>
          <a:xfrm>
            <a:off x="1485867" y="5829500"/>
            <a:ext cx="16000" cy="61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endParaRPr sz="2400"/>
          </a:p>
        </p:txBody>
      </p:sp>
      <p:sp>
        <p:nvSpPr>
          <p:cNvPr id="808" name="Google Shape;808;p72"/>
          <p:cNvSpPr/>
          <p:nvPr/>
        </p:nvSpPr>
        <p:spPr>
          <a:xfrm>
            <a:off x="3506100" y="3388800"/>
            <a:ext cx="420400" cy="271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09" name="Google Shape;809;p72"/>
          <p:cNvSpPr/>
          <p:nvPr/>
        </p:nvSpPr>
        <p:spPr>
          <a:xfrm>
            <a:off x="3749600" y="3846000"/>
            <a:ext cx="420400" cy="271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10" name="Google Shape;810;p72"/>
          <p:cNvSpPr/>
          <p:nvPr/>
        </p:nvSpPr>
        <p:spPr>
          <a:xfrm>
            <a:off x="3558667" y="4303200"/>
            <a:ext cx="420400" cy="271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11" name="Google Shape;811;p72"/>
          <p:cNvSpPr/>
          <p:nvPr/>
        </p:nvSpPr>
        <p:spPr>
          <a:xfrm>
            <a:off x="4410000" y="4777900"/>
            <a:ext cx="420400" cy="271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12" name="Google Shape;812;p72"/>
          <p:cNvSpPr/>
          <p:nvPr/>
        </p:nvSpPr>
        <p:spPr>
          <a:xfrm>
            <a:off x="3329200" y="5217600"/>
            <a:ext cx="420400" cy="271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13" name="Google Shape;813;p72"/>
          <p:cNvSpPr/>
          <p:nvPr/>
        </p:nvSpPr>
        <p:spPr>
          <a:xfrm>
            <a:off x="2153767" y="6021900"/>
            <a:ext cx="1243600" cy="148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14" name="Google Shape;814;p72"/>
          <p:cNvSpPr/>
          <p:nvPr/>
        </p:nvSpPr>
        <p:spPr>
          <a:xfrm>
            <a:off x="5176400" y="6021900"/>
            <a:ext cx="1243600" cy="148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15" name="Google Shape;815;p72"/>
          <p:cNvSpPr/>
          <p:nvPr/>
        </p:nvSpPr>
        <p:spPr>
          <a:xfrm>
            <a:off x="8551033" y="5976500"/>
            <a:ext cx="1243600" cy="148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7" name="Google Shape;823;p73">
            <a:extLst>
              <a:ext uri="{FF2B5EF4-FFF2-40B4-BE49-F238E27FC236}">
                <a16:creationId xmlns:a16="http://schemas.microsoft.com/office/drawing/2014/main" id="{1AD6D82D-DDE2-F445-9374-37396C971FA9}"/>
              </a:ext>
            </a:extLst>
          </p:cNvPr>
          <p:cNvSpPr txBox="1"/>
          <p:nvPr/>
        </p:nvSpPr>
        <p:spPr>
          <a:xfrm>
            <a:off x="1485867" y="5829500"/>
            <a:ext cx="16000" cy="61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endParaRPr sz="2400"/>
          </a:p>
        </p:txBody>
      </p:sp>
      <p:sp>
        <p:nvSpPr>
          <p:cNvPr id="18" name="Google Shape;824;p73">
            <a:extLst>
              <a:ext uri="{FF2B5EF4-FFF2-40B4-BE49-F238E27FC236}">
                <a16:creationId xmlns:a16="http://schemas.microsoft.com/office/drawing/2014/main" id="{706E0775-6372-C249-A7E0-1F1B566DB2DD}"/>
              </a:ext>
            </a:extLst>
          </p:cNvPr>
          <p:cNvSpPr/>
          <p:nvPr/>
        </p:nvSpPr>
        <p:spPr>
          <a:xfrm>
            <a:off x="3749600" y="2931600"/>
            <a:ext cx="420400" cy="271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9" name="Google Shape;825;p73">
            <a:extLst>
              <a:ext uri="{FF2B5EF4-FFF2-40B4-BE49-F238E27FC236}">
                <a16:creationId xmlns:a16="http://schemas.microsoft.com/office/drawing/2014/main" id="{C438E12F-07EE-6146-B7DB-FDFCF83E485C}"/>
              </a:ext>
            </a:extLst>
          </p:cNvPr>
          <p:cNvSpPr/>
          <p:nvPr/>
        </p:nvSpPr>
        <p:spPr>
          <a:xfrm>
            <a:off x="3506100" y="3388800"/>
            <a:ext cx="420400" cy="271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0" name="Google Shape;826;p73">
            <a:extLst>
              <a:ext uri="{FF2B5EF4-FFF2-40B4-BE49-F238E27FC236}">
                <a16:creationId xmlns:a16="http://schemas.microsoft.com/office/drawing/2014/main" id="{9EA8F117-73F5-004D-8E8B-4AFEDD0072FE}"/>
              </a:ext>
            </a:extLst>
          </p:cNvPr>
          <p:cNvSpPr/>
          <p:nvPr/>
        </p:nvSpPr>
        <p:spPr>
          <a:xfrm>
            <a:off x="3749600" y="3846000"/>
            <a:ext cx="420400" cy="271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1" name="Google Shape;827;p73">
            <a:extLst>
              <a:ext uri="{FF2B5EF4-FFF2-40B4-BE49-F238E27FC236}">
                <a16:creationId xmlns:a16="http://schemas.microsoft.com/office/drawing/2014/main" id="{839D26C1-A0D0-374E-B540-3350B65A29D4}"/>
              </a:ext>
            </a:extLst>
          </p:cNvPr>
          <p:cNvSpPr/>
          <p:nvPr/>
        </p:nvSpPr>
        <p:spPr>
          <a:xfrm>
            <a:off x="3558667" y="4303200"/>
            <a:ext cx="420400" cy="271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2" name="Google Shape;828;p73">
            <a:extLst>
              <a:ext uri="{FF2B5EF4-FFF2-40B4-BE49-F238E27FC236}">
                <a16:creationId xmlns:a16="http://schemas.microsoft.com/office/drawing/2014/main" id="{492E8CD4-FE07-C74E-9A8C-63AD32873DBB}"/>
              </a:ext>
            </a:extLst>
          </p:cNvPr>
          <p:cNvSpPr/>
          <p:nvPr/>
        </p:nvSpPr>
        <p:spPr>
          <a:xfrm>
            <a:off x="4410000" y="4777900"/>
            <a:ext cx="420400" cy="271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3" name="Google Shape;829;p73">
            <a:extLst>
              <a:ext uri="{FF2B5EF4-FFF2-40B4-BE49-F238E27FC236}">
                <a16:creationId xmlns:a16="http://schemas.microsoft.com/office/drawing/2014/main" id="{3FDDD957-E5B1-A54B-9840-9E169BA869A8}"/>
              </a:ext>
            </a:extLst>
          </p:cNvPr>
          <p:cNvSpPr/>
          <p:nvPr/>
        </p:nvSpPr>
        <p:spPr>
          <a:xfrm>
            <a:off x="3329200" y="5217600"/>
            <a:ext cx="420400" cy="271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4" name="Google Shape;830;p73">
            <a:extLst>
              <a:ext uri="{FF2B5EF4-FFF2-40B4-BE49-F238E27FC236}">
                <a16:creationId xmlns:a16="http://schemas.microsoft.com/office/drawing/2014/main" id="{2C74D213-399D-DB4F-B7E0-865DA2B37C91}"/>
              </a:ext>
            </a:extLst>
          </p:cNvPr>
          <p:cNvSpPr/>
          <p:nvPr/>
        </p:nvSpPr>
        <p:spPr>
          <a:xfrm>
            <a:off x="2153767" y="6021900"/>
            <a:ext cx="1243600" cy="148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5" name="Google Shape;831;p73">
            <a:extLst>
              <a:ext uri="{FF2B5EF4-FFF2-40B4-BE49-F238E27FC236}">
                <a16:creationId xmlns:a16="http://schemas.microsoft.com/office/drawing/2014/main" id="{B0AC58B3-A372-CC42-9AC7-89ED2C4DCC56}"/>
              </a:ext>
            </a:extLst>
          </p:cNvPr>
          <p:cNvSpPr/>
          <p:nvPr/>
        </p:nvSpPr>
        <p:spPr>
          <a:xfrm>
            <a:off x="5176400" y="6021900"/>
            <a:ext cx="1243600" cy="148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6" name="Google Shape;832;p73">
            <a:extLst>
              <a:ext uri="{FF2B5EF4-FFF2-40B4-BE49-F238E27FC236}">
                <a16:creationId xmlns:a16="http://schemas.microsoft.com/office/drawing/2014/main" id="{EDF2687B-00FD-B944-93E6-06AC3C490E0B}"/>
              </a:ext>
            </a:extLst>
          </p:cNvPr>
          <p:cNvSpPr/>
          <p:nvPr/>
        </p:nvSpPr>
        <p:spPr>
          <a:xfrm>
            <a:off x="8551033" y="5976500"/>
            <a:ext cx="1243600" cy="148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pic>
        <p:nvPicPr>
          <p:cNvPr id="27" name="Google Shape;833;p73">
            <a:extLst>
              <a:ext uri="{FF2B5EF4-FFF2-40B4-BE49-F238E27FC236}">
                <a16:creationId xmlns:a16="http://schemas.microsoft.com/office/drawing/2014/main" id="{20C19C2C-1F4A-9D4B-9EBF-6B0E6E437ADC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2900" y="3028351"/>
            <a:ext cx="7612232" cy="2821285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835;p73">
            <a:extLst>
              <a:ext uri="{FF2B5EF4-FFF2-40B4-BE49-F238E27FC236}">
                <a16:creationId xmlns:a16="http://schemas.microsoft.com/office/drawing/2014/main" id="{1045AF8E-3790-F443-9E04-FB4F00A3B677}"/>
              </a:ext>
            </a:extLst>
          </p:cNvPr>
          <p:cNvSpPr/>
          <p:nvPr/>
        </p:nvSpPr>
        <p:spPr>
          <a:xfrm>
            <a:off x="5219300" y="2956167"/>
            <a:ext cx="4011600" cy="1477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pic>
        <p:nvPicPr>
          <p:cNvPr id="30" name="Google Shape;833;p73">
            <a:extLst>
              <a:ext uri="{FF2B5EF4-FFF2-40B4-BE49-F238E27FC236}">
                <a16:creationId xmlns:a16="http://schemas.microsoft.com/office/drawing/2014/main" id="{195D9751-A52A-F14E-851C-BC2603D0700F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52658" b="1918"/>
          <a:stretch/>
        </p:blipFill>
        <p:spPr>
          <a:xfrm>
            <a:off x="6805696" y="2997882"/>
            <a:ext cx="3603761" cy="2767185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834;p73">
            <a:extLst>
              <a:ext uri="{FF2B5EF4-FFF2-40B4-BE49-F238E27FC236}">
                <a16:creationId xmlns:a16="http://schemas.microsoft.com/office/drawing/2014/main" id="{351BF70B-2767-B64F-9D66-77605908D578}"/>
              </a:ext>
            </a:extLst>
          </p:cNvPr>
          <p:cNvSpPr/>
          <p:nvPr/>
        </p:nvSpPr>
        <p:spPr>
          <a:xfrm>
            <a:off x="5192400" y="4287467"/>
            <a:ext cx="1613296" cy="1838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1" name="Google Shape;834;p73">
            <a:extLst>
              <a:ext uri="{FF2B5EF4-FFF2-40B4-BE49-F238E27FC236}">
                <a16:creationId xmlns:a16="http://schemas.microsoft.com/office/drawing/2014/main" id="{92C4C7B8-A219-F948-BE52-E0DE32A94E95}"/>
              </a:ext>
            </a:extLst>
          </p:cNvPr>
          <p:cNvSpPr/>
          <p:nvPr/>
        </p:nvSpPr>
        <p:spPr>
          <a:xfrm>
            <a:off x="6782000" y="4311472"/>
            <a:ext cx="3699527" cy="1838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9436682-859A-2CA0-8D60-042895FEE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F45D5-C091-2E4F-8430-35B0416CC0E0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08992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p7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s" dirty="0"/>
              <a:t>UC#3: Filter Scheduling in Sparse Accelerators</a:t>
            </a:r>
            <a:endParaRPr dirty="0"/>
          </a:p>
        </p:txBody>
      </p:sp>
      <p:sp>
        <p:nvSpPr>
          <p:cNvPr id="804" name="Google Shape;804;p7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vert="horz" wrap="square" lIns="121900" tIns="121900" rIns="121900" bIns="168000" rtlCol="0" anchor="t" anchorCtr="0">
            <a:normAutofit/>
          </a:bodyPr>
          <a:lstStyle/>
          <a:p>
            <a:pPr marL="0" indent="0">
              <a:buSzPts val="1400"/>
              <a:buNone/>
            </a:pPr>
            <a:r>
              <a:rPr lang="es" sz="2400" b="1" dirty="0"/>
              <a:t>Aim: </a:t>
            </a:r>
            <a:r>
              <a:rPr lang="es" sz="2400" dirty="0"/>
              <a:t>Demonstrate that precise, full-model evaluation is required to expose the particular values used during inference</a:t>
            </a:r>
            <a:endParaRPr sz="2400" dirty="0"/>
          </a:p>
          <a:p>
            <a:pPr marL="0" indent="0">
              <a:buSzPts val="1400"/>
              <a:buNone/>
            </a:pPr>
            <a:r>
              <a:rPr lang="es" sz="2400" b="1" dirty="0"/>
              <a:t>Motivation and Idea:</a:t>
            </a:r>
            <a:r>
              <a:rPr lang="es" sz="2400" dirty="0"/>
              <a:t> The way in which the filters of a sparse DNN model are scheduled onto a DNN inference accelerator might have significant impact on performance</a:t>
            </a:r>
            <a:endParaRPr sz="2400" dirty="0"/>
          </a:p>
          <a:p>
            <a:pPr marL="0" indent="0">
              <a:spcBef>
                <a:spcPts val="1600"/>
              </a:spcBef>
              <a:buNone/>
            </a:pPr>
            <a:endParaRPr sz="1867" dirty="0"/>
          </a:p>
          <a:p>
            <a:pPr marL="0" indent="0">
              <a:spcBef>
                <a:spcPts val="1600"/>
              </a:spcBef>
              <a:buNone/>
            </a:pPr>
            <a:endParaRPr sz="1867" dirty="0"/>
          </a:p>
          <a:p>
            <a:pPr marL="0" indent="0">
              <a:spcBef>
                <a:spcPts val="1600"/>
              </a:spcBef>
              <a:buNone/>
            </a:pPr>
            <a:endParaRPr sz="1867" dirty="0"/>
          </a:p>
          <a:p>
            <a:pPr marL="0" indent="0">
              <a:spcBef>
                <a:spcPts val="1600"/>
              </a:spcBef>
              <a:buNone/>
            </a:pPr>
            <a:endParaRPr sz="1867" dirty="0"/>
          </a:p>
          <a:p>
            <a:pPr marL="0" indent="0">
              <a:spcBef>
                <a:spcPts val="1600"/>
              </a:spcBef>
              <a:buNone/>
            </a:pPr>
            <a:endParaRPr sz="1867" dirty="0"/>
          </a:p>
          <a:p>
            <a:pPr marL="1219170" indent="0">
              <a:spcBef>
                <a:spcPts val="1600"/>
              </a:spcBef>
              <a:buNone/>
            </a:pPr>
            <a:endParaRPr sz="1867" dirty="0"/>
          </a:p>
          <a:p>
            <a:pPr indent="0">
              <a:spcBef>
                <a:spcPts val="1600"/>
              </a:spcBef>
              <a:spcAft>
                <a:spcPts val="1600"/>
              </a:spcAft>
              <a:buNone/>
            </a:pPr>
            <a:endParaRPr b="1" dirty="0"/>
          </a:p>
        </p:txBody>
      </p:sp>
      <p:sp>
        <p:nvSpPr>
          <p:cNvPr id="16" name="Footer Placeholder 10">
            <a:extLst>
              <a:ext uri="{FF2B5EF4-FFF2-40B4-BE49-F238E27FC236}">
                <a16:creationId xmlns:a16="http://schemas.microsoft.com/office/drawing/2014/main" id="{913068B9-3323-C647-B2F4-F6CC0E172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1" y="6356350"/>
            <a:ext cx="7475054" cy="365125"/>
          </a:xfrm>
        </p:spPr>
        <p:txBody>
          <a:bodyPr/>
          <a:lstStyle/>
          <a:p>
            <a:r>
              <a:rPr lang="en-US"/>
              <a:t>STONNE Tutorial @ ASPLOS 2023</a:t>
            </a:r>
            <a:endParaRPr lang="en-US" dirty="0"/>
          </a:p>
        </p:txBody>
      </p:sp>
      <p:sp>
        <p:nvSpPr>
          <p:cNvPr id="806" name="Google Shape;806;p72"/>
          <p:cNvSpPr txBox="1"/>
          <p:nvPr/>
        </p:nvSpPr>
        <p:spPr>
          <a:xfrm>
            <a:off x="1485867" y="5829500"/>
            <a:ext cx="16000" cy="61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endParaRPr sz="2400"/>
          </a:p>
        </p:txBody>
      </p:sp>
      <p:sp>
        <p:nvSpPr>
          <p:cNvPr id="808" name="Google Shape;808;p72"/>
          <p:cNvSpPr/>
          <p:nvPr/>
        </p:nvSpPr>
        <p:spPr>
          <a:xfrm>
            <a:off x="3506100" y="3388800"/>
            <a:ext cx="420400" cy="271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09" name="Google Shape;809;p72"/>
          <p:cNvSpPr/>
          <p:nvPr/>
        </p:nvSpPr>
        <p:spPr>
          <a:xfrm>
            <a:off x="3749600" y="3846000"/>
            <a:ext cx="420400" cy="271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10" name="Google Shape;810;p72"/>
          <p:cNvSpPr/>
          <p:nvPr/>
        </p:nvSpPr>
        <p:spPr>
          <a:xfrm>
            <a:off x="3558667" y="4303200"/>
            <a:ext cx="420400" cy="271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11" name="Google Shape;811;p72"/>
          <p:cNvSpPr/>
          <p:nvPr/>
        </p:nvSpPr>
        <p:spPr>
          <a:xfrm>
            <a:off x="4410000" y="4777900"/>
            <a:ext cx="420400" cy="271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12" name="Google Shape;812;p72"/>
          <p:cNvSpPr/>
          <p:nvPr/>
        </p:nvSpPr>
        <p:spPr>
          <a:xfrm>
            <a:off x="3329200" y="5217600"/>
            <a:ext cx="420400" cy="271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13" name="Google Shape;813;p72"/>
          <p:cNvSpPr/>
          <p:nvPr/>
        </p:nvSpPr>
        <p:spPr>
          <a:xfrm>
            <a:off x="2153767" y="6021900"/>
            <a:ext cx="1243600" cy="148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14" name="Google Shape;814;p72"/>
          <p:cNvSpPr/>
          <p:nvPr/>
        </p:nvSpPr>
        <p:spPr>
          <a:xfrm>
            <a:off x="5176400" y="6021900"/>
            <a:ext cx="1243600" cy="148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15" name="Google Shape;815;p72"/>
          <p:cNvSpPr/>
          <p:nvPr/>
        </p:nvSpPr>
        <p:spPr>
          <a:xfrm>
            <a:off x="8551033" y="5976500"/>
            <a:ext cx="1243600" cy="148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7" name="Google Shape;823;p73">
            <a:extLst>
              <a:ext uri="{FF2B5EF4-FFF2-40B4-BE49-F238E27FC236}">
                <a16:creationId xmlns:a16="http://schemas.microsoft.com/office/drawing/2014/main" id="{1AD6D82D-DDE2-F445-9374-37396C971FA9}"/>
              </a:ext>
            </a:extLst>
          </p:cNvPr>
          <p:cNvSpPr txBox="1"/>
          <p:nvPr/>
        </p:nvSpPr>
        <p:spPr>
          <a:xfrm>
            <a:off x="1485867" y="5829500"/>
            <a:ext cx="16000" cy="61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endParaRPr sz="2400"/>
          </a:p>
        </p:txBody>
      </p:sp>
      <p:sp>
        <p:nvSpPr>
          <p:cNvPr id="18" name="Google Shape;824;p73">
            <a:extLst>
              <a:ext uri="{FF2B5EF4-FFF2-40B4-BE49-F238E27FC236}">
                <a16:creationId xmlns:a16="http://schemas.microsoft.com/office/drawing/2014/main" id="{706E0775-6372-C249-A7E0-1F1B566DB2DD}"/>
              </a:ext>
            </a:extLst>
          </p:cNvPr>
          <p:cNvSpPr/>
          <p:nvPr/>
        </p:nvSpPr>
        <p:spPr>
          <a:xfrm>
            <a:off x="3749600" y="2931600"/>
            <a:ext cx="420400" cy="271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9" name="Google Shape;825;p73">
            <a:extLst>
              <a:ext uri="{FF2B5EF4-FFF2-40B4-BE49-F238E27FC236}">
                <a16:creationId xmlns:a16="http://schemas.microsoft.com/office/drawing/2014/main" id="{C438E12F-07EE-6146-B7DB-FDFCF83E485C}"/>
              </a:ext>
            </a:extLst>
          </p:cNvPr>
          <p:cNvSpPr/>
          <p:nvPr/>
        </p:nvSpPr>
        <p:spPr>
          <a:xfrm>
            <a:off x="3506100" y="3388800"/>
            <a:ext cx="420400" cy="271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0" name="Google Shape;826;p73">
            <a:extLst>
              <a:ext uri="{FF2B5EF4-FFF2-40B4-BE49-F238E27FC236}">
                <a16:creationId xmlns:a16="http://schemas.microsoft.com/office/drawing/2014/main" id="{9EA8F117-73F5-004D-8E8B-4AFEDD0072FE}"/>
              </a:ext>
            </a:extLst>
          </p:cNvPr>
          <p:cNvSpPr/>
          <p:nvPr/>
        </p:nvSpPr>
        <p:spPr>
          <a:xfrm>
            <a:off x="3749600" y="3846000"/>
            <a:ext cx="420400" cy="271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1" name="Google Shape;827;p73">
            <a:extLst>
              <a:ext uri="{FF2B5EF4-FFF2-40B4-BE49-F238E27FC236}">
                <a16:creationId xmlns:a16="http://schemas.microsoft.com/office/drawing/2014/main" id="{839D26C1-A0D0-374E-B540-3350B65A29D4}"/>
              </a:ext>
            </a:extLst>
          </p:cNvPr>
          <p:cNvSpPr/>
          <p:nvPr/>
        </p:nvSpPr>
        <p:spPr>
          <a:xfrm>
            <a:off x="3558667" y="4303200"/>
            <a:ext cx="420400" cy="271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2" name="Google Shape;828;p73">
            <a:extLst>
              <a:ext uri="{FF2B5EF4-FFF2-40B4-BE49-F238E27FC236}">
                <a16:creationId xmlns:a16="http://schemas.microsoft.com/office/drawing/2014/main" id="{492E8CD4-FE07-C74E-9A8C-63AD32873DBB}"/>
              </a:ext>
            </a:extLst>
          </p:cNvPr>
          <p:cNvSpPr/>
          <p:nvPr/>
        </p:nvSpPr>
        <p:spPr>
          <a:xfrm>
            <a:off x="4410000" y="4777900"/>
            <a:ext cx="420400" cy="271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3" name="Google Shape;829;p73">
            <a:extLst>
              <a:ext uri="{FF2B5EF4-FFF2-40B4-BE49-F238E27FC236}">
                <a16:creationId xmlns:a16="http://schemas.microsoft.com/office/drawing/2014/main" id="{3FDDD957-E5B1-A54B-9840-9E169BA869A8}"/>
              </a:ext>
            </a:extLst>
          </p:cNvPr>
          <p:cNvSpPr/>
          <p:nvPr/>
        </p:nvSpPr>
        <p:spPr>
          <a:xfrm>
            <a:off x="3329200" y="5217600"/>
            <a:ext cx="420400" cy="271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4" name="Google Shape;830;p73">
            <a:extLst>
              <a:ext uri="{FF2B5EF4-FFF2-40B4-BE49-F238E27FC236}">
                <a16:creationId xmlns:a16="http://schemas.microsoft.com/office/drawing/2014/main" id="{2C74D213-399D-DB4F-B7E0-865DA2B37C91}"/>
              </a:ext>
            </a:extLst>
          </p:cNvPr>
          <p:cNvSpPr/>
          <p:nvPr/>
        </p:nvSpPr>
        <p:spPr>
          <a:xfrm>
            <a:off x="2153767" y="6021900"/>
            <a:ext cx="1243600" cy="148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5" name="Google Shape;831;p73">
            <a:extLst>
              <a:ext uri="{FF2B5EF4-FFF2-40B4-BE49-F238E27FC236}">
                <a16:creationId xmlns:a16="http://schemas.microsoft.com/office/drawing/2014/main" id="{B0AC58B3-A372-CC42-9AC7-89ED2C4DCC56}"/>
              </a:ext>
            </a:extLst>
          </p:cNvPr>
          <p:cNvSpPr/>
          <p:nvPr/>
        </p:nvSpPr>
        <p:spPr>
          <a:xfrm>
            <a:off x="5176400" y="6021900"/>
            <a:ext cx="1243600" cy="148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6" name="Google Shape;832;p73">
            <a:extLst>
              <a:ext uri="{FF2B5EF4-FFF2-40B4-BE49-F238E27FC236}">
                <a16:creationId xmlns:a16="http://schemas.microsoft.com/office/drawing/2014/main" id="{EDF2687B-00FD-B944-93E6-06AC3C490E0B}"/>
              </a:ext>
            </a:extLst>
          </p:cNvPr>
          <p:cNvSpPr/>
          <p:nvPr/>
        </p:nvSpPr>
        <p:spPr>
          <a:xfrm>
            <a:off x="8551033" y="5976500"/>
            <a:ext cx="1243600" cy="148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pic>
        <p:nvPicPr>
          <p:cNvPr id="27" name="Google Shape;833;p73">
            <a:extLst>
              <a:ext uri="{FF2B5EF4-FFF2-40B4-BE49-F238E27FC236}">
                <a16:creationId xmlns:a16="http://schemas.microsoft.com/office/drawing/2014/main" id="{20C19C2C-1F4A-9D4B-9EBF-6B0E6E437ADC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2900" y="3028351"/>
            <a:ext cx="7612232" cy="2821285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835;p73">
            <a:extLst>
              <a:ext uri="{FF2B5EF4-FFF2-40B4-BE49-F238E27FC236}">
                <a16:creationId xmlns:a16="http://schemas.microsoft.com/office/drawing/2014/main" id="{1045AF8E-3790-F443-9E04-FB4F00A3B677}"/>
              </a:ext>
            </a:extLst>
          </p:cNvPr>
          <p:cNvSpPr/>
          <p:nvPr/>
        </p:nvSpPr>
        <p:spPr>
          <a:xfrm>
            <a:off x="5219300" y="2956167"/>
            <a:ext cx="4011600" cy="1477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pic>
        <p:nvPicPr>
          <p:cNvPr id="30" name="Google Shape;833;p73">
            <a:extLst>
              <a:ext uri="{FF2B5EF4-FFF2-40B4-BE49-F238E27FC236}">
                <a16:creationId xmlns:a16="http://schemas.microsoft.com/office/drawing/2014/main" id="{195D9751-A52A-F14E-851C-BC2603D0700F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52658" b="1918"/>
          <a:stretch/>
        </p:blipFill>
        <p:spPr>
          <a:xfrm>
            <a:off x="6805696" y="2997882"/>
            <a:ext cx="3603761" cy="2767185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834;p73">
            <a:extLst>
              <a:ext uri="{FF2B5EF4-FFF2-40B4-BE49-F238E27FC236}">
                <a16:creationId xmlns:a16="http://schemas.microsoft.com/office/drawing/2014/main" id="{351BF70B-2767-B64F-9D66-77605908D578}"/>
              </a:ext>
            </a:extLst>
          </p:cNvPr>
          <p:cNvSpPr/>
          <p:nvPr/>
        </p:nvSpPr>
        <p:spPr>
          <a:xfrm>
            <a:off x="5192400" y="4287467"/>
            <a:ext cx="1613296" cy="1838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1" name="Google Shape;834;p73">
            <a:extLst>
              <a:ext uri="{FF2B5EF4-FFF2-40B4-BE49-F238E27FC236}">
                <a16:creationId xmlns:a16="http://schemas.microsoft.com/office/drawing/2014/main" id="{92C4C7B8-A219-F948-BE52-E0DE32A94E95}"/>
              </a:ext>
            </a:extLst>
          </p:cNvPr>
          <p:cNvSpPr/>
          <p:nvPr/>
        </p:nvSpPr>
        <p:spPr>
          <a:xfrm>
            <a:off x="8495168" y="4311472"/>
            <a:ext cx="1986359" cy="1838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6FF4E35-E03C-1F77-1038-8BBA9E9CD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F45D5-C091-2E4F-8430-35B0416CC0E0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019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r>
              <a:rPr lang="es" dirty="0"/>
              <a:t>Cycle-level Architectural Simulators</a:t>
            </a:r>
            <a:endParaRPr dirty="0"/>
          </a:p>
        </p:txBody>
      </p:sp>
      <p:sp>
        <p:nvSpPr>
          <p:cNvPr id="171" name="Google Shape;171;p26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s" dirty="0"/>
              <a:t>Microarchitectural simulators have been extensively used during the design process of CPUs (</a:t>
            </a:r>
            <a:r>
              <a:rPr lang="es" b="1" dirty="0"/>
              <a:t>Gem5</a:t>
            </a:r>
            <a:r>
              <a:rPr lang="es" dirty="0"/>
              <a:t>) and GPUs (</a:t>
            </a:r>
            <a:r>
              <a:rPr lang="es" b="1" dirty="0"/>
              <a:t>MGPUSim</a:t>
            </a:r>
            <a:r>
              <a:rPr lang="es" dirty="0"/>
              <a:t>)</a:t>
            </a:r>
            <a:endParaRPr dirty="0"/>
          </a:p>
          <a:p>
            <a:r>
              <a:rPr lang="es" dirty="0"/>
              <a:t>However, how can we simulate the wide diversity of DNN accelerators (i.e., rigid, flexible and data-dependent optimizations)? </a:t>
            </a:r>
            <a:endParaRPr dirty="0"/>
          </a:p>
          <a:p>
            <a:pPr lvl="1"/>
            <a:r>
              <a:rPr lang="es" dirty="0"/>
              <a:t>We need cycle-level simulation.</a:t>
            </a:r>
            <a:endParaRPr dirty="0"/>
          </a:p>
          <a:p>
            <a:pPr lvl="1"/>
            <a:r>
              <a:rPr lang="es" dirty="0"/>
              <a:t>We need to support flexible (dense and sparse) and rigid accelerators.</a:t>
            </a:r>
            <a:endParaRPr dirty="0"/>
          </a:p>
          <a:p>
            <a:pPr lvl="1"/>
            <a:r>
              <a:rPr lang="es" dirty="0"/>
              <a:t>We need to perform end-to-end simulation.</a:t>
            </a:r>
            <a:endParaRPr dirty="0"/>
          </a:p>
          <a:p>
            <a:endParaRPr dirty="0"/>
          </a:p>
        </p:txBody>
      </p:sp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9E749BEF-DFCF-46E3-530C-FDAEF83D9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2153" y="6356350"/>
            <a:ext cx="8256107" cy="365125"/>
          </a:xfrm>
        </p:spPr>
        <p:txBody>
          <a:bodyPr/>
          <a:lstStyle/>
          <a:p>
            <a:r>
              <a:rPr lang="en-US"/>
              <a:t>STONNE Tutorial @ ASPLOS 2023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17D8C4-FC2B-378B-5E99-D31AA1190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F45D5-C091-2E4F-8430-35B0416CC0E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48307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p7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s" dirty="0"/>
              <a:t>UC#3: Filter Scheduling in Sparse Accelerators</a:t>
            </a:r>
            <a:endParaRPr dirty="0"/>
          </a:p>
        </p:txBody>
      </p:sp>
      <p:sp>
        <p:nvSpPr>
          <p:cNvPr id="804" name="Google Shape;804;p7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vert="horz" wrap="square" lIns="121900" tIns="121900" rIns="121900" bIns="168000" rtlCol="0" anchor="t" anchorCtr="0">
            <a:normAutofit/>
          </a:bodyPr>
          <a:lstStyle/>
          <a:p>
            <a:pPr marL="0" indent="0">
              <a:buSzPts val="1400"/>
              <a:buNone/>
            </a:pPr>
            <a:r>
              <a:rPr lang="es" sz="2400" b="1" dirty="0"/>
              <a:t>Aim: </a:t>
            </a:r>
            <a:r>
              <a:rPr lang="es" sz="2400" dirty="0"/>
              <a:t>Demonstrate that precise, full-model evaluation is required to expose the particular values used during inference</a:t>
            </a:r>
            <a:endParaRPr sz="2400" dirty="0"/>
          </a:p>
          <a:p>
            <a:pPr marL="0" indent="0">
              <a:buSzPts val="1400"/>
              <a:buNone/>
            </a:pPr>
            <a:r>
              <a:rPr lang="es" sz="2400" b="1" dirty="0"/>
              <a:t>Motivation and Idea:</a:t>
            </a:r>
            <a:r>
              <a:rPr lang="es" sz="2400" dirty="0"/>
              <a:t> The way in which the filters of a sparse DNN model are scheduled onto a DNN inference accelerator might have significant impact on performance</a:t>
            </a:r>
            <a:endParaRPr sz="2400" dirty="0"/>
          </a:p>
          <a:p>
            <a:pPr marL="0" indent="0">
              <a:spcBef>
                <a:spcPts val="1600"/>
              </a:spcBef>
              <a:buNone/>
            </a:pPr>
            <a:endParaRPr sz="1867" dirty="0"/>
          </a:p>
          <a:p>
            <a:pPr marL="0" indent="0">
              <a:spcBef>
                <a:spcPts val="1600"/>
              </a:spcBef>
              <a:buNone/>
            </a:pPr>
            <a:endParaRPr sz="1867" dirty="0"/>
          </a:p>
          <a:p>
            <a:pPr marL="0" indent="0">
              <a:spcBef>
                <a:spcPts val="1600"/>
              </a:spcBef>
              <a:buNone/>
            </a:pPr>
            <a:endParaRPr sz="1867" dirty="0"/>
          </a:p>
          <a:p>
            <a:pPr marL="0" indent="0">
              <a:spcBef>
                <a:spcPts val="1600"/>
              </a:spcBef>
              <a:buNone/>
            </a:pPr>
            <a:endParaRPr sz="1867" dirty="0"/>
          </a:p>
          <a:p>
            <a:pPr marL="0" indent="0">
              <a:spcBef>
                <a:spcPts val="1600"/>
              </a:spcBef>
              <a:buNone/>
            </a:pPr>
            <a:endParaRPr sz="1867" dirty="0"/>
          </a:p>
          <a:p>
            <a:pPr marL="1219170" indent="0">
              <a:spcBef>
                <a:spcPts val="1600"/>
              </a:spcBef>
              <a:buNone/>
            </a:pPr>
            <a:endParaRPr sz="1867" dirty="0"/>
          </a:p>
          <a:p>
            <a:pPr indent="0">
              <a:spcBef>
                <a:spcPts val="1600"/>
              </a:spcBef>
              <a:spcAft>
                <a:spcPts val="1600"/>
              </a:spcAft>
              <a:buNone/>
            </a:pPr>
            <a:endParaRPr b="1" dirty="0"/>
          </a:p>
        </p:txBody>
      </p:sp>
      <p:sp>
        <p:nvSpPr>
          <p:cNvPr id="16" name="Footer Placeholder 10">
            <a:extLst>
              <a:ext uri="{FF2B5EF4-FFF2-40B4-BE49-F238E27FC236}">
                <a16:creationId xmlns:a16="http://schemas.microsoft.com/office/drawing/2014/main" id="{913068B9-3323-C647-B2F4-F6CC0E172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1" y="6356350"/>
            <a:ext cx="7475054" cy="365125"/>
          </a:xfrm>
        </p:spPr>
        <p:txBody>
          <a:bodyPr/>
          <a:lstStyle/>
          <a:p>
            <a:r>
              <a:rPr lang="en-US"/>
              <a:t>STONNE Tutorial @ ASPLOS 2023</a:t>
            </a:r>
            <a:endParaRPr lang="en-US" dirty="0"/>
          </a:p>
        </p:txBody>
      </p:sp>
      <p:sp>
        <p:nvSpPr>
          <p:cNvPr id="806" name="Google Shape;806;p72"/>
          <p:cNvSpPr txBox="1"/>
          <p:nvPr/>
        </p:nvSpPr>
        <p:spPr>
          <a:xfrm>
            <a:off x="1485867" y="5829500"/>
            <a:ext cx="16000" cy="61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endParaRPr sz="2400"/>
          </a:p>
        </p:txBody>
      </p:sp>
      <p:sp>
        <p:nvSpPr>
          <p:cNvPr id="808" name="Google Shape;808;p72"/>
          <p:cNvSpPr/>
          <p:nvPr/>
        </p:nvSpPr>
        <p:spPr>
          <a:xfrm>
            <a:off x="3506100" y="3388800"/>
            <a:ext cx="420400" cy="271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09" name="Google Shape;809;p72"/>
          <p:cNvSpPr/>
          <p:nvPr/>
        </p:nvSpPr>
        <p:spPr>
          <a:xfrm>
            <a:off x="3749600" y="3846000"/>
            <a:ext cx="420400" cy="271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10" name="Google Shape;810;p72"/>
          <p:cNvSpPr/>
          <p:nvPr/>
        </p:nvSpPr>
        <p:spPr>
          <a:xfrm>
            <a:off x="3558667" y="4303200"/>
            <a:ext cx="420400" cy="271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11" name="Google Shape;811;p72"/>
          <p:cNvSpPr/>
          <p:nvPr/>
        </p:nvSpPr>
        <p:spPr>
          <a:xfrm>
            <a:off x="4410000" y="4777900"/>
            <a:ext cx="420400" cy="271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12" name="Google Shape;812;p72"/>
          <p:cNvSpPr/>
          <p:nvPr/>
        </p:nvSpPr>
        <p:spPr>
          <a:xfrm>
            <a:off x="3329200" y="5217600"/>
            <a:ext cx="420400" cy="271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13" name="Google Shape;813;p72"/>
          <p:cNvSpPr/>
          <p:nvPr/>
        </p:nvSpPr>
        <p:spPr>
          <a:xfrm>
            <a:off x="2153767" y="6021900"/>
            <a:ext cx="1243600" cy="148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14" name="Google Shape;814;p72"/>
          <p:cNvSpPr/>
          <p:nvPr/>
        </p:nvSpPr>
        <p:spPr>
          <a:xfrm>
            <a:off x="5176400" y="6021900"/>
            <a:ext cx="1243600" cy="148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15" name="Google Shape;815;p72"/>
          <p:cNvSpPr/>
          <p:nvPr/>
        </p:nvSpPr>
        <p:spPr>
          <a:xfrm>
            <a:off x="8551033" y="5976500"/>
            <a:ext cx="1243600" cy="148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7" name="Google Shape;823;p73">
            <a:extLst>
              <a:ext uri="{FF2B5EF4-FFF2-40B4-BE49-F238E27FC236}">
                <a16:creationId xmlns:a16="http://schemas.microsoft.com/office/drawing/2014/main" id="{1AD6D82D-DDE2-F445-9374-37396C971FA9}"/>
              </a:ext>
            </a:extLst>
          </p:cNvPr>
          <p:cNvSpPr txBox="1"/>
          <p:nvPr/>
        </p:nvSpPr>
        <p:spPr>
          <a:xfrm>
            <a:off x="1485867" y="5829500"/>
            <a:ext cx="16000" cy="61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endParaRPr sz="2400"/>
          </a:p>
        </p:txBody>
      </p:sp>
      <p:sp>
        <p:nvSpPr>
          <p:cNvPr id="18" name="Google Shape;824;p73">
            <a:extLst>
              <a:ext uri="{FF2B5EF4-FFF2-40B4-BE49-F238E27FC236}">
                <a16:creationId xmlns:a16="http://schemas.microsoft.com/office/drawing/2014/main" id="{706E0775-6372-C249-A7E0-1F1B566DB2DD}"/>
              </a:ext>
            </a:extLst>
          </p:cNvPr>
          <p:cNvSpPr/>
          <p:nvPr/>
        </p:nvSpPr>
        <p:spPr>
          <a:xfrm>
            <a:off x="3749600" y="2931600"/>
            <a:ext cx="420400" cy="271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9" name="Google Shape;825;p73">
            <a:extLst>
              <a:ext uri="{FF2B5EF4-FFF2-40B4-BE49-F238E27FC236}">
                <a16:creationId xmlns:a16="http://schemas.microsoft.com/office/drawing/2014/main" id="{C438E12F-07EE-6146-B7DB-FDFCF83E485C}"/>
              </a:ext>
            </a:extLst>
          </p:cNvPr>
          <p:cNvSpPr/>
          <p:nvPr/>
        </p:nvSpPr>
        <p:spPr>
          <a:xfrm>
            <a:off x="3506100" y="3388800"/>
            <a:ext cx="420400" cy="271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0" name="Google Shape;826;p73">
            <a:extLst>
              <a:ext uri="{FF2B5EF4-FFF2-40B4-BE49-F238E27FC236}">
                <a16:creationId xmlns:a16="http://schemas.microsoft.com/office/drawing/2014/main" id="{9EA8F117-73F5-004D-8E8B-4AFEDD0072FE}"/>
              </a:ext>
            </a:extLst>
          </p:cNvPr>
          <p:cNvSpPr/>
          <p:nvPr/>
        </p:nvSpPr>
        <p:spPr>
          <a:xfrm>
            <a:off x="3749600" y="3846000"/>
            <a:ext cx="420400" cy="271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1" name="Google Shape;827;p73">
            <a:extLst>
              <a:ext uri="{FF2B5EF4-FFF2-40B4-BE49-F238E27FC236}">
                <a16:creationId xmlns:a16="http://schemas.microsoft.com/office/drawing/2014/main" id="{839D26C1-A0D0-374E-B540-3350B65A29D4}"/>
              </a:ext>
            </a:extLst>
          </p:cNvPr>
          <p:cNvSpPr/>
          <p:nvPr/>
        </p:nvSpPr>
        <p:spPr>
          <a:xfrm>
            <a:off x="3558667" y="4303200"/>
            <a:ext cx="420400" cy="271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2" name="Google Shape;828;p73">
            <a:extLst>
              <a:ext uri="{FF2B5EF4-FFF2-40B4-BE49-F238E27FC236}">
                <a16:creationId xmlns:a16="http://schemas.microsoft.com/office/drawing/2014/main" id="{492E8CD4-FE07-C74E-9A8C-63AD32873DBB}"/>
              </a:ext>
            </a:extLst>
          </p:cNvPr>
          <p:cNvSpPr/>
          <p:nvPr/>
        </p:nvSpPr>
        <p:spPr>
          <a:xfrm>
            <a:off x="4410000" y="4777900"/>
            <a:ext cx="420400" cy="271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3" name="Google Shape;829;p73">
            <a:extLst>
              <a:ext uri="{FF2B5EF4-FFF2-40B4-BE49-F238E27FC236}">
                <a16:creationId xmlns:a16="http://schemas.microsoft.com/office/drawing/2014/main" id="{3FDDD957-E5B1-A54B-9840-9E169BA869A8}"/>
              </a:ext>
            </a:extLst>
          </p:cNvPr>
          <p:cNvSpPr/>
          <p:nvPr/>
        </p:nvSpPr>
        <p:spPr>
          <a:xfrm>
            <a:off x="3329200" y="5217600"/>
            <a:ext cx="420400" cy="271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4" name="Google Shape;830;p73">
            <a:extLst>
              <a:ext uri="{FF2B5EF4-FFF2-40B4-BE49-F238E27FC236}">
                <a16:creationId xmlns:a16="http://schemas.microsoft.com/office/drawing/2014/main" id="{2C74D213-399D-DB4F-B7E0-865DA2B37C91}"/>
              </a:ext>
            </a:extLst>
          </p:cNvPr>
          <p:cNvSpPr/>
          <p:nvPr/>
        </p:nvSpPr>
        <p:spPr>
          <a:xfrm>
            <a:off x="2153767" y="6021900"/>
            <a:ext cx="1243600" cy="148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5" name="Google Shape;831;p73">
            <a:extLst>
              <a:ext uri="{FF2B5EF4-FFF2-40B4-BE49-F238E27FC236}">
                <a16:creationId xmlns:a16="http://schemas.microsoft.com/office/drawing/2014/main" id="{B0AC58B3-A372-CC42-9AC7-89ED2C4DCC56}"/>
              </a:ext>
            </a:extLst>
          </p:cNvPr>
          <p:cNvSpPr/>
          <p:nvPr/>
        </p:nvSpPr>
        <p:spPr>
          <a:xfrm>
            <a:off x="5176400" y="6021900"/>
            <a:ext cx="1243600" cy="148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6" name="Google Shape;832;p73">
            <a:extLst>
              <a:ext uri="{FF2B5EF4-FFF2-40B4-BE49-F238E27FC236}">
                <a16:creationId xmlns:a16="http://schemas.microsoft.com/office/drawing/2014/main" id="{EDF2687B-00FD-B944-93E6-06AC3C490E0B}"/>
              </a:ext>
            </a:extLst>
          </p:cNvPr>
          <p:cNvSpPr/>
          <p:nvPr/>
        </p:nvSpPr>
        <p:spPr>
          <a:xfrm>
            <a:off x="8551033" y="5976500"/>
            <a:ext cx="1243600" cy="148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pic>
        <p:nvPicPr>
          <p:cNvPr id="27" name="Google Shape;833;p73">
            <a:extLst>
              <a:ext uri="{FF2B5EF4-FFF2-40B4-BE49-F238E27FC236}">
                <a16:creationId xmlns:a16="http://schemas.microsoft.com/office/drawing/2014/main" id="{20C19C2C-1F4A-9D4B-9EBF-6B0E6E437ADC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2900" y="3028351"/>
            <a:ext cx="7612232" cy="2821285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835;p73">
            <a:extLst>
              <a:ext uri="{FF2B5EF4-FFF2-40B4-BE49-F238E27FC236}">
                <a16:creationId xmlns:a16="http://schemas.microsoft.com/office/drawing/2014/main" id="{1045AF8E-3790-F443-9E04-FB4F00A3B677}"/>
              </a:ext>
            </a:extLst>
          </p:cNvPr>
          <p:cNvSpPr/>
          <p:nvPr/>
        </p:nvSpPr>
        <p:spPr>
          <a:xfrm>
            <a:off x="5219300" y="2956167"/>
            <a:ext cx="4011600" cy="1477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pic>
        <p:nvPicPr>
          <p:cNvPr id="30" name="Google Shape;833;p73">
            <a:extLst>
              <a:ext uri="{FF2B5EF4-FFF2-40B4-BE49-F238E27FC236}">
                <a16:creationId xmlns:a16="http://schemas.microsoft.com/office/drawing/2014/main" id="{195D9751-A52A-F14E-851C-BC2603D0700F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52658" b="1918"/>
          <a:stretch/>
        </p:blipFill>
        <p:spPr>
          <a:xfrm>
            <a:off x="6805696" y="2997882"/>
            <a:ext cx="3603761" cy="2767185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834;p73">
            <a:extLst>
              <a:ext uri="{FF2B5EF4-FFF2-40B4-BE49-F238E27FC236}">
                <a16:creationId xmlns:a16="http://schemas.microsoft.com/office/drawing/2014/main" id="{351BF70B-2767-B64F-9D66-77605908D578}"/>
              </a:ext>
            </a:extLst>
          </p:cNvPr>
          <p:cNvSpPr/>
          <p:nvPr/>
        </p:nvSpPr>
        <p:spPr>
          <a:xfrm>
            <a:off x="5192400" y="4287467"/>
            <a:ext cx="1613296" cy="1838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9D15FB0-43D1-0653-0481-13836FCD3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F45D5-C091-2E4F-8430-35B0416CC0E0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59801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p78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vert="horz" wrap="square" lIns="121900" tIns="121900" rIns="121900" bIns="168000" rtlCol="0" anchor="t" anchorCtr="0">
            <a:normAutofit/>
          </a:bodyPr>
          <a:lstStyle/>
          <a:p>
            <a:pPr marL="0" indent="0">
              <a:buSzPts val="1400"/>
              <a:buNone/>
            </a:pPr>
            <a:r>
              <a:rPr lang="es" b="1" dirty="0"/>
              <a:t>Implementation: </a:t>
            </a:r>
            <a:endParaRPr dirty="0"/>
          </a:p>
          <a:p>
            <a:pPr marL="0" indent="0">
              <a:spcBef>
                <a:spcPts val="1600"/>
              </a:spcBef>
              <a:buNone/>
            </a:pPr>
            <a:endParaRPr sz="1867" dirty="0"/>
          </a:p>
          <a:p>
            <a:pPr marL="0" indent="0">
              <a:spcBef>
                <a:spcPts val="1600"/>
              </a:spcBef>
              <a:buNone/>
            </a:pPr>
            <a:endParaRPr sz="1867" dirty="0"/>
          </a:p>
          <a:p>
            <a:pPr marL="0" indent="0">
              <a:spcBef>
                <a:spcPts val="1600"/>
              </a:spcBef>
              <a:buNone/>
            </a:pPr>
            <a:endParaRPr sz="1867" dirty="0"/>
          </a:p>
          <a:p>
            <a:pPr marL="0" indent="0">
              <a:spcBef>
                <a:spcPts val="1600"/>
              </a:spcBef>
              <a:buNone/>
            </a:pPr>
            <a:endParaRPr sz="1867" dirty="0"/>
          </a:p>
          <a:p>
            <a:pPr marL="0" indent="0">
              <a:spcBef>
                <a:spcPts val="1600"/>
              </a:spcBef>
              <a:buNone/>
            </a:pPr>
            <a:endParaRPr sz="1867" dirty="0"/>
          </a:p>
          <a:p>
            <a:pPr marL="1219170" indent="0">
              <a:spcBef>
                <a:spcPts val="1600"/>
              </a:spcBef>
              <a:buNone/>
            </a:pPr>
            <a:endParaRPr sz="1867" dirty="0"/>
          </a:p>
          <a:p>
            <a:pPr indent="0">
              <a:spcBef>
                <a:spcPts val="1600"/>
              </a:spcBef>
              <a:spcAft>
                <a:spcPts val="1600"/>
              </a:spcAft>
              <a:buNone/>
            </a:pPr>
            <a:endParaRPr b="1" dirty="0"/>
          </a:p>
        </p:txBody>
      </p:sp>
      <p:sp>
        <p:nvSpPr>
          <p:cNvPr id="921" name="Google Shape;921;p78"/>
          <p:cNvSpPr txBox="1"/>
          <p:nvPr/>
        </p:nvSpPr>
        <p:spPr>
          <a:xfrm>
            <a:off x="1485867" y="5829500"/>
            <a:ext cx="16000" cy="61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endParaRPr sz="2400"/>
          </a:p>
        </p:txBody>
      </p:sp>
      <p:sp>
        <p:nvSpPr>
          <p:cNvPr id="922" name="Google Shape;922;p78"/>
          <p:cNvSpPr/>
          <p:nvPr/>
        </p:nvSpPr>
        <p:spPr>
          <a:xfrm>
            <a:off x="3749600" y="2931600"/>
            <a:ext cx="420400" cy="271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23" name="Google Shape;923;p78"/>
          <p:cNvSpPr/>
          <p:nvPr/>
        </p:nvSpPr>
        <p:spPr>
          <a:xfrm>
            <a:off x="3506100" y="3388800"/>
            <a:ext cx="420400" cy="271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24" name="Google Shape;924;p78"/>
          <p:cNvSpPr/>
          <p:nvPr/>
        </p:nvSpPr>
        <p:spPr>
          <a:xfrm>
            <a:off x="3749600" y="3846000"/>
            <a:ext cx="420400" cy="271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25" name="Google Shape;925;p78"/>
          <p:cNvSpPr/>
          <p:nvPr/>
        </p:nvSpPr>
        <p:spPr>
          <a:xfrm>
            <a:off x="3558667" y="4303200"/>
            <a:ext cx="420400" cy="271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26" name="Google Shape;926;p78"/>
          <p:cNvSpPr/>
          <p:nvPr/>
        </p:nvSpPr>
        <p:spPr>
          <a:xfrm>
            <a:off x="4410000" y="4777900"/>
            <a:ext cx="420400" cy="271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27" name="Google Shape;927;p78"/>
          <p:cNvSpPr/>
          <p:nvPr/>
        </p:nvSpPr>
        <p:spPr>
          <a:xfrm>
            <a:off x="3329200" y="5217600"/>
            <a:ext cx="420400" cy="271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28" name="Google Shape;928;p78"/>
          <p:cNvSpPr/>
          <p:nvPr/>
        </p:nvSpPr>
        <p:spPr>
          <a:xfrm>
            <a:off x="2153767" y="6021900"/>
            <a:ext cx="1243600" cy="148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29" name="Google Shape;929;p78"/>
          <p:cNvSpPr/>
          <p:nvPr/>
        </p:nvSpPr>
        <p:spPr>
          <a:xfrm>
            <a:off x="5176400" y="6021900"/>
            <a:ext cx="1243600" cy="148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30" name="Google Shape;930;p78"/>
          <p:cNvSpPr/>
          <p:nvPr/>
        </p:nvSpPr>
        <p:spPr>
          <a:xfrm>
            <a:off x="8551033" y="5976500"/>
            <a:ext cx="1243600" cy="148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pic>
        <p:nvPicPr>
          <p:cNvPr id="931" name="Google Shape;931;p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8673" y="2141184"/>
            <a:ext cx="2570401" cy="3348033"/>
          </a:xfrm>
          <a:prstGeom prst="rect">
            <a:avLst/>
          </a:prstGeom>
          <a:noFill/>
          <a:ln>
            <a:noFill/>
          </a:ln>
        </p:spPr>
      </p:pic>
      <p:sp>
        <p:nvSpPr>
          <p:cNvPr id="932" name="Google Shape;932;p78"/>
          <p:cNvSpPr txBox="1"/>
          <p:nvPr/>
        </p:nvSpPr>
        <p:spPr>
          <a:xfrm>
            <a:off x="1845367" y="5489201"/>
            <a:ext cx="1713300" cy="61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s" sz="2400"/>
              <a:t>SIGMA-like</a:t>
            </a:r>
            <a:endParaRPr sz="2400"/>
          </a:p>
        </p:txBody>
      </p:sp>
      <p:sp>
        <p:nvSpPr>
          <p:cNvPr id="18" name="Footer Placeholder 10">
            <a:extLst>
              <a:ext uri="{FF2B5EF4-FFF2-40B4-BE49-F238E27FC236}">
                <a16:creationId xmlns:a16="http://schemas.microsoft.com/office/drawing/2014/main" id="{83D5231C-9AE1-7A4C-8531-BA50445C3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1" y="6356350"/>
            <a:ext cx="7475054" cy="365125"/>
          </a:xfrm>
        </p:spPr>
        <p:txBody>
          <a:bodyPr/>
          <a:lstStyle/>
          <a:p>
            <a:r>
              <a:rPr lang="en-US"/>
              <a:t>STONNE Tutorial @ ASPLOS 2023</a:t>
            </a:r>
            <a:endParaRPr lang="en-US" dirty="0"/>
          </a:p>
        </p:txBody>
      </p:sp>
      <p:sp>
        <p:nvSpPr>
          <p:cNvPr id="21" name="Google Shape;803;p72">
            <a:extLst>
              <a:ext uri="{FF2B5EF4-FFF2-40B4-BE49-F238E27FC236}">
                <a16:creationId xmlns:a16="http://schemas.microsoft.com/office/drawing/2014/main" id="{3C459090-828B-6E45-A942-EB4B35E4B6F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245206"/>
            <a:ext cx="10515600" cy="981562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s" dirty="0"/>
              <a:t>UC#3: Filter Scheduling in Sparse Accelerators</a:t>
            </a:r>
            <a:endParaRPr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62A1D2D-C6CC-56D2-C403-F0A2ADD31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F45D5-C091-2E4F-8430-35B0416CC0E0}" type="slidenum">
              <a:rPr lang="en-US" smtClean="0"/>
              <a:t>61</a:t>
            </a:fld>
            <a:endParaRPr lang="en-US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Google Shape;938;p79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vert="horz" wrap="square" lIns="121900" tIns="121900" rIns="121900" bIns="168000" rtlCol="0" anchor="t" anchorCtr="0">
            <a:normAutofit/>
          </a:bodyPr>
          <a:lstStyle/>
          <a:p>
            <a:pPr marL="0" indent="0">
              <a:buSzPts val="1400"/>
              <a:buNone/>
            </a:pPr>
            <a:r>
              <a:rPr lang="es" b="1" dirty="0"/>
              <a:t>Implementation: </a:t>
            </a:r>
            <a:endParaRPr dirty="0"/>
          </a:p>
          <a:p>
            <a:pPr marL="0" indent="0">
              <a:spcBef>
                <a:spcPts val="1600"/>
              </a:spcBef>
              <a:buNone/>
            </a:pPr>
            <a:endParaRPr sz="1867" dirty="0"/>
          </a:p>
          <a:p>
            <a:pPr marL="0" indent="0">
              <a:spcBef>
                <a:spcPts val="1600"/>
              </a:spcBef>
              <a:buNone/>
            </a:pPr>
            <a:endParaRPr sz="1867" dirty="0"/>
          </a:p>
          <a:p>
            <a:pPr marL="0" indent="0">
              <a:spcBef>
                <a:spcPts val="1600"/>
              </a:spcBef>
              <a:buNone/>
            </a:pPr>
            <a:endParaRPr sz="1867" dirty="0"/>
          </a:p>
          <a:p>
            <a:pPr marL="0" indent="0">
              <a:spcBef>
                <a:spcPts val="1600"/>
              </a:spcBef>
              <a:buNone/>
            </a:pPr>
            <a:endParaRPr sz="1867" dirty="0"/>
          </a:p>
          <a:p>
            <a:pPr marL="0" indent="0">
              <a:spcBef>
                <a:spcPts val="1600"/>
              </a:spcBef>
              <a:buNone/>
            </a:pPr>
            <a:endParaRPr sz="1867" dirty="0"/>
          </a:p>
          <a:p>
            <a:pPr marL="1219170" indent="0">
              <a:spcBef>
                <a:spcPts val="1600"/>
              </a:spcBef>
              <a:buNone/>
            </a:pPr>
            <a:endParaRPr sz="1867" dirty="0"/>
          </a:p>
          <a:p>
            <a:pPr indent="0">
              <a:spcBef>
                <a:spcPts val="1600"/>
              </a:spcBef>
              <a:spcAft>
                <a:spcPts val="1600"/>
              </a:spcAft>
              <a:buNone/>
            </a:pPr>
            <a:endParaRPr b="1" dirty="0"/>
          </a:p>
        </p:txBody>
      </p:sp>
      <p:sp>
        <p:nvSpPr>
          <p:cNvPr id="940" name="Google Shape;940;p79"/>
          <p:cNvSpPr txBox="1"/>
          <p:nvPr/>
        </p:nvSpPr>
        <p:spPr>
          <a:xfrm>
            <a:off x="1485867" y="5829500"/>
            <a:ext cx="16000" cy="61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endParaRPr sz="2400"/>
          </a:p>
        </p:txBody>
      </p:sp>
      <p:sp>
        <p:nvSpPr>
          <p:cNvPr id="941" name="Google Shape;941;p79"/>
          <p:cNvSpPr/>
          <p:nvPr/>
        </p:nvSpPr>
        <p:spPr>
          <a:xfrm>
            <a:off x="3749600" y="2931600"/>
            <a:ext cx="420400" cy="271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42" name="Google Shape;942;p79"/>
          <p:cNvSpPr/>
          <p:nvPr/>
        </p:nvSpPr>
        <p:spPr>
          <a:xfrm>
            <a:off x="3506100" y="3388800"/>
            <a:ext cx="420400" cy="271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43" name="Google Shape;943;p79"/>
          <p:cNvSpPr/>
          <p:nvPr/>
        </p:nvSpPr>
        <p:spPr>
          <a:xfrm>
            <a:off x="3749600" y="3846000"/>
            <a:ext cx="420400" cy="271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44" name="Google Shape;944;p79"/>
          <p:cNvSpPr/>
          <p:nvPr/>
        </p:nvSpPr>
        <p:spPr>
          <a:xfrm>
            <a:off x="3558667" y="4303200"/>
            <a:ext cx="420400" cy="271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45" name="Google Shape;945;p79"/>
          <p:cNvSpPr/>
          <p:nvPr/>
        </p:nvSpPr>
        <p:spPr>
          <a:xfrm>
            <a:off x="4410000" y="4777900"/>
            <a:ext cx="420400" cy="271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46" name="Google Shape;946;p79"/>
          <p:cNvSpPr/>
          <p:nvPr/>
        </p:nvSpPr>
        <p:spPr>
          <a:xfrm>
            <a:off x="3329200" y="5217600"/>
            <a:ext cx="420400" cy="271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47" name="Google Shape;947;p79"/>
          <p:cNvSpPr/>
          <p:nvPr/>
        </p:nvSpPr>
        <p:spPr>
          <a:xfrm>
            <a:off x="2153767" y="6021900"/>
            <a:ext cx="1243600" cy="148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48" name="Google Shape;948;p79"/>
          <p:cNvSpPr/>
          <p:nvPr/>
        </p:nvSpPr>
        <p:spPr>
          <a:xfrm>
            <a:off x="5176400" y="6021900"/>
            <a:ext cx="1243600" cy="148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49" name="Google Shape;949;p79"/>
          <p:cNvSpPr/>
          <p:nvPr/>
        </p:nvSpPr>
        <p:spPr>
          <a:xfrm>
            <a:off x="8551033" y="5976500"/>
            <a:ext cx="1243600" cy="148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pic>
        <p:nvPicPr>
          <p:cNvPr id="950" name="Google Shape;950;p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8673" y="2141184"/>
            <a:ext cx="2570401" cy="3348033"/>
          </a:xfrm>
          <a:prstGeom prst="rect">
            <a:avLst/>
          </a:prstGeom>
          <a:noFill/>
          <a:ln>
            <a:noFill/>
          </a:ln>
        </p:spPr>
      </p:pic>
      <p:sp>
        <p:nvSpPr>
          <p:cNvPr id="951" name="Google Shape;951;p79"/>
          <p:cNvSpPr txBox="1"/>
          <p:nvPr/>
        </p:nvSpPr>
        <p:spPr>
          <a:xfrm>
            <a:off x="1845366" y="5489201"/>
            <a:ext cx="2081133" cy="61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s" sz="2400" dirty="0"/>
              <a:t>SIGMA-like</a:t>
            </a:r>
            <a:endParaRPr sz="2400" dirty="0"/>
          </a:p>
        </p:txBody>
      </p:sp>
      <p:sp>
        <p:nvSpPr>
          <p:cNvPr id="952" name="Google Shape;952;p79"/>
          <p:cNvSpPr/>
          <p:nvPr/>
        </p:nvSpPr>
        <p:spPr>
          <a:xfrm>
            <a:off x="3958033" y="3481667"/>
            <a:ext cx="569200" cy="364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F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53" name="Google Shape;953;p79"/>
          <p:cNvSpPr txBox="1"/>
          <p:nvPr/>
        </p:nvSpPr>
        <p:spPr>
          <a:xfrm>
            <a:off x="4597367" y="3117368"/>
            <a:ext cx="2102000" cy="2092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s" sz="2400" dirty="0"/>
              <a:t>We do not require </a:t>
            </a:r>
            <a:endParaRPr sz="2400" dirty="0"/>
          </a:p>
          <a:p>
            <a:r>
              <a:rPr lang="es" sz="2400" dirty="0"/>
              <a:t>modifications in the accelerator</a:t>
            </a:r>
            <a:endParaRPr sz="2400" dirty="0"/>
          </a:p>
        </p:txBody>
      </p:sp>
      <p:sp>
        <p:nvSpPr>
          <p:cNvPr id="954" name="Google Shape;954;p79"/>
          <p:cNvSpPr/>
          <p:nvPr/>
        </p:nvSpPr>
        <p:spPr>
          <a:xfrm>
            <a:off x="4645100" y="3117366"/>
            <a:ext cx="1774900" cy="2092839"/>
          </a:xfrm>
          <a:prstGeom prst="rect">
            <a:avLst/>
          </a:prstGeom>
          <a:noFill/>
          <a:ln w="1905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1" name="Footer Placeholder 10">
            <a:extLst>
              <a:ext uri="{FF2B5EF4-FFF2-40B4-BE49-F238E27FC236}">
                <a16:creationId xmlns:a16="http://schemas.microsoft.com/office/drawing/2014/main" id="{C3EBAA1A-E5D5-6444-A5AE-3DE330479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1" y="6356350"/>
            <a:ext cx="7475054" cy="365125"/>
          </a:xfrm>
        </p:spPr>
        <p:txBody>
          <a:bodyPr/>
          <a:lstStyle/>
          <a:p>
            <a:r>
              <a:rPr lang="en-US"/>
              <a:t>STONNE Tutorial @ ASPLOS 2023</a:t>
            </a:r>
            <a:endParaRPr lang="en-US" dirty="0"/>
          </a:p>
        </p:txBody>
      </p:sp>
      <p:sp>
        <p:nvSpPr>
          <p:cNvPr id="24" name="Google Shape;803;p72">
            <a:extLst>
              <a:ext uri="{FF2B5EF4-FFF2-40B4-BE49-F238E27FC236}">
                <a16:creationId xmlns:a16="http://schemas.microsoft.com/office/drawing/2014/main" id="{BE9CA230-EF76-9343-8D2A-CC177D8D36E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245206"/>
            <a:ext cx="10515600" cy="981562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s" dirty="0"/>
              <a:t>UC#3: Filter Scheduling in Sparse Accelerators</a:t>
            </a:r>
            <a:endParaRPr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7BC3910-9EF7-FD77-431C-24543388C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F45D5-C091-2E4F-8430-35B0416CC0E0}" type="slidenum">
              <a:rPr lang="en-US" smtClean="0"/>
              <a:t>62</a:t>
            </a:fld>
            <a:endParaRPr lang="en-US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" name="Google Shape;960;p80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vert="horz" wrap="square" lIns="121900" tIns="121900" rIns="121900" bIns="168000" rtlCol="0" anchor="t" anchorCtr="0">
            <a:normAutofit/>
          </a:bodyPr>
          <a:lstStyle/>
          <a:p>
            <a:pPr marL="0" indent="0">
              <a:buSzPts val="1400"/>
              <a:buNone/>
            </a:pPr>
            <a:r>
              <a:rPr lang="es" b="1" dirty="0"/>
              <a:t>Implementation: </a:t>
            </a:r>
            <a:endParaRPr dirty="0"/>
          </a:p>
          <a:p>
            <a:pPr marL="0" indent="0">
              <a:spcBef>
                <a:spcPts val="1600"/>
              </a:spcBef>
              <a:buNone/>
            </a:pPr>
            <a:endParaRPr sz="1867" dirty="0"/>
          </a:p>
          <a:p>
            <a:pPr marL="0" indent="0">
              <a:spcBef>
                <a:spcPts val="1600"/>
              </a:spcBef>
              <a:buNone/>
            </a:pPr>
            <a:endParaRPr sz="1867" dirty="0"/>
          </a:p>
          <a:p>
            <a:pPr marL="0" indent="0">
              <a:spcBef>
                <a:spcPts val="1600"/>
              </a:spcBef>
              <a:buNone/>
            </a:pPr>
            <a:endParaRPr sz="1867" dirty="0"/>
          </a:p>
          <a:p>
            <a:pPr marL="0" indent="0">
              <a:spcBef>
                <a:spcPts val="1600"/>
              </a:spcBef>
              <a:buNone/>
            </a:pPr>
            <a:endParaRPr sz="1867" dirty="0"/>
          </a:p>
          <a:p>
            <a:pPr marL="0" indent="0">
              <a:spcBef>
                <a:spcPts val="1600"/>
              </a:spcBef>
              <a:buNone/>
            </a:pPr>
            <a:endParaRPr sz="1867" dirty="0"/>
          </a:p>
          <a:p>
            <a:pPr marL="1219170" indent="0">
              <a:spcBef>
                <a:spcPts val="1600"/>
              </a:spcBef>
              <a:buNone/>
            </a:pPr>
            <a:endParaRPr sz="1867" dirty="0"/>
          </a:p>
          <a:p>
            <a:pPr indent="0">
              <a:spcBef>
                <a:spcPts val="1600"/>
              </a:spcBef>
              <a:spcAft>
                <a:spcPts val="1600"/>
              </a:spcAft>
              <a:buNone/>
            </a:pPr>
            <a:endParaRPr b="1" dirty="0"/>
          </a:p>
        </p:txBody>
      </p:sp>
      <p:sp>
        <p:nvSpPr>
          <p:cNvPr id="962" name="Google Shape;962;p80"/>
          <p:cNvSpPr txBox="1"/>
          <p:nvPr/>
        </p:nvSpPr>
        <p:spPr>
          <a:xfrm>
            <a:off x="1485867" y="5829500"/>
            <a:ext cx="16000" cy="61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endParaRPr sz="2400"/>
          </a:p>
        </p:txBody>
      </p:sp>
      <p:sp>
        <p:nvSpPr>
          <p:cNvPr id="963" name="Google Shape;963;p80"/>
          <p:cNvSpPr/>
          <p:nvPr/>
        </p:nvSpPr>
        <p:spPr>
          <a:xfrm>
            <a:off x="3749600" y="2931600"/>
            <a:ext cx="420400" cy="271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64" name="Google Shape;964;p80"/>
          <p:cNvSpPr/>
          <p:nvPr/>
        </p:nvSpPr>
        <p:spPr>
          <a:xfrm>
            <a:off x="3506100" y="3388800"/>
            <a:ext cx="420400" cy="271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65" name="Google Shape;965;p80"/>
          <p:cNvSpPr/>
          <p:nvPr/>
        </p:nvSpPr>
        <p:spPr>
          <a:xfrm>
            <a:off x="3749600" y="3846000"/>
            <a:ext cx="420400" cy="271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66" name="Google Shape;966;p80"/>
          <p:cNvSpPr/>
          <p:nvPr/>
        </p:nvSpPr>
        <p:spPr>
          <a:xfrm>
            <a:off x="3558667" y="4303200"/>
            <a:ext cx="420400" cy="271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67" name="Google Shape;967;p80"/>
          <p:cNvSpPr/>
          <p:nvPr/>
        </p:nvSpPr>
        <p:spPr>
          <a:xfrm>
            <a:off x="4410000" y="4777900"/>
            <a:ext cx="420400" cy="271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68" name="Google Shape;968;p80"/>
          <p:cNvSpPr/>
          <p:nvPr/>
        </p:nvSpPr>
        <p:spPr>
          <a:xfrm>
            <a:off x="3329200" y="5217600"/>
            <a:ext cx="420400" cy="271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69" name="Google Shape;969;p80"/>
          <p:cNvSpPr/>
          <p:nvPr/>
        </p:nvSpPr>
        <p:spPr>
          <a:xfrm>
            <a:off x="2153767" y="6021900"/>
            <a:ext cx="1243600" cy="148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70" name="Google Shape;970;p80"/>
          <p:cNvSpPr/>
          <p:nvPr/>
        </p:nvSpPr>
        <p:spPr>
          <a:xfrm>
            <a:off x="5176400" y="6021900"/>
            <a:ext cx="1243600" cy="148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71" name="Google Shape;971;p80"/>
          <p:cNvSpPr/>
          <p:nvPr/>
        </p:nvSpPr>
        <p:spPr>
          <a:xfrm>
            <a:off x="8551033" y="5976500"/>
            <a:ext cx="1243600" cy="148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pic>
        <p:nvPicPr>
          <p:cNvPr id="972" name="Google Shape;972;p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8673" y="2141184"/>
            <a:ext cx="2570401" cy="3348033"/>
          </a:xfrm>
          <a:prstGeom prst="rect">
            <a:avLst/>
          </a:prstGeom>
          <a:noFill/>
          <a:ln>
            <a:noFill/>
          </a:ln>
        </p:spPr>
      </p:pic>
      <p:sp>
        <p:nvSpPr>
          <p:cNvPr id="973" name="Google Shape;973;p80"/>
          <p:cNvSpPr txBox="1"/>
          <p:nvPr/>
        </p:nvSpPr>
        <p:spPr>
          <a:xfrm>
            <a:off x="1845367" y="5489201"/>
            <a:ext cx="1771866" cy="61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s" sz="2400" dirty="0"/>
              <a:t>SIGMA-like</a:t>
            </a:r>
            <a:endParaRPr sz="2400" dirty="0"/>
          </a:p>
        </p:txBody>
      </p:sp>
      <p:sp>
        <p:nvSpPr>
          <p:cNvPr id="974" name="Google Shape;974;p80"/>
          <p:cNvSpPr/>
          <p:nvPr/>
        </p:nvSpPr>
        <p:spPr>
          <a:xfrm>
            <a:off x="3958033" y="3481667"/>
            <a:ext cx="569200" cy="364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F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pic>
        <p:nvPicPr>
          <p:cNvPr id="977" name="Google Shape;977;p8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93067" y="2093967"/>
            <a:ext cx="4359535" cy="15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978" name="Google Shape;978;p80"/>
          <p:cNvSpPr/>
          <p:nvPr/>
        </p:nvSpPr>
        <p:spPr>
          <a:xfrm>
            <a:off x="7636533" y="2798467"/>
            <a:ext cx="914400" cy="7636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3" name="Footer Placeholder 10">
            <a:extLst>
              <a:ext uri="{FF2B5EF4-FFF2-40B4-BE49-F238E27FC236}">
                <a16:creationId xmlns:a16="http://schemas.microsoft.com/office/drawing/2014/main" id="{14BDC04F-367B-D946-8CC5-0EC8ACB63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1" y="6356350"/>
            <a:ext cx="7475054" cy="365125"/>
          </a:xfrm>
        </p:spPr>
        <p:txBody>
          <a:bodyPr/>
          <a:lstStyle/>
          <a:p>
            <a:r>
              <a:rPr lang="en-US"/>
              <a:t>STONNE Tutorial @ ASPLOS 2023</a:t>
            </a:r>
            <a:endParaRPr lang="en-US" dirty="0"/>
          </a:p>
        </p:txBody>
      </p:sp>
      <p:sp>
        <p:nvSpPr>
          <p:cNvPr id="24" name="Google Shape;953;p79">
            <a:extLst>
              <a:ext uri="{FF2B5EF4-FFF2-40B4-BE49-F238E27FC236}">
                <a16:creationId xmlns:a16="http://schemas.microsoft.com/office/drawing/2014/main" id="{E69FA7A5-15E5-AD43-AF54-2258B2BD6E4C}"/>
              </a:ext>
            </a:extLst>
          </p:cNvPr>
          <p:cNvSpPr txBox="1"/>
          <p:nvPr/>
        </p:nvSpPr>
        <p:spPr>
          <a:xfrm>
            <a:off x="4597367" y="3117368"/>
            <a:ext cx="2102000" cy="2092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s" sz="2400" dirty="0"/>
              <a:t>We do not require </a:t>
            </a:r>
            <a:endParaRPr sz="2400" dirty="0"/>
          </a:p>
          <a:p>
            <a:r>
              <a:rPr lang="es" sz="2400" dirty="0"/>
              <a:t>modifications in the accelerator</a:t>
            </a:r>
            <a:endParaRPr sz="2400" dirty="0"/>
          </a:p>
        </p:txBody>
      </p:sp>
      <p:sp>
        <p:nvSpPr>
          <p:cNvPr id="25" name="Google Shape;954;p79">
            <a:extLst>
              <a:ext uri="{FF2B5EF4-FFF2-40B4-BE49-F238E27FC236}">
                <a16:creationId xmlns:a16="http://schemas.microsoft.com/office/drawing/2014/main" id="{EB3BAFF8-67F6-6441-B854-FD5F7ED1E930}"/>
              </a:ext>
            </a:extLst>
          </p:cNvPr>
          <p:cNvSpPr/>
          <p:nvPr/>
        </p:nvSpPr>
        <p:spPr>
          <a:xfrm>
            <a:off x="4645100" y="3117366"/>
            <a:ext cx="1774900" cy="2092839"/>
          </a:xfrm>
          <a:prstGeom prst="rect">
            <a:avLst/>
          </a:prstGeom>
          <a:noFill/>
          <a:ln w="1905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8" name="Google Shape;803;p72">
            <a:extLst>
              <a:ext uri="{FF2B5EF4-FFF2-40B4-BE49-F238E27FC236}">
                <a16:creationId xmlns:a16="http://schemas.microsoft.com/office/drawing/2014/main" id="{FC7C57AE-07DD-5947-8D4D-24F676C3C14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245206"/>
            <a:ext cx="10515600" cy="981562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s" dirty="0"/>
              <a:t>UC#3: Filter Scheduling in Sparse Accelerators</a:t>
            </a:r>
            <a:endParaRPr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2361821-59BC-A705-954B-A77C58B86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F45D5-C091-2E4F-8430-35B0416CC0E0}" type="slidenum">
              <a:rPr lang="en-US" smtClean="0"/>
              <a:t>63</a:t>
            </a:fld>
            <a:endParaRPr lang="en-US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" name="Google Shape;984;p81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vert="horz" wrap="square" lIns="121900" tIns="121900" rIns="121900" bIns="168000" rtlCol="0" anchor="t" anchorCtr="0">
            <a:normAutofit/>
          </a:bodyPr>
          <a:lstStyle/>
          <a:p>
            <a:pPr marL="0" indent="0">
              <a:buSzPts val="1400"/>
              <a:buNone/>
            </a:pPr>
            <a:r>
              <a:rPr lang="es" b="1" dirty="0"/>
              <a:t>Implementation: </a:t>
            </a:r>
            <a:endParaRPr dirty="0"/>
          </a:p>
          <a:p>
            <a:pPr marL="0" indent="0">
              <a:spcBef>
                <a:spcPts val="1600"/>
              </a:spcBef>
              <a:buNone/>
            </a:pPr>
            <a:endParaRPr sz="1867" dirty="0"/>
          </a:p>
          <a:p>
            <a:pPr marL="0" indent="0">
              <a:spcBef>
                <a:spcPts val="1600"/>
              </a:spcBef>
              <a:buNone/>
            </a:pPr>
            <a:endParaRPr sz="1867" dirty="0"/>
          </a:p>
          <a:p>
            <a:pPr marL="0" indent="0">
              <a:spcBef>
                <a:spcPts val="1600"/>
              </a:spcBef>
              <a:buNone/>
            </a:pPr>
            <a:endParaRPr sz="1867" dirty="0"/>
          </a:p>
          <a:p>
            <a:pPr marL="0" indent="0">
              <a:spcBef>
                <a:spcPts val="1600"/>
              </a:spcBef>
              <a:buNone/>
            </a:pPr>
            <a:endParaRPr sz="1867" dirty="0"/>
          </a:p>
          <a:p>
            <a:pPr marL="0" indent="0">
              <a:spcBef>
                <a:spcPts val="1600"/>
              </a:spcBef>
              <a:buNone/>
            </a:pPr>
            <a:endParaRPr sz="1867" dirty="0"/>
          </a:p>
          <a:p>
            <a:pPr marL="1219170" indent="0">
              <a:spcBef>
                <a:spcPts val="1600"/>
              </a:spcBef>
              <a:buNone/>
            </a:pPr>
            <a:endParaRPr sz="1867" dirty="0"/>
          </a:p>
          <a:p>
            <a:pPr indent="0">
              <a:spcBef>
                <a:spcPts val="1600"/>
              </a:spcBef>
              <a:spcAft>
                <a:spcPts val="1600"/>
              </a:spcAft>
              <a:buNone/>
            </a:pPr>
            <a:endParaRPr b="1" dirty="0"/>
          </a:p>
        </p:txBody>
      </p:sp>
      <p:sp>
        <p:nvSpPr>
          <p:cNvPr id="986" name="Google Shape;986;p81"/>
          <p:cNvSpPr txBox="1"/>
          <p:nvPr/>
        </p:nvSpPr>
        <p:spPr>
          <a:xfrm>
            <a:off x="1485867" y="5829500"/>
            <a:ext cx="16000" cy="61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endParaRPr sz="2400"/>
          </a:p>
        </p:txBody>
      </p:sp>
      <p:sp>
        <p:nvSpPr>
          <p:cNvPr id="987" name="Google Shape;987;p81"/>
          <p:cNvSpPr/>
          <p:nvPr/>
        </p:nvSpPr>
        <p:spPr>
          <a:xfrm>
            <a:off x="3749600" y="2931600"/>
            <a:ext cx="420400" cy="271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88" name="Google Shape;988;p81"/>
          <p:cNvSpPr/>
          <p:nvPr/>
        </p:nvSpPr>
        <p:spPr>
          <a:xfrm>
            <a:off x="3506100" y="3388800"/>
            <a:ext cx="420400" cy="271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89" name="Google Shape;989;p81"/>
          <p:cNvSpPr/>
          <p:nvPr/>
        </p:nvSpPr>
        <p:spPr>
          <a:xfrm>
            <a:off x="3749600" y="3846000"/>
            <a:ext cx="420400" cy="271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90" name="Google Shape;990;p81"/>
          <p:cNvSpPr/>
          <p:nvPr/>
        </p:nvSpPr>
        <p:spPr>
          <a:xfrm>
            <a:off x="3558667" y="4303200"/>
            <a:ext cx="420400" cy="271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91" name="Google Shape;991;p81"/>
          <p:cNvSpPr/>
          <p:nvPr/>
        </p:nvSpPr>
        <p:spPr>
          <a:xfrm>
            <a:off x="4410000" y="4777900"/>
            <a:ext cx="420400" cy="271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92" name="Google Shape;992;p81"/>
          <p:cNvSpPr/>
          <p:nvPr/>
        </p:nvSpPr>
        <p:spPr>
          <a:xfrm>
            <a:off x="3329200" y="5217600"/>
            <a:ext cx="420400" cy="271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93" name="Google Shape;993;p81"/>
          <p:cNvSpPr/>
          <p:nvPr/>
        </p:nvSpPr>
        <p:spPr>
          <a:xfrm>
            <a:off x="2153767" y="6021900"/>
            <a:ext cx="1243600" cy="148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94" name="Google Shape;994;p81"/>
          <p:cNvSpPr/>
          <p:nvPr/>
        </p:nvSpPr>
        <p:spPr>
          <a:xfrm>
            <a:off x="5176400" y="6021900"/>
            <a:ext cx="1243600" cy="148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95" name="Google Shape;995;p81"/>
          <p:cNvSpPr/>
          <p:nvPr/>
        </p:nvSpPr>
        <p:spPr>
          <a:xfrm>
            <a:off x="8551033" y="5976500"/>
            <a:ext cx="1243600" cy="148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pic>
        <p:nvPicPr>
          <p:cNvPr id="996" name="Google Shape;996;p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8673" y="2141184"/>
            <a:ext cx="2570401" cy="3348033"/>
          </a:xfrm>
          <a:prstGeom prst="rect">
            <a:avLst/>
          </a:prstGeom>
          <a:noFill/>
          <a:ln>
            <a:noFill/>
          </a:ln>
        </p:spPr>
      </p:pic>
      <p:sp>
        <p:nvSpPr>
          <p:cNvPr id="997" name="Google Shape;997;p81"/>
          <p:cNvSpPr txBox="1"/>
          <p:nvPr/>
        </p:nvSpPr>
        <p:spPr>
          <a:xfrm>
            <a:off x="1845367" y="5489201"/>
            <a:ext cx="1771532" cy="61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s" sz="2400" dirty="0"/>
              <a:t>SIGMA-like</a:t>
            </a:r>
            <a:endParaRPr sz="2400" dirty="0"/>
          </a:p>
        </p:txBody>
      </p:sp>
      <p:sp>
        <p:nvSpPr>
          <p:cNvPr id="998" name="Google Shape;998;p81"/>
          <p:cNvSpPr/>
          <p:nvPr/>
        </p:nvSpPr>
        <p:spPr>
          <a:xfrm>
            <a:off x="3958033" y="3481667"/>
            <a:ext cx="569200" cy="364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F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pic>
        <p:nvPicPr>
          <p:cNvPr id="1001" name="Google Shape;1001;p8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93067" y="2093967"/>
            <a:ext cx="4359535" cy="15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2" name="Google Shape;1002;p81"/>
          <p:cNvSpPr/>
          <p:nvPr/>
        </p:nvSpPr>
        <p:spPr>
          <a:xfrm>
            <a:off x="7636533" y="2798467"/>
            <a:ext cx="914400" cy="7636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pic>
        <p:nvPicPr>
          <p:cNvPr id="1003" name="Google Shape;1003;p8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38501" y="4339867"/>
            <a:ext cx="1114767" cy="959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4" name="Google Shape;1004;p8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359634" y="4386319"/>
            <a:ext cx="1114767" cy="867007"/>
          </a:xfrm>
          <a:prstGeom prst="rect">
            <a:avLst/>
          </a:prstGeom>
          <a:noFill/>
          <a:ln>
            <a:noFill/>
          </a:ln>
        </p:spPr>
      </p:pic>
      <p:sp>
        <p:nvSpPr>
          <p:cNvPr id="1005" name="Google Shape;1005;p81"/>
          <p:cNvSpPr/>
          <p:nvPr/>
        </p:nvSpPr>
        <p:spPr>
          <a:xfrm rot="5400000">
            <a:off x="7958017" y="3747584"/>
            <a:ext cx="569200" cy="364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F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06" name="Google Shape;1006;p81"/>
          <p:cNvSpPr/>
          <p:nvPr/>
        </p:nvSpPr>
        <p:spPr>
          <a:xfrm>
            <a:off x="7085933" y="4240784"/>
            <a:ext cx="2464400" cy="10784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07" name="Google Shape;1007;p81"/>
          <p:cNvSpPr txBox="1"/>
          <p:nvPr/>
        </p:nvSpPr>
        <p:spPr>
          <a:xfrm>
            <a:off x="6145151" y="5345601"/>
            <a:ext cx="5020832" cy="984845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s" sz="2400"/>
              <a:t>Pre-simulation function to order the filters based on a certain heuristic</a:t>
            </a:r>
            <a:endParaRPr sz="2400"/>
          </a:p>
        </p:txBody>
      </p:sp>
      <p:sp>
        <p:nvSpPr>
          <p:cNvPr id="28" name="Footer Placeholder 10">
            <a:extLst>
              <a:ext uri="{FF2B5EF4-FFF2-40B4-BE49-F238E27FC236}">
                <a16:creationId xmlns:a16="http://schemas.microsoft.com/office/drawing/2014/main" id="{70818B82-DCDF-394E-ABEB-D4B10B95A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1" y="6356350"/>
            <a:ext cx="7475054" cy="365125"/>
          </a:xfrm>
        </p:spPr>
        <p:txBody>
          <a:bodyPr/>
          <a:lstStyle/>
          <a:p>
            <a:r>
              <a:rPr lang="en-US"/>
              <a:t>STONNE Tutorial @ ASPLOS 2023</a:t>
            </a:r>
            <a:endParaRPr lang="en-US" dirty="0"/>
          </a:p>
        </p:txBody>
      </p:sp>
      <p:sp>
        <p:nvSpPr>
          <p:cNvPr id="29" name="Google Shape;953;p79">
            <a:extLst>
              <a:ext uri="{FF2B5EF4-FFF2-40B4-BE49-F238E27FC236}">
                <a16:creationId xmlns:a16="http://schemas.microsoft.com/office/drawing/2014/main" id="{0B124172-5478-E447-8FA8-B71A73BC1A3C}"/>
              </a:ext>
            </a:extLst>
          </p:cNvPr>
          <p:cNvSpPr txBox="1"/>
          <p:nvPr/>
        </p:nvSpPr>
        <p:spPr>
          <a:xfrm>
            <a:off x="4597367" y="3117368"/>
            <a:ext cx="2102000" cy="2092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s" sz="2400" dirty="0"/>
              <a:t>We do not require </a:t>
            </a:r>
            <a:endParaRPr sz="2400" dirty="0"/>
          </a:p>
          <a:p>
            <a:r>
              <a:rPr lang="es" sz="2400" dirty="0"/>
              <a:t>modifications in the accelerator</a:t>
            </a:r>
            <a:endParaRPr sz="2400" dirty="0"/>
          </a:p>
        </p:txBody>
      </p:sp>
      <p:sp>
        <p:nvSpPr>
          <p:cNvPr id="30" name="Google Shape;954;p79">
            <a:extLst>
              <a:ext uri="{FF2B5EF4-FFF2-40B4-BE49-F238E27FC236}">
                <a16:creationId xmlns:a16="http://schemas.microsoft.com/office/drawing/2014/main" id="{44929860-48F0-A34A-A101-6E373D86D507}"/>
              </a:ext>
            </a:extLst>
          </p:cNvPr>
          <p:cNvSpPr/>
          <p:nvPr/>
        </p:nvSpPr>
        <p:spPr>
          <a:xfrm>
            <a:off x="4645100" y="3117366"/>
            <a:ext cx="1774900" cy="2092839"/>
          </a:xfrm>
          <a:prstGeom prst="rect">
            <a:avLst/>
          </a:prstGeom>
          <a:noFill/>
          <a:ln w="1905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3" name="Google Shape;803;p72">
            <a:extLst>
              <a:ext uri="{FF2B5EF4-FFF2-40B4-BE49-F238E27FC236}">
                <a16:creationId xmlns:a16="http://schemas.microsoft.com/office/drawing/2014/main" id="{E98EB13A-B9F3-E840-8CFF-33FD3220805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245206"/>
            <a:ext cx="10515600" cy="981562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s" dirty="0"/>
              <a:t>UC#3: Filter Scheduling in Sparse Accelerators</a:t>
            </a:r>
            <a:endParaRPr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AEC5B20-93FB-184C-526D-22DB7B67A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F45D5-C091-2E4F-8430-35B0416CC0E0}" type="slidenum">
              <a:rPr lang="en-US" smtClean="0"/>
              <a:t>64</a:t>
            </a:fld>
            <a:endParaRPr lang="en-US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" name="Google Shape;1013;p8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vert="horz" wrap="square" lIns="121900" tIns="121900" rIns="121900" bIns="168000" rtlCol="0" anchor="t" anchorCtr="0">
            <a:normAutofit/>
          </a:bodyPr>
          <a:lstStyle/>
          <a:p>
            <a:pPr marL="0" indent="0">
              <a:buSzPts val="1400"/>
              <a:buNone/>
            </a:pPr>
            <a:r>
              <a:rPr lang="es" b="1" dirty="0"/>
              <a:t>Implementation: </a:t>
            </a:r>
            <a:r>
              <a:rPr lang="es" dirty="0"/>
              <a:t>We implement two heuristic algorithms: </a:t>
            </a:r>
            <a:endParaRPr dirty="0"/>
          </a:p>
          <a:p>
            <a:pPr lvl="1"/>
            <a:r>
              <a:rPr lang="es" b="1" i="1" dirty="0"/>
              <a:t>Largest Filter First (LFF)</a:t>
            </a:r>
            <a:r>
              <a:rPr lang="es" b="1" dirty="0"/>
              <a:t>: </a:t>
            </a:r>
            <a:r>
              <a:rPr lang="es" dirty="0"/>
              <a:t>The filters are reordered so that the sparse controller always selects the largest available filter.</a:t>
            </a:r>
            <a:endParaRPr dirty="0"/>
          </a:p>
          <a:p>
            <a:pPr marL="0" indent="0">
              <a:spcBef>
                <a:spcPts val="1600"/>
              </a:spcBef>
              <a:buNone/>
            </a:pPr>
            <a:endParaRPr lang="es-ES" sz="2400" dirty="0"/>
          </a:p>
          <a:p>
            <a:pPr marL="0" indent="0">
              <a:spcBef>
                <a:spcPts val="1600"/>
              </a:spcBef>
              <a:buNone/>
            </a:pPr>
            <a:endParaRPr sz="2400" dirty="0"/>
          </a:p>
          <a:p>
            <a:pPr marL="0" indent="0">
              <a:spcBef>
                <a:spcPts val="1600"/>
              </a:spcBef>
              <a:buNone/>
            </a:pPr>
            <a:endParaRPr sz="2400" dirty="0"/>
          </a:p>
          <a:p>
            <a:pPr lvl="1">
              <a:spcBef>
                <a:spcPts val="1600"/>
              </a:spcBef>
            </a:pPr>
            <a:r>
              <a:rPr lang="es" b="1" i="1" dirty="0"/>
              <a:t>Random (RDM): </a:t>
            </a:r>
            <a:r>
              <a:rPr lang="es" dirty="0"/>
              <a:t>The filters are reordered randomly.</a:t>
            </a:r>
            <a:endParaRPr dirty="0"/>
          </a:p>
          <a:p>
            <a:pPr lvl="1"/>
            <a:r>
              <a:rPr lang="es" b="1" i="1" dirty="0"/>
              <a:t>No Schedule (NS): </a:t>
            </a:r>
            <a:r>
              <a:rPr lang="es" dirty="0"/>
              <a:t>The filters are selected as they are in the model.</a:t>
            </a:r>
            <a:endParaRPr dirty="0"/>
          </a:p>
          <a:p>
            <a:pPr marL="0" indent="0">
              <a:spcBef>
                <a:spcPts val="1600"/>
              </a:spcBef>
              <a:buNone/>
            </a:pPr>
            <a:endParaRPr sz="1867" dirty="0"/>
          </a:p>
          <a:p>
            <a:pPr marL="1219170" indent="0">
              <a:spcBef>
                <a:spcPts val="1600"/>
              </a:spcBef>
              <a:buNone/>
            </a:pPr>
            <a:endParaRPr sz="1867" dirty="0"/>
          </a:p>
          <a:p>
            <a:pPr indent="0">
              <a:spcBef>
                <a:spcPts val="1600"/>
              </a:spcBef>
              <a:spcAft>
                <a:spcPts val="1600"/>
              </a:spcAft>
              <a:buNone/>
            </a:pPr>
            <a:endParaRPr b="1" dirty="0"/>
          </a:p>
        </p:txBody>
      </p:sp>
      <p:sp>
        <p:nvSpPr>
          <p:cNvPr id="1015" name="Google Shape;1015;p82"/>
          <p:cNvSpPr txBox="1"/>
          <p:nvPr/>
        </p:nvSpPr>
        <p:spPr>
          <a:xfrm>
            <a:off x="1485867" y="5829500"/>
            <a:ext cx="16000" cy="61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endParaRPr sz="2400"/>
          </a:p>
        </p:txBody>
      </p:sp>
      <p:sp>
        <p:nvSpPr>
          <p:cNvPr id="1016" name="Google Shape;1016;p82"/>
          <p:cNvSpPr/>
          <p:nvPr/>
        </p:nvSpPr>
        <p:spPr>
          <a:xfrm>
            <a:off x="3538374" y="2914965"/>
            <a:ext cx="643487" cy="378074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17" name="Google Shape;1017;p82"/>
          <p:cNvSpPr/>
          <p:nvPr/>
        </p:nvSpPr>
        <p:spPr>
          <a:xfrm>
            <a:off x="3294874" y="3372165"/>
            <a:ext cx="643487" cy="378074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19" name="Google Shape;1019;p82"/>
          <p:cNvSpPr/>
          <p:nvPr/>
        </p:nvSpPr>
        <p:spPr>
          <a:xfrm>
            <a:off x="3329200" y="5217600"/>
            <a:ext cx="420400" cy="271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20" name="Google Shape;1020;p82"/>
          <p:cNvSpPr/>
          <p:nvPr/>
        </p:nvSpPr>
        <p:spPr>
          <a:xfrm>
            <a:off x="2153767" y="6021900"/>
            <a:ext cx="1243600" cy="148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21" name="Google Shape;1021;p82"/>
          <p:cNvSpPr/>
          <p:nvPr/>
        </p:nvSpPr>
        <p:spPr>
          <a:xfrm>
            <a:off x="5176400" y="6021900"/>
            <a:ext cx="1243600" cy="148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22" name="Google Shape;1022;p82"/>
          <p:cNvSpPr/>
          <p:nvPr/>
        </p:nvSpPr>
        <p:spPr>
          <a:xfrm>
            <a:off x="8551033" y="5976500"/>
            <a:ext cx="1243600" cy="148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pic>
        <p:nvPicPr>
          <p:cNvPr id="1023" name="Google Shape;1023;p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5092" y="2624914"/>
            <a:ext cx="1543346" cy="133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4" name="Google Shape;1024;p8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31795" y="2624914"/>
            <a:ext cx="1543347" cy="1336250"/>
          </a:xfrm>
          <a:prstGeom prst="rect">
            <a:avLst/>
          </a:prstGeom>
          <a:noFill/>
          <a:ln>
            <a:noFill/>
          </a:ln>
        </p:spPr>
      </p:pic>
      <p:sp>
        <p:nvSpPr>
          <p:cNvPr id="1025" name="Google Shape;1025;p82"/>
          <p:cNvSpPr/>
          <p:nvPr/>
        </p:nvSpPr>
        <p:spPr>
          <a:xfrm>
            <a:off x="3538373" y="3137297"/>
            <a:ext cx="643487" cy="37807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F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7" name="Footer Placeholder 10">
            <a:extLst>
              <a:ext uri="{FF2B5EF4-FFF2-40B4-BE49-F238E27FC236}">
                <a16:creationId xmlns:a16="http://schemas.microsoft.com/office/drawing/2014/main" id="{F78B249B-44F8-324A-A3F1-C0EEAD54C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1" y="6356350"/>
            <a:ext cx="7475054" cy="365125"/>
          </a:xfrm>
        </p:spPr>
        <p:txBody>
          <a:bodyPr/>
          <a:lstStyle/>
          <a:p>
            <a:r>
              <a:rPr lang="en-US"/>
              <a:t>STONNE Tutorial @ ASPLOS 2023</a:t>
            </a:r>
            <a:endParaRPr lang="en-US" dirty="0"/>
          </a:p>
        </p:txBody>
      </p:sp>
      <p:sp>
        <p:nvSpPr>
          <p:cNvPr id="20" name="Google Shape;803;p72">
            <a:extLst>
              <a:ext uri="{FF2B5EF4-FFF2-40B4-BE49-F238E27FC236}">
                <a16:creationId xmlns:a16="http://schemas.microsoft.com/office/drawing/2014/main" id="{61599B30-E029-D84B-AAA9-34D5F5DF57A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245206"/>
            <a:ext cx="10515600" cy="981562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s" dirty="0"/>
              <a:t>UC#3: Filter Scheduling in Sparse Accelerators</a:t>
            </a:r>
            <a:endParaRPr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72DA855-9E91-BA32-1A0C-6438507D7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F45D5-C091-2E4F-8430-35B0416CC0E0}" type="slidenum">
              <a:rPr lang="en-US" smtClean="0"/>
              <a:t>65</a:t>
            </a:fld>
            <a:endParaRPr lang="en-US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Google Shape;1031;p8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vert="horz" wrap="square" lIns="121900" tIns="121900" rIns="121900" bIns="168000" rtlCol="0" anchor="t" anchorCtr="0">
            <a:normAutofit/>
          </a:bodyPr>
          <a:lstStyle/>
          <a:p>
            <a:pPr marL="0" indent="0">
              <a:buSzPts val="1400"/>
              <a:buNone/>
            </a:pPr>
            <a:r>
              <a:rPr lang="es" sz="2400" b="1" dirty="0"/>
              <a:t>Simulated Parameters: </a:t>
            </a:r>
            <a:r>
              <a:rPr lang="es" sz="2400" dirty="0"/>
              <a:t>SIGMA-like architecture with 256 multipliers and adders and 128 elements/cycle Global Buffer(GB) read/write bandwidth.</a:t>
            </a:r>
            <a:r>
              <a:rPr lang="es" sz="2400" b="1" dirty="0"/>
              <a:t> </a:t>
            </a:r>
            <a:endParaRPr sz="2400" b="1" dirty="0"/>
          </a:p>
          <a:p>
            <a:pPr marL="0" indent="0">
              <a:buSzPts val="1400"/>
              <a:buNone/>
            </a:pPr>
            <a:r>
              <a:rPr lang="es" sz="2400" b="1" dirty="0"/>
              <a:t>Benchmarks:</a:t>
            </a:r>
            <a:endParaRPr sz="2400" b="1" dirty="0"/>
          </a:p>
          <a:p>
            <a:pPr marL="0" indent="0">
              <a:spcBef>
                <a:spcPts val="1600"/>
              </a:spcBef>
              <a:buNone/>
            </a:pPr>
            <a:endParaRPr sz="1867" dirty="0"/>
          </a:p>
          <a:p>
            <a:pPr marL="0" indent="0">
              <a:spcBef>
                <a:spcPts val="1600"/>
              </a:spcBef>
              <a:buNone/>
            </a:pPr>
            <a:endParaRPr sz="1867" dirty="0"/>
          </a:p>
          <a:p>
            <a:pPr marL="0" indent="0">
              <a:spcBef>
                <a:spcPts val="1600"/>
              </a:spcBef>
              <a:buNone/>
            </a:pPr>
            <a:endParaRPr sz="1867" dirty="0"/>
          </a:p>
          <a:p>
            <a:pPr marL="0" indent="0">
              <a:spcBef>
                <a:spcPts val="1600"/>
              </a:spcBef>
              <a:buNone/>
            </a:pPr>
            <a:endParaRPr sz="1867" dirty="0"/>
          </a:p>
          <a:p>
            <a:pPr marL="0" indent="0">
              <a:spcBef>
                <a:spcPts val="1600"/>
              </a:spcBef>
              <a:buNone/>
            </a:pPr>
            <a:endParaRPr sz="1867" dirty="0"/>
          </a:p>
          <a:p>
            <a:pPr marL="1219170" indent="0">
              <a:spcBef>
                <a:spcPts val="1600"/>
              </a:spcBef>
              <a:buNone/>
            </a:pPr>
            <a:endParaRPr sz="1867" dirty="0"/>
          </a:p>
          <a:p>
            <a:pPr indent="0">
              <a:spcBef>
                <a:spcPts val="1600"/>
              </a:spcBef>
              <a:spcAft>
                <a:spcPts val="1600"/>
              </a:spcAft>
              <a:buNone/>
            </a:pPr>
            <a:endParaRPr b="1" dirty="0"/>
          </a:p>
        </p:txBody>
      </p:sp>
      <p:sp>
        <p:nvSpPr>
          <p:cNvPr id="1033" name="Google Shape;1033;p83"/>
          <p:cNvSpPr txBox="1"/>
          <p:nvPr/>
        </p:nvSpPr>
        <p:spPr>
          <a:xfrm>
            <a:off x="1485867" y="5829500"/>
            <a:ext cx="16000" cy="61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endParaRPr sz="2400"/>
          </a:p>
        </p:txBody>
      </p:sp>
      <p:sp>
        <p:nvSpPr>
          <p:cNvPr id="1034" name="Google Shape;1034;p83"/>
          <p:cNvSpPr/>
          <p:nvPr/>
        </p:nvSpPr>
        <p:spPr>
          <a:xfrm>
            <a:off x="3749600" y="2931600"/>
            <a:ext cx="420400" cy="271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35" name="Google Shape;1035;p83"/>
          <p:cNvSpPr/>
          <p:nvPr/>
        </p:nvSpPr>
        <p:spPr>
          <a:xfrm>
            <a:off x="3506100" y="3388800"/>
            <a:ext cx="420400" cy="271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36" name="Google Shape;1036;p83"/>
          <p:cNvSpPr/>
          <p:nvPr/>
        </p:nvSpPr>
        <p:spPr>
          <a:xfrm>
            <a:off x="3749600" y="3846000"/>
            <a:ext cx="420400" cy="271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37" name="Google Shape;1037;p83"/>
          <p:cNvSpPr/>
          <p:nvPr/>
        </p:nvSpPr>
        <p:spPr>
          <a:xfrm>
            <a:off x="3558667" y="4303200"/>
            <a:ext cx="420400" cy="271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38" name="Google Shape;1038;p83"/>
          <p:cNvSpPr/>
          <p:nvPr/>
        </p:nvSpPr>
        <p:spPr>
          <a:xfrm>
            <a:off x="4410000" y="4777900"/>
            <a:ext cx="420400" cy="271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39" name="Google Shape;1039;p83"/>
          <p:cNvSpPr/>
          <p:nvPr/>
        </p:nvSpPr>
        <p:spPr>
          <a:xfrm>
            <a:off x="3329200" y="5217600"/>
            <a:ext cx="420400" cy="271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40" name="Google Shape;1040;p83"/>
          <p:cNvSpPr/>
          <p:nvPr/>
        </p:nvSpPr>
        <p:spPr>
          <a:xfrm>
            <a:off x="2153767" y="6021900"/>
            <a:ext cx="1243600" cy="148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41" name="Google Shape;1041;p83"/>
          <p:cNvSpPr/>
          <p:nvPr/>
        </p:nvSpPr>
        <p:spPr>
          <a:xfrm>
            <a:off x="5176400" y="6021900"/>
            <a:ext cx="1243600" cy="148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pic>
        <p:nvPicPr>
          <p:cNvPr id="1042" name="Google Shape;1042;p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3367" y="2542937"/>
            <a:ext cx="7277567" cy="3627767"/>
          </a:xfrm>
          <a:prstGeom prst="rect">
            <a:avLst/>
          </a:prstGeom>
          <a:noFill/>
          <a:ln>
            <a:noFill/>
          </a:ln>
        </p:spPr>
      </p:pic>
      <p:sp>
        <p:nvSpPr>
          <p:cNvPr id="1043" name="Google Shape;1043;p83"/>
          <p:cNvSpPr/>
          <p:nvPr/>
        </p:nvSpPr>
        <p:spPr>
          <a:xfrm>
            <a:off x="4877700" y="2579533"/>
            <a:ext cx="832000" cy="35036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7" name="Footer Placeholder 10">
            <a:extLst>
              <a:ext uri="{FF2B5EF4-FFF2-40B4-BE49-F238E27FC236}">
                <a16:creationId xmlns:a16="http://schemas.microsoft.com/office/drawing/2014/main" id="{FD4BBB22-15D3-5043-A2E5-67BDB076B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1" y="6356350"/>
            <a:ext cx="7475054" cy="365125"/>
          </a:xfrm>
        </p:spPr>
        <p:txBody>
          <a:bodyPr/>
          <a:lstStyle/>
          <a:p>
            <a:r>
              <a:rPr lang="en-US"/>
              <a:t>STONNE Tutorial @ ASPLOS 2023</a:t>
            </a:r>
            <a:endParaRPr lang="en-US" dirty="0"/>
          </a:p>
        </p:txBody>
      </p:sp>
      <p:sp>
        <p:nvSpPr>
          <p:cNvPr id="20" name="Google Shape;803;p72">
            <a:extLst>
              <a:ext uri="{FF2B5EF4-FFF2-40B4-BE49-F238E27FC236}">
                <a16:creationId xmlns:a16="http://schemas.microsoft.com/office/drawing/2014/main" id="{B95E327F-FA96-5342-824B-845456D8075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245206"/>
            <a:ext cx="10515600" cy="981562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s" dirty="0"/>
              <a:t>UC#3: Filter Scheduling in Sparse Accelerators</a:t>
            </a:r>
            <a:endParaRPr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8395CF0-D9C1-3727-E63E-FE9010540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F45D5-C091-2E4F-8430-35B0416CC0E0}" type="slidenum">
              <a:rPr lang="en-US" smtClean="0"/>
              <a:t>66</a:t>
            </a:fld>
            <a:endParaRPr lang="en-US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" name="Google Shape;1049;p84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vert="horz" wrap="square" lIns="121900" tIns="121900" rIns="121900" bIns="168000" rtlCol="0" anchor="t" anchorCtr="0">
            <a:normAutofit/>
          </a:bodyPr>
          <a:lstStyle/>
          <a:p>
            <a:pPr marL="0" indent="0">
              <a:buSzPts val="1400"/>
              <a:buNone/>
            </a:pPr>
            <a:r>
              <a:rPr lang="es" b="1" dirty="0"/>
              <a:t>Results:</a:t>
            </a:r>
            <a:endParaRPr b="1" dirty="0"/>
          </a:p>
          <a:p>
            <a:pPr marL="0" indent="0">
              <a:spcBef>
                <a:spcPts val="1600"/>
              </a:spcBef>
              <a:buNone/>
            </a:pPr>
            <a:endParaRPr sz="1867" dirty="0"/>
          </a:p>
          <a:p>
            <a:pPr marL="0" indent="0">
              <a:spcBef>
                <a:spcPts val="1600"/>
              </a:spcBef>
              <a:buNone/>
            </a:pPr>
            <a:endParaRPr sz="1867" dirty="0"/>
          </a:p>
          <a:p>
            <a:pPr marL="0" indent="0">
              <a:spcBef>
                <a:spcPts val="1600"/>
              </a:spcBef>
              <a:buNone/>
            </a:pPr>
            <a:endParaRPr sz="1867" dirty="0"/>
          </a:p>
          <a:p>
            <a:pPr marL="0" indent="0">
              <a:spcBef>
                <a:spcPts val="1600"/>
              </a:spcBef>
              <a:buNone/>
            </a:pPr>
            <a:endParaRPr sz="1867" dirty="0"/>
          </a:p>
          <a:p>
            <a:pPr marL="0" indent="0">
              <a:spcBef>
                <a:spcPts val="1600"/>
              </a:spcBef>
              <a:buNone/>
            </a:pPr>
            <a:endParaRPr sz="1867" dirty="0"/>
          </a:p>
          <a:p>
            <a:pPr marL="1219170" indent="0">
              <a:spcBef>
                <a:spcPts val="1600"/>
              </a:spcBef>
              <a:buNone/>
            </a:pPr>
            <a:endParaRPr sz="1867" dirty="0"/>
          </a:p>
          <a:p>
            <a:pPr indent="0">
              <a:spcBef>
                <a:spcPts val="1600"/>
              </a:spcBef>
              <a:spcAft>
                <a:spcPts val="1600"/>
              </a:spcAft>
              <a:buNone/>
            </a:pPr>
            <a:endParaRPr b="1" dirty="0"/>
          </a:p>
        </p:txBody>
      </p:sp>
      <p:sp>
        <p:nvSpPr>
          <p:cNvPr id="1051" name="Google Shape;1051;p84"/>
          <p:cNvSpPr txBox="1"/>
          <p:nvPr/>
        </p:nvSpPr>
        <p:spPr>
          <a:xfrm>
            <a:off x="1485867" y="5829500"/>
            <a:ext cx="16000" cy="61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endParaRPr sz="2400"/>
          </a:p>
        </p:txBody>
      </p:sp>
      <p:sp>
        <p:nvSpPr>
          <p:cNvPr id="1052" name="Google Shape;1052;p84"/>
          <p:cNvSpPr/>
          <p:nvPr/>
        </p:nvSpPr>
        <p:spPr>
          <a:xfrm>
            <a:off x="3749600" y="2931600"/>
            <a:ext cx="420400" cy="271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53" name="Google Shape;1053;p84"/>
          <p:cNvSpPr/>
          <p:nvPr/>
        </p:nvSpPr>
        <p:spPr>
          <a:xfrm>
            <a:off x="3506100" y="3388800"/>
            <a:ext cx="420400" cy="271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54" name="Google Shape;1054;p84"/>
          <p:cNvSpPr/>
          <p:nvPr/>
        </p:nvSpPr>
        <p:spPr>
          <a:xfrm>
            <a:off x="3749600" y="3846000"/>
            <a:ext cx="420400" cy="271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55" name="Google Shape;1055;p84"/>
          <p:cNvSpPr/>
          <p:nvPr/>
        </p:nvSpPr>
        <p:spPr>
          <a:xfrm>
            <a:off x="3558667" y="4303200"/>
            <a:ext cx="420400" cy="271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56" name="Google Shape;1056;p84"/>
          <p:cNvSpPr/>
          <p:nvPr/>
        </p:nvSpPr>
        <p:spPr>
          <a:xfrm>
            <a:off x="4410000" y="4777900"/>
            <a:ext cx="420400" cy="271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57" name="Google Shape;1057;p84"/>
          <p:cNvSpPr/>
          <p:nvPr/>
        </p:nvSpPr>
        <p:spPr>
          <a:xfrm>
            <a:off x="3329200" y="5217600"/>
            <a:ext cx="420400" cy="271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58" name="Google Shape;1058;p84"/>
          <p:cNvSpPr/>
          <p:nvPr/>
        </p:nvSpPr>
        <p:spPr>
          <a:xfrm>
            <a:off x="2153767" y="6021900"/>
            <a:ext cx="1243600" cy="148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59" name="Google Shape;1059;p84"/>
          <p:cNvSpPr/>
          <p:nvPr/>
        </p:nvSpPr>
        <p:spPr>
          <a:xfrm>
            <a:off x="5176400" y="6021900"/>
            <a:ext cx="1243600" cy="148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pic>
        <p:nvPicPr>
          <p:cNvPr id="1060" name="Google Shape;1060;p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4900" y="2258201"/>
            <a:ext cx="5256568" cy="279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Footer Placeholder 10">
            <a:extLst>
              <a:ext uri="{FF2B5EF4-FFF2-40B4-BE49-F238E27FC236}">
                <a16:creationId xmlns:a16="http://schemas.microsoft.com/office/drawing/2014/main" id="{76882EF4-04F4-9B42-A1A0-FBC3D86B4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1" y="6356350"/>
            <a:ext cx="7475054" cy="365125"/>
          </a:xfrm>
        </p:spPr>
        <p:txBody>
          <a:bodyPr/>
          <a:lstStyle/>
          <a:p>
            <a:r>
              <a:rPr lang="en-US"/>
              <a:t>STONNE Tutorial @ ASPLOS 2023</a:t>
            </a:r>
            <a:endParaRPr lang="en-US" dirty="0"/>
          </a:p>
        </p:txBody>
      </p:sp>
      <p:sp>
        <p:nvSpPr>
          <p:cNvPr id="19" name="Google Shape;803;p72">
            <a:extLst>
              <a:ext uri="{FF2B5EF4-FFF2-40B4-BE49-F238E27FC236}">
                <a16:creationId xmlns:a16="http://schemas.microsoft.com/office/drawing/2014/main" id="{80C3CE33-8D03-D94C-9D6C-51802400A65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245206"/>
            <a:ext cx="10515600" cy="981562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s" dirty="0"/>
              <a:t>UC#3: Filter Scheduling in Sparse Accelerators</a:t>
            </a:r>
            <a:endParaRPr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295C485-B102-4C8D-D4F5-D7FD8DE1D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F45D5-C091-2E4F-8430-35B0416CC0E0}" type="slidenum">
              <a:rPr lang="en-US" smtClean="0"/>
              <a:t>67</a:t>
            </a:fld>
            <a:endParaRPr lang="en-US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0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" name="Google Shape;1066;p85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vert="horz" wrap="square" lIns="121900" tIns="121900" rIns="121900" bIns="168000" rtlCol="0" anchor="t" anchorCtr="0">
            <a:normAutofit/>
          </a:bodyPr>
          <a:lstStyle/>
          <a:p>
            <a:pPr marL="0" indent="0">
              <a:buSzPts val="1400"/>
              <a:buNone/>
            </a:pPr>
            <a:r>
              <a:rPr lang="es" b="1" dirty="0"/>
              <a:t>Results:</a:t>
            </a:r>
            <a:endParaRPr b="1" dirty="0"/>
          </a:p>
          <a:p>
            <a:pPr marL="0" indent="0">
              <a:spcBef>
                <a:spcPts val="1600"/>
              </a:spcBef>
              <a:buNone/>
            </a:pPr>
            <a:endParaRPr sz="1867" dirty="0"/>
          </a:p>
          <a:p>
            <a:pPr marL="0" indent="0">
              <a:spcBef>
                <a:spcPts val="1600"/>
              </a:spcBef>
              <a:buNone/>
            </a:pPr>
            <a:endParaRPr sz="1867" dirty="0"/>
          </a:p>
          <a:p>
            <a:pPr marL="0" indent="0">
              <a:spcBef>
                <a:spcPts val="1600"/>
              </a:spcBef>
              <a:buNone/>
            </a:pPr>
            <a:endParaRPr sz="1867" dirty="0"/>
          </a:p>
          <a:p>
            <a:pPr marL="0" indent="0">
              <a:spcBef>
                <a:spcPts val="1600"/>
              </a:spcBef>
              <a:buNone/>
            </a:pPr>
            <a:endParaRPr sz="1867" dirty="0"/>
          </a:p>
          <a:p>
            <a:pPr marL="0" indent="0">
              <a:spcBef>
                <a:spcPts val="1600"/>
              </a:spcBef>
              <a:buNone/>
            </a:pPr>
            <a:endParaRPr sz="1867" dirty="0"/>
          </a:p>
          <a:p>
            <a:pPr marL="1219170" indent="0">
              <a:spcBef>
                <a:spcPts val="1600"/>
              </a:spcBef>
              <a:buNone/>
            </a:pPr>
            <a:endParaRPr sz="1867" dirty="0"/>
          </a:p>
          <a:p>
            <a:pPr indent="0">
              <a:spcBef>
                <a:spcPts val="1600"/>
              </a:spcBef>
              <a:spcAft>
                <a:spcPts val="1600"/>
              </a:spcAft>
              <a:buNone/>
            </a:pPr>
            <a:endParaRPr b="1" dirty="0"/>
          </a:p>
        </p:txBody>
      </p:sp>
      <p:sp>
        <p:nvSpPr>
          <p:cNvPr id="1068" name="Google Shape;1068;p85"/>
          <p:cNvSpPr txBox="1"/>
          <p:nvPr/>
        </p:nvSpPr>
        <p:spPr>
          <a:xfrm>
            <a:off x="1485867" y="5829500"/>
            <a:ext cx="16000" cy="61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endParaRPr sz="2400"/>
          </a:p>
        </p:txBody>
      </p:sp>
      <p:sp>
        <p:nvSpPr>
          <p:cNvPr id="1069" name="Google Shape;1069;p85"/>
          <p:cNvSpPr/>
          <p:nvPr/>
        </p:nvSpPr>
        <p:spPr>
          <a:xfrm>
            <a:off x="3749600" y="2931600"/>
            <a:ext cx="420400" cy="271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70" name="Google Shape;1070;p85"/>
          <p:cNvSpPr/>
          <p:nvPr/>
        </p:nvSpPr>
        <p:spPr>
          <a:xfrm>
            <a:off x="3506100" y="3388800"/>
            <a:ext cx="420400" cy="271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71" name="Google Shape;1071;p85"/>
          <p:cNvSpPr/>
          <p:nvPr/>
        </p:nvSpPr>
        <p:spPr>
          <a:xfrm>
            <a:off x="3749600" y="3846000"/>
            <a:ext cx="420400" cy="271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72" name="Google Shape;1072;p85"/>
          <p:cNvSpPr/>
          <p:nvPr/>
        </p:nvSpPr>
        <p:spPr>
          <a:xfrm>
            <a:off x="3558667" y="4303200"/>
            <a:ext cx="420400" cy="271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73" name="Google Shape;1073;p85"/>
          <p:cNvSpPr/>
          <p:nvPr/>
        </p:nvSpPr>
        <p:spPr>
          <a:xfrm>
            <a:off x="4410000" y="4777900"/>
            <a:ext cx="420400" cy="271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74" name="Google Shape;1074;p85"/>
          <p:cNvSpPr/>
          <p:nvPr/>
        </p:nvSpPr>
        <p:spPr>
          <a:xfrm>
            <a:off x="3329200" y="5217600"/>
            <a:ext cx="420400" cy="271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75" name="Google Shape;1075;p85"/>
          <p:cNvSpPr/>
          <p:nvPr/>
        </p:nvSpPr>
        <p:spPr>
          <a:xfrm>
            <a:off x="2153767" y="6021900"/>
            <a:ext cx="1243600" cy="148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76" name="Google Shape;1076;p85"/>
          <p:cNvSpPr/>
          <p:nvPr/>
        </p:nvSpPr>
        <p:spPr>
          <a:xfrm>
            <a:off x="5176400" y="6021900"/>
            <a:ext cx="1243600" cy="148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pic>
        <p:nvPicPr>
          <p:cNvPr id="1077" name="Google Shape;1077;p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4900" y="2258201"/>
            <a:ext cx="5256568" cy="279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078" name="Google Shape;1078;p85"/>
          <p:cNvSpPr/>
          <p:nvPr/>
        </p:nvSpPr>
        <p:spPr>
          <a:xfrm>
            <a:off x="6558600" y="2763500"/>
            <a:ext cx="1243600" cy="334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F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79" name="Google Shape;1079;p85"/>
          <p:cNvSpPr txBox="1"/>
          <p:nvPr/>
        </p:nvSpPr>
        <p:spPr>
          <a:xfrm>
            <a:off x="7802200" y="2561301"/>
            <a:ext cx="3701967" cy="861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s" sz="2000" b="1" dirty="0"/>
              <a:t>LFF</a:t>
            </a:r>
            <a:r>
              <a:rPr lang="es" sz="2000" dirty="0"/>
              <a:t> obtains performance benefits </a:t>
            </a:r>
            <a:endParaRPr sz="2000" dirty="0"/>
          </a:p>
          <a:p>
            <a:r>
              <a:rPr lang="es" sz="2000" dirty="0"/>
              <a:t>of up to 11% (7% on average).</a:t>
            </a:r>
            <a:endParaRPr sz="2000" dirty="0"/>
          </a:p>
        </p:txBody>
      </p:sp>
      <p:sp>
        <p:nvSpPr>
          <p:cNvPr id="19" name="Footer Placeholder 10">
            <a:extLst>
              <a:ext uri="{FF2B5EF4-FFF2-40B4-BE49-F238E27FC236}">
                <a16:creationId xmlns:a16="http://schemas.microsoft.com/office/drawing/2014/main" id="{A1DFEAC3-B544-544B-8AA0-4813270B1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1" y="6356350"/>
            <a:ext cx="7475054" cy="365125"/>
          </a:xfrm>
        </p:spPr>
        <p:txBody>
          <a:bodyPr/>
          <a:lstStyle/>
          <a:p>
            <a:r>
              <a:rPr lang="en-US"/>
              <a:t>STONNE Tutorial @ ASPLOS 2023</a:t>
            </a:r>
            <a:endParaRPr lang="en-US" dirty="0"/>
          </a:p>
        </p:txBody>
      </p:sp>
      <p:sp>
        <p:nvSpPr>
          <p:cNvPr id="22" name="Google Shape;803;p72">
            <a:extLst>
              <a:ext uri="{FF2B5EF4-FFF2-40B4-BE49-F238E27FC236}">
                <a16:creationId xmlns:a16="http://schemas.microsoft.com/office/drawing/2014/main" id="{CBED1670-CF1B-274B-983A-F2D4E97281E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245206"/>
            <a:ext cx="10515600" cy="981562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s" dirty="0"/>
              <a:t>UC#3: Filter Scheduling in Sparse Accelerators</a:t>
            </a:r>
            <a:endParaRPr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219AE16-606E-64E5-7F93-1C9F27DA0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F45D5-C091-2E4F-8430-35B0416CC0E0}" type="slidenum">
              <a:rPr lang="en-US" smtClean="0"/>
              <a:t>68</a:t>
            </a:fld>
            <a:endParaRPr lang="en-US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6" name="Google Shape;1086;p86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vert="horz" wrap="square" lIns="121900" tIns="121900" rIns="121900" bIns="168000" rtlCol="0" anchor="t" anchorCtr="0">
            <a:normAutofit/>
          </a:bodyPr>
          <a:lstStyle/>
          <a:p>
            <a:pPr marL="0" indent="0">
              <a:buSzPts val="1400"/>
              <a:buNone/>
            </a:pPr>
            <a:r>
              <a:rPr lang="es" b="1" dirty="0"/>
              <a:t>Results:</a:t>
            </a:r>
            <a:endParaRPr b="1" dirty="0"/>
          </a:p>
          <a:p>
            <a:pPr marL="0" indent="0">
              <a:spcBef>
                <a:spcPts val="1600"/>
              </a:spcBef>
              <a:buNone/>
            </a:pPr>
            <a:endParaRPr sz="1867" dirty="0"/>
          </a:p>
          <a:p>
            <a:pPr marL="0" indent="0">
              <a:spcBef>
                <a:spcPts val="1600"/>
              </a:spcBef>
              <a:buNone/>
            </a:pPr>
            <a:endParaRPr sz="1867" dirty="0"/>
          </a:p>
          <a:p>
            <a:pPr marL="0" indent="0">
              <a:spcBef>
                <a:spcPts val="1600"/>
              </a:spcBef>
              <a:buNone/>
            </a:pPr>
            <a:endParaRPr sz="1867" dirty="0"/>
          </a:p>
          <a:p>
            <a:pPr marL="0" indent="0">
              <a:spcBef>
                <a:spcPts val="1600"/>
              </a:spcBef>
              <a:buNone/>
            </a:pPr>
            <a:endParaRPr sz="1867" dirty="0"/>
          </a:p>
          <a:p>
            <a:pPr marL="0" indent="0">
              <a:spcBef>
                <a:spcPts val="1600"/>
              </a:spcBef>
              <a:buNone/>
            </a:pPr>
            <a:endParaRPr sz="1867" dirty="0"/>
          </a:p>
          <a:p>
            <a:pPr marL="1219170" indent="0">
              <a:spcBef>
                <a:spcPts val="1600"/>
              </a:spcBef>
              <a:buNone/>
            </a:pPr>
            <a:endParaRPr sz="1867" dirty="0"/>
          </a:p>
          <a:p>
            <a:pPr indent="0">
              <a:spcBef>
                <a:spcPts val="1600"/>
              </a:spcBef>
              <a:spcAft>
                <a:spcPts val="1600"/>
              </a:spcAft>
              <a:buNone/>
            </a:pPr>
            <a:endParaRPr b="1" dirty="0"/>
          </a:p>
        </p:txBody>
      </p:sp>
      <p:sp>
        <p:nvSpPr>
          <p:cNvPr id="1088" name="Google Shape;1088;p86"/>
          <p:cNvSpPr txBox="1"/>
          <p:nvPr/>
        </p:nvSpPr>
        <p:spPr>
          <a:xfrm>
            <a:off x="1485867" y="5829500"/>
            <a:ext cx="16000" cy="61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endParaRPr sz="2400"/>
          </a:p>
        </p:txBody>
      </p:sp>
      <p:sp>
        <p:nvSpPr>
          <p:cNvPr id="1089" name="Google Shape;1089;p86"/>
          <p:cNvSpPr/>
          <p:nvPr/>
        </p:nvSpPr>
        <p:spPr>
          <a:xfrm>
            <a:off x="3749600" y="2931600"/>
            <a:ext cx="420400" cy="271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90" name="Google Shape;1090;p86"/>
          <p:cNvSpPr/>
          <p:nvPr/>
        </p:nvSpPr>
        <p:spPr>
          <a:xfrm>
            <a:off x="3506100" y="3388800"/>
            <a:ext cx="420400" cy="271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91" name="Google Shape;1091;p86"/>
          <p:cNvSpPr/>
          <p:nvPr/>
        </p:nvSpPr>
        <p:spPr>
          <a:xfrm>
            <a:off x="3749600" y="3846000"/>
            <a:ext cx="420400" cy="271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92" name="Google Shape;1092;p86"/>
          <p:cNvSpPr/>
          <p:nvPr/>
        </p:nvSpPr>
        <p:spPr>
          <a:xfrm>
            <a:off x="3558667" y="4303200"/>
            <a:ext cx="420400" cy="271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93" name="Google Shape;1093;p86"/>
          <p:cNvSpPr/>
          <p:nvPr/>
        </p:nvSpPr>
        <p:spPr>
          <a:xfrm>
            <a:off x="4410000" y="4777900"/>
            <a:ext cx="420400" cy="271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94" name="Google Shape;1094;p86"/>
          <p:cNvSpPr/>
          <p:nvPr/>
        </p:nvSpPr>
        <p:spPr>
          <a:xfrm>
            <a:off x="3329200" y="5217600"/>
            <a:ext cx="420400" cy="271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95" name="Google Shape;1095;p86"/>
          <p:cNvSpPr/>
          <p:nvPr/>
        </p:nvSpPr>
        <p:spPr>
          <a:xfrm>
            <a:off x="2153767" y="6021900"/>
            <a:ext cx="1243600" cy="148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96" name="Google Shape;1096;p86"/>
          <p:cNvSpPr/>
          <p:nvPr/>
        </p:nvSpPr>
        <p:spPr>
          <a:xfrm>
            <a:off x="5176400" y="6021900"/>
            <a:ext cx="1243600" cy="148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pic>
        <p:nvPicPr>
          <p:cNvPr id="1097" name="Google Shape;1097;p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4900" y="2258201"/>
            <a:ext cx="5256568" cy="279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0" name="Google Shape;1100;p86"/>
          <p:cNvSpPr/>
          <p:nvPr/>
        </p:nvSpPr>
        <p:spPr>
          <a:xfrm>
            <a:off x="6558600" y="4271800"/>
            <a:ext cx="1243600" cy="334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F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102" name="Google Shape;1102;p86"/>
          <p:cNvSpPr txBox="1"/>
          <p:nvPr/>
        </p:nvSpPr>
        <p:spPr>
          <a:xfrm>
            <a:off x="7802200" y="4008133"/>
            <a:ext cx="3494800" cy="861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s" sz="2000" dirty="0"/>
              <a:t>RDM does not translate into better performance.</a:t>
            </a:r>
            <a:endParaRPr sz="2000" dirty="0"/>
          </a:p>
        </p:txBody>
      </p:sp>
      <p:sp>
        <p:nvSpPr>
          <p:cNvPr id="22" name="Footer Placeholder 10">
            <a:extLst>
              <a:ext uri="{FF2B5EF4-FFF2-40B4-BE49-F238E27FC236}">
                <a16:creationId xmlns:a16="http://schemas.microsoft.com/office/drawing/2014/main" id="{1CF49750-E2D2-D64E-BC24-CB45A3E6E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1" y="6356350"/>
            <a:ext cx="7475054" cy="365125"/>
          </a:xfrm>
        </p:spPr>
        <p:txBody>
          <a:bodyPr/>
          <a:lstStyle/>
          <a:p>
            <a:r>
              <a:rPr lang="en-US"/>
              <a:t>STONNE Tutorial @ ASPLOS 2023</a:t>
            </a:r>
            <a:endParaRPr lang="en-US" dirty="0"/>
          </a:p>
        </p:txBody>
      </p:sp>
      <p:sp>
        <p:nvSpPr>
          <p:cNvPr id="25" name="Google Shape;803;p72">
            <a:extLst>
              <a:ext uri="{FF2B5EF4-FFF2-40B4-BE49-F238E27FC236}">
                <a16:creationId xmlns:a16="http://schemas.microsoft.com/office/drawing/2014/main" id="{D6C994DB-76F7-DD45-91C0-CEB13F76C7C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245206"/>
            <a:ext cx="10515600" cy="981562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s" dirty="0"/>
              <a:t>UC#3: Filter Scheduling in Sparse Accelerators</a:t>
            </a:r>
            <a:endParaRPr dirty="0"/>
          </a:p>
        </p:txBody>
      </p:sp>
      <p:sp>
        <p:nvSpPr>
          <p:cNvPr id="23" name="Google Shape;1078;p85">
            <a:extLst>
              <a:ext uri="{FF2B5EF4-FFF2-40B4-BE49-F238E27FC236}">
                <a16:creationId xmlns:a16="http://schemas.microsoft.com/office/drawing/2014/main" id="{2502B589-BAE9-534B-BF25-E2E0B7960BAA}"/>
              </a:ext>
            </a:extLst>
          </p:cNvPr>
          <p:cNvSpPr/>
          <p:nvPr/>
        </p:nvSpPr>
        <p:spPr>
          <a:xfrm>
            <a:off x="6558600" y="2763500"/>
            <a:ext cx="1243600" cy="334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F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4" name="Google Shape;1079;p85">
            <a:extLst>
              <a:ext uri="{FF2B5EF4-FFF2-40B4-BE49-F238E27FC236}">
                <a16:creationId xmlns:a16="http://schemas.microsoft.com/office/drawing/2014/main" id="{2AF69504-E97B-9944-8D0B-CC207F5225C3}"/>
              </a:ext>
            </a:extLst>
          </p:cNvPr>
          <p:cNvSpPr txBox="1"/>
          <p:nvPr/>
        </p:nvSpPr>
        <p:spPr>
          <a:xfrm>
            <a:off x="7802200" y="2561301"/>
            <a:ext cx="3701967" cy="861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s" sz="2000" dirty="0"/>
              <a:t>LFF obtains performance benefits </a:t>
            </a:r>
            <a:endParaRPr sz="2000" dirty="0"/>
          </a:p>
          <a:p>
            <a:r>
              <a:rPr lang="es" sz="2000" dirty="0"/>
              <a:t>of up to 11% (7% on average).</a:t>
            </a:r>
            <a:endParaRPr sz="20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319F86D-8731-2429-4649-5F1C66D51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F45D5-C091-2E4F-8430-35B0416CC0E0}" type="slidenum">
              <a:rPr lang="en-US" smtClean="0"/>
              <a:t>69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r>
              <a:rPr lang="es" dirty="0"/>
              <a:t>Cycle-level Architectural Simulators</a:t>
            </a:r>
            <a:endParaRPr dirty="0"/>
          </a:p>
        </p:txBody>
      </p:sp>
      <p:sp>
        <p:nvSpPr>
          <p:cNvPr id="178" name="Google Shape;178;p27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s" dirty="0"/>
              <a:t>Microarchitectural simulators have been extensively used during the design process of CPUs (</a:t>
            </a:r>
            <a:r>
              <a:rPr lang="es" b="1" dirty="0"/>
              <a:t>Gem5</a:t>
            </a:r>
            <a:r>
              <a:rPr lang="es" dirty="0"/>
              <a:t>) and GPUs (</a:t>
            </a:r>
            <a:r>
              <a:rPr lang="es" b="1" dirty="0"/>
              <a:t>MGPUSim</a:t>
            </a:r>
            <a:r>
              <a:rPr lang="es" dirty="0"/>
              <a:t>)</a:t>
            </a:r>
            <a:endParaRPr dirty="0"/>
          </a:p>
          <a:p>
            <a:r>
              <a:rPr lang="es" dirty="0"/>
              <a:t>However, how can we simulate the wide diversity of DNN accelerators (i.e., rigid, flexible and data-dependent optimizations)? </a:t>
            </a:r>
            <a:endParaRPr dirty="0"/>
          </a:p>
          <a:p>
            <a:pPr lvl="1"/>
            <a:r>
              <a:rPr lang="es" dirty="0"/>
              <a:t>We need cycle-level simulation.</a:t>
            </a:r>
            <a:endParaRPr dirty="0"/>
          </a:p>
          <a:p>
            <a:pPr lvl="1"/>
            <a:r>
              <a:rPr lang="es" dirty="0"/>
              <a:t>We need to support flexible (dense and sparse) and rigid accelerators.</a:t>
            </a:r>
            <a:endParaRPr dirty="0"/>
          </a:p>
          <a:p>
            <a:pPr lvl="1"/>
            <a:r>
              <a:rPr lang="es" dirty="0"/>
              <a:t>We need to perform end-to-end simulation.</a:t>
            </a:r>
            <a:endParaRPr dirty="0"/>
          </a:p>
          <a:p>
            <a:pPr marL="0" indent="0" algn="ctr">
              <a:buNone/>
            </a:pPr>
            <a:r>
              <a:rPr lang="es" b="1" dirty="0">
                <a:solidFill>
                  <a:schemeClr val="accent6"/>
                </a:solidFill>
              </a:rPr>
              <a:t>STONNE (A Simulation Tool for Neural Network Engines)</a:t>
            </a:r>
            <a:endParaRPr b="1" dirty="0">
              <a:solidFill>
                <a:schemeClr val="accent6"/>
              </a:solidFill>
            </a:endParaRPr>
          </a:p>
        </p:txBody>
      </p:sp>
      <p:pic>
        <p:nvPicPr>
          <p:cNvPr id="8" name="Google Shape;19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40232" y="4355734"/>
            <a:ext cx="1801753" cy="150658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21F6ADD1-6ED2-E0C8-0A79-B83F61D19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2153" y="6356350"/>
            <a:ext cx="8256107" cy="365125"/>
          </a:xfrm>
        </p:spPr>
        <p:txBody>
          <a:bodyPr/>
          <a:lstStyle/>
          <a:p>
            <a:r>
              <a:rPr lang="en-US"/>
              <a:t>STONNE Tutorial @ ASPLOS 2023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A573DF-984E-F25C-1AB7-79C555F69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F45D5-C091-2E4F-8430-35B0416CC0E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042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" name="Google Shape;1146;p89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vert="horz" wrap="square" lIns="121900" tIns="121900" rIns="121900" bIns="168000" rtlCol="0" anchor="t" anchorCtr="0">
            <a:normAutofit/>
          </a:bodyPr>
          <a:lstStyle/>
          <a:p>
            <a:pPr marL="0" indent="0">
              <a:buSzPts val="1400"/>
              <a:buNone/>
            </a:pPr>
            <a:r>
              <a:rPr lang="es" b="1" dirty="0"/>
              <a:t>Results:</a:t>
            </a:r>
            <a:endParaRPr b="1" dirty="0"/>
          </a:p>
          <a:p>
            <a:pPr marL="0" indent="0">
              <a:spcBef>
                <a:spcPts val="1600"/>
              </a:spcBef>
              <a:buNone/>
            </a:pPr>
            <a:endParaRPr sz="1867" dirty="0"/>
          </a:p>
          <a:p>
            <a:pPr marL="0" indent="0">
              <a:spcBef>
                <a:spcPts val="1600"/>
              </a:spcBef>
              <a:buNone/>
            </a:pPr>
            <a:endParaRPr sz="1867" dirty="0"/>
          </a:p>
          <a:p>
            <a:pPr marL="0" indent="0">
              <a:spcBef>
                <a:spcPts val="1600"/>
              </a:spcBef>
              <a:buNone/>
            </a:pPr>
            <a:endParaRPr sz="1867" dirty="0"/>
          </a:p>
          <a:p>
            <a:pPr marL="0" indent="0">
              <a:spcBef>
                <a:spcPts val="1600"/>
              </a:spcBef>
              <a:buNone/>
            </a:pPr>
            <a:endParaRPr sz="1867" dirty="0"/>
          </a:p>
          <a:p>
            <a:pPr marL="0" indent="0">
              <a:spcBef>
                <a:spcPts val="1600"/>
              </a:spcBef>
              <a:buNone/>
            </a:pPr>
            <a:endParaRPr sz="1867" dirty="0"/>
          </a:p>
          <a:p>
            <a:pPr marL="1219170" indent="0">
              <a:spcBef>
                <a:spcPts val="1600"/>
              </a:spcBef>
              <a:buNone/>
            </a:pPr>
            <a:endParaRPr sz="1867" dirty="0"/>
          </a:p>
          <a:p>
            <a:pPr indent="0">
              <a:spcBef>
                <a:spcPts val="1600"/>
              </a:spcBef>
              <a:spcAft>
                <a:spcPts val="1600"/>
              </a:spcAft>
              <a:buNone/>
            </a:pPr>
            <a:endParaRPr b="1" dirty="0"/>
          </a:p>
        </p:txBody>
      </p:sp>
      <p:sp>
        <p:nvSpPr>
          <p:cNvPr id="1148" name="Google Shape;1148;p89"/>
          <p:cNvSpPr txBox="1"/>
          <p:nvPr/>
        </p:nvSpPr>
        <p:spPr>
          <a:xfrm>
            <a:off x="1485867" y="5829500"/>
            <a:ext cx="16000" cy="61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endParaRPr sz="2400"/>
          </a:p>
        </p:txBody>
      </p:sp>
      <p:sp>
        <p:nvSpPr>
          <p:cNvPr id="1149" name="Google Shape;1149;p89"/>
          <p:cNvSpPr/>
          <p:nvPr/>
        </p:nvSpPr>
        <p:spPr>
          <a:xfrm>
            <a:off x="3749600" y="2931600"/>
            <a:ext cx="420400" cy="271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150" name="Google Shape;1150;p89"/>
          <p:cNvSpPr/>
          <p:nvPr/>
        </p:nvSpPr>
        <p:spPr>
          <a:xfrm>
            <a:off x="3506100" y="3388800"/>
            <a:ext cx="420400" cy="271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151" name="Google Shape;1151;p89"/>
          <p:cNvSpPr/>
          <p:nvPr/>
        </p:nvSpPr>
        <p:spPr>
          <a:xfrm>
            <a:off x="3749600" y="3846000"/>
            <a:ext cx="420400" cy="271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152" name="Google Shape;1152;p89"/>
          <p:cNvSpPr/>
          <p:nvPr/>
        </p:nvSpPr>
        <p:spPr>
          <a:xfrm>
            <a:off x="3558667" y="4303200"/>
            <a:ext cx="420400" cy="271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153" name="Google Shape;1153;p89"/>
          <p:cNvSpPr/>
          <p:nvPr/>
        </p:nvSpPr>
        <p:spPr>
          <a:xfrm>
            <a:off x="4410000" y="4777900"/>
            <a:ext cx="420400" cy="271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154" name="Google Shape;1154;p89"/>
          <p:cNvSpPr/>
          <p:nvPr/>
        </p:nvSpPr>
        <p:spPr>
          <a:xfrm>
            <a:off x="3329200" y="5217600"/>
            <a:ext cx="420400" cy="271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155" name="Google Shape;1155;p89"/>
          <p:cNvSpPr/>
          <p:nvPr/>
        </p:nvSpPr>
        <p:spPr>
          <a:xfrm>
            <a:off x="2153767" y="6021900"/>
            <a:ext cx="1243600" cy="148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156" name="Google Shape;1156;p89"/>
          <p:cNvSpPr/>
          <p:nvPr/>
        </p:nvSpPr>
        <p:spPr>
          <a:xfrm>
            <a:off x="5176400" y="6021900"/>
            <a:ext cx="1243600" cy="148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pic>
        <p:nvPicPr>
          <p:cNvPr id="1157" name="Google Shape;1157;p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5901" y="2311118"/>
            <a:ext cx="6773265" cy="2564233"/>
          </a:xfrm>
          <a:prstGeom prst="rect">
            <a:avLst/>
          </a:prstGeom>
          <a:noFill/>
          <a:ln>
            <a:noFill/>
          </a:ln>
        </p:spPr>
      </p:pic>
      <p:sp>
        <p:nvSpPr>
          <p:cNvPr id="1158" name="Google Shape;1158;p89"/>
          <p:cNvSpPr/>
          <p:nvPr/>
        </p:nvSpPr>
        <p:spPr>
          <a:xfrm>
            <a:off x="2395467" y="4733200"/>
            <a:ext cx="3025200" cy="326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7" name="Footer Placeholder 10">
            <a:extLst>
              <a:ext uri="{FF2B5EF4-FFF2-40B4-BE49-F238E27FC236}">
                <a16:creationId xmlns:a16="http://schemas.microsoft.com/office/drawing/2014/main" id="{FB22062C-33C9-E340-A30A-E29DE7E56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1" y="6356350"/>
            <a:ext cx="7475054" cy="365125"/>
          </a:xfrm>
        </p:spPr>
        <p:txBody>
          <a:bodyPr/>
          <a:lstStyle/>
          <a:p>
            <a:r>
              <a:rPr lang="en-US"/>
              <a:t>STONNE Tutorial @ ASPLOS 2023</a:t>
            </a:r>
            <a:endParaRPr lang="en-US" dirty="0"/>
          </a:p>
        </p:txBody>
      </p:sp>
      <p:sp>
        <p:nvSpPr>
          <p:cNvPr id="20" name="Google Shape;803;p72">
            <a:extLst>
              <a:ext uri="{FF2B5EF4-FFF2-40B4-BE49-F238E27FC236}">
                <a16:creationId xmlns:a16="http://schemas.microsoft.com/office/drawing/2014/main" id="{5FB411A3-F9B8-4C41-81C7-D10436AC14C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245206"/>
            <a:ext cx="10515600" cy="981562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s" dirty="0"/>
              <a:t>UC#3: Filter Scheduling in Sparse Accelerators</a:t>
            </a:r>
            <a:endParaRPr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363C91D-33B2-CF51-01E6-893BE8253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F45D5-C091-2E4F-8430-35B0416CC0E0}" type="slidenum">
              <a:rPr lang="en-US" smtClean="0"/>
              <a:t>70</a:t>
            </a:fld>
            <a:endParaRPr lang="en-US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4" name="Google Shape;1164;p90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vert="horz" wrap="square" lIns="121900" tIns="121900" rIns="121900" bIns="168000" rtlCol="0" anchor="t" anchorCtr="0">
            <a:normAutofit/>
          </a:bodyPr>
          <a:lstStyle/>
          <a:p>
            <a:pPr marL="0" indent="0">
              <a:buSzPts val="1400"/>
              <a:buNone/>
            </a:pPr>
            <a:r>
              <a:rPr lang="es" b="1" dirty="0"/>
              <a:t>Results:</a:t>
            </a:r>
            <a:endParaRPr b="1" dirty="0"/>
          </a:p>
          <a:p>
            <a:pPr marL="0" indent="0">
              <a:spcBef>
                <a:spcPts val="1600"/>
              </a:spcBef>
              <a:buNone/>
            </a:pPr>
            <a:endParaRPr sz="1867" dirty="0"/>
          </a:p>
          <a:p>
            <a:pPr marL="0" indent="0">
              <a:spcBef>
                <a:spcPts val="1600"/>
              </a:spcBef>
              <a:buNone/>
            </a:pPr>
            <a:endParaRPr sz="1867" dirty="0"/>
          </a:p>
          <a:p>
            <a:pPr marL="0" indent="0">
              <a:spcBef>
                <a:spcPts val="1600"/>
              </a:spcBef>
              <a:buNone/>
            </a:pPr>
            <a:endParaRPr sz="1867" dirty="0"/>
          </a:p>
          <a:p>
            <a:pPr marL="0" indent="0">
              <a:spcBef>
                <a:spcPts val="1600"/>
              </a:spcBef>
              <a:buNone/>
            </a:pPr>
            <a:endParaRPr sz="1867" dirty="0"/>
          </a:p>
          <a:p>
            <a:pPr marL="0" indent="0">
              <a:spcBef>
                <a:spcPts val="1600"/>
              </a:spcBef>
              <a:buNone/>
            </a:pPr>
            <a:endParaRPr sz="1867" dirty="0"/>
          </a:p>
          <a:p>
            <a:pPr marL="1219170" indent="0">
              <a:spcBef>
                <a:spcPts val="1600"/>
              </a:spcBef>
              <a:buNone/>
            </a:pPr>
            <a:endParaRPr sz="1867" dirty="0"/>
          </a:p>
          <a:p>
            <a:pPr indent="0">
              <a:spcBef>
                <a:spcPts val="1600"/>
              </a:spcBef>
              <a:spcAft>
                <a:spcPts val="1600"/>
              </a:spcAft>
              <a:buNone/>
            </a:pPr>
            <a:endParaRPr b="1" dirty="0"/>
          </a:p>
        </p:txBody>
      </p:sp>
      <p:sp>
        <p:nvSpPr>
          <p:cNvPr id="1166" name="Google Shape;1166;p90"/>
          <p:cNvSpPr txBox="1"/>
          <p:nvPr/>
        </p:nvSpPr>
        <p:spPr>
          <a:xfrm>
            <a:off x="1485867" y="5829500"/>
            <a:ext cx="16000" cy="61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endParaRPr sz="2400"/>
          </a:p>
        </p:txBody>
      </p:sp>
      <p:sp>
        <p:nvSpPr>
          <p:cNvPr id="1167" name="Google Shape;1167;p90"/>
          <p:cNvSpPr/>
          <p:nvPr/>
        </p:nvSpPr>
        <p:spPr>
          <a:xfrm>
            <a:off x="3749600" y="2931600"/>
            <a:ext cx="420400" cy="271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168" name="Google Shape;1168;p90"/>
          <p:cNvSpPr/>
          <p:nvPr/>
        </p:nvSpPr>
        <p:spPr>
          <a:xfrm>
            <a:off x="3506100" y="3388800"/>
            <a:ext cx="420400" cy="271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169" name="Google Shape;1169;p90"/>
          <p:cNvSpPr/>
          <p:nvPr/>
        </p:nvSpPr>
        <p:spPr>
          <a:xfrm>
            <a:off x="3749600" y="3846000"/>
            <a:ext cx="420400" cy="271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170" name="Google Shape;1170;p90"/>
          <p:cNvSpPr/>
          <p:nvPr/>
        </p:nvSpPr>
        <p:spPr>
          <a:xfrm>
            <a:off x="3558667" y="4303200"/>
            <a:ext cx="420400" cy="271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171" name="Google Shape;1171;p90"/>
          <p:cNvSpPr/>
          <p:nvPr/>
        </p:nvSpPr>
        <p:spPr>
          <a:xfrm>
            <a:off x="4410000" y="4777900"/>
            <a:ext cx="420400" cy="271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172" name="Google Shape;1172;p90"/>
          <p:cNvSpPr/>
          <p:nvPr/>
        </p:nvSpPr>
        <p:spPr>
          <a:xfrm>
            <a:off x="3329200" y="5217600"/>
            <a:ext cx="420400" cy="271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173" name="Google Shape;1173;p90"/>
          <p:cNvSpPr/>
          <p:nvPr/>
        </p:nvSpPr>
        <p:spPr>
          <a:xfrm>
            <a:off x="2153767" y="6021900"/>
            <a:ext cx="1243600" cy="148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174" name="Google Shape;1174;p90"/>
          <p:cNvSpPr/>
          <p:nvPr/>
        </p:nvSpPr>
        <p:spPr>
          <a:xfrm>
            <a:off x="5176400" y="6021900"/>
            <a:ext cx="1243600" cy="148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pic>
        <p:nvPicPr>
          <p:cNvPr id="1175" name="Google Shape;1175;p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5901" y="2311118"/>
            <a:ext cx="6773265" cy="2564233"/>
          </a:xfrm>
          <a:prstGeom prst="rect">
            <a:avLst/>
          </a:prstGeom>
          <a:noFill/>
          <a:ln>
            <a:noFill/>
          </a:ln>
        </p:spPr>
      </p:pic>
      <p:sp>
        <p:nvSpPr>
          <p:cNvPr id="1176" name="Google Shape;1176;p90"/>
          <p:cNvSpPr/>
          <p:nvPr/>
        </p:nvSpPr>
        <p:spPr>
          <a:xfrm>
            <a:off x="2395467" y="4733200"/>
            <a:ext cx="3025200" cy="326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177" name="Google Shape;1177;p90"/>
          <p:cNvSpPr/>
          <p:nvPr/>
        </p:nvSpPr>
        <p:spPr>
          <a:xfrm>
            <a:off x="1216600" y="2334300"/>
            <a:ext cx="1856800" cy="24436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178" name="Google Shape;1178;p90"/>
          <p:cNvSpPr/>
          <p:nvPr/>
        </p:nvSpPr>
        <p:spPr>
          <a:xfrm>
            <a:off x="1978600" y="4777900"/>
            <a:ext cx="332800" cy="4728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0B0F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179" name="Google Shape;1179;p90"/>
          <p:cNvSpPr txBox="1"/>
          <p:nvPr/>
        </p:nvSpPr>
        <p:spPr>
          <a:xfrm>
            <a:off x="648132" y="5266900"/>
            <a:ext cx="7362527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s" sz="2000" b="1" dirty="0"/>
              <a:t>Low-Sensitive layers</a:t>
            </a:r>
            <a:r>
              <a:rPr lang="es" sz="2000" dirty="0"/>
              <a:t>: Do not represent performance benefit at all</a:t>
            </a:r>
            <a:endParaRPr sz="2000" dirty="0"/>
          </a:p>
        </p:txBody>
      </p:sp>
      <p:sp>
        <p:nvSpPr>
          <p:cNvPr id="21" name="Footer Placeholder 10">
            <a:extLst>
              <a:ext uri="{FF2B5EF4-FFF2-40B4-BE49-F238E27FC236}">
                <a16:creationId xmlns:a16="http://schemas.microsoft.com/office/drawing/2014/main" id="{F9A6DB11-A61F-364C-8B38-8820C442B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1" y="6356350"/>
            <a:ext cx="7475054" cy="365125"/>
          </a:xfrm>
        </p:spPr>
        <p:txBody>
          <a:bodyPr/>
          <a:lstStyle/>
          <a:p>
            <a:r>
              <a:rPr lang="en-US"/>
              <a:t>STONNE Tutorial @ ASPLOS 2023</a:t>
            </a:r>
            <a:endParaRPr lang="en-US" dirty="0"/>
          </a:p>
        </p:txBody>
      </p:sp>
      <p:sp>
        <p:nvSpPr>
          <p:cNvPr id="24" name="Google Shape;803;p72">
            <a:extLst>
              <a:ext uri="{FF2B5EF4-FFF2-40B4-BE49-F238E27FC236}">
                <a16:creationId xmlns:a16="http://schemas.microsoft.com/office/drawing/2014/main" id="{313098F4-C499-4649-96B6-C75A695B54E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245206"/>
            <a:ext cx="10515600" cy="981562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s" dirty="0"/>
              <a:t>UC#3: Filter Scheduling in Sparse Accelerators</a:t>
            </a:r>
            <a:endParaRPr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B451631-71DD-B3A2-F9D2-4D7E81C8A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F45D5-C091-2E4F-8430-35B0416CC0E0}" type="slidenum">
              <a:rPr lang="en-US" smtClean="0"/>
              <a:t>71</a:t>
            </a:fld>
            <a:endParaRPr lang="en-US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6" name="Google Shape;1186;p91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vert="horz" wrap="square" lIns="121900" tIns="121900" rIns="121900" bIns="168000" rtlCol="0" anchor="t" anchorCtr="0">
            <a:normAutofit/>
          </a:bodyPr>
          <a:lstStyle/>
          <a:p>
            <a:pPr marL="0" indent="0">
              <a:buSzPts val="1400"/>
              <a:buNone/>
            </a:pPr>
            <a:r>
              <a:rPr lang="es" b="1" dirty="0"/>
              <a:t>Results:</a:t>
            </a:r>
            <a:endParaRPr b="1" dirty="0"/>
          </a:p>
          <a:p>
            <a:pPr marL="0" indent="0">
              <a:spcBef>
                <a:spcPts val="1600"/>
              </a:spcBef>
              <a:buNone/>
            </a:pPr>
            <a:endParaRPr sz="1867" dirty="0"/>
          </a:p>
          <a:p>
            <a:pPr marL="0" indent="0">
              <a:spcBef>
                <a:spcPts val="1600"/>
              </a:spcBef>
              <a:buNone/>
            </a:pPr>
            <a:endParaRPr sz="1867" dirty="0"/>
          </a:p>
          <a:p>
            <a:pPr marL="0" indent="0">
              <a:spcBef>
                <a:spcPts val="1600"/>
              </a:spcBef>
              <a:buNone/>
            </a:pPr>
            <a:endParaRPr sz="1867" dirty="0"/>
          </a:p>
          <a:p>
            <a:pPr marL="0" indent="0">
              <a:spcBef>
                <a:spcPts val="1600"/>
              </a:spcBef>
              <a:buNone/>
            </a:pPr>
            <a:endParaRPr sz="1867" dirty="0"/>
          </a:p>
          <a:p>
            <a:pPr marL="0" indent="0">
              <a:spcBef>
                <a:spcPts val="1600"/>
              </a:spcBef>
              <a:buNone/>
            </a:pPr>
            <a:endParaRPr sz="1867" dirty="0"/>
          </a:p>
          <a:p>
            <a:pPr marL="1219170" indent="0">
              <a:spcBef>
                <a:spcPts val="1600"/>
              </a:spcBef>
              <a:buNone/>
            </a:pPr>
            <a:endParaRPr sz="1867" dirty="0"/>
          </a:p>
          <a:p>
            <a:pPr indent="0">
              <a:spcBef>
                <a:spcPts val="1600"/>
              </a:spcBef>
              <a:spcAft>
                <a:spcPts val="1600"/>
              </a:spcAft>
              <a:buNone/>
            </a:pPr>
            <a:endParaRPr b="1" dirty="0"/>
          </a:p>
        </p:txBody>
      </p:sp>
      <p:sp>
        <p:nvSpPr>
          <p:cNvPr id="1188" name="Google Shape;1188;p91"/>
          <p:cNvSpPr txBox="1"/>
          <p:nvPr/>
        </p:nvSpPr>
        <p:spPr>
          <a:xfrm>
            <a:off x="1485867" y="5829500"/>
            <a:ext cx="16000" cy="61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endParaRPr sz="2400"/>
          </a:p>
        </p:txBody>
      </p:sp>
      <p:sp>
        <p:nvSpPr>
          <p:cNvPr id="1189" name="Google Shape;1189;p91"/>
          <p:cNvSpPr/>
          <p:nvPr/>
        </p:nvSpPr>
        <p:spPr>
          <a:xfrm>
            <a:off x="3749600" y="2931600"/>
            <a:ext cx="420400" cy="271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190" name="Google Shape;1190;p91"/>
          <p:cNvSpPr/>
          <p:nvPr/>
        </p:nvSpPr>
        <p:spPr>
          <a:xfrm>
            <a:off x="3506100" y="3388800"/>
            <a:ext cx="420400" cy="271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191" name="Google Shape;1191;p91"/>
          <p:cNvSpPr/>
          <p:nvPr/>
        </p:nvSpPr>
        <p:spPr>
          <a:xfrm>
            <a:off x="3749600" y="3846000"/>
            <a:ext cx="420400" cy="271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192" name="Google Shape;1192;p91"/>
          <p:cNvSpPr/>
          <p:nvPr/>
        </p:nvSpPr>
        <p:spPr>
          <a:xfrm>
            <a:off x="3558667" y="4303200"/>
            <a:ext cx="420400" cy="271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193" name="Google Shape;1193;p91"/>
          <p:cNvSpPr/>
          <p:nvPr/>
        </p:nvSpPr>
        <p:spPr>
          <a:xfrm>
            <a:off x="4410000" y="4777900"/>
            <a:ext cx="420400" cy="271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194" name="Google Shape;1194;p91"/>
          <p:cNvSpPr/>
          <p:nvPr/>
        </p:nvSpPr>
        <p:spPr>
          <a:xfrm>
            <a:off x="3329200" y="5217600"/>
            <a:ext cx="420400" cy="271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195" name="Google Shape;1195;p91"/>
          <p:cNvSpPr/>
          <p:nvPr/>
        </p:nvSpPr>
        <p:spPr>
          <a:xfrm>
            <a:off x="2153767" y="6021900"/>
            <a:ext cx="1243600" cy="148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196" name="Google Shape;1196;p91"/>
          <p:cNvSpPr/>
          <p:nvPr/>
        </p:nvSpPr>
        <p:spPr>
          <a:xfrm>
            <a:off x="5176400" y="6021900"/>
            <a:ext cx="1243600" cy="148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pic>
        <p:nvPicPr>
          <p:cNvPr id="1197" name="Google Shape;1197;p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5901" y="2311118"/>
            <a:ext cx="6773265" cy="2564233"/>
          </a:xfrm>
          <a:prstGeom prst="rect">
            <a:avLst/>
          </a:prstGeom>
          <a:noFill/>
          <a:ln>
            <a:noFill/>
          </a:ln>
        </p:spPr>
      </p:pic>
      <p:sp>
        <p:nvSpPr>
          <p:cNvPr id="1198" name="Google Shape;1198;p91"/>
          <p:cNvSpPr/>
          <p:nvPr/>
        </p:nvSpPr>
        <p:spPr>
          <a:xfrm>
            <a:off x="2395467" y="4733200"/>
            <a:ext cx="3025200" cy="326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199" name="Google Shape;1199;p91"/>
          <p:cNvSpPr/>
          <p:nvPr/>
        </p:nvSpPr>
        <p:spPr>
          <a:xfrm>
            <a:off x="3117233" y="2302800"/>
            <a:ext cx="1856800" cy="24436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200" name="Google Shape;1200;p91"/>
          <p:cNvSpPr/>
          <p:nvPr/>
        </p:nvSpPr>
        <p:spPr>
          <a:xfrm>
            <a:off x="3879233" y="4760400"/>
            <a:ext cx="332800" cy="4728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0B0F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201" name="Google Shape;1201;p91"/>
          <p:cNvSpPr txBox="1"/>
          <p:nvPr/>
        </p:nvSpPr>
        <p:spPr>
          <a:xfrm>
            <a:off x="1576533" y="5283100"/>
            <a:ext cx="5610800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s" sz="2000" b="1" dirty="0"/>
              <a:t>High-Sensitive layers</a:t>
            </a:r>
            <a:r>
              <a:rPr lang="es" sz="2000" dirty="0"/>
              <a:t>: Up to 36% performance gain </a:t>
            </a:r>
            <a:endParaRPr sz="2000" dirty="0"/>
          </a:p>
        </p:txBody>
      </p:sp>
      <p:sp>
        <p:nvSpPr>
          <p:cNvPr id="21" name="Footer Placeholder 10">
            <a:extLst>
              <a:ext uri="{FF2B5EF4-FFF2-40B4-BE49-F238E27FC236}">
                <a16:creationId xmlns:a16="http://schemas.microsoft.com/office/drawing/2014/main" id="{5ECE660D-615B-D545-8E2C-9A4474DF7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1" y="6356350"/>
            <a:ext cx="7475054" cy="365125"/>
          </a:xfrm>
        </p:spPr>
        <p:txBody>
          <a:bodyPr/>
          <a:lstStyle/>
          <a:p>
            <a:r>
              <a:rPr lang="en-US"/>
              <a:t>STONNE Tutorial @ ASPLOS 2023</a:t>
            </a:r>
            <a:endParaRPr lang="en-US" dirty="0"/>
          </a:p>
        </p:txBody>
      </p:sp>
      <p:sp>
        <p:nvSpPr>
          <p:cNvPr id="24" name="Google Shape;803;p72">
            <a:extLst>
              <a:ext uri="{FF2B5EF4-FFF2-40B4-BE49-F238E27FC236}">
                <a16:creationId xmlns:a16="http://schemas.microsoft.com/office/drawing/2014/main" id="{506A68F5-6BE7-AE46-8FFC-67E2F8160B2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245206"/>
            <a:ext cx="10515600" cy="981562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s" dirty="0"/>
              <a:t>UC#3: Filter Scheduling in Sparse Accelerators</a:t>
            </a:r>
            <a:endParaRPr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4CFC528-B224-5C24-B02D-5BB076E92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F45D5-C091-2E4F-8430-35B0416CC0E0}" type="slidenum">
              <a:rPr lang="en-US" smtClean="0"/>
              <a:t>72</a:t>
            </a:fld>
            <a:endParaRPr lang="en-US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" name="Google Shape;1208;p9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vert="horz" wrap="square" lIns="121900" tIns="121900" rIns="121900" bIns="168000" rtlCol="0" anchor="t" anchorCtr="0">
            <a:normAutofit/>
          </a:bodyPr>
          <a:lstStyle/>
          <a:p>
            <a:pPr marL="0" indent="0">
              <a:buSzPts val="1400"/>
              <a:buNone/>
            </a:pPr>
            <a:r>
              <a:rPr lang="es" b="1" dirty="0"/>
              <a:t>Results:</a:t>
            </a:r>
            <a:endParaRPr b="1" dirty="0"/>
          </a:p>
          <a:p>
            <a:pPr marL="0" indent="0">
              <a:spcBef>
                <a:spcPts val="1600"/>
              </a:spcBef>
              <a:buNone/>
            </a:pPr>
            <a:endParaRPr sz="1867" dirty="0"/>
          </a:p>
          <a:p>
            <a:pPr marL="0" indent="0">
              <a:spcBef>
                <a:spcPts val="1600"/>
              </a:spcBef>
              <a:buNone/>
            </a:pPr>
            <a:endParaRPr sz="1867" dirty="0"/>
          </a:p>
          <a:p>
            <a:pPr marL="0" indent="0">
              <a:spcBef>
                <a:spcPts val="1600"/>
              </a:spcBef>
              <a:buNone/>
            </a:pPr>
            <a:endParaRPr sz="1867" dirty="0"/>
          </a:p>
          <a:p>
            <a:pPr marL="0" indent="0">
              <a:spcBef>
                <a:spcPts val="1600"/>
              </a:spcBef>
              <a:buNone/>
            </a:pPr>
            <a:endParaRPr sz="1867" dirty="0"/>
          </a:p>
          <a:p>
            <a:pPr marL="0" indent="0">
              <a:spcBef>
                <a:spcPts val="1600"/>
              </a:spcBef>
              <a:buNone/>
            </a:pPr>
            <a:endParaRPr sz="1867" dirty="0"/>
          </a:p>
          <a:p>
            <a:pPr marL="1219170" indent="0">
              <a:spcBef>
                <a:spcPts val="1600"/>
              </a:spcBef>
              <a:buNone/>
            </a:pPr>
            <a:endParaRPr sz="1867" dirty="0"/>
          </a:p>
          <a:p>
            <a:pPr indent="0">
              <a:spcBef>
                <a:spcPts val="1600"/>
              </a:spcBef>
              <a:spcAft>
                <a:spcPts val="1600"/>
              </a:spcAft>
              <a:buNone/>
            </a:pPr>
            <a:endParaRPr b="1" dirty="0"/>
          </a:p>
        </p:txBody>
      </p:sp>
      <p:sp>
        <p:nvSpPr>
          <p:cNvPr id="1210" name="Google Shape;1210;p92"/>
          <p:cNvSpPr txBox="1"/>
          <p:nvPr/>
        </p:nvSpPr>
        <p:spPr>
          <a:xfrm>
            <a:off x="1485867" y="5829500"/>
            <a:ext cx="16000" cy="61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endParaRPr sz="2400"/>
          </a:p>
        </p:txBody>
      </p:sp>
      <p:sp>
        <p:nvSpPr>
          <p:cNvPr id="1211" name="Google Shape;1211;p92"/>
          <p:cNvSpPr/>
          <p:nvPr/>
        </p:nvSpPr>
        <p:spPr>
          <a:xfrm>
            <a:off x="3749600" y="2931600"/>
            <a:ext cx="420400" cy="271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212" name="Google Shape;1212;p92"/>
          <p:cNvSpPr/>
          <p:nvPr/>
        </p:nvSpPr>
        <p:spPr>
          <a:xfrm>
            <a:off x="3506100" y="3388800"/>
            <a:ext cx="420400" cy="271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213" name="Google Shape;1213;p92"/>
          <p:cNvSpPr/>
          <p:nvPr/>
        </p:nvSpPr>
        <p:spPr>
          <a:xfrm>
            <a:off x="3749600" y="3846000"/>
            <a:ext cx="420400" cy="271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214" name="Google Shape;1214;p92"/>
          <p:cNvSpPr/>
          <p:nvPr/>
        </p:nvSpPr>
        <p:spPr>
          <a:xfrm>
            <a:off x="3558667" y="4303200"/>
            <a:ext cx="420400" cy="271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215" name="Google Shape;1215;p92"/>
          <p:cNvSpPr/>
          <p:nvPr/>
        </p:nvSpPr>
        <p:spPr>
          <a:xfrm>
            <a:off x="4410000" y="4777900"/>
            <a:ext cx="420400" cy="271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216" name="Google Shape;1216;p92"/>
          <p:cNvSpPr/>
          <p:nvPr/>
        </p:nvSpPr>
        <p:spPr>
          <a:xfrm>
            <a:off x="3329200" y="5217600"/>
            <a:ext cx="420400" cy="271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217" name="Google Shape;1217;p92"/>
          <p:cNvSpPr/>
          <p:nvPr/>
        </p:nvSpPr>
        <p:spPr>
          <a:xfrm>
            <a:off x="2153767" y="6021900"/>
            <a:ext cx="1243600" cy="148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218" name="Google Shape;1218;p92"/>
          <p:cNvSpPr/>
          <p:nvPr/>
        </p:nvSpPr>
        <p:spPr>
          <a:xfrm>
            <a:off x="5176400" y="6021900"/>
            <a:ext cx="1243600" cy="148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pic>
        <p:nvPicPr>
          <p:cNvPr id="1219" name="Google Shape;1219;p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5901" y="2311118"/>
            <a:ext cx="6773265" cy="2564233"/>
          </a:xfrm>
          <a:prstGeom prst="rect">
            <a:avLst/>
          </a:prstGeom>
          <a:noFill/>
          <a:ln>
            <a:noFill/>
          </a:ln>
        </p:spPr>
      </p:pic>
      <p:sp>
        <p:nvSpPr>
          <p:cNvPr id="1220" name="Google Shape;1220;p92"/>
          <p:cNvSpPr/>
          <p:nvPr/>
        </p:nvSpPr>
        <p:spPr>
          <a:xfrm>
            <a:off x="2395467" y="4733200"/>
            <a:ext cx="3025200" cy="326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221" name="Google Shape;1221;p92"/>
          <p:cNvSpPr/>
          <p:nvPr/>
        </p:nvSpPr>
        <p:spPr>
          <a:xfrm>
            <a:off x="5035400" y="2302800"/>
            <a:ext cx="1856800" cy="24436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222" name="Google Shape;1222;p92"/>
          <p:cNvSpPr/>
          <p:nvPr/>
        </p:nvSpPr>
        <p:spPr>
          <a:xfrm>
            <a:off x="5797400" y="4763300"/>
            <a:ext cx="332800" cy="4728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0B0F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223" name="Google Shape;1223;p92"/>
          <p:cNvSpPr txBox="1"/>
          <p:nvPr/>
        </p:nvSpPr>
        <p:spPr>
          <a:xfrm>
            <a:off x="3801233" y="5283101"/>
            <a:ext cx="5925832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s" sz="2000" b="1" dirty="0"/>
              <a:t>Medium-Sensitive layers</a:t>
            </a:r>
            <a:r>
              <a:rPr lang="es" sz="2000" dirty="0"/>
              <a:t>: Up to 17% performance gain</a:t>
            </a:r>
            <a:endParaRPr sz="2000" dirty="0"/>
          </a:p>
        </p:txBody>
      </p:sp>
      <p:sp>
        <p:nvSpPr>
          <p:cNvPr id="21" name="Footer Placeholder 10">
            <a:extLst>
              <a:ext uri="{FF2B5EF4-FFF2-40B4-BE49-F238E27FC236}">
                <a16:creationId xmlns:a16="http://schemas.microsoft.com/office/drawing/2014/main" id="{A32C73FB-5E15-C24E-B6AE-93F267031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1" y="6356350"/>
            <a:ext cx="7475054" cy="365125"/>
          </a:xfrm>
        </p:spPr>
        <p:txBody>
          <a:bodyPr/>
          <a:lstStyle/>
          <a:p>
            <a:r>
              <a:rPr lang="en-US"/>
              <a:t>STONNE Tutorial @ ASPLOS 2023</a:t>
            </a:r>
            <a:endParaRPr lang="en-US" dirty="0"/>
          </a:p>
        </p:txBody>
      </p:sp>
      <p:sp>
        <p:nvSpPr>
          <p:cNvPr id="24" name="Google Shape;803;p72">
            <a:extLst>
              <a:ext uri="{FF2B5EF4-FFF2-40B4-BE49-F238E27FC236}">
                <a16:creationId xmlns:a16="http://schemas.microsoft.com/office/drawing/2014/main" id="{D5EA4EB7-2624-4445-96D3-110CF77A7A2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245206"/>
            <a:ext cx="10515600" cy="981562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s" dirty="0"/>
              <a:t>UC#3: Filter Scheduling in Sparse Accelerators</a:t>
            </a:r>
            <a:endParaRPr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22AE62A-A620-EBD4-725B-BA5B51B96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F45D5-C091-2E4F-8430-35B0416CC0E0}" type="slidenum">
              <a:rPr lang="en-US" smtClean="0"/>
              <a:t>73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8" descr="Resultado de imagen de perro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51"/>
          <a:stretch/>
        </p:blipFill>
        <p:spPr bwMode="auto">
          <a:xfrm>
            <a:off x="125383" y="4147495"/>
            <a:ext cx="962380" cy="5474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5" name="Google Shape;195;p2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r>
              <a:rPr lang="es" dirty="0"/>
              <a:t>Cycle-level Architectural Simulators</a:t>
            </a:r>
            <a:endParaRPr dirty="0"/>
          </a:p>
        </p:txBody>
      </p:sp>
      <p:sp>
        <p:nvSpPr>
          <p:cNvPr id="196" name="Google Shape;196;p29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s" dirty="0"/>
              <a:t>Microarchitectural simulators have been extensively used during the design process of CPUs (</a:t>
            </a:r>
            <a:r>
              <a:rPr lang="es" b="1" dirty="0"/>
              <a:t>Gem5</a:t>
            </a:r>
            <a:r>
              <a:rPr lang="es" dirty="0"/>
              <a:t>) and GPUs (</a:t>
            </a:r>
            <a:r>
              <a:rPr lang="es" b="1" dirty="0"/>
              <a:t>MGPUSim</a:t>
            </a:r>
            <a:r>
              <a:rPr lang="es" dirty="0"/>
              <a:t>)</a:t>
            </a:r>
            <a:endParaRPr dirty="0"/>
          </a:p>
          <a:p>
            <a:r>
              <a:rPr lang="es" dirty="0"/>
              <a:t>However, how can we simulate the wide diversity of DNN accelerators (i.e., rigid, flexible and data-dependent optimizations)? </a:t>
            </a:r>
            <a:endParaRPr dirty="0"/>
          </a:p>
          <a:p>
            <a:pPr lvl="1"/>
            <a:r>
              <a:rPr lang="es" dirty="0"/>
              <a:t>We need cycle-level simulation.</a:t>
            </a:r>
            <a:endParaRPr dirty="0"/>
          </a:p>
          <a:p>
            <a:pPr lvl="1"/>
            <a:r>
              <a:rPr lang="es" dirty="0"/>
              <a:t>We need to support flexible (dense and sparse) and rigid accelerators.</a:t>
            </a:r>
            <a:endParaRPr dirty="0"/>
          </a:p>
          <a:p>
            <a:pPr lvl="1"/>
            <a:r>
              <a:rPr lang="es" dirty="0"/>
              <a:t>We need to perform end-to-end simulation.</a:t>
            </a:r>
            <a:endParaRPr dirty="0"/>
          </a:p>
        </p:txBody>
      </p:sp>
      <p:pic>
        <p:nvPicPr>
          <p:cNvPr id="198" name="Google Shape;198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40232" y="4355734"/>
            <a:ext cx="1801753" cy="15065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54211" y="4001103"/>
            <a:ext cx="1514107" cy="739309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6" name="Picture 16" descr="Resultado de imagen de performance chart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3242" y="3965394"/>
            <a:ext cx="943392" cy="943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Imagen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58440" y="4941627"/>
            <a:ext cx="1236388" cy="606754"/>
          </a:xfrm>
          <a:prstGeom prst="rect">
            <a:avLst/>
          </a:prstGeom>
        </p:spPr>
      </p:pic>
      <p:pic>
        <p:nvPicPr>
          <p:cNvPr id="18" name="Imagen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98436" y="3675371"/>
            <a:ext cx="1016942" cy="1123989"/>
          </a:xfrm>
          <a:prstGeom prst="rect">
            <a:avLst/>
          </a:prstGeom>
        </p:spPr>
      </p:pic>
      <p:sp>
        <p:nvSpPr>
          <p:cNvPr id="19" name="CuadroTexto 18"/>
          <p:cNvSpPr txBox="1"/>
          <p:nvPr/>
        </p:nvSpPr>
        <p:spPr>
          <a:xfrm>
            <a:off x="7864798" y="5854522"/>
            <a:ext cx="3391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DOG (0.9), CAT (0.09), BIRD (0.01)</a:t>
            </a:r>
          </a:p>
        </p:txBody>
      </p:sp>
      <p:pic>
        <p:nvPicPr>
          <p:cNvPr id="20" name="Picture 4" descr="Chip - Banco de fotos e imágenes de stock - iStock"/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87" t="37204" r="45561" b="23874"/>
          <a:stretch/>
        </p:blipFill>
        <p:spPr bwMode="auto">
          <a:xfrm>
            <a:off x="1219602" y="5441517"/>
            <a:ext cx="779607" cy="514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hallenges in Deep Learning. Deep Learning has become one of the… | by  Parth Shrivastava | HackerNoon.com | Medium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986" y="4098672"/>
            <a:ext cx="1620707" cy="794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Flecha derecha 33"/>
          <p:cNvSpPr/>
          <p:nvPr/>
        </p:nvSpPr>
        <p:spPr>
          <a:xfrm>
            <a:off x="2766799" y="4503460"/>
            <a:ext cx="1954523" cy="184836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lecha derecha 34"/>
          <p:cNvSpPr/>
          <p:nvPr/>
        </p:nvSpPr>
        <p:spPr>
          <a:xfrm>
            <a:off x="3345874" y="5506449"/>
            <a:ext cx="1334318" cy="212116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Imagen 3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075989" y="5031689"/>
            <a:ext cx="1048388" cy="1218887"/>
          </a:xfrm>
          <a:prstGeom prst="rect">
            <a:avLst/>
          </a:prstGeom>
        </p:spPr>
      </p:pic>
      <p:sp>
        <p:nvSpPr>
          <p:cNvPr id="37" name="Flecha derecha 36"/>
          <p:cNvSpPr/>
          <p:nvPr/>
        </p:nvSpPr>
        <p:spPr>
          <a:xfrm>
            <a:off x="6643645" y="4257662"/>
            <a:ext cx="1012429" cy="179428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lecha derecha 37"/>
          <p:cNvSpPr/>
          <p:nvPr/>
        </p:nvSpPr>
        <p:spPr>
          <a:xfrm>
            <a:off x="6669425" y="5862318"/>
            <a:ext cx="1142218" cy="178136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lecha derecha 38"/>
          <p:cNvSpPr/>
          <p:nvPr/>
        </p:nvSpPr>
        <p:spPr>
          <a:xfrm>
            <a:off x="6643645" y="5095917"/>
            <a:ext cx="2649555" cy="199991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ángulo 5"/>
          <p:cNvSpPr/>
          <p:nvPr/>
        </p:nvSpPr>
        <p:spPr>
          <a:xfrm>
            <a:off x="10770061" y="4317111"/>
            <a:ext cx="704920" cy="42330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AREA</a:t>
            </a:r>
            <a:endParaRPr lang="en-US" dirty="0"/>
          </a:p>
        </p:txBody>
      </p:sp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5E1609B0-770C-3B1C-89C9-2115123B4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2153" y="6356350"/>
            <a:ext cx="8256107" cy="365125"/>
          </a:xfrm>
        </p:spPr>
        <p:txBody>
          <a:bodyPr/>
          <a:lstStyle/>
          <a:p>
            <a:r>
              <a:rPr lang="en-US"/>
              <a:t>STONNE Tutorial @ ASPLOS 2023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1B6EE0-8C9E-77B3-4C2E-8074F234B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F45D5-C091-2E4F-8430-35B0416CC0E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641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34" grpId="0" animBg="1"/>
      <p:bldP spid="35" grpId="0" animBg="1"/>
      <p:bldP spid="37" grpId="0" animBg="1"/>
      <p:bldP spid="38" grpId="0" animBg="1"/>
      <p:bldP spid="39" grpId="0" animBg="1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s" dirty="0"/>
              <a:t>Why another simulator for DNN accelerators?</a:t>
            </a:r>
            <a:endParaRPr dirty="0"/>
          </a:p>
        </p:txBody>
      </p:sp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E581D36A-1374-BE16-CEF8-2493A209C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2153" y="6356350"/>
            <a:ext cx="8256107" cy="365125"/>
          </a:xfrm>
        </p:spPr>
        <p:txBody>
          <a:bodyPr/>
          <a:lstStyle/>
          <a:p>
            <a:r>
              <a:rPr lang="en-US"/>
              <a:t>STONNE Tutorial @ ASPLOS 2023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3537D8-00F1-28B4-9427-511C06468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F45D5-C091-2E4F-8430-35B0416CC0E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540229"/>
      </p:ext>
    </p:extLst>
  </p:cSld>
  <p:clrMapOvr>
    <a:masterClrMapping/>
  </p:clrMapOvr>
</p:sld>
</file>

<file path=ppt/theme/theme1.xml><?xml version="1.0" encoding="utf-8"?>
<a:theme xmlns:a="http://schemas.openxmlformats.org/drawingml/2006/main" name="[ISPASS2019] mRNA_talk">
  <a:themeElements>
    <a:clrScheme name="Custom 7">
      <a:dk1>
        <a:srgbClr val="3F3F3F"/>
      </a:dk1>
      <a:lt1>
        <a:srgbClr val="FFFFFF"/>
      </a:lt1>
      <a:dk2>
        <a:srgbClr val="313C41"/>
      </a:dk2>
      <a:lt2>
        <a:srgbClr val="FFFFFF"/>
      </a:lt2>
      <a:accent1>
        <a:srgbClr val="EAD151"/>
      </a:accent1>
      <a:accent2>
        <a:srgbClr val="FC7F03"/>
      </a:accent2>
      <a:accent3>
        <a:srgbClr val="FC3903"/>
      </a:accent3>
      <a:accent4>
        <a:srgbClr val="D1024E"/>
      </a:accent4>
      <a:accent5>
        <a:srgbClr val="A6026C"/>
      </a:accent5>
      <a:accent6>
        <a:srgbClr val="0F6193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[ISPASS2019] mRNA_talk" id="{440831DA-6920-DF40-B512-C6FD3C71466D}" vid="{4E43CEEF-5E5D-DB47-9C36-CCE97DAB3CF5}"/>
    </a:ext>
  </a:extLst>
</a:theme>
</file>

<file path=ppt/theme/theme2.xml><?xml version="1.0" encoding="utf-8"?>
<a:theme xmlns:a="http://schemas.openxmlformats.org/drawingml/2006/main" name="[ISPASS2019] mRNA_talk">
  <a:themeElements>
    <a:clrScheme name="Custom 7">
      <a:dk1>
        <a:srgbClr val="3F3F3F"/>
      </a:dk1>
      <a:lt1>
        <a:srgbClr val="FFFFFF"/>
      </a:lt1>
      <a:dk2>
        <a:srgbClr val="313C41"/>
      </a:dk2>
      <a:lt2>
        <a:srgbClr val="FFFFFF"/>
      </a:lt2>
      <a:accent1>
        <a:srgbClr val="EAD151"/>
      </a:accent1>
      <a:accent2>
        <a:srgbClr val="FC7F03"/>
      </a:accent2>
      <a:accent3>
        <a:srgbClr val="FC3903"/>
      </a:accent3>
      <a:accent4>
        <a:srgbClr val="D1024E"/>
      </a:accent4>
      <a:accent5>
        <a:srgbClr val="A6026C"/>
      </a:accent5>
      <a:accent6>
        <a:srgbClr val="0F6193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[ISPASS2019] mRNA_talk" id="{440831DA-6920-DF40-B512-C6FD3C71466D}" vid="{4E43CEEF-5E5D-DB47-9C36-CCE97DAB3CF5}"/>
    </a:ext>
  </a:extLst>
</a:theme>
</file>

<file path=ppt/theme/theme3.xml><?xml version="1.0" encoding="utf-8"?>
<a:theme xmlns:a="http://schemas.openxmlformats.org/drawingml/2006/main" name="Office Theme">
  <a:themeElements>
    <a:clrScheme name="Maxpoint">
      <a:dk1>
        <a:srgbClr val="3F3F3F"/>
      </a:dk1>
      <a:lt1>
        <a:srgbClr val="FFFFFF"/>
      </a:lt1>
      <a:dk2>
        <a:srgbClr val="313C41"/>
      </a:dk2>
      <a:lt2>
        <a:srgbClr val="FFFFFF"/>
      </a:lt2>
      <a:accent1>
        <a:srgbClr val="FFAB03"/>
      </a:accent1>
      <a:accent2>
        <a:srgbClr val="FC7F03"/>
      </a:accent2>
      <a:accent3>
        <a:srgbClr val="FC3903"/>
      </a:accent3>
      <a:accent4>
        <a:srgbClr val="D1024E"/>
      </a:accent4>
      <a:accent5>
        <a:srgbClr val="A6026C"/>
      </a:accent5>
      <a:accent6>
        <a:srgbClr val="0F6193"/>
      </a:accent6>
      <a:hlink>
        <a:srgbClr val="0563C1"/>
      </a:hlink>
      <a:folHlink>
        <a:srgbClr val="954F72"/>
      </a:folHlink>
    </a:clrScheme>
    <a:fontScheme name="minalist">
      <a:majorFont>
        <a:latin typeface="Montserrat"/>
        <a:ea typeface=""/>
        <a:cs typeface=""/>
      </a:majorFont>
      <a:minorFont>
        <a:latin typeface="Esteb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[ISPASS2019] mRNA_talk">
  <a:themeElements>
    <a:clrScheme name="Custom 7">
      <a:dk1>
        <a:srgbClr val="3F3F3F"/>
      </a:dk1>
      <a:lt1>
        <a:srgbClr val="FFFFFF"/>
      </a:lt1>
      <a:dk2>
        <a:srgbClr val="313C41"/>
      </a:dk2>
      <a:lt2>
        <a:srgbClr val="FFFFFF"/>
      </a:lt2>
      <a:accent1>
        <a:srgbClr val="EAD151"/>
      </a:accent1>
      <a:accent2>
        <a:srgbClr val="FC7F03"/>
      </a:accent2>
      <a:accent3>
        <a:srgbClr val="FC3903"/>
      </a:accent3>
      <a:accent4>
        <a:srgbClr val="D1024E"/>
      </a:accent4>
      <a:accent5>
        <a:srgbClr val="A6026C"/>
      </a:accent5>
      <a:accent6>
        <a:srgbClr val="0F6193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[ISPASS2019] mRNA_talk" id="{440831DA-6920-DF40-B512-C6FD3C71466D}" vid="{4E43CEEF-5E5D-DB47-9C36-CCE97DAB3CF5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7">
    <a:dk1>
      <a:srgbClr val="3F3F3F"/>
    </a:dk1>
    <a:lt1>
      <a:srgbClr val="FFFFFF"/>
    </a:lt1>
    <a:dk2>
      <a:srgbClr val="313C41"/>
    </a:dk2>
    <a:lt2>
      <a:srgbClr val="FFFFFF"/>
    </a:lt2>
    <a:accent1>
      <a:srgbClr val="EAD151"/>
    </a:accent1>
    <a:accent2>
      <a:srgbClr val="FC7F03"/>
    </a:accent2>
    <a:accent3>
      <a:srgbClr val="FC3903"/>
    </a:accent3>
    <a:accent4>
      <a:srgbClr val="D1024E"/>
    </a:accent4>
    <a:accent5>
      <a:srgbClr val="A6026C"/>
    </a:accent5>
    <a:accent6>
      <a:srgbClr val="0F6193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1498</TotalTime>
  <Words>3113</Words>
  <Application>Microsoft Office PowerPoint</Application>
  <PresentationFormat>Panorámica</PresentationFormat>
  <Paragraphs>701</Paragraphs>
  <Slides>73</Slides>
  <Notes>64</Notes>
  <HiddenSlides>24</HiddenSlides>
  <MMClips>0</MMClips>
  <ScaleCrop>false</ScaleCrop>
  <HeadingPairs>
    <vt:vector size="4" baseType="variant">
      <vt:variant>
        <vt:lpstr>Tema</vt:lpstr>
      </vt:variant>
      <vt:variant>
        <vt:i4>4</vt:i4>
      </vt:variant>
      <vt:variant>
        <vt:lpstr>Títulos de diapositiva</vt:lpstr>
      </vt:variant>
      <vt:variant>
        <vt:i4>73</vt:i4>
      </vt:variant>
    </vt:vector>
  </HeadingPairs>
  <TitlesOfParts>
    <vt:vector size="77" baseType="lpstr">
      <vt:lpstr>[ISPASS2019] mRNA_talk</vt:lpstr>
      <vt:lpstr>[ISPASS2019] mRNA_talk</vt:lpstr>
      <vt:lpstr>Office Theme</vt:lpstr>
      <vt:lpstr>[ISPASS2019] mRNA_talk</vt:lpstr>
      <vt:lpstr>A Simulation TOol for Neural Network Engines</vt:lpstr>
      <vt:lpstr>Agenda</vt:lpstr>
      <vt:lpstr>Outline</vt:lpstr>
      <vt:lpstr>Outline</vt:lpstr>
      <vt:lpstr>Cycle-level Architectural Simulation</vt:lpstr>
      <vt:lpstr>Cycle-level Architectural Simulators</vt:lpstr>
      <vt:lpstr>Cycle-level Architectural Simulators</vt:lpstr>
      <vt:lpstr>Cycle-level Architectural Simulators</vt:lpstr>
      <vt:lpstr>Why another simulator for DNN accelerators?</vt:lpstr>
      <vt:lpstr>Why another simulator for DNN accelerators?</vt:lpstr>
      <vt:lpstr>Why another simulator for DNN accelerators?</vt:lpstr>
      <vt:lpstr>Why another simulator for DNN accelerators?</vt:lpstr>
      <vt:lpstr>Why another simulator for DNN accelerators?</vt:lpstr>
      <vt:lpstr>Outline</vt:lpstr>
      <vt:lpstr>STONNE Framework</vt:lpstr>
      <vt:lpstr>Input Module</vt:lpstr>
      <vt:lpstr>Input Module</vt:lpstr>
      <vt:lpstr>Input Module</vt:lpstr>
      <vt:lpstr>Input Module</vt:lpstr>
      <vt:lpstr>Input Module</vt:lpstr>
      <vt:lpstr>Output Module</vt:lpstr>
      <vt:lpstr>Output Module</vt:lpstr>
      <vt:lpstr>Output Module</vt:lpstr>
      <vt:lpstr>Simulation Platform</vt:lpstr>
      <vt:lpstr>STONNE API, Mapper and Configuration Unit</vt:lpstr>
      <vt:lpstr>Simulation Engine</vt:lpstr>
      <vt:lpstr>Simulation Engine</vt:lpstr>
      <vt:lpstr>Simulation Engine</vt:lpstr>
      <vt:lpstr>Simulation Engine</vt:lpstr>
      <vt:lpstr>Simulation Engine</vt:lpstr>
      <vt:lpstr>Outline</vt:lpstr>
      <vt:lpstr>Validation</vt:lpstr>
      <vt:lpstr>Outline</vt:lpstr>
      <vt:lpstr>UC#1: DNN inference in TPU, MAERI and SIGMA</vt:lpstr>
      <vt:lpstr>UC#1: DNN inference in TPU, MAERI and SIGMA</vt:lpstr>
      <vt:lpstr>UC#1: DNN inference in TPU, MAERI and SIGMA</vt:lpstr>
      <vt:lpstr>UC#1: DNN inference in TPU, MAERI and SIGMA</vt:lpstr>
      <vt:lpstr>UC#1: DNN inference in TPU, MAERI and SIGMA</vt:lpstr>
      <vt:lpstr>UC#2: Data-Dependent HW Optimizations</vt:lpstr>
      <vt:lpstr>UC#2: Data-Dependent HW Optimizations</vt:lpstr>
      <vt:lpstr>UC#2: Data-Dependent HW Optimizations</vt:lpstr>
      <vt:lpstr>UC#2: Data-Dependent HW Optimizations</vt:lpstr>
      <vt:lpstr>UC#2: Data-Dependent HW Optimizations</vt:lpstr>
      <vt:lpstr>UC#2: Data-Dependent HW Optimizations</vt:lpstr>
      <vt:lpstr>UC#2: Data-Dependent HW Optimizations</vt:lpstr>
      <vt:lpstr>Outline</vt:lpstr>
      <vt:lpstr>Conclusions</vt:lpstr>
      <vt:lpstr>Acknowledgements</vt:lpstr>
      <vt:lpstr>A Simulation TOol for Neural Network Engines</vt:lpstr>
      <vt:lpstr>UC#1: DNN inference in TPU, MAERI and SIGMA</vt:lpstr>
      <vt:lpstr>UC#1: DNN inference in TPU, MAERI and SIGMA</vt:lpstr>
      <vt:lpstr>UC#2: Data-Dependent HW Optimizations</vt:lpstr>
      <vt:lpstr>UC#2: Data-Dependent HW Optimizations</vt:lpstr>
      <vt:lpstr>UC#3: Filter Scheduling in Sparse Accelerators</vt:lpstr>
      <vt:lpstr>UC#3: Filter Scheduling in Sparse Accelerators</vt:lpstr>
      <vt:lpstr>UC#3: Filter Scheduling in Sparse Accelerators</vt:lpstr>
      <vt:lpstr>UC#3: Filter Scheduling in Sparse Accelerators</vt:lpstr>
      <vt:lpstr>UC#3: Filter Scheduling in Sparse Accelerators</vt:lpstr>
      <vt:lpstr>UC#3: Filter Scheduling in Sparse Accelerators</vt:lpstr>
      <vt:lpstr>UC#3: Filter Scheduling in Sparse Accelerators</vt:lpstr>
      <vt:lpstr>UC#3: Filter Scheduling in Sparse Accelerators</vt:lpstr>
      <vt:lpstr>UC#3: Filter Scheduling in Sparse Accelerators</vt:lpstr>
      <vt:lpstr>UC#3: Filter Scheduling in Sparse Accelerators</vt:lpstr>
      <vt:lpstr>UC#3: Filter Scheduling in Sparse Accelerators</vt:lpstr>
      <vt:lpstr>UC#3: Filter Scheduling in Sparse Accelerators</vt:lpstr>
      <vt:lpstr>UC#3: Filter Scheduling in Sparse Accelerators</vt:lpstr>
      <vt:lpstr>UC#3: Filter Scheduling in Sparse Accelerators</vt:lpstr>
      <vt:lpstr>UC#3: Filter Scheduling in Sparse Accelerators</vt:lpstr>
      <vt:lpstr>UC#3: Filter Scheduling in Sparse Accelerators</vt:lpstr>
      <vt:lpstr>UC#3: Filter Scheduling in Sparse Accelerators</vt:lpstr>
      <vt:lpstr>UC#3: Filter Scheduling in Sparse Accelerators</vt:lpstr>
      <vt:lpstr>UC#3: Filter Scheduling in Sparse Accelerators</vt:lpstr>
      <vt:lpstr>UC#3: Filter Scheduling in Sparse Accelerators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Understanding the Design Space of Sparse/Dense Multiphase Dataflows for Mapping Graph Neural Networks on Spatial Accelerators</dc:title>
  <dc:creator>Garg, Raveesh</dc:creator>
  <cp:lastModifiedBy>José Luis Abellán Miguel</cp:lastModifiedBy>
  <cp:revision>332</cp:revision>
  <dcterms:created xsi:type="dcterms:W3CDTF">2022-02-07T19:00:25Z</dcterms:created>
  <dcterms:modified xsi:type="dcterms:W3CDTF">2023-03-23T14:49:41Z</dcterms:modified>
</cp:coreProperties>
</file>