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45"/>
  </p:notesMasterIdLst>
  <p:sldIdLst>
    <p:sldId id="256" r:id="rId3"/>
    <p:sldId id="332" r:id="rId4"/>
    <p:sldId id="311" r:id="rId5"/>
    <p:sldId id="259" r:id="rId6"/>
    <p:sldId id="263" r:id="rId7"/>
    <p:sldId id="262" r:id="rId8"/>
    <p:sldId id="312" r:id="rId9"/>
    <p:sldId id="268" r:id="rId10"/>
    <p:sldId id="267" r:id="rId11"/>
    <p:sldId id="271" r:id="rId12"/>
    <p:sldId id="314" r:id="rId13"/>
    <p:sldId id="315" r:id="rId14"/>
    <p:sldId id="313" r:id="rId15"/>
    <p:sldId id="316" r:id="rId16"/>
    <p:sldId id="276" r:id="rId17"/>
    <p:sldId id="278" r:id="rId18"/>
    <p:sldId id="279" r:id="rId19"/>
    <p:sldId id="280" r:id="rId20"/>
    <p:sldId id="274" r:id="rId21"/>
    <p:sldId id="275" r:id="rId22"/>
    <p:sldId id="277" r:id="rId23"/>
    <p:sldId id="270" r:id="rId24"/>
    <p:sldId id="304" r:id="rId25"/>
    <p:sldId id="272" r:id="rId26"/>
    <p:sldId id="317" r:id="rId27"/>
    <p:sldId id="318" r:id="rId28"/>
    <p:sldId id="285" r:id="rId29"/>
    <p:sldId id="319" r:id="rId30"/>
    <p:sldId id="333" r:id="rId31"/>
    <p:sldId id="335" r:id="rId32"/>
    <p:sldId id="334" r:id="rId33"/>
    <p:sldId id="321" r:id="rId34"/>
    <p:sldId id="260" r:id="rId35"/>
    <p:sldId id="261" r:id="rId36"/>
    <p:sldId id="323" r:id="rId37"/>
    <p:sldId id="324" r:id="rId38"/>
    <p:sldId id="327" r:id="rId39"/>
    <p:sldId id="328" r:id="rId40"/>
    <p:sldId id="325" r:id="rId41"/>
    <p:sldId id="326" r:id="rId42"/>
    <p:sldId id="300" r:id="rId43"/>
    <p:sldId id="331" r:id="rId44"/>
  </p:sldIdLst>
  <p:sldSz cx="12192000" cy="6858000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452951-D4F9-B7BA-0702-265BC1721980}" name="MANUEL EUGENIO ACACIO SANCHEZ" initials="MS" userId="S::meacacio@um.es::bfcf6023-ff90-49fb-b010-7392e091f5e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84E"/>
    <a:srgbClr val="BFCFDB"/>
    <a:srgbClr val="F5CCCD"/>
    <a:srgbClr val="D9C69B"/>
    <a:srgbClr val="EAD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8"/>
    <p:restoredTop sz="94787"/>
  </p:normalViewPr>
  <p:slideViewPr>
    <p:cSldViewPr snapToGrid="0" snapToObjects="1">
      <p:cViewPr varScale="1">
        <p:scale>
          <a:sx n="112" d="100"/>
          <a:sy n="11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664F-7E31-E34E-853C-558E988D4C8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11D7-51BA-1440-85E7-98730F40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Intro, title, collaboration b/w 6 unis</a:t>
            </a:r>
          </a:p>
          <a:p>
            <a:r>
              <a:rPr lang="en-US" dirty="0"/>
              <a:t>Transition: Deep Learning and 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-&gt; success in Computer vision </a:t>
            </a:r>
            <a:r>
              <a:rPr lang="en-US" dirty="0">
                <a:sym typeface="Wingdings" pitchFamily="2" charset="2"/>
              </a:rPr>
              <a:t> regular.  every pixel has the same set of </a:t>
            </a:r>
            <a:r>
              <a:rPr lang="en-US" dirty="0" err="1">
                <a:sym typeface="Wingdings" pitchFamily="2" charset="2"/>
              </a:rPr>
              <a:t>neighbours</a:t>
            </a:r>
            <a:r>
              <a:rPr lang="en-US" dirty="0">
                <a:sym typeface="Wingdings" pitchFamily="2" charset="2"/>
              </a:rPr>
              <a:t> and the same filter can slide uniformly</a:t>
            </a:r>
          </a:p>
          <a:p>
            <a:r>
              <a:rPr lang="en-US" dirty="0">
                <a:sym typeface="Wingdings" pitchFamily="2" charset="2"/>
              </a:rPr>
              <a:t>Real world data irregular and unstructured  captured by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GNN </a:t>
            </a:r>
            <a:r>
              <a:rPr lang="en-US" dirty="0" err="1"/>
              <a:t>success</a:t>
            </a:r>
            <a:r>
              <a:rPr lang="en-US" dirty="0" err="1">
                <a:sym typeface="Wingdings" pitchFamily="2" charset="2"/>
              </a:rPr>
              <a:t>irregular</a:t>
            </a:r>
            <a:r>
              <a:rPr lang="en-US" dirty="0">
                <a:sym typeface="Wingdings" pitchFamily="2" charset="2"/>
              </a:rPr>
              <a:t> data</a:t>
            </a:r>
          </a:p>
          <a:p>
            <a:r>
              <a:rPr lang="en-US" dirty="0">
                <a:sym typeface="Wingdings" pitchFamily="2" charset="2"/>
              </a:rPr>
              <a:t>Aggregation and Combination mainly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(on slides where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first bullet. This figure shows some of the loop transformations that can be done in a matrix dataflow.</a:t>
            </a:r>
          </a:p>
          <a:p>
            <a:r>
              <a:rPr lang="en-US" dirty="0"/>
              <a:t>****animation****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With and without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that we have looked at the inter-phase and intra-phase dataflows, the compete dataflow description is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11D7-51BA-1440-85E7-98730F4099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fld id="{31B9711D-850A-864A-A875-C60CE6BDB7CD}" type="datetime4">
              <a:rPr lang="en-US" smtClean="0"/>
              <a:t>March 27, 2023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</p:spTree>
    <p:extLst>
      <p:ext uri="{BB962C8B-B14F-4D97-AF65-F5344CB8AC3E}">
        <p14:creationId xmlns:p14="http://schemas.microsoft.com/office/powerpoint/2010/main" val="33677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73F5-3CA7-5E42-9408-262B995C1067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1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DD90-3335-7E4D-B137-7B6F68E9F7EE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5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2B93-B970-704D-8771-A3333E530369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34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101F-1C95-404B-9A5D-A9C64D1B4FA9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04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16D8-0286-2945-BEB6-B8AFFC9B5701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322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32E-3F20-9949-93EF-184B75F08F4F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D86D-1669-D249-A642-BD39D316F68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5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AC92-5CD1-EA4A-995B-2ED438CA1BD7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4579-1B6E-8144-85DE-0CFBA8513414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6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13EE-3B9B-6941-880F-44B59052A588}" type="datetime4">
              <a:rPr lang="en-US" smtClean="0"/>
              <a:t>March 27,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9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548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823-5469-404F-A4EB-33E071C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762D-0954-9342-A9E5-C690D346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EE12-FC7F-134F-AD38-289F80C9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590-8C8F-EA43-8F0E-4DABE62F8697}" type="datetime4">
              <a:rPr lang="en-US" smtClean="0"/>
              <a:t>March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2744-1706-E542-A458-E339483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0013-F87F-B540-A0FB-0ED4DFD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0DC-06BB-4E3C-A7FF-3C60CA25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E476-53A1-42C8-AD86-92EBFE68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 dirty="0"/>
              <a:t>March 26, 2023</a:t>
            </a:r>
            <a:endParaRPr lang="id-ID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 dirty="0"/>
              <a:t>STONNE Tutorial @ASPLOS 2023                                        José L. </a:t>
            </a:r>
            <a:r>
              <a:rPr lang="en-US" dirty="0" err="1"/>
              <a:t>Abellán</a:t>
            </a:r>
            <a:r>
              <a:rPr lang="en-US" dirty="0"/>
              <a:t>| University of Murcia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660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FC38F-4DD8-4E42-A887-A2C095995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637712 w 12192000"/>
              <a:gd name="connsiteY1" fmla="*/ 0 h 6858000"/>
              <a:gd name="connsiteX2" fmla="*/ 9637712 w 12192000"/>
              <a:gd name="connsiteY2" fmla="*/ 541338 h 6858000"/>
              <a:gd name="connsiteX3" fmla="*/ 11650662 w 12192000"/>
              <a:gd name="connsiteY3" fmla="*/ 541338 h 6858000"/>
              <a:gd name="connsiteX4" fmla="*/ 11650662 w 12192000"/>
              <a:gd name="connsiteY4" fmla="*/ 2552700 h 6858000"/>
              <a:gd name="connsiteX5" fmla="*/ 12192000 w 12192000"/>
              <a:gd name="connsiteY5" fmla="*/ 2552700 h 6858000"/>
              <a:gd name="connsiteX6" fmla="*/ 12192000 w 12192000"/>
              <a:gd name="connsiteY6" fmla="*/ 6858000 h 6858000"/>
              <a:gd name="connsiteX7" fmla="*/ 2554288 w 12192000"/>
              <a:gd name="connsiteY7" fmla="*/ 6858000 h 6858000"/>
              <a:gd name="connsiteX8" fmla="*/ 2554288 w 12192000"/>
              <a:gd name="connsiteY8" fmla="*/ 6316663 h 6858000"/>
              <a:gd name="connsiteX9" fmla="*/ 541338 w 12192000"/>
              <a:gd name="connsiteY9" fmla="*/ 6316663 h 6858000"/>
              <a:gd name="connsiteX10" fmla="*/ 541338 w 12192000"/>
              <a:gd name="connsiteY10" fmla="*/ 4305300 h 6858000"/>
              <a:gd name="connsiteX11" fmla="*/ 0 w 12192000"/>
              <a:gd name="connsiteY11" fmla="*/ 43053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637712" y="0"/>
                </a:lnTo>
                <a:lnTo>
                  <a:pt x="9637712" y="541338"/>
                </a:lnTo>
                <a:lnTo>
                  <a:pt x="11650662" y="541338"/>
                </a:lnTo>
                <a:lnTo>
                  <a:pt x="11650662" y="2552700"/>
                </a:lnTo>
                <a:lnTo>
                  <a:pt x="12192000" y="2552700"/>
                </a:lnTo>
                <a:lnTo>
                  <a:pt x="12192000" y="6858000"/>
                </a:lnTo>
                <a:lnTo>
                  <a:pt x="2554288" y="6858000"/>
                </a:lnTo>
                <a:lnTo>
                  <a:pt x="2554288" y="6316663"/>
                </a:lnTo>
                <a:lnTo>
                  <a:pt x="541338" y="6316663"/>
                </a:lnTo>
                <a:lnTo>
                  <a:pt x="541338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19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123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 userDrawn="1"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26, 2023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José L. </a:t>
            </a:r>
            <a:r>
              <a:rPr lang="en-US" dirty="0" err="1"/>
              <a:t>Abellán</a:t>
            </a:r>
            <a:r>
              <a:rPr lang="en-US" dirty="0"/>
              <a:t> | University of Murcia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708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10515600" cy="658998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  <a:r>
              <a:rPr lang="id-ID" dirty="0"/>
              <a:t> </a:t>
            </a: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r>
              <a:rPr lang="en-US" dirty="0"/>
              <a:t>March 26, 2023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STONNE Tutorial @ASPLOS 2023                                        José L. </a:t>
            </a:r>
            <a:r>
              <a:rPr lang="en-US" dirty="0" err="1"/>
              <a:t>Abellán</a:t>
            </a:r>
            <a:r>
              <a:rPr lang="en-US" dirty="0"/>
              <a:t>| University of Murcia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FFC000"/>
                </a:solidFill>
              </a:defRPr>
            </a:lvl1pPr>
          </a:lstStyle>
          <a:p>
            <a:fld id="{66460FDD-9629-4AEC-8D26-475411E7BDE6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 userDrawn="1"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 userDrawn="1"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392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52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062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62128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178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28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AF94B2-6829-4C62-A5D6-C39DDB89A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73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12192000" cy="365460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248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4316" y="66817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6809096" y="2118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1869FE4-B348-44DE-B2B1-66DD0D1BFF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3182"/>
            <a:ext cx="3032567" cy="2095018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DD46511-05BB-4B94-8E37-5A04B80C98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32567" y="2545176"/>
            <a:ext cx="3032567" cy="209501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C21DF82-40AC-4A6D-9802-534FA32060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626457"/>
            <a:ext cx="3032567" cy="2095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219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5F8B9A-7563-4D9C-8AC6-00DD16450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2251" y="14763"/>
            <a:ext cx="3051376" cy="3935096"/>
          </a:xfrm>
          <a:custGeom>
            <a:avLst/>
            <a:gdLst>
              <a:gd name="connsiteX0" fmla="*/ 0 w 3051376"/>
              <a:gd name="connsiteY0" fmla="*/ 0 h 3935096"/>
              <a:gd name="connsiteX1" fmla="*/ 3051376 w 3051376"/>
              <a:gd name="connsiteY1" fmla="*/ 0 h 3935096"/>
              <a:gd name="connsiteX2" fmla="*/ 3051376 w 3051376"/>
              <a:gd name="connsiteY2" fmla="*/ 3935096 h 3935096"/>
              <a:gd name="connsiteX3" fmla="*/ 2231841 w 3051376"/>
              <a:gd name="connsiteY3" fmla="*/ 3935096 h 3935096"/>
              <a:gd name="connsiteX4" fmla="*/ 2231841 w 3051376"/>
              <a:gd name="connsiteY4" fmla="*/ 1379462 h 3935096"/>
              <a:gd name="connsiteX5" fmla="*/ 0 w 3051376"/>
              <a:gd name="connsiteY5" fmla="*/ 1379462 h 39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376" h="3935096">
                <a:moveTo>
                  <a:pt x="0" y="0"/>
                </a:moveTo>
                <a:lnTo>
                  <a:pt x="3051376" y="0"/>
                </a:lnTo>
                <a:lnTo>
                  <a:pt x="3051376" y="3935096"/>
                </a:lnTo>
                <a:lnTo>
                  <a:pt x="2231841" y="3935096"/>
                </a:lnTo>
                <a:lnTo>
                  <a:pt x="2231841" y="1379462"/>
                </a:lnTo>
                <a:lnTo>
                  <a:pt x="0" y="1379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4038600" cy="4782369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C0927A-141B-4FB4-9F25-E63A43C7E5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7752" y="4109013"/>
            <a:ext cx="4765875" cy="2748986"/>
          </a:xfrm>
          <a:custGeom>
            <a:avLst/>
            <a:gdLst>
              <a:gd name="connsiteX0" fmla="*/ 3955649 w 4765875"/>
              <a:gd name="connsiteY0" fmla="*/ 0 h 2748986"/>
              <a:gd name="connsiteX1" fmla="*/ 4765875 w 4765875"/>
              <a:gd name="connsiteY1" fmla="*/ 0 h 2748986"/>
              <a:gd name="connsiteX2" fmla="*/ 4765875 w 4765875"/>
              <a:gd name="connsiteY2" fmla="*/ 2748986 h 2748986"/>
              <a:gd name="connsiteX3" fmla="*/ 0 w 4765875"/>
              <a:gd name="connsiteY3" fmla="*/ 2748986 h 2748986"/>
              <a:gd name="connsiteX4" fmla="*/ 0 w 4765875"/>
              <a:gd name="connsiteY4" fmla="*/ 1374493 h 2748986"/>
              <a:gd name="connsiteX5" fmla="*/ 3955649 w 4765875"/>
              <a:gd name="connsiteY5" fmla="*/ 1374493 h 27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875" h="2748986">
                <a:moveTo>
                  <a:pt x="3955649" y="0"/>
                </a:moveTo>
                <a:lnTo>
                  <a:pt x="4765875" y="0"/>
                </a:lnTo>
                <a:lnTo>
                  <a:pt x="4765875" y="2748986"/>
                </a:lnTo>
                <a:lnTo>
                  <a:pt x="0" y="2748986"/>
                </a:lnTo>
                <a:lnTo>
                  <a:pt x="0" y="1374493"/>
                </a:lnTo>
                <a:lnTo>
                  <a:pt x="3955649" y="13744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6AF0F06-DAE2-4932-9E5E-693994E4A9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623" y="2174691"/>
            <a:ext cx="3051377" cy="4683309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9ED25AB-BB2B-4BFD-9972-A84C1A5489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623" y="0"/>
            <a:ext cx="3051376" cy="2002878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BD194CB-345F-4702-93E8-F59D68B77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4763"/>
            <a:ext cx="4038600" cy="1924343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408140-C4C4-4215-AEC3-B2A7CFE4C8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7752" y="0"/>
            <a:ext cx="1563236" cy="1371601"/>
          </a:xfrm>
          <a:custGeom>
            <a:avLst/>
            <a:gdLst>
              <a:gd name="connsiteX0" fmla="*/ 0 w 1563236"/>
              <a:gd name="connsiteY0" fmla="*/ 0 h 1371601"/>
              <a:gd name="connsiteX1" fmla="*/ 1563236 w 1563236"/>
              <a:gd name="connsiteY1" fmla="*/ 0 h 1371601"/>
              <a:gd name="connsiteX2" fmla="*/ 1563236 w 1563236"/>
              <a:gd name="connsiteY2" fmla="*/ 1371601 h 1371601"/>
              <a:gd name="connsiteX3" fmla="*/ 0 w 1563236"/>
              <a:gd name="connsiteY3" fmla="*/ 1371601 h 137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236" h="1371601">
                <a:moveTo>
                  <a:pt x="0" y="0"/>
                </a:moveTo>
                <a:lnTo>
                  <a:pt x="1563236" y="0"/>
                </a:lnTo>
                <a:lnTo>
                  <a:pt x="1563236" y="1371601"/>
                </a:lnTo>
                <a:lnTo>
                  <a:pt x="0" y="13716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075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B1A949-F703-45BA-8E90-77B72F43D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023" y="2275523"/>
            <a:ext cx="2380297" cy="3607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854E9-E1D2-4691-829D-3089E31EF56A}"/>
              </a:ext>
            </a:extLst>
          </p:cNvPr>
          <p:cNvSpPr/>
          <p:nvPr userDrawn="1"/>
        </p:nvSpPr>
        <p:spPr>
          <a:xfrm>
            <a:off x="6990080" y="0"/>
            <a:ext cx="520192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6F2C91-0074-4362-A7D8-C502E467C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7275" y="62992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AFB2F41-4391-4526-A48A-88D8F6E61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7274" y="210129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A95110A-E493-437F-BAB1-74BEC8680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07273" y="3572670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1FC75BD-77C9-460B-B1CD-F94B2A07C3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07272" y="5044045"/>
            <a:ext cx="1154431" cy="115443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27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4315" y="249647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0A677FB-3FB4-4289-8250-1F9FBC814C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49930" y="249647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E4E2BA5-9010-4EE0-BF04-1E8CAACE72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8938" y="2496474"/>
            <a:ext cx="22860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7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 userDrawn="1"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4B9864-89AB-42E0-8935-9AAECA6EE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3400" y="-1"/>
            <a:ext cx="4038599" cy="69563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715000" cy="6858001"/>
          </a:xfrm>
        </p:spPr>
        <p:txBody>
          <a:bodyPr/>
          <a:lstStyle/>
          <a:p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 userDrawn="1"/>
        </p:nvCxnSpPr>
        <p:spPr>
          <a:xfrm>
            <a:off x="6278880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56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DE4966D-F909-4001-9FF7-640EC9459A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9" y="-1"/>
            <a:ext cx="5715000" cy="6858001"/>
          </a:xfrm>
          <a:custGeom>
            <a:avLst/>
            <a:gdLst>
              <a:gd name="connsiteX0" fmla="*/ 0 w 5715000"/>
              <a:gd name="connsiteY0" fmla="*/ 0 h 6858001"/>
              <a:gd name="connsiteX1" fmla="*/ 5715000 w 5715000"/>
              <a:gd name="connsiteY1" fmla="*/ 0 h 6858001"/>
              <a:gd name="connsiteX2" fmla="*/ 5715000 w 5715000"/>
              <a:gd name="connsiteY2" fmla="*/ 1 h 6858001"/>
              <a:gd name="connsiteX3" fmla="*/ 4218009 w 5715000"/>
              <a:gd name="connsiteY3" fmla="*/ 1 h 6858001"/>
              <a:gd name="connsiteX4" fmla="*/ 4218009 w 5715000"/>
              <a:gd name="connsiteY4" fmla="*/ 358626 h 6858001"/>
              <a:gd name="connsiteX5" fmla="*/ 5356375 w 5715000"/>
              <a:gd name="connsiteY5" fmla="*/ 358626 h 6858001"/>
              <a:gd name="connsiteX6" fmla="*/ 5356375 w 5715000"/>
              <a:gd name="connsiteY6" fmla="*/ 1496594 h 6858001"/>
              <a:gd name="connsiteX7" fmla="*/ 5715000 w 5715000"/>
              <a:gd name="connsiteY7" fmla="*/ 1496594 h 6858001"/>
              <a:gd name="connsiteX8" fmla="*/ 5715000 w 5715000"/>
              <a:gd name="connsiteY8" fmla="*/ 6858001 h 6858001"/>
              <a:gd name="connsiteX9" fmla="*/ 1496991 w 5715000"/>
              <a:gd name="connsiteY9" fmla="*/ 6858001 h 6858001"/>
              <a:gd name="connsiteX10" fmla="*/ 1496991 w 5715000"/>
              <a:gd name="connsiteY10" fmla="*/ 6499376 h 6858001"/>
              <a:gd name="connsiteX11" fmla="*/ 358625 w 5715000"/>
              <a:gd name="connsiteY11" fmla="*/ 6499376 h 6858001"/>
              <a:gd name="connsiteX12" fmla="*/ 358625 w 5715000"/>
              <a:gd name="connsiteY12" fmla="*/ 5361408 h 6858001"/>
              <a:gd name="connsiteX13" fmla="*/ 0 w 5715000"/>
              <a:gd name="connsiteY13" fmla="*/ 5361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000" h="6858001">
                <a:moveTo>
                  <a:pt x="0" y="0"/>
                </a:moveTo>
                <a:lnTo>
                  <a:pt x="5715000" y="0"/>
                </a:lnTo>
                <a:lnTo>
                  <a:pt x="5715000" y="1"/>
                </a:lnTo>
                <a:lnTo>
                  <a:pt x="4218009" y="1"/>
                </a:lnTo>
                <a:lnTo>
                  <a:pt x="4218009" y="358626"/>
                </a:lnTo>
                <a:lnTo>
                  <a:pt x="5356375" y="358626"/>
                </a:lnTo>
                <a:lnTo>
                  <a:pt x="5356375" y="1496594"/>
                </a:lnTo>
                <a:lnTo>
                  <a:pt x="5715000" y="1496594"/>
                </a:lnTo>
                <a:lnTo>
                  <a:pt x="5715000" y="6858001"/>
                </a:lnTo>
                <a:lnTo>
                  <a:pt x="1496991" y="6858001"/>
                </a:lnTo>
                <a:lnTo>
                  <a:pt x="1496991" y="6499376"/>
                </a:lnTo>
                <a:lnTo>
                  <a:pt x="358625" y="6499376"/>
                </a:lnTo>
                <a:lnTo>
                  <a:pt x="358625" y="5361408"/>
                </a:lnTo>
                <a:lnTo>
                  <a:pt x="0" y="53614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026" y="77622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CD6D1-8239-4300-914F-60A042049A76}"/>
              </a:ext>
            </a:extLst>
          </p:cNvPr>
          <p:cNvCxnSpPr/>
          <p:nvPr userDrawn="1"/>
        </p:nvCxnSpPr>
        <p:spPr>
          <a:xfrm>
            <a:off x="780906" y="249936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13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718561"/>
          </a:xfrm>
        </p:spPr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97840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408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7E3A20-29F3-44A6-B911-7EA63B97F1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80" y="-1"/>
            <a:ext cx="7762240" cy="3352801"/>
          </a:xfrm>
        </p:spPr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690018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61DAE14-820B-4EDE-ADED-590FCC60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0760" y="3527504"/>
            <a:ext cx="2946400" cy="282884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0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80FA72-8AF5-49CF-AAF5-6A053878C197}"/>
              </a:ext>
            </a:extLst>
          </p:cNvPr>
          <p:cNvSpPr/>
          <p:nvPr/>
        </p:nvSpPr>
        <p:spPr>
          <a:xfrm>
            <a:off x="0" y="0"/>
            <a:ext cx="12192000" cy="183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AD15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BFEB-7818-C849-8CBA-86F73FC8C39A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98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398" y="6272786"/>
            <a:ext cx="8639332" cy="365125"/>
          </a:xfrm>
        </p:spPr>
        <p:txBody>
          <a:bodyPr/>
          <a:lstStyle>
            <a:lvl1pPr>
              <a:defRPr>
                <a:solidFill>
                  <a:srgbClr val="0000C7"/>
                </a:solidFill>
              </a:defRPr>
            </a:lvl1pPr>
          </a:lstStyle>
          <a:p>
            <a:pPr algn="l"/>
            <a:r>
              <a:rPr lang="en-US" dirty="0"/>
              <a:t>STONNE Tutorial @ASPLOS 2023                                        Tushar Krishna | Georgia Institute of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526"/>
            <a:ext cx="10363200" cy="7039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363200" cy="5029200"/>
          </a:xfrm>
        </p:spPr>
        <p:txBody>
          <a:bodyPr/>
          <a:lstStyle>
            <a:lvl2pPr>
              <a:defRPr>
                <a:solidFill>
                  <a:srgbClr val="0000C7"/>
                </a:solidFill>
              </a:defRPr>
            </a:lvl2pPr>
            <a:lvl4pPr>
              <a:defRPr>
                <a:solidFill>
                  <a:srgbClr val="0000C7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64615" y="6314568"/>
            <a:ext cx="1448757" cy="365125"/>
          </a:xfrm>
        </p:spPr>
        <p:txBody>
          <a:bodyPr/>
          <a:lstStyle>
            <a:lvl1pPr>
              <a:defRPr>
                <a:solidFill>
                  <a:srgbClr val="0000C7"/>
                </a:solidFill>
              </a:defRPr>
            </a:lvl1pPr>
          </a:lstStyle>
          <a:p>
            <a:r>
              <a:rPr lang="en-US"/>
              <a:t>March 1,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69830" y="6329936"/>
            <a:ext cx="2743200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81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014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53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1, 2022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200" y="6356350"/>
            <a:ext cx="2080404" cy="365125"/>
          </a:xfrm>
        </p:spPr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475054" cy="365125"/>
          </a:xfrm>
        </p:spPr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466" y="74137"/>
            <a:ext cx="580138" cy="365125"/>
          </a:xfrm>
          <a:solidFill>
            <a:schemeClr val="tx1"/>
          </a:solidFill>
        </p:spPr>
        <p:txBody>
          <a:bodyPr/>
          <a:lstStyle>
            <a:lvl1pPr>
              <a:defRPr sz="2000">
                <a:solidFill>
                  <a:srgbClr val="EAD151"/>
                </a:solidFill>
              </a:defRPr>
            </a:lvl1pPr>
          </a:lstStyle>
          <a:p>
            <a:fld id="{A7EF45D5-C091-2E4F-8430-35B0416CC0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ED03-F4FA-CB44-87C9-FF98FB3EE6E0}"/>
              </a:ext>
            </a:extLst>
          </p:cNvPr>
          <p:cNvSpPr txBox="1"/>
          <p:nvPr/>
        </p:nvSpPr>
        <p:spPr>
          <a:xfrm>
            <a:off x="838200" y="1179798"/>
            <a:ext cx="1099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latin typeface="+mj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7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97EB-FC97-9449-BA68-C2D1F515F005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B98F-BC2D-5C4E-8768-DC9D7CBC71AE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0D2-4AE4-3E44-A0B2-483505834F2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708821C-4BFB-41BC-AE8B-847A90ECE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236720"/>
            <a:ext cx="12192000" cy="200505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64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6699"/>
            <a:ext cx="534924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id-ID" dirty="0"/>
            </a:br>
            <a:r>
              <a:rPr lang="en-US" dirty="0"/>
              <a:t>Master title style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11BA-6A36-49C2-8E33-E6981D6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C09-9671-8E46-9C26-F8B1EB0E836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A6167-A6B0-4316-B3EC-1ED9DC50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7C89-8426-4117-A6AC-A91BB4A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/>
          <p:nvPr/>
        </p:nvCxnSpPr>
        <p:spPr>
          <a:xfrm>
            <a:off x="982980" y="1706880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98E279-3D83-4752-AC09-74B9F0B88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5631"/>
            <a:ext cx="6187440" cy="31194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51B953C-8DB9-4448-8114-3F651D700F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440" y="0"/>
            <a:ext cx="3302000" cy="209735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C1EF802-59EE-4E51-9A0F-C85A820F8B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7440" y="5195068"/>
            <a:ext cx="3302000" cy="16629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F9A0C4-BF8B-48AE-88C7-2E0D7B4BE6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9440" y="2097354"/>
            <a:ext cx="2682240" cy="30977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25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0FA-2164-1441-AABE-74B241989D5C}" type="datetime4">
              <a:rPr lang="en-US" smtClean="0"/>
              <a:t>March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386733"/>
            <a:ext cx="555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4564" y="6356350"/>
            <a:ext cx="66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5D5-C091-2E4F-8430-35B0416CC0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/>
        </p:nvSpPr>
        <p:spPr>
          <a:xfrm>
            <a:off x="540853" y="6261192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E07C-B2A5-4876-BCB9-C7F7BC9C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968"/>
            <a:ext cx="10515600" cy="51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E08F-724E-463E-A003-C0C06B0B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81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March 26, 2023</a:t>
            </a:r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4AB-1C03-4603-B0A6-B56A8E0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3460" y="6356350"/>
            <a:ext cx="621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STONNE Tutorial @ASPLOS 2023                                        Tushar Krishna | Georgia Institute of Technology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A8A2-0271-449E-87E6-D7D25341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4629" y="6356350"/>
            <a:ext cx="207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0FDD-9629-4AEC-8D26-475411E7BDE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C5D7B-856B-42D4-8200-824D496C6437}"/>
              </a:ext>
            </a:extLst>
          </p:cNvPr>
          <p:cNvSpPr txBox="1">
            <a:spLocks/>
          </p:cNvSpPr>
          <p:nvPr userDrawn="1"/>
        </p:nvSpPr>
        <p:spPr>
          <a:xfrm>
            <a:off x="838200" y="256700"/>
            <a:ext cx="8160834" cy="65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62E7B-C409-F740-912B-D4B0FC236C1C}"/>
              </a:ext>
            </a:extLst>
          </p:cNvPr>
          <p:cNvSpPr/>
          <p:nvPr userDrawn="1"/>
        </p:nvSpPr>
        <p:spPr>
          <a:xfrm>
            <a:off x="540853" y="6303035"/>
            <a:ext cx="11110293" cy="533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B47CC-E507-4B93-8EDB-4426ABDE9226}"/>
              </a:ext>
            </a:extLst>
          </p:cNvPr>
          <p:cNvCxnSpPr>
            <a:cxnSpLocks/>
          </p:cNvCxnSpPr>
          <p:nvPr userDrawn="1"/>
        </p:nvCxnSpPr>
        <p:spPr>
          <a:xfrm>
            <a:off x="982980" y="915697"/>
            <a:ext cx="134112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6" r:id="rId3"/>
    <p:sldLayoutId id="2147483651" r:id="rId4"/>
    <p:sldLayoutId id="2147483652" r:id="rId5"/>
    <p:sldLayoutId id="2147483688" r:id="rId6"/>
    <p:sldLayoutId id="2147483687" r:id="rId7"/>
    <p:sldLayoutId id="2147483685" r:id="rId8"/>
    <p:sldLayoutId id="2147483659" r:id="rId9"/>
    <p:sldLayoutId id="2147483681" r:id="rId10"/>
    <p:sldLayoutId id="2147483684" r:id="rId11"/>
    <p:sldLayoutId id="2147483682" r:id="rId12"/>
    <p:sldLayoutId id="2147483655" r:id="rId13"/>
    <p:sldLayoutId id="2147483656" r:id="rId14"/>
    <p:sldLayoutId id="2147483658" r:id="rId15"/>
    <p:sldLayoutId id="2147483653" r:id="rId16"/>
    <p:sldLayoutId id="2147483657" r:id="rId17"/>
    <p:sldLayoutId id="2147483654" r:id="rId18"/>
    <p:sldLayoutId id="2147483683" r:id="rId19"/>
    <p:sldLayoutId id="2147483689" r:id="rId20"/>
    <p:sldLayoutId id="2147483690" r:id="rId21"/>
    <p:sldLayoutId id="2147483691" r:id="rId22"/>
    <p:sldLayoutId id="2147483692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3.07977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nne-simulator.github.io/ASPLOSTUT.html" TargetMode="Externa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xiv.org/pdf/2103.07977.pdf" TargetMode="Externa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084F-785A-7A41-9F0F-D10790B9E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95" y="1751311"/>
            <a:ext cx="11168009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Understanding the Design Space of Sparse/Dense Multiphase Dataflows for Mapping Graph Neural Networks on Spatial Accelerators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CB526-DD28-894F-805B-BB6EC9376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77" y="3997670"/>
            <a:ext cx="9378043" cy="165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u="sng" dirty="0"/>
              <a:t>Raveesh Garg</a:t>
            </a:r>
            <a:r>
              <a:rPr lang="en-US" sz="1800" b="1" u="sng" baseline="30000" dirty="0"/>
              <a:t>1</a:t>
            </a:r>
            <a:r>
              <a:rPr lang="en-US" sz="1800" dirty="0"/>
              <a:t>, Eric Qin</a:t>
            </a:r>
            <a:r>
              <a:rPr lang="en-US" sz="1800" baseline="30000" dirty="0"/>
              <a:t>1</a:t>
            </a:r>
            <a:r>
              <a:rPr lang="en-US" sz="1800" dirty="0"/>
              <a:t>, Francisco Muñoz-Martínez</a:t>
            </a:r>
            <a:r>
              <a:rPr lang="en-US" sz="1800" baseline="30000" dirty="0"/>
              <a:t>2</a:t>
            </a:r>
            <a:r>
              <a:rPr lang="en-US" sz="1800" dirty="0"/>
              <a:t>, Robert Guirado</a:t>
            </a:r>
            <a:r>
              <a:rPr lang="en-US" sz="1800" baseline="30000" dirty="0"/>
              <a:t>3</a:t>
            </a:r>
            <a:r>
              <a:rPr lang="en-US" sz="1800" dirty="0"/>
              <a:t>, Akshay Jain</a:t>
            </a:r>
            <a:r>
              <a:rPr lang="en-US" sz="1800" baseline="30000" dirty="0"/>
              <a:t>4</a:t>
            </a:r>
            <a:r>
              <a:rPr lang="en-US" sz="1800" dirty="0"/>
              <a:t>, Sergi Abadal</a:t>
            </a:r>
            <a:r>
              <a:rPr lang="en-US" sz="1800" baseline="30000" dirty="0"/>
              <a:t>3</a:t>
            </a:r>
            <a:r>
              <a:rPr lang="en-US" sz="1800" dirty="0"/>
              <a:t>, José L. Abellán</a:t>
            </a:r>
            <a:r>
              <a:rPr lang="en-US" sz="1800" baseline="30000" dirty="0"/>
              <a:t>2</a:t>
            </a:r>
            <a:r>
              <a:rPr lang="en-US" sz="1800" dirty="0"/>
              <a:t>, Manuel E. Acacio</a:t>
            </a:r>
            <a:r>
              <a:rPr lang="en-US" sz="1800" baseline="30000" dirty="0"/>
              <a:t>2</a:t>
            </a:r>
            <a:r>
              <a:rPr lang="en-US" sz="1800" dirty="0"/>
              <a:t>, Eduard Alarcón</a:t>
            </a:r>
            <a:r>
              <a:rPr lang="en-US" sz="1800" baseline="30000" dirty="0"/>
              <a:t>3</a:t>
            </a:r>
            <a:r>
              <a:rPr lang="en-US" sz="1800" dirty="0"/>
              <a:t>, Sivasankaran Rajamanickam</a:t>
            </a:r>
            <a:r>
              <a:rPr lang="en-US" sz="1800" baseline="30000" dirty="0"/>
              <a:t>6</a:t>
            </a:r>
            <a:r>
              <a:rPr lang="en-US" sz="1800" dirty="0"/>
              <a:t>, Tushar Krishna</a:t>
            </a:r>
            <a:r>
              <a:rPr lang="en-US" sz="1800" baseline="30000" dirty="0"/>
              <a:t>1</a:t>
            </a:r>
          </a:p>
          <a:p>
            <a:endParaRPr lang="en-US" sz="1800" baseline="30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aseline="30000" dirty="0"/>
              <a:t>1</a:t>
            </a:r>
            <a:r>
              <a:rPr lang="en-US" sz="1600" dirty="0"/>
              <a:t>Georgia Tech,  </a:t>
            </a:r>
            <a:r>
              <a:rPr lang="en-US" sz="1600" baseline="30000" dirty="0"/>
              <a:t>2</a:t>
            </a:r>
            <a:r>
              <a:rPr lang="en-US" sz="1600" dirty="0"/>
              <a:t>Universidad de Murcia,  </a:t>
            </a:r>
            <a:r>
              <a:rPr lang="en-US" sz="1600" baseline="30000" dirty="0"/>
              <a:t>3</a:t>
            </a:r>
            <a:r>
              <a:rPr lang="en-US" sz="1600" dirty="0"/>
              <a:t>Universitat </a:t>
            </a:r>
            <a:r>
              <a:rPr lang="en-US" sz="1600" dirty="0" err="1"/>
              <a:t>Politecnica</a:t>
            </a:r>
            <a:r>
              <a:rPr lang="en-US" sz="1600" dirty="0"/>
              <a:t> de Catalunya, 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aseline="30000" dirty="0"/>
              <a:t>4</a:t>
            </a:r>
            <a:r>
              <a:rPr lang="en-US" sz="1600" dirty="0"/>
              <a:t>Neutroon,   </a:t>
            </a:r>
            <a:r>
              <a:rPr lang="en-US" sz="1600" baseline="30000" dirty="0"/>
              <a:t>6</a:t>
            </a:r>
            <a:r>
              <a:rPr lang="en-US" sz="1600" dirty="0"/>
              <a:t>Sandia National Laboratories</a:t>
            </a:r>
            <a:endParaRPr lang="en-US" sz="16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5A93-3D9F-3348-82B8-7A046E98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64" y="91683"/>
            <a:ext cx="2619910" cy="98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59A823-4738-9B4F-BD72-73BA8AAD5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15835" cy="129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324D5-96F8-BE4B-9F6E-33A487C1A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183" y="92425"/>
            <a:ext cx="3370504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E9C50-3817-9645-9198-1C4D819E9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963" y="358752"/>
            <a:ext cx="1229456" cy="58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29E43-CA54-D945-B9C3-5CB821F2A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29" y="120438"/>
            <a:ext cx="1971848" cy="8255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DAB2C9C-8160-2A46-A0C2-53E6871A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9A-A281-EC4B-8080-46D99D4176A1}" type="datetime4">
              <a:rPr lang="en-US" smtClean="0"/>
              <a:t>March 27,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DDEF124-CEF9-7E4D-BC13-CCFAE0B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4ACE1-061A-2C4D-93E7-1850097541E1}"/>
              </a:ext>
            </a:extLst>
          </p:cNvPr>
          <p:cNvSpPr txBox="1"/>
          <p:nvPr/>
        </p:nvSpPr>
        <p:spPr>
          <a:xfrm>
            <a:off x="996216" y="5735782"/>
            <a:ext cx="719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*This work is accepted for publication to IPDPS 2022. Preprint- </a:t>
            </a:r>
            <a:r>
              <a:rPr lang="en-US" sz="1400" dirty="0">
                <a:hlinkClick r:id="rId8"/>
              </a:rPr>
              <a:t>https://arxiv.org/abs/2103.07977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2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"/>
    </mc:Choice>
    <mc:Fallback xmlns="">
      <p:transition spd="slow" advTm="16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C159-BDC7-CA4D-A8E4-FF2C9DE0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Inter-phase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A27F4-367F-7545-810C-AE69E89E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5B2-4721-B349-B863-ED3840D5D85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4385D-9FE4-0F40-949B-476631A3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6E95F-B594-E541-AD97-F93A45FFC614}"/>
              </a:ext>
            </a:extLst>
          </p:cNvPr>
          <p:cNvSpPr txBox="1"/>
          <p:nvPr/>
        </p:nvSpPr>
        <p:spPr>
          <a:xfrm>
            <a:off x="1172817" y="1202635"/>
            <a:ext cx="10309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Inter-phase dataflows describe the data reuse strategies between the two phases. We classify them into 3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Sequential (SEQ)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Sequential Pipeline (SP)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Pipeline (PP)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1677-1740-1C42-9679-48B9A700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3"/>
    </mc:Choice>
    <mc:Fallback xmlns="">
      <p:transition spd="slow" advTm="174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4D6-D098-2147-9D19-DAADDBA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SEQ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94048-BF0D-4E4A-AF50-503659A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8804-6B75-1040-8B18-44CCD720D05E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CCBF-9425-2F4D-9834-A182A3A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E16CB-B6B1-594C-95B3-353857E2B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4" b="52119"/>
          <a:stretch/>
        </p:blipFill>
        <p:spPr>
          <a:xfrm>
            <a:off x="4125191" y="1629880"/>
            <a:ext cx="4509982" cy="1392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164D68-A430-1240-862B-F6AFD308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48887" b="60220"/>
          <a:stretch/>
        </p:blipFill>
        <p:spPr>
          <a:xfrm>
            <a:off x="4050240" y="2331425"/>
            <a:ext cx="1735565" cy="444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8480E5-15DF-7C45-A58C-50361E2F7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30415C-F7AF-7146-B1A4-15798E473064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ABD34C-7A0F-9E41-A580-A219336F9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76690" b="60309"/>
          <a:stretch/>
        </p:blipFill>
        <p:spPr>
          <a:xfrm>
            <a:off x="602754" y="1629880"/>
            <a:ext cx="470891" cy="44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E79C6-94DF-9E46-84B1-3BEA1B00C14D}"/>
              </a:ext>
            </a:extLst>
          </p:cNvPr>
          <p:cNvSpPr txBox="1"/>
          <p:nvPr/>
        </p:nvSpPr>
        <p:spPr>
          <a:xfrm>
            <a:off x="1073645" y="1665998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Aggregation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643CD-D030-4C43-9465-6BE181C6FB86}"/>
              </a:ext>
            </a:extLst>
          </p:cNvPr>
          <p:cNvSpPr txBox="1"/>
          <p:nvPr/>
        </p:nvSpPr>
        <p:spPr>
          <a:xfrm>
            <a:off x="1073645" y="2146758"/>
            <a:ext cx="24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Combination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0010E2-F7C9-644D-A5E2-3896F0BFC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6" t="25696" r="37371" b="58507"/>
          <a:stretch/>
        </p:blipFill>
        <p:spPr>
          <a:xfrm>
            <a:off x="637775" y="2129301"/>
            <a:ext cx="435870" cy="502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B6C8-A7C2-9D4C-A825-568DDA4C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4D6-D098-2147-9D19-DAADDBA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SEQ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94048-BF0D-4E4A-AF50-503659A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4E70-1E93-3D4D-9315-FAEE9163590A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CCBF-9425-2F4D-9834-A182A3A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E16CB-B6B1-594C-95B3-353857E2B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4"/>
          <a:stretch/>
        </p:blipFill>
        <p:spPr>
          <a:xfrm>
            <a:off x="4125191" y="1629880"/>
            <a:ext cx="4509982" cy="2907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164D68-A430-1240-862B-F6AFD308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48887" b="60220"/>
          <a:stretch/>
        </p:blipFill>
        <p:spPr>
          <a:xfrm>
            <a:off x="4050240" y="2331425"/>
            <a:ext cx="1735565" cy="444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8480E5-15DF-7C45-A58C-50361E2F7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30415C-F7AF-7146-B1A4-15798E473064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5140E-57E2-FB43-85A0-89946039526A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7BEFD-D32A-3446-8262-B7DD95A89801}"/>
              </a:ext>
            </a:extLst>
          </p:cNvPr>
          <p:cNvSpPr/>
          <p:nvPr/>
        </p:nvSpPr>
        <p:spPr>
          <a:xfrm>
            <a:off x="4435553" y="3508706"/>
            <a:ext cx="853419" cy="741176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442070-E7E0-674A-B555-B3C24C45F3BE}"/>
              </a:ext>
            </a:extLst>
          </p:cNvPr>
          <p:cNvSpPr/>
          <p:nvPr/>
        </p:nvSpPr>
        <p:spPr>
          <a:xfrm>
            <a:off x="6317882" y="3550959"/>
            <a:ext cx="477773" cy="741176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60355-E275-6942-80A5-A025B32560FB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861297-3AA5-874D-8BFF-E0AFFF308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8" t="25659" r="76690" b="60309"/>
          <a:stretch/>
        </p:blipFill>
        <p:spPr>
          <a:xfrm>
            <a:off x="602754" y="1629880"/>
            <a:ext cx="470891" cy="44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1948F3-DEAC-9744-A733-856A13FA9228}"/>
              </a:ext>
            </a:extLst>
          </p:cNvPr>
          <p:cNvSpPr txBox="1"/>
          <p:nvPr/>
        </p:nvSpPr>
        <p:spPr>
          <a:xfrm>
            <a:off x="1073645" y="1665998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Aggregation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7ED80-FBF0-D646-8E63-CEB47229BE01}"/>
              </a:ext>
            </a:extLst>
          </p:cNvPr>
          <p:cNvSpPr txBox="1"/>
          <p:nvPr/>
        </p:nvSpPr>
        <p:spPr>
          <a:xfrm>
            <a:off x="1073645" y="2146758"/>
            <a:ext cx="24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Combination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09C22E-74F2-2C4B-AB51-2FAED8BFC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6" t="25696" r="37371" b="58507"/>
          <a:stretch/>
        </p:blipFill>
        <p:spPr>
          <a:xfrm>
            <a:off x="637775" y="2129301"/>
            <a:ext cx="435870" cy="502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24E82-A436-F243-88C5-764C9915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4D6-D098-2147-9D19-DAADDBA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SEQ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94048-BF0D-4E4A-AF50-503659A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562-4B5C-CC4A-89FD-E5918FADA44F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CCBF-9425-2F4D-9834-A182A3A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E16CB-B6B1-594C-95B3-353857E2B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4"/>
          <a:stretch/>
        </p:blipFill>
        <p:spPr>
          <a:xfrm>
            <a:off x="4125191" y="1629880"/>
            <a:ext cx="4509982" cy="29077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63199-04C2-1C40-9772-5153D1DFE94B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06B404-6F50-004C-8498-BFA49C0C167C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E507C-79A4-4C41-A947-B8198AEA672A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E7828-5326-7C42-8FBB-D140FCDB2428}"/>
              </a:ext>
            </a:extLst>
          </p:cNvPr>
          <p:cNvSpPr/>
          <p:nvPr/>
        </p:nvSpPr>
        <p:spPr>
          <a:xfrm>
            <a:off x="8470690" y="1650445"/>
            <a:ext cx="1064779" cy="1006814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C8219-E6C7-9B44-8823-E53490B65A16}"/>
                  </a:ext>
                </a:extLst>
              </p:cNvPr>
              <p:cNvSpPr txBox="1"/>
              <p:nvPr/>
            </p:nvSpPr>
            <p:spPr>
              <a:xfrm>
                <a:off x="8378389" y="2828835"/>
                <a:ext cx="25604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C8219-E6C7-9B44-8823-E53490B6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389" y="2828835"/>
                <a:ext cx="2560438" cy="923330"/>
              </a:xfrm>
              <a:prstGeom prst="rect">
                <a:avLst/>
              </a:prstGeom>
              <a:blipFill>
                <a:blip r:embed="rId3"/>
                <a:stretch>
                  <a:fillRect l="-19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2164D68-A430-1240-862B-F6AFD3081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4050240" y="2331425"/>
            <a:ext cx="1735565" cy="444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8480E5-15DF-7C45-A58C-50361E2F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30415C-F7AF-7146-B1A4-15798E473064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5140E-57E2-FB43-85A0-89946039526A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525E5-3699-E24F-BA8E-91B47779870A}"/>
              </a:ext>
            </a:extLst>
          </p:cNvPr>
          <p:cNvSpPr txBox="1"/>
          <p:nvPr/>
        </p:nvSpPr>
        <p:spPr>
          <a:xfrm>
            <a:off x="8370232" y="993832"/>
            <a:ext cx="281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buffer/memory hierarchy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7BEFD-D32A-3446-8262-B7DD95A89801}"/>
              </a:ext>
            </a:extLst>
          </p:cNvPr>
          <p:cNvSpPr/>
          <p:nvPr/>
        </p:nvSpPr>
        <p:spPr>
          <a:xfrm>
            <a:off x="4435553" y="3508706"/>
            <a:ext cx="853419" cy="741176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442070-E7E0-674A-B555-B3C24C45F3BE}"/>
              </a:ext>
            </a:extLst>
          </p:cNvPr>
          <p:cNvSpPr/>
          <p:nvPr/>
        </p:nvSpPr>
        <p:spPr>
          <a:xfrm>
            <a:off x="6317882" y="3550959"/>
            <a:ext cx="477773" cy="741176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3F9C6-8E17-8244-8E2B-11359462F91B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2205227-EBE5-7B40-B66B-C3FC0009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76690" b="60309"/>
          <a:stretch/>
        </p:blipFill>
        <p:spPr>
          <a:xfrm>
            <a:off x="602754" y="1629880"/>
            <a:ext cx="470891" cy="44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633694-20DD-284E-903D-01AFA5B69CDB}"/>
              </a:ext>
            </a:extLst>
          </p:cNvPr>
          <p:cNvSpPr txBox="1"/>
          <p:nvPr/>
        </p:nvSpPr>
        <p:spPr>
          <a:xfrm>
            <a:off x="1073645" y="1665998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Aggregation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57A67-6C99-294F-AD06-DB3EFCC05AEB}"/>
              </a:ext>
            </a:extLst>
          </p:cNvPr>
          <p:cNvSpPr txBox="1"/>
          <p:nvPr/>
        </p:nvSpPr>
        <p:spPr>
          <a:xfrm>
            <a:off x="1073645" y="2146758"/>
            <a:ext cx="24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Combination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8DA33DB-2308-AE46-88E8-75F6D369F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37371" b="58507"/>
          <a:stretch/>
        </p:blipFill>
        <p:spPr>
          <a:xfrm>
            <a:off x="637775" y="2129301"/>
            <a:ext cx="435870" cy="502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AA4EB-2928-004B-AF8A-7F3FFC22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9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410-D10B-294D-AE1F-22CCFA7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SEQ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2C5EA-3687-C840-B909-FBCBBF3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225-818B-E945-9589-2F012E3F862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BFEE-E954-564F-8726-9B7315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20B4D-D108-1C45-96D6-98E1867F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/>
          <a:stretch/>
        </p:blipFill>
        <p:spPr>
          <a:xfrm>
            <a:off x="4105357" y="1629880"/>
            <a:ext cx="4528844" cy="29663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1323C-F2F7-3545-AF1B-C8284F229F48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17BC31-4ACA-1748-B657-31653B21A109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ED2D1-98C7-F64F-8CCA-281DEE55CA22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ED723-58C7-6E4D-B4C4-66EA20B3ED77}"/>
              </a:ext>
            </a:extLst>
          </p:cNvPr>
          <p:cNvSpPr/>
          <p:nvPr/>
        </p:nvSpPr>
        <p:spPr>
          <a:xfrm>
            <a:off x="8462597" y="1650446"/>
            <a:ext cx="1072869" cy="986246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5CC7F8-CF84-994B-BAA7-470987619D3B}"/>
                  </a:ext>
                </a:extLst>
              </p:cNvPr>
              <p:cNvSpPr txBox="1"/>
              <p:nvPr/>
            </p:nvSpPr>
            <p:spPr>
              <a:xfrm>
                <a:off x="8370232" y="3217080"/>
                <a:ext cx="25604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5CC7F8-CF84-994B-BAA7-47098761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2" y="3217080"/>
                <a:ext cx="2560438" cy="923330"/>
              </a:xfrm>
              <a:prstGeom prst="rect">
                <a:avLst/>
              </a:prstGeom>
              <a:blipFill>
                <a:blip r:embed="rId3"/>
                <a:stretch>
                  <a:fillRect l="-1980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30B2E5B-BDE0-7143-9CBD-02427153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5BD26-70E4-DD4A-8AF8-CF7519782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4105357" y="2335549"/>
            <a:ext cx="1735565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EF482-B28B-C74E-9E36-B70ECFE3D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5840922" y="2331424"/>
            <a:ext cx="1747879" cy="502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A6ACE3-8D8C-4B4D-AA57-3E51D560817A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C5283-055F-3B41-A4DA-FCE8AD44F72C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A6353-9130-014C-9723-30A02D4BCD15}"/>
              </a:ext>
            </a:extLst>
          </p:cNvPr>
          <p:cNvSpPr txBox="1"/>
          <p:nvPr/>
        </p:nvSpPr>
        <p:spPr>
          <a:xfrm>
            <a:off x="8370231" y="993832"/>
            <a:ext cx="299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buffer/memory hierarchy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F6BF8-8381-CA4D-B9A9-F1E5BE14B193}"/>
              </a:ext>
            </a:extLst>
          </p:cNvPr>
          <p:cNvSpPr/>
          <p:nvPr/>
        </p:nvSpPr>
        <p:spPr>
          <a:xfrm>
            <a:off x="6300181" y="3582689"/>
            <a:ext cx="485083" cy="667193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7252C-B2B4-D844-AB13-5ED6CBC8B1B9}"/>
              </a:ext>
            </a:extLst>
          </p:cNvPr>
          <p:cNvSpPr/>
          <p:nvPr/>
        </p:nvSpPr>
        <p:spPr>
          <a:xfrm>
            <a:off x="7502275" y="3582689"/>
            <a:ext cx="274551" cy="667193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6A26C-638A-1F4D-86B6-9D1AC5072A8D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409182-1EC8-0F4B-9CD2-10B85EDEFB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76690" b="60309"/>
          <a:stretch/>
        </p:blipFill>
        <p:spPr>
          <a:xfrm>
            <a:off x="602754" y="1629880"/>
            <a:ext cx="470891" cy="44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E1FF92-3470-7348-B36C-958FC605F1C8}"/>
              </a:ext>
            </a:extLst>
          </p:cNvPr>
          <p:cNvSpPr txBox="1"/>
          <p:nvPr/>
        </p:nvSpPr>
        <p:spPr>
          <a:xfrm>
            <a:off x="1073645" y="1665998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Aggregation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11E0D-2E80-6642-A183-E4845A8A6A41}"/>
              </a:ext>
            </a:extLst>
          </p:cNvPr>
          <p:cNvSpPr txBox="1"/>
          <p:nvPr/>
        </p:nvSpPr>
        <p:spPr>
          <a:xfrm>
            <a:off x="1073645" y="2146758"/>
            <a:ext cx="24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 running Combination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8B2267-582E-2949-A15A-52F53DC64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37371" b="58507"/>
          <a:stretch/>
        </p:blipFill>
        <p:spPr>
          <a:xfrm>
            <a:off x="637775" y="2129301"/>
            <a:ext cx="435870" cy="502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30099-28CC-7747-A522-12B1D8E8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"/>
    </mc:Choice>
    <mc:Fallback xmlns="">
      <p:transition spd="slow" advTm="37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410-D10B-294D-AE1F-22CCFA7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of SP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2C5EA-3687-C840-B909-FBCBBF3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BFB3-4FF5-234F-8DF9-8CCD73608414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BFEE-E954-564F-8726-9B7315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5330E-4510-9A44-9349-4C6C58AA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6" y="1629880"/>
            <a:ext cx="5474827" cy="2907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02137-6E6A-4846-8A71-402C94BAD7A2}"/>
              </a:ext>
            </a:extLst>
          </p:cNvPr>
          <p:cNvSpPr txBox="1"/>
          <p:nvPr/>
        </p:nvSpPr>
        <p:spPr>
          <a:xfrm>
            <a:off x="585324" y="5556748"/>
            <a:ext cx="1102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step refers to the duration in which producer writes a part of the intermediate matrix and consumer reads a part of the intermediate matrix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36791-F07B-B045-8E1C-54CF6FA6DC42}"/>
              </a:ext>
            </a:extLst>
          </p:cNvPr>
          <p:cNvSpPr txBox="1"/>
          <p:nvPr/>
        </p:nvSpPr>
        <p:spPr>
          <a:xfrm>
            <a:off x="745834" y="1068969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that the computations are staged row-wise.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8B1084-9833-414D-969A-BD940697CF69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04ADD-C5CB-FD41-BA03-3A9A4B4F2EA3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FE600-CDFC-0F4F-9682-D43E2A25154C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F77D4-53E2-3544-8457-C388459DD340}"/>
              </a:ext>
            </a:extLst>
          </p:cNvPr>
          <p:cNvSpPr/>
          <p:nvPr/>
        </p:nvSpPr>
        <p:spPr>
          <a:xfrm>
            <a:off x="8470690" y="1650446"/>
            <a:ext cx="720192" cy="240088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BAA1E-2E40-A646-9D63-3F77108DC75D}"/>
                  </a:ext>
                </a:extLst>
              </p:cNvPr>
              <p:cNvSpPr txBox="1"/>
              <p:nvPr/>
            </p:nvSpPr>
            <p:spPr>
              <a:xfrm>
                <a:off x="8378389" y="2828835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8BAA1E-2E40-A646-9D63-3F77108D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389" y="2828835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7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AFDEC27-1625-0B48-A281-F9F32A00D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4050240" y="2331425"/>
            <a:ext cx="1735565" cy="444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E1AF60-2FB8-0F43-A36F-F0307E5A6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F01D0D-D8B2-7849-9C07-D169A75F5A99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95AC3-2DE0-1047-B2EA-E98066B9DBF5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C7A89-65E6-0B4F-8F07-C6DBEA615E1E}"/>
              </a:ext>
            </a:extLst>
          </p:cNvPr>
          <p:cNvSpPr txBox="1"/>
          <p:nvPr/>
        </p:nvSpPr>
        <p:spPr>
          <a:xfrm>
            <a:off x="8370232" y="993832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504AE-FF42-574F-AB5C-0DDBADCA3B4A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9B0D-AAE1-9549-AF40-B4CBEF2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"/>
    </mc:Choice>
    <mc:Fallback xmlns="">
      <p:transition spd="slow" advTm="5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410-D10B-294D-AE1F-22CCFA7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of SP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2C5EA-3687-C840-B909-FBCBBF3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EE8D-3B78-F044-ADC6-1AD521D1FA14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BFEE-E954-564F-8726-9B7315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20B4D-D108-1C45-96D6-98E1867F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6" y="1629880"/>
            <a:ext cx="5473855" cy="29663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1323C-F2F7-3545-AF1B-C8284F229F48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17BC31-4ACA-1748-B657-31653B21A109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ED2D1-98C7-F64F-8CCA-281DEE55CA22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ED723-58C7-6E4D-B4C4-66EA20B3ED77}"/>
              </a:ext>
            </a:extLst>
          </p:cNvPr>
          <p:cNvSpPr/>
          <p:nvPr/>
        </p:nvSpPr>
        <p:spPr>
          <a:xfrm>
            <a:off x="8462598" y="1650446"/>
            <a:ext cx="720192" cy="240088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5CC7F8-CF84-994B-BAA7-470987619D3B}"/>
                  </a:ext>
                </a:extLst>
              </p:cNvPr>
              <p:cNvSpPr txBox="1"/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5CC7F8-CF84-994B-BAA7-47098761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8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30B2E5B-BDE0-7143-9CBD-02427153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5BD26-70E4-DD4A-8AF8-CF7519782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4105357" y="2335549"/>
            <a:ext cx="1735565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EF482-B28B-C74E-9E36-B70ECFE3D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5840922" y="2331424"/>
            <a:ext cx="1747879" cy="502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A6ACE3-8D8C-4B4D-AA57-3E51D560817A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C5283-055F-3B41-A4DA-FCE8AD44F72C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A6353-9130-014C-9723-30A02D4BCD15}"/>
              </a:ext>
            </a:extLst>
          </p:cNvPr>
          <p:cNvSpPr txBox="1"/>
          <p:nvPr/>
        </p:nvSpPr>
        <p:spPr>
          <a:xfrm>
            <a:off x="8370232" y="993832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1E010-2534-0C42-A00E-7DF5FFDF6C18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BECD2-E139-BB45-A2E8-15173267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"/>
    </mc:Choice>
    <mc:Fallback xmlns="">
      <p:transition spd="slow" advTm="37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410-D10B-294D-AE1F-22CCFA7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of SP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2C5EA-3687-C840-B909-FBCBBF3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8D8F-2588-CE4B-BD41-1C1CC1ED121D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BFEE-E954-564F-8726-9B7315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3F14B5-70B7-B642-AE9E-4A4661A0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6" y="1629880"/>
            <a:ext cx="5473855" cy="29072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FC60A-8EEC-1647-9C1B-A9B95BFF6B7A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280D24-F6C1-2E47-9DD6-BAA9CDE4BFA6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900FE-926D-B447-BEAC-FE6876FD5DE0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70004-27B8-1343-B517-E6CDBA9F39B4}"/>
              </a:ext>
            </a:extLst>
          </p:cNvPr>
          <p:cNvSpPr/>
          <p:nvPr/>
        </p:nvSpPr>
        <p:spPr>
          <a:xfrm>
            <a:off x="8462598" y="1869114"/>
            <a:ext cx="720192" cy="240088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9B7656-DB83-3E4A-B433-81D43403D8B0}"/>
                  </a:ext>
                </a:extLst>
              </p:cNvPr>
              <p:cNvSpPr txBox="1"/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9B7656-DB83-3E4A-B433-81D43403D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8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B2E9B2C-037E-8543-A2E4-A45891131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4050240" y="2331425"/>
            <a:ext cx="1735565" cy="444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71562F-93DC-5B42-89D3-0C4991FF2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8" t="25659" r="48887" b="60220"/>
          <a:stretch/>
        </p:blipFill>
        <p:spPr>
          <a:xfrm>
            <a:off x="5807916" y="2331424"/>
            <a:ext cx="1735565" cy="4443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9B0482-E029-E842-8EBF-4D5019391AB5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7D401-CAA8-0848-8BCF-10FC11746985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5264-1194-ED45-8B9A-B902041D1FE1}"/>
              </a:ext>
            </a:extLst>
          </p:cNvPr>
          <p:cNvSpPr txBox="1"/>
          <p:nvPr/>
        </p:nvSpPr>
        <p:spPr>
          <a:xfrm>
            <a:off x="8370232" y="993832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60089-1B53-0F4F-85E2-565DF95218CF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7A403-6462-B942-95CA-77B614D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"/>
    </mc:Choice>
    <mc:Fallback xmlns="">
      <p:transition spd="slow" advTm="8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410-D10B-294D-AE1F-22CCFA7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of SP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2C5EA-3687-C840-B909-FBCBBF3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9076-761E-7948-91B0-9C8FDD7C7273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BFEE-E954-564F-8726-9B73150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1CCE6-0F5D-7E44-8E4F-28237D91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6" y="1629880"/>
            <a:ext cx="5473855" cy="29560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F3071-3086-054C-AF3C-3E47BC2D63C3}"/>
              </a:ext>
            </a:extLst>
          </p:cNvPr>
          <p:cNvCxnSpPr>
            <a:cxnSpLocks/>
          </p:cNvCxnSpPr>
          <p:nvPr/>
        </p:nvCxnSpPr>
        <p:spPr>
          <a:xfrm>
            <a:off x="7313529" y="1629880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7E085-BFFF-A84D-ABE9-1F2110AF9640}"/>
              </a:ext>
            </a:extLst>
          </p:cNvPr>
          <p:cNvCxnSpPr>
            <a:cxnSpLocks/>
          </p:cNvCxnSpPr>
          <p:nvPr/>
        </p:nvCxnSpPr>
        <p:spPr>
          <a:xfrm>
            <a:off x="7313530" y="1999441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EF6EB-8F79-554F-ABC7-8768E38EED52}"/>
              </a:ext>
            </a:extLst>
          </p:cNvPr>
          <p:cNvSpPr/>
          <p:nvPr/>
        </p:nvSpPr>
        <p:spPr>
          <a:xfrm>
            <a:off x="8462599" y="1650446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DCAE-5FB4-654C-938D-BD77F4CC6261}"/>
              </a:ext>
            </a:extLst>
          </p:cNvPr>
          <p:cNvSpPr/>
          <p:nvPr/>
        </p:nvSpPr>
        <p:spPr>
          <a:xfrm>
            <a:off x="8462598" y="1867651"/>
            <a:ext cx="720192" cy="240088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B92D9-39BA-AB43-AF3F-67975909E955}"/>
                  </a:ext>
                </a:extLst>
              </p:cNvPr>
              <p:cNvSpPr txBox="1"/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B92D9-39BA-AB43-AF3F-67975909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2" y="3227471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8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5F5F48C-2F21-A641-AD05-6ADC77BBA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5859251" y="2324944"/>
            <a:ext cx="1735565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44895E-2AD1-E44E-A344-86547E924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86" t="25696" r="8615" b="58507"/>
          <a:stretch/>
        </p:blipFill>
        <p:spPr>
          <a:xfrm>
            <a:off x="4090200" y="2324944"/>
            <a:ext cx="1735565" cy="502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45FF09-5FF2-114E-9520-1C3079C9D677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91E84-D17F-4040-8A31-8C616417E4E3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149EE-EC33-B64B-AD1E-55F8F3CF2CA5}"/>
              </a:ext>
            </a:extLst>
          </p:cNvPr>
          <p:cNvSpPr txBox="1"/>
          <p:nvPr/>
        </p:nvSpPr>
        <p:spPr>
          <a:xfrm>
            <a:off x="8370232" y="993832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716D6-CD1B-4A4C-90ED-2A059E538E17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9127-9725-DA45-883C-13ED8F38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"/>
    </mc:Choice>
    <mc:Fallback xmlns="">
      <p:transition spd="slow" advTm="69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F3B-3446-E042-ACE8-B1C7437D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697630" cy="658998"/>
          </a:xfrm>
        </p:spPr>
        <p:txBody>
          <a:bodyPr/>
          <a:lstStyle/>
          <a:p>
            <a:r>
              <a:rPr lang="en-US" dirty="0"/>
              <a:t>Execution example of PP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0A37B-0E0A-F246-AD95-0BA38A9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47D3-D277-FC43-8DC1-E16C35F456AB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60E8-A2C5-8347-8BC6-1A977923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250E8-DDBB-3B47-A1AD-D1C8FA8DC0C0}"/>
              </a:ext>
            </a:extLst>
          </p:cNvPr>
          <p:cNvSpPr txBox="1"/>
          <p:nvPr/>
        </p:nvSpPr>
        <p:spPr>
          <a:xfrm>
            <a:off x="585324" y="5556748"/>
            <a:ext cx="1102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step refers to the duration in which producer writes a part of the intermediate matrix and consumer reads a part of the intermediate matrix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98A02-2ECE-7549-8D11-5A3D1760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59" y="1519620"/>
            <a:ext cx="4768826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6D4E5-FCA0-2044-9445-5AA8E4058044}"/>
              </a:ext>
            </a:extLst>
          </p:cNvPr>
          <p:cNvSpPr txBox="1"/>
          <p:nvPr/>
        </p:nvSpPr>
        <p:spPr>
          <a:xfrm>
            <a:off x="745834" y="1068969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that the computations are staged row-wise.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AD87E1-76F3-D748-B569-8F2A9932CE44}"/>
              </a:ext>
            </a:extLst>
          </p:cNvPr>
          <p:cNvCxnSpPr>
            <a:cxnSpLocks/>
          </p:cNvCxnSpPr>
          <p:nvPr/>
        </p:nvCxnSpPr>
        <p:spPr>
          <a:xfrm>
            <a:off x="7760261" y="1612988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31831A-49B2-2A47-8795-2E4803422B13}"/>
              </a:ext>
            </a:extLst>
          </p:cNvPr>
          <p:cNvCxnSpPr>
            <a:cxnSpLocks/>
          </p:cNvCxnSpPr>
          <p:nvPr/>
        </p:nvCxnSpPr>
        <p:spPr>
          <a:xfrm>
            <a:off x="7760262" y="1982549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4C909-5FC5-F341-918C-D431C9306383}"/>
              </a:ext>
            </a:extLst>
          </p:cNvPr>
          <p:cNvSpPr/>
          <p:nvPr/>
        </p:nvSpPr>
        <p:spPr>
          <a:xfrm>
            <a:off x="8909331" y="1633554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E9FA9-63B8-2E4C-B52D-A16393C586AA}"/>
              </a:ext>
            </a:extLst>
          </p:cNvPr>
          <p:cNvSpPr/>
          <p:nvPr/>
        </p:nvSpPr>
        <p:spPr>
          <a:xfrm>
            <a:off x="8909330" y="1633554"/>
            <a:ext cx="720192" cy="240088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B747C-69CE-8442-A5CB-698A640D1BBD}"/>
                  </a:ext>
                </a:extLst>
              </p:cNvPr>
              <p:cNvSpPr txBox="1"/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B747C-69CE-8442-A5CB-698A640D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blipFill>
                <a:blip r:embed="rId4"/>
                <a:stretch>
                  <a:fillRect l="-198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BBAC3B-310F-4246-BD27-8D3AB167369D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C6B90-2F34-094F-A9D0-55AA4DCEC426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2C6DC-C176-D544-996D-67C9D40E4BAA}"/>
              </a:ext>
            </a:extLst>
          </p:cNvPr>
          <p:cNvSpPr txBox="1"/>
          <p:nvPr/>
        </p:nvSpPr>
        <p:spPr>
          <a:xfrm>
            <a:off x="8816964" y="1002770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133ED-D0CD-044B-9D5E-D9A90A530E61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0B0F6-379B-B14A-A204-B57642AF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27"/>
    </mc:Choice>
    <mc:Fallback xmlns="">
      <p:transition spd="slow" advTm="397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8918-0156-E841-8831-9E3D6A40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B50D024-F819-D843-93B2-D6D21F1B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76804"/>
              </p:ext>
            </p:extLst>
          </p:nvPr>
        </p:nvGraphicFramePr>
        <p:xfrm>
          <a:off x="858950" y="1237804"/>
          <a:ext cx="10458367" cy="411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03">
                  <a:extLst>
                    <a:ext uri="{9D8B030D-6E8A-4147-A177-3AD203B41FA5}">
                      <a16:colId xmlns:a16="http://schemas.microsoft.com/office/drawing/2014/main" val="276115225"/>
                    </a:ext>
                  </a:extLst>
                </a:gridCol>
                <a:gridCol w="6013373">
                  <a:extLst>
                    <a:ext uri="{9D8B030D-6E8A-4147-A177-3AD203B41FA5}">
                      <a16:colId xmlns:a16="http://schemas.microsoft.com/office/drawing/2014/main" val="3660322425"/>
                    </a:ext>
                  </a:extLst>
                </a:gridCol>
                <a:gridCol w="3113791">
                  <a:extLst>
                    <a:ext uri="{9D8B030D-6E8A-4147-A177-3AD203B41FA5}">
                      <a16:colId xmlns:a16="http://schemas.microsoft.com/office/drawing/2014/main" val="1415878421"/>
                    </a:ext>
                  </a:extLst>
                </a:gridCol>
              </a:tblGrid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Time (PT)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25855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1:40 – 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Flexible Accelerators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José L. </a:t>
                      </a:r>
                      <a:r>
                        <a:rPr lang="en-US" dirty="0" err="1"/>
                        <a:t>Abellán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84284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2:00 – 2:20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Cycle accurate simulation and Overview of 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José L. </a:t>
                      </a:r>
                      <a:r>
                        <a:rPr lang="en-US" dirty="0" err="1"/>
                        <a:t>Abellán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215890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2:20 – 3:20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(Hands-on) 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Francisco Muñoz-Martínez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074138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3:20 – 3:40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Coffee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24187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u="none" dirty="0"/>
                        <a:t>3:40 – 4:10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(Hands-on) SST-STONNE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Francisco Muñoz-Martínez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0652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4:10 – 4:40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(Hands-on) OMEGA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Raveesh Garg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2463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r>
                        <a:rPr lang="en-US" dirty="0"/>
                        <a:t>4:40 – 5:00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Roadmap and Concluding 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Tushar Krishna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2758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14A36-A196-F3BB-FD6D-62844BEF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8418" y="6402254"/>
            <a:ext cx="7475054" cy="365125"/>
          </a:xfrm>
        </p:spPr>
        <p:txBody>
          <a:bodyPr/>
          <a:lstStyle/>
          <a:p>
            <a:pPr algn="ctr"/>
            <a:r>
              <a:rPr lang="en-US" dirty="0"/>
              <a:t>STONNE Tutorial @ASPLOS 2023  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CF156C-EA58-6316-5500-C189A78E9181}"/>
              </a:ext>
            </a:extLst>
          </p:cNvPr>
          <p:cNvSpPr txBox="1"/>
          <p:nvPr/>
        </p:nvSpPr>
        <p:spPr>
          <a:xfrm>
            <a:off x="2967038" y="5600700"/>
            <a:ext cx="6257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563C1"/>
                </a:solidFill>
                <a:cs typeface="Segoe UI"/>
                <a:hlinkClick r:id="rId2"/>
              </a:rPr>
              <a:t>https://stonne-simulator.github.io/ASPLOSTUT.html</a:t>
            </a:r>
            <a:r>
              <a:rPr lang="en-US"/>
              <a:t> 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04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F3B-3446-E042-ACE8-B1C7437D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697630" cy="658998"/>
          </a:xfrm>
        </p:spPr>
        <p:txBody>
          <a:bodyPr/>
          <a:lstStyle/>
          <a:p>
            <a:r>
              <a:rPr lang="en-US" dirty="0"/>
              <a:t>Execution example of PP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0A37B-0E0A-F246-AD95-0BA38A9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C01-BAAF-8A4C-8000-E9C28E1E5BA7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60E8-A2C5-8347-8BC6-1A977923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250E8-DDBB-3B47-A1AD-D1C8FA8DC0C0}"/>
              </a:ext>
            </a:extLst>
          </p:cNvPr>
          <p:cNvSpPr txBox="1"/>
          <p:nvPr/>
        </p:nvSpPr>
        <p:spPr>
          <a:xfrm>
            <a:off x="585324" y="5556748"/>
            <a:ext cx="1102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step refers to the duration in which producer writes a part of the intermediate matrix and consumer reads a part of the intermediate matrix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DD2B0-36B0-2241-A329-0C6AD0E9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17" y="1497162"/>
            <a:ext cx="4551898" cy="34532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0E444-6A42-2B4D-ACC8-296A10D7C479}"/>
              </a:ext>
            </a:extLst>
          </p:cNvPr>
          <p:cNvCxnSpPr>
            <a:cxnSpLocks/>
          </p:cNvCxnSpPr>
          <p:nvPr/>
        </p:nvCxnSpPr>
        <p:spPr>
          <a:xfrm>
            <a:off x="7760261" y="1612988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BCC111-082B-4642-B88A-095A1BDAA9BA}"/>
              </a:ext>
            </a:extLst>
          </p:cNvPr>
          <p:cNvCxnSpPr>
            <a:cxnSpLocks/>
          </p:cNvCxnSpPr>
          <p:nvPr/>
        </p:nvCxnSpPr>
        <p:spPr>
          <a:xfrm>
            <a:off x="7760262" y="1982549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036A3-74F7-464F-B500-C8F5D74BAEF4}"/>
              </a:ext>
            </a:extLst>
          </p:cNvPr>
          <p:cNvSpPr/>
          <p:nvPr/>
        </p:nvSpPr>
        <p:spPr>
          <a:xfrm>
            <a:off x="8909331" y="1633554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C4D9-6A27-734E-9E8D-20AEDF0CABD4}"/>
              </a:ext>
            </a:extLst>
          </p:cNvPr>
          <p:cNvSpPr/>
          <p:nvPr/>
        </p:nvSpPr>
        <p:spPr>
          <a:xfrm>
            <a:off x="8909330" y="1897943"/>
            <a:ext cx="720192" cy="240088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1AC05-5C28-DA4C-A790-5D72A3620A5E}"/>
              </a:ext>
            </a:extLst>
          </p:cNvPr>
          <p:cNvSpPr/>
          <p:nvPr/>
        </p:nvSpPr>
        <p:spPr>
          <a:xfrm>
            <a:off x="8909330" y="1643686"/>
            <a:ext cx="720192" cy="240088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30B30D-A757-7E4C-ACA4-00E02EA4BB75}"/>
                  </a:ext>
                </a:extLst>
              </p:cNvPr>
              <p:cNvSpPr txBox="1"/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30B30D-A757-7E4C-ACA4-00E02EA4B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8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770A947-099B-994E-BDAC-DF71E3B9073E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23C0B-5311-4A42-984F-D40029B0DAAF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94B3B-9A6C-A641-9827-6E61F6EC541B}"/>
              </a:ext>
            </a:extLst>
          </p:cNvPr>
          <p:cNvSpPr txBox="1"/>
          <p:nvPr/>
        </p:nvSpPr>
        <p:spPr>
          <a:xfrm>
            <a:off x="8816964" y="995631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7F67A6-796E-B44E-A53D-2BA696D9BDE3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53C6B-6F30-B145-B562-DB068DE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7"/>
    </mc:Choice>
    <mc:Fallback xmlns="">
      <p:transition spd="slow" advTm="773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F3B-3446-E042-ACE8-B1C7437D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697630" cy="658998"/>
          </a:xfrm>
        </p:spPr>
        <p:txBody>
          <a:bodyPr/>
          <a:lstStyle/>
          <a:p>
            <a:r>
              <a:rPr lang="en-US" dirty="0"/>
              <a:t>Execution example of PP dataflow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0A37B-0E0A-F246-AD95-0BA38A9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6C9-13BA-7243-B644-3B864A03D86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60E8-A2C5-8347-8BC6-1A977923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250E8-DDBB-3B47-A1AD-D1C8FA8DC0C0}"/>
              </a:ext>
            </a:extLst>
          </p:cNvPr>
          <p:cNvSpPr txBox="1"/>
          <p:nvPr/>
        </p:nvSpPr>
        <p:spPr>
          <a:xfrm>
            <a:off x="585324" y="5556748"/>
            <a:ext cx="1102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step refers to the duration in which producer writes a part of the intermediate matrix and consumer reads a part of the intermediate matrix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3C841-64AB-9947-BF44-A9C59188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17" y="1471448"/>
            <a:ext cx="4551898" cy="347892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BF35A1-F36E-754D-95D0-5F0028F560E1}"/>
              </a:ext>
            </a:extLst>
          </p:cNvPr>
          <p:cNvCxnSpPr>
            <a:cxnSpLocks/>
          </p:cNvCxnSpPr>
          <p:nvPr/>
        </p:nvCxnSpPr>
        <p:spPr>
          <a:xfrm>
            <a:off x="7760261" y="1612988"/>
            <a:ext cx="1149069" cy="205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1B115A-FB75-6447-8024-AF024BC9C6D5}"/>
              </a:ext>
            </a:extLst>
          </p:cNvPr>
          <p:cNvCxnSpPr>
            <a:cxnSpLocks/>
          </p:cNvCxnSpPr>
          <p:nvPr/>
        </p:nvCxnSpPr>
        <p:spPr>
          <a:xfrm>
            <a:off x="7760262" y="1982549"/>
            <a:ext cx="1149068" cy="719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CCBA8-A365-DD41-85EF-C14D0AB43428}"/>
              </a:ext>
            </a:extLst>
          </p:cNvPr>
          <p:cNvSpPr/>
          <p:nvPr/>
        </p:nvSpPr>
        <p:spPr>
          <a:xfrm>
            <a:off x="8909331" y="1633554"/>
            <a:ext cx="1072870" cy="1068511"/>
          </a:xfrm>
          <a:prstGeom prst="rect">
            <a:avLst/>
          </a:prstGeom>
          <a:solidFill>
            <a:srgbClr val="F5CCC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D3DF2B-04FB-7E44-8A8B-0FB32B9DC2E1}"/>
              </a:ext>
            </a:extLst>
          </p:cNvPr>
          <p:cNvSpPr/>
          <p:nvPr/>
        </p:nvSpPr>
        <p:spPr>
          <a:xfrm>
            <a:off x="8909330" y="2092310"/>
            <a:ext cx="720192" cy="240088"/>
          </a:xfrm>
          <a:prstGeom prst="rect">
            <a:avLst/>
          </a:prstGeom>
          <a:solidFill>
            <a:srgbClr val="BFCF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7BE834-16DE-5F4E-9969-887A90A3E600}"/>
                  </a:ext>
                </a:extLst>
              </p:cNvPr>
              <p:cNvSpPr txBox="1"/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Occupancy of the intermediate matrix inside the buffer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7BE834-16DE-5F4E-9969-887A90A3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64" y="3210579"/>
                <a:ext cx="2560438" cy="1200329"/>
              </a:xfrm>
              <a:prstGeom prst="rect">
                <a:avLst/>
              </a:prstGeom>
              <a:blipFill>
                <a:blip r:embed="rId3"/>
                <a:stretch>
                  <a:fillRect l="-198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72B6D1B-EB31-CF47-9BC1-5F64249B5D59}"/>
              </a:ext>
            </a:extLst>
          </p:cNvPr>
          <p:cNvSpPr/>
          <p:nvPr/>
        </p:nvSpPr>
        <p:spPr>
          <a:xfrm>
            <a:off x="8909330" y="1852222"/>
            <a:ext cx="720192" cy="240088"/>
          </a:xfrm>
          <a:prstGeom prst="rect">
            <a:avLst/>
          </a:prstGeom>
          <a:solidFill>
            <a:srgbClr val="CA984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32F3B-BC7F-294F-8B03-2214895947FA}"/>
              </a:ext>
            </a:extLst>
          </p:cNvPr>
          <p:cNvSpPr txBox="1"/>
          <p:nvPr/>
        </p:nvSpPr>
        <p:spPr>
          <a:xfrm>
            <a:off x="5864066" y="1212934"/>
            <a:ext cx="1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Accelerator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F3791-2AB4-8848-A31C-A3A88BF1B75A}"/>
              </a:ext>
            </a:extLst>
          </p:cNvPr>
          <p:cNvSpPr txBox="1"/>
          <p:nvPr/>
        </p:nvSpPr>
        <p:spPr>
          <a:xfrm>
            <a:off x="5006765" y="3025913"/>
            <a:ext cx="242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Matrix multiplications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8CC58-0C53-8A4A-B485-46A12D1C0283}"/>
              </a:ext>
            </a:extLst>
          </p:cNvPr>
          <p:cNvSpPr txBox="1"/>
          <p:nvPr/>
        </p:nvSpPr>
        <p:spPr>
          <a:xfrm>
            <a:off x="8820677" y="984694"/>
            <a:ext cx="16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Inside the global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7E887-2CF8-9B4C-A3BA-F7B3CBEAE382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97942-479F-1A40-A2AE-26B63D6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"/>
    </mc:Choice>
    <mc:Fallback xmlns="">
      <p:transition spd="slow" advTm="66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C159-BDC7-CA4D-A8E4-FF2C9DE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700"/>
            <a:ext cx="10882745" cy="658998"/>
          </a:xfrm>
        </p:spPr>
        <p:txBody>
          <a:bodyPr/>
          <a:lstStyle/>
          <a:p>
            <a:r>
              <a:rPr lang="en-US" dirty="0"/>
              <a:t>Data movement in Inter-phase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A27F4-367F-7545-810C-AE69E89E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ADA-2FC4-0B4A-8A4D-D565A1E5DAD6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4385D-9FE4-0F40-949B-476631A3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B8B24-62A1-F842-9724-E8B7823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98650"/>
            <a:ext cx="8991600" cy="30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AE4E24-B49F-3D4A-958F-1C4A0D11AD53}"/>
              </a:ext>
            </a:extLst>
          </p:cNvPr>
          <p:cNvSpPr txBox="1"/>
          <p:nvPr/>
        </p:nvSpPr>
        <p:spPr>
          <a:xfrm>
            <a:off x="1172817" y="1202635"/>
            <a:ext cx="1031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Inter-phase dataflows describe the data reuse strategies between the two phases.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AFE69-2A17-144A-BC49-7B5A041FF804}"/>
              </a:ext>
            </a:extLst>
          </p:cNvPr>
          <p:cNvSpPr txBox="1"/>
          <p:nvPr/>
        </p:nvSpPr>
        <p:spPr>
          <a:xfrm>
            <a:off x="1516831" y="5028763"/>
            <a:ext cx="996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dataflow writes the complete intermediate matrix to the memory in Aggregation and then reads it in the Combination phase. </a:t>
            </a:r>
          </a:p>
          <a:p>
            <a:r>
              <a:rPr lang="en-US" dirty="0"/>
              <a:t>SP and PP dataflows reuse the data between the two phases, thus avoiding writing the entire intermediate matrix to the DRAM and reading it.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AE007-ABC2-E44A-9219-1255FD457CED}"/>
              </a:ext>
            </a:extLst>
          </p:cNvPr>
          <p:cNvSpPr/>
          <p:nvPr/>
        </p:nvSpPr>
        <p:spPr>
          <a:xfrm>
            <a:off x="0" y="1787236"/>
            <a:ext cx="12192000" cy="2130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SP and PP dataflow reduce the data movement of the intermediate matrix by consuming right after producing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B6F74-F651-8344-886B-7086CEE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8"/>
    </mc:Choice>
    <mc:Fallback xmlns="">
      <p:transition spd="slow" advTm="20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152E-4631-5543-A86B-F048052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947564" cy="658998"/>
          </a:xfrm>
        </p:spPr>
        <p:txBody>
          <a:bodyPr/>
          <a:lstStyle/>
          <a:p>
            <a:r>
              <a:rPr lang="en-US" dirty="0"/>
              <a:t>Interdependence between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58018-3AC2-6C41-8225-D38BCF4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0AFB-7DDA-ED4D-A03A-322334CC6297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86B55-6200-C84F-BCCA-B2E327A6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50D46-0BBF-2141-B3D4-36D4BD4F8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75"/>
          <a:stretch/>
        </p:blipFill>
        <p:spPr>
          <a:xfrm>
            <a:off x="268678" y="1502664"/>
            <a:ext cx="5048428" cy="17295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4B5D-94AA-D945-8A0B-44787D55317F}"/>
              </a:ext>
            </a:extLst>
          </p:cNvPr>
          <p:cNvGrpSpPr/>
          <p:nvPr/>
        </p:nvGrpSpPr>
        <p:grpSpPr>
          <a:xfrm>
            <a:off x="5881307" y="1249273"/>
            <a:ext cx="4402067" cy="2456879"/>
            <a:chOff x="5905583" y="915698"/>
            <a:chExt cx="4402067" cy="2540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3273A-3B59-6343-91B6-DF558EE4E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58" t="55819" r="12433" b="1880"/>
            <a:stretch/>
          </p:blipFill>
          <p:spPr>
            <a:xfrm>
              <a:off x="6171018" y="915698"/>
              <a:ext cx="3871198" cy="12299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7E4473-D71F-3E4C-8509-E030446F6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45" t="55808" r="7835"/>
            <a:stretch/>
          </p:blipFill>
          <p:spPr>
            <a:xfrm>
              <a:off x="5905583" y="2145688"/>
              <a:ext cx="4402067" cy="131091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2B8F2B-BD4E-D542-BA57-878BE0C9E9AB}"/>
              </a:ext>
            </a:extLst>
          </p:cNvPr>
          <p:cNvSpPr txBox="1"/>
          <p:nvPr/>
        </p:nvSpPr>
        <p:spPr>
          <a:xfrm>
            <a:off x="2165968" y="102451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94759-38F8-D145-BB8D-F5FB9477BB09}"/>
              </a:ext>
            </a:extLst>
          </p:cNvPr>
          <p:cNvSpPr txBox="1"/>
          <p:nvPr/>
        </p:nvSpPr>
        <p:spPr>
          <a:xfrm>
            <a:off x="7472994" y="92725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89BEA-7A05-7840-988D-D84CF2AD71CB}"/>
              </a:ext>
            </a:extLst>
          </p:cNvPr>
          <p:cNvSpPr txBox="1"/>
          <p:nvPr/>
        </p:nvSpPr>
        <p:spPr>
          <a:xfrm>
            <a:off x="1375646" y="3677508"/>
            <a:ext cx="864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production and consumption of data are in the row-major order. Therefore, the outermost loop is V in both the cases and inner loops can be re-ordered.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B6F3F-0EDB-224A-AE8F-0A18088EB270}"/>
              </a:ext>
            </a:extLst>
          </p:cNvPr>
          <p:cNvSpPr txBox="1"/>
          <p:nvPr/>
        </p:nvSpPr>
        <p:spPr>
          <a:xfrm>
            <a:off x="2268130" y="4367827"/>
            <a:ext cx="1666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AGG</a:t>
            </a:r>
          </a:p>
          <a:p>
            <a:r>
              <a:rPr lang="en-US" dirty="0"/>
              <a:t>for v=1:V	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for f=1:F</a:t>
            </a:r>
          </a:p>
          <a:p>
            <a:r>
              <a:rPr lang="en-US" dirty="0">
                <a:solidFill>
                  <a:srgbClr val="7030A0"/>
                </a:solidFill>
              </a:rPr>
              <a:t>     for n=1:N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898E0-26E0-0A44-AC38-8AD57C14C86D}"/>
              </a:ext>
            </a:extLst>
          </p:cNvPr>
          <p:cNvSpPr txBox="1"/>
          <p:nvPr/>
        </p:nvSpPr>
        <p:spPr>
          <a:xfrm>
            <a:off x="5806035" y="4362428"/>
            <a:ext cx="1666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CMB</a:t>
            </a:r>
          </a:p>
          <a:p>
            <a:r>
              <a:rPr lang="en-US" dirty="0"/>
              <a:t>for v=1:V	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for g=1:G</a:t>
            </a:r>
          </a:p>
          <a:p>
            <a:r>
              <a:rPr lang="en-US" dirty="0">
                <a:solidFill>
                  <a:srgbClr val="7030A0"/>
                </a:solidFill>
              </a:rPr>
              <a:t>     for f=1:F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6B359-91B4-4E46-9AA1-514CC0C257C4}"/>
              </a:ext>
            </a:extLst>
          </p:cNvPr>
          <p:cNvSpPr txBox="1"/>
          <p:nvPr/>
        </p:nvSpPr>
        <p:spPr>
          <a:xfrm>
            <a:off x="995958" y="5562757"/>
            <a:ext cx="102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 on dependencies between the loop orders and the tile sizes, and for other ways to stage the computations please refer to the pre-print of the paper </a:t>
            </a:r>
            <a:r>
              <a:rPr lang="en-US" dirty="0">
                <a:hlinkClick r:id="rId5"/>
              </a:rPr>
              <a:t>https://arxiv.org/pdf/2103.07977.pdf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238572-B7AB-B146-9E1C-CE62155B4ED1}"/>
              </a:ext>
            </a:extLst>
          </p:cNvPr>
          <p:cNvSpPr/>
          <p:nvPr/>
        </p:nvSpPr>
        <p:spPr>
          <a:xfrm>
            <a:off x="0" y="1787236"/>
            <a:ext cx="12192000" cy="2130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SP and PP dataflows are interdependent.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761DC-DF7C-5D4C-A019-E9A66B0C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12" grpId="0"/>
      <p:bldP spid="18" grpId="0"/>
      <p:bldP spid="20" grpId="0"/>
      <p:bldP spid="21" grpId="0"/>
      <p:bldP spid="17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228-1B36-6A42-9EDE-7996591C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276844" cy="658998"/>
          </a:xfrm>
        </p:spPr>
        <p:txBody>
          <a:bodyPr/>
          <a:lstStyle/>
          <a:p>
            <a:r>
              <a:rPr lang="en-US" dirty="0"/>
              <a:t>GNN </a:t>
            </a:r>
            <a:r>
              <a:rPr lang="en-US"/>
              <a:t>Dataflow Taxonomy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D6F39-B0A7-714D-B837-020CBC5E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7FA-789F-774A-8615-0C7C534CC53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A08C4-E016-4246-971C-0E84B5FF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114D4-997A-FF4C-8E55-547B3FF0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6"/>
            <a:ext cx="10515600" cy="5075527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&lt;Inter Phase&gt;</a:t>
            </a:r>
            <a:r>
              <a:rPr lang="en-US" b="1" i="1" baseline="-25000" dirty="0"/>
              <a:t>&lt;Phase order&gt;</a:t>
            </a:r>
            <a:r>
              <a:rPr lang="en-US" b="1" i="1" dirty="0"/>
              <a:t>(&lt;Intra Phase Agg&gt;, &lt;Intra Phase </a:t>
            </a:r>
            <a:r>
              <a:rPr lang="en-US" b="1" i="1" dirty="0" err="1"/>
              <a:t>Cmb</a:t>
            </a:r>
            <a:r>
              <a:rPr lang="en-US" b="1" i="1" dirty="0"/>
              <a:t>&gt;)</a:t>
            </a:r>
          </a:p>
          <a:p>
            <a:r>
              <a:rPr lang="en-US" dirty="0"/>
              <a:t>Inter-Phase dataflows - Seq, SP, PP</a:t>
            </a:r>
          </a:p>
          <a:p>
            <a:r>
              <a:rPr lang="en-US" dirty="0"/>
              <a:t>Phase Order - AC, CA</a:t>
            </a:r>
          </a:p>
          <a:p>
            <a:r>
              <a:rPr lang="en-US" dirty="0"/>
              <a:t>Intra-Phase dataflow </a:t>
            </a:r>
            <a:r>
              <a:rPr lang="en-US" i="1" dirty="0"/>
              <a:t>(Examples - </a:t>
            </a:r>
            <a:r>
              <a:rPr lang="en-US" i="1" dirty="0" err="1"/>
              <a:t>V</a:t>
            </a:r>
            <a:r>
              <a:rPr lang="en-US" i="1" baseline="-25000" dirty="0" err="1"/>
              <a:t>s</a:t>
            </a:r>
            <a:r>
              <a:rPr lang="en-US" i="1" dirty="0" err="1"/>
              <a:t>G</a:t>
            </a:r>
            <a:r>
              <a:rPr lang="en-US" i="1" baseline="-25000" dirty="0" err="1"/>
              <a:t>s</a:t>
            </a:r>
            <a:r>
              <a:rPr lang="en-US" i="1" dirty="0" err="1"/>
              <a:t>F</a:t>
            </a:r>
            <a:r>
              <a:rPr lang="en-US" i="1" baseline="-25000" dirty="0" err="1"/>
              <a:t>t</a:t>
            </a:r>
            <a:r>
              <a:rPr lang="en-US" i="1" dirty="0"/>
              <a:t> for Combination)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B2B39-882E-AF4E-8594-B068525D03EF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767F9-08DB-EF41-9B4A-5F60A943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87"/>
    </mc:Choice>
    <mc:Fallback xmlns="">
      <p:transition spd="slow" advTm="8338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7D3D-1DE4-B44C-8805-358C7C6A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dataflow DSE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A5D99-EEB4-A64A-A4EE-CAD8F861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2208-D8FA-7942-85AE-F633EF7CC08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48A9-9F8B-9349-B586-5D33A130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ADEF3-583F-7549-8034-B722884B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2" y="995586"/>
            <a:ext cx="8603674" cy="51973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01F2F7-42C5-394A-B25C-C366FB601E1F}"/>
              </a:ext>
            </a:extLst>
          </p:cNvPr>
          <p:cNvSpPr/>
          <p:nvPr/>
        </p:nvSpPr>
        <p:spPr>
          <a:xfrm>
            <a:off x="6182592" y="2377826"/>
            <a:ext cx="1018309" cy="56110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DB9389-BC78-0242-A932-7197EEF2DD67}"/>
              </a:ext>
            </a:extLst>
          </p:cNvPr>
          <p:cNvSpPr/>
          <p:nvPr/>
        </p:nvSpPr>
        <p:spPr>
          <a:xfrm>
            <a:off x="6276109" y="5443393"/>
            <a:ext cx="1018309" cy="56110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EE02B2-9682-5A46-9A6C-011B3922E89E}"/>
              </a:ext>
            </a:extLst>
          </p:cNvPr>
          <p:cNvSpPr/>
          <p:nvPr/>
        </p:nvSpPr>
        <p:spPr>
          <a:xfrm>
            <a:off x="6276108" y="3760066"/>
            <a:ext cx="1018309" cy="56110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251D2-FC0A-C04A-8E62-E6B58A2350EC}"/>
              </a:ext>
            </a:extLst>
          </p:cNvPr>
          <p:cNvSpPr/>
          <p:nvPr/>
        </p:nvSpPr>
        <p:spPr>
          <a:xfrm>
            <a:off x="0" y="1787236"/>
            <a:ext cx="12192000" cy="2130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Our taxonomy can capture the dataflows used by the state-of-the-art GNN accelerators. For more details, please refer to the paper.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EE46A-BB16-E64D-96F7-87ABE935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DC7F-451B-8245-92D5-92326344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700"/>
            <a:ext cx="10768445" cy="658998"/>
          </a:xfrm>
        </p:spPr>
        <p:txBody>
          <a:bodyPr/>
          <a:lstStyle/>
          <a:p>
            <a:r>
              <a:rPr lang="en-US" sz="4000" dirty="0"/>
              <a:t>Qualitative observations in Inter-phase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35FC-5483-A64B-A820-B5946860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BF9F-135F-974B-A77B-D1BE780E82E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CEC9-5CD4-2349-8ED4-21A632DA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05CFB-3989-844E-8CBF-0ED3EF60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 – Any intra-phase dataflow ; SP and PP constrained.</a:t>
            </a:r>
          </a:p>
          <a:p>
            <a:r>
              <a:rPr lang="en-US" dirty="0"/>
              <a:t>Within SP, for intermediate matrix to stay in the register file, T_V should be equal for both phases and so does T_F. T_N=1. So, higher data movement reduction puts more constraints on the dataflow choices. We call this SP-Optimized and we refer to other SP </a:t>
            </a:r>
            <a:r>
              <a:rPr lang="en-US" dirty="0" err="1"/>
              <a:t>datafloes</a:t>
            </a:r>
            <a:r>
              <a:rPr lang="en-US" dirty="0"/>
              <a:t> as SP-Generic.</a:t>
            </a:r>
          </a:p>
          <a:p>
            <a:r>
              <a:rPr lang="en-US" dirty="0"/>
              <a:t>PP requires balancing Aggregation and Combination.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DB063-3C07-FF45-876C-E3ACD8BA3777}"/>
              </a:ext>
            </a:extLst>
          </p:cNvPr>
          <p:cNvSpPr/>
          <p:nvPr/>
        </p:nvSpPr>
        <p:spPr>
          <a:xfrm>
            <a:off x="0" y="2187739"/>
            <a:ext cx="12192000" cy="2130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These dataflows have numerous tradeoffs, thus detailed quantitative modeling of these phases is required.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E56B-2C4D-B04B-B9F3-838B3CDC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5886-2670-E548-B50C-CF7C3FC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Cost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6DB1D-C714-3A4A-A200-4E269BB1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4E7-76D6-D849-807E-ED449DED51A7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A6DEE-F75C-8443-AA00-C900909A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2730-A2D1-2A45-9FBA-62F2D844E289}"/>
              </a:ext>
            </a:extLst>
          </p:cNvPr>
          <p:cNvSpPr txBox="1"/>
          <p:nvPr/>
        </p:nvSpPr>
        <p:spPr>
          <a:xfrm>
            <a:off x="928189" y="1148676"/>
            <a:ext cx="1021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this end, OMEGA encodes the analytical model of the inter-phase dataflows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OMEGA builds upon STONNE (Munoz-Martinez et al., IISWC 2021), which accurately models the hardware for MAERI which is a flexible accelerator.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We also add support for indexing logic and memory controllers for </a:t>
            </a:r>
            <a:r>
              <a:rPr lang="en-US" dirty="0" err="1">
                <a:solidFill>
                  <a:srgbClr val="FF0000"/>
                </a:solidFill>
              </a:rPr>
              <a:t>SpMM</a:t>
            </a:r>
            <a:r>
              <a:rPr lang="en-US" dirty="0">
                <a:solidFill>
                  <a:srgbClr val="FF0000"/>
                </a:solidFill>
              </a:rPr>
              <a:t> which is in addition to MAERI (CONV/GEMM) and SIGMA(</a:t>
            </a:r>
            <a:r>
              <a:rPr lang="en-US" dirty="0" err="1">
                <a:solidFill>
                  <a:srgbClr val="FF0000"/>
                </a:solidFill>
              </a:rPr>
              <a:t>SpGEMM</a:t>
            </a:r>
            <a:r>
              <a:rPr lang="en-US" dirty="0">
                <a:solidFill>
                  <a:srgbClr val="FF0000"/>
                </a:solidFill>
              </a:rPr>
              <a:t>) and we use the MAERI accelerator for </a:t>
            </a:r>
            <a:r>
              <a:rPr lang="en-US" dirty="0" err="1">
                <a:solidFill>
                  <a:srgbClr val="FF0000"/>
                </a:solidFill>
              </a:rPr>
              <a:t>DenseGEMMs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56C48B0E-D56F-9846-AB7A-4727F7BD92A1}"/>
              </a:ext>
            </a:extLst>
          </p:cNvPr>
          <p:cNvSpPr/>
          <p:nvPr/>
        </p:nvSpPr>
        <p:spPr>
          <a:xfrm>
            <a:off x="3116450" y="2773227"/>
            <a:ext cx="5507100" cy="2244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DA90A848-2306-754B-B1AC-F44D670EF604}"/>
              </a:ext>
            </a:extLst>
          </p:cNvPr>
          <p:cNvSpPr/>
          <p:nvPr/>
        </p:nvSpPr>
        <p:spPr>
          <a:xfrm>
            <a:off x="1537855" y="3196340"/>
            <a:ext cx="1418120" cy="246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Dimensions</a:t>
            </a:r>
            <a:endParaRPr sz="1600" dirty="0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63A253EA-E599-BC41-9785-DC6C50531F28}"/>
              </a:ext>
            </a:extLst>
          </p:cNvPr>
          <p:cNvSpPr/>
          <p:nvPr/>
        </p:nvSpPr>
        <p:spPr>
          <a:xfrm>
            <a:off x="8867925" y="3491702"/>
            <a:ext cx="1080000" cy="1505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B130FF14-01A7-F84F-A536-33D7C3CA6954}"/>
              </a:ext>
            </a:extLst>
          </p:cNvPr>
          <p:cNvSpPr/>
          <p:nvPr/>
        </p:nvSpPr>
        <p:spPr>
          <a:xfrm>
            <a:off x="2955975" y="3239902"/>
            <a:ext cx="1605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9B0F2D48-311D-FC4F-A3B7-BEEDAD65C8B0}"/>
              </a:ext>
            </a:extLst>
          </p:cNvPr>
          <p:cNvSpPr txBox="1"/>
          <p:nvPr/>
        </p:nvSpPr>
        <p:spPr>
          <a:xfrm>
            <a:off x="5640025" y="2731090"/>
            <a:ext cx="108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Proxima Nova"/>
                <a:ea typeface="Proxima Nova"/>
                <a:cs typeface="Proxima Nova"/>
                <a:sym typeface="Proxima Nova"/>
              </a:rPr>
              <a:t>OMEGA</a:t>
            </a:r>
            <a:endParaRPr sz="1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61;p13">
            <a:extLst>
              <a:ext uri="{FF2B5EF4-FFF2-40B4-BE49-F238E27FC236}">
                <a16:creationId xmlns:a16="http://schemas.microsoft.com/office/drawing/2014/main" id="{0F7D20AE-9E50-2845-8A44-BB3A2D1B90B3}"/>
              </a:ext>
            </a:extLst>
          </p:cNvPr>
          <p:cNvSpPr txBox="1"/>
          <p:nvPr/>
        </p:nvSpPr>
        <p:spPr>
          <a:xfrm>
            <a:off x="9033675" y="3569577"/>
            <a:ext cx="108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STATS</a:t>
            </a:r>
            <a:endParaRPr dirty="0"/>
          </a:p>
        </p:txBody>
      </p:sp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22780DE6-3261-C74D-A669-583948C91B7E}"/>
              </a:ext>
            </a:extLst>
          </p:cNvPr>
          <p:cNvSpPr txBox="1"/>
          <p:nvPr/>
        </p:nvSpPr>
        <p:spPr>
          <a:xfrm>
            <a:off x="1870900" y="2773227"/>
            <a:ext cx="89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63;p13">
            <a:extLst>
              <a:ext uri="{FF2B5EF4-FFF2-40B4-BE49-F238E27FC236}">
                <a16:creationId xmlns:a16="http://schemas.microsoft.com/office/drawing/2014/main" id="{4F38BDDC-E7B9-9749-9ADF-74FB15A342D3}"/>
              </a:ext>
            </a:extLst>
          </p:cNvPr>
          <p:cNvSpPr/>
          <p:nvPr/>
        </p:nvSpPr>
        <p:spPr>
          <a:xfrm>
            <a:off x="3758650" y="3088752"/>
            <a:ext cx="1424700" cy="575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STONNE SpMM parameter translation</a:t>
            </a:r>
            <a:endParaRPr sz="1300"/>
          </a:p>
        </p:txBody>
      </p:sp>
      <p:sp>
        <p:nvSpPr>
          <p:cNvPr id="18" name="Google Shape;64;p13">
            <a:extLst>
              <a:ext uri="{FF2B5EF4-FFF2-40B4-BE49-F238E27FC236}">
                <a16:creationId xmlns:a16="http://schemas.microsoft.com/office/drawing/2014/main" id="{18D7C62A-FA06-3344-A670-E4232BAB263F}"/>
              </a:ext>
            </a:extLst>
          </p:cNvPr>
          <p:cNvSpPr/>
          <p:nvPr/>
        </p:nvSpPr>
        <p:spPr>
          <a:xfrm>
            <a:off x="3739300" y="3750640"/>
            <a:ext cx="1463400" cy="575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STONNE GEMM parameter translation</a:t>
            </a:r>
            <a:endParaRPr sz="1300"/>
          </a:p>
        </p:txBody>
      </p:sp>
      <p:sp>
        <p:nvSpPr>
          <p:cNvPr id="19" name="Google Shape;65;p13">
            <a:extLst>
              <a:ext uri="{FF2B5EF4-FFF2-40B4-BE49-F238E27FC236}">
                <a16:creationId xmlns:a16="http://schemas.microsoft.com/office/drawing/2014/main" id="{98D684E7-4183-EC4F-91C1-9871985E090E}"/>
              </a:ext>
            </a:extLst>
          </p:cNvPr>
          <p:cNvSpPr/>
          <p:nvPr/>
        </p:nvSpPr>
        <p:spPr>
          <a:xfrm>
            <a:off x="1870900" y="4455725"/>
            <a:ext cx="1058400" cy="478087"/>
          </a:xfrm>
          <a:prstGeom prst="snip1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Graph (CSR)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66;p13">
            <a:extLst>
              <a:ext uri="{FF2B5EF4-FFF2-40B4-BE49-F238E27FC236}">
                <a16:creationId xmlns:a16="http://schemas.microsoft.com/office/drawing/2014/main" id="{5701356B-F71F-5A41-8A49-FB57D2FB9AC6}"/>
              </a:ext>
            </a:extLst>
          </p:cNvPr>
          <p:cNvSpPr/>
          <p:nvPr/>
        </p:nvSpPr>
        <p:spPr>
          <a:xfrm>
            <a:off x="5324675" y="3009652"/>
            <a:ext cx="1424700" cy="1316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A548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" name="Google Shape;67;p13">
            <a:extLst>
              <a:ext uri="{FF2B5EF4-FFF2-40B4-BE49-F238E27FC236}">
                <a16:creationId xmlns:a16="http://schemas.microsoft.com/office/drawing/2014/main" id="{E667AF37-59A3-9B48-B6E8-22C5ADD1D650}"/>
              </a:ext>
            </a:extLst>
          </p:cNvPr>
          <p:cNvSpPr txBox="1"/>
          <p:nvPr/>
        </p:nvSpPr>
        <p:spPr>
          <a:xfrm>
            <a:off x="5504850" y="3009652"/>
            <a:ext cx="1424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STONNE()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68;p13">
            <a:extLst>
              <a:ext uri="{FF2B5EF4-FFF2-40B4-BE49-F238E27FC236}">
                <a16:creationId xmlns:a16="http://schemas.microsoft.com/office/drawing/2014/main" id="{5EF2E600-F364-C54F-A2A4-9D4D56E97681}"/>
              </a:ext>
            </a:extLst>
          </p:cNvPr>
          <p:cNvSpPr/>
          <p:nvPr/>
        </p:nvSpPr>
        <p:spPr>
          <a:xfrm>
            <a:off x="5183338" y="3347690"/>
            <a:ext cx="388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9;p13">
            <a:extLst>
              <a:ext uri="{FF2B5EF4-FFF2-40B4-BE49-F238E27FC236}">
                <a16:creationId xmlns:a16="http://schemas.microsoft.com/office/drawing/2014/main" id="{11F3027C-0890-BC46-8ABE-228CECA8AB77}"/>
              </a:ext>
            </a:extLst>
          </p:cNvPr>
          <p:cNvSpPr/>
          <p:nvPr/>
        </p:nvSpPr>
        <p:spPr>
          <a:xfrm>
            <a:off x="5219463" y="3901977"/>
            <a:ext cx="357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0;p13">
            <a:extLst>
              <a:ext uri="{FF2B5EF4-FFF2-40B4-BE49-F238E27FC236}">
                <a16:creationId xmlns:a16="http://schemas.microsoft.com/office/drawing/2014/main" id="{F1B38C7C-EB60-D84F-B572-53BA9D2B52EA}"/>
              </a:ext>
            </a:extLst>
          </p:cNvPr>
          <p:cNvSpPr/>
          <p:nvPr/>
        </p:nvSpPr>
        <p:spPr>
          <a:xfrm>
            <a:off x="5579100" y="3271052"/>
            <a:ext cx="1033800" cy="479588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SpMM</a:t>
            </a:r>
            <a:r>
              <a:rPr lang="en" sz="1200" dirty="0"/>
              <a:t> Accelerator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</a:t>
            </a:r>
            <a:endParaRPr sz="1600" dirty="0"/>
          </a:p>
        </p:txBody>
      </p:sp>
      <p:sp>
        <p:nvSpPr>
          <p:cNvPr id="25" name="Google Shape;71;p13">
            <a:extLst>
              <a:ext uri="{FF2B5EF4-FFF2-40B4-BE49-F238E27FC236}">
                <a16:creationId xmlns:a16="http://schemas.microsoft.com/office/drawing/2014/main" id="{8C44B283-F911-CE47-8261-52D8A20E2C97}"/>
              </a:ext>
            </a:extLst>
          </p:cNvPr>
          <p:cNvSpPr/>
          <p:nvPr/>
        </p:nvSpPr>
        <p:spPr>
          <a:xfrm>
            <a:off x="5593225" y="3766102"/>
            <a:ext cx="1026600" cy="520763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GEMM Accelerator (MAERI)</a:t>
            </a:r>
          </a:p>
        </p:txBody>
      </p:sp>
      <p:sp>
        <p:nvSpPr>
          <p:cNvPr id="26" name="Google Shape;72;p13">
            <a:extLst>
              <a:ext uri="{FF2B5EF4-FFF2-40B4-BE49-F238E27FC236}">
                <a16:creationId xmlns:a16="http://schemas.microsoft.com/office/drawing/2014/main" id="{0DF8A803-DEC7-A049-9759-5129345FE43F}"/>
              </a:ext>
            </a:extLst>
          </p:cNvPr>
          <p:cNvSpPr txBox="1"/>
          <p:nvPr/>
        </p:nvSpPr>
        <p:spPr>
          <a:xfrm>
            <a:off x="3399575" y="3191940"/>
            <a:ext cx="5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①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73;p13">
            <a:extLst>
              <a:ext uri="{FF2B5EF4-FFF2-40B4-BE49-F238E27FC236}">
                <a16:creationId xmlns:a16="http://schemas.microsoft.com/office/drawing/2014/main" id="{D487C577-9212-E84A-9AF1-455A80AB11B2}"/>
              </a:ext>
            </a:extLst>
          </p:cNvPr>
          <p:cNvSpPr txBox="1"/>
          <p:nvPr/>
        </p:nvSpPr>
        <p:spPr>
          <a:xfrm>
            <a:off x="3360150" y="3826990"/>
            <a:ext cx="5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②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74;p13">
            <a:extLst>
              <a:ext uri="{FF2B5EF4-FFF2-40B4-BE49-F238E27FC236}">
                <a16:creationId xmlns:a16="http://schemas.microsoft.com/office/drawing/2014/main" id="{0EE5D67E-5DD4-AB47-A4D3-C5A9C1A0BA25}"/>
              </a:ext>
            </a:extLst>
          </p:cNvPr>
          <p:cNvSpPr/>
          <p:nvPr/>
        </p:nvSpPr>
        <p:spPr>
          <a:xfrm>
            <a:off x="6929550" y="2863752"/>
            <a:ext cx="1080000" cy="697500"/>
          </a:xfrm>
          <a:prstGeom prst="rect">
            <a:avLst/>
          </a:prstGeom>
          <a:solidFill>
            <a:srgbClr val="EDB3CF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SpMM</a:t>
            </a:r>
            <a:endParaRPr sz="12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-Timestamps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-Runtime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-Buffering</a:t>
            </a:r>
            <a:endParaRPr sz="1200"/>
          </a:p>
        </p:txBody>
      </p:sp>
      <p:sp>
        <p:nvSpPr>
          <p:cNvPr id="29" name="Google Shape;75;p13">
            <a:extLst>
              <a:ext uri="{FF2B5EF4-FFF2-40B4-BE49-F238E27FC236}">
                <a16:creationId xmlns:a16="http://schemas.microsoft.com/office/drawing/2014/main" id="{D4988A15-E90B-234D-B377-6BE8F2BA24A2}"/>
              </a:ext>
            </a:extLst>
          </p:cNvPr>
          <p:cNvSpPr/>
          <p:nvPr/>
        </p:nvSpPr>
        <p:spPr>
          <a:xfrm>
            <a:off x="6967300" y="3662902"/>
            <a:ext cx="1026600" cy="697500"/>
          </a:xfrm>
          <a:prstGeom prst="rect">
            <a:avLst/>
          </a:prstGeom>
          <a:solidFill>
            <a:srgbClr val="EDB3CF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GEMM</a:t>
            </a:r>
            <a:endParaRPr sz="12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-Timestamps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-Runtime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-Buffering</a:t>
            </a:r>
            <a:endParaRPr sz="1200"/>
          </a:p>
        </p:txBody>
      </p:sp>
      <p:sp>
        <p:nvSpPr>
          <p:cNvPr id="30" name="Google Shape;76;p13">
            <a:extLst>
              <a:ext uri="{FF2B5EF4-FFF2-40B4-BE49-F238E27FC236}">
                <a16:creationId xmlns:a16="http://schemas.microsoft.com/office/drawing/2014/main" id="{A3B994DE-487B-9442-911E-C242C4A32FD7}"/>
              </a:ext>
            </a:extLst>
          </p:cNvPr>
          <p:cNvSpPr/>
          <p:nvPr/>
        </p:nvSpPr>
        <p:spPr>
          <a:xfrm>
            <a:off x="6620150" y="3304602"/>
            <a:ext cx="327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7;p13">
            <a:extLst>
              <a:ext uri="{FF2B5EF4-FFF2-40B4-BE49-F238E27FC236}">
                <a16:creationId xmlns:a16="http://schemas.microsoft.com/office/drawing/2014/main" id="{5F9FFE4C-41EB-CF4B-827B-A9C58626AAAB}"/>
              </a:ext>
            </a:extLst>
          </p:cNvPr>
          <p:cNvSpPr/>
          <p:nvPr/>
        </p:nvSpPr>
        <p:spPr>
          <a:xfrm>
            <a:off x="6626900" y="3880090"/>
            <a:ext cx="327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8;p13">
            <a:extLst>
              <a:ext uri="{FF2B5EF4-FFF2-40B4-BE49-F238E27FC236}">
                <a16:creationId xmlns:a16="http://schemas.microsoft.com/office/drawing/2014/main" id="{B9B6C4A8-FE9F-FE4D-848A-D6DE7E434FFF}"/>
              </a:ext>
            </a:extLst>
          </p:cNvPr>
          <p:cNvSpPr/>
          <p:nvPr/>
        </p:nvSpPr>
        <p:spPr>
          <a:xfrm>
            <a:off x="3698963" y="4553952"/>
            <a:ext cx="4651800" cy="312900"/>
          </a:xfrm>
          <a:prstGeom prst="flowChartAlternateProcess">
            <a:avLst/>
          </a:prstGeom>
          <a:solidFill>
            <a:srgbClr val="9FC5E8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INTER-PHASE COST MODEL</a:t>
            </a:r>
            <a:endParaRPr sz="1600"/>
          </a:p>
        </p:txBody>
      </p:sp>
      <p:sp>
        <p:nvSpPr>
          <p:cNvPr id="33" name="Google Shape;79;p13">
            <a:extLst>
              <a:ext uri="{FF2B5EF4-FFF2-40B4-BE49-F238E27FC236}">
                <a16:creationId xmlns:a16="http://schemas.microsoft.com/office/drawing/2014/main" id="{68457ADC-8BE2-DF4A-A95A-A9BC03018A35}"/>
              </a:ext>
            </a:extLst>
          </p:cNvPr>
          <p:cNvSpPr/>
          <p:nvPr/>
        </p:nvSpPr>
        <p:spPr>
          <a:xfrm>
            <a:off x="7433575" y="4364640"/>
            <a:ext cx="160500" cy="18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;p13">
            <a:extLst>
              <a:ext uri="{FF2B5EF4-FFF2-40B4-BE49-F238E27FC236}">
                <a16:creationId xmlns:a16="http://schemas.microsoft.com/office/drawing/2014/main" id="{20C5F67E-A3E1-1C49-8C0E-D4AFC0021AFE}"/>
              </a:ext>
            </a:extLst>
          </p:cNvPr>
          <p:cNvSpPr/>
          <p:nvPr/>
        </p:nvSpPr>
        <p:spPr>
          <a:xfrm>
            <a:off x="3202400" y="3304602"/>
            <a:ext cx="160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;p13">
            <a:extLst>
              <a:ext uri="{FF2B5EF4-FFF2-40B4-BE49-F238E27FC236}">
                <a16:creationId xmlns:a16="http://schemas.microsoft.com/office/drawing/2014/main" id="{73D887B3-DA2C-5040-8340-7929D3ED65D9}"/>
              </a:ext>
            </a:extLst>
          </p:cNvPr>
          <p:cNvSpPr/>
          <p:nvPr/>
        </p:nvSpPr>
        <p:spPr>
          <a:xfrm>
            <a:off x="3184625" y="3939652"/>
            <a:ext cx="160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2;p13">
            <a:extLst>
              <a:ext uri="{FF2B5EF4-FFF2-40B4-BE49-F238E27FC236}">
                <a16:creationId xmlns:a16="http://schemas.microsoft.com/office/drawing/2014/main" id="{682DC265-2165-E34B-9785-03C8773E295E}"/>
              </a:ext>
            </a:extLst>
          </p:cNvPr>
          <p:cNvSpPr txBox="1"/>
          <p:nvPr/>
        </p:nvSpPr>
        <p:spPr>
          <a:xfrm>
            <a:off x="3345125" y="4497540"/>
            <a:ext cx="38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③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83;p13">
            <a:extLst>
              <a:ext uri="{FF2B5EF4-FFF2-40B4-BE49-F238E27FC236}">
                <a16:creationId xmlns:a16="http://schemas.microsoft.com/office/drawing/2014/main" id="{4766A384-FB49-E940-BC39-8D48A5C4CBBA}"/>
              </a:ext>
            </a:extLst>
          </p:cNvPr>
          <p:cNvSpPr/>
          <p:nvPr/>
        </p:nvSpPr>
        <p:spPr>
          <a:xfrm>
            <a:off x="8946625" y="4033552"/>
            <a:ext cx="947700" cy="784200"/>
          </a:xfrm>
          <a:prstGeom prst="verticalScroll">
            <a:avLst>
              <a:gd name="adj" fmla="val 125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Runtime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Energy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Buffer</a:t>
            </a:r>
            <a:endParaRPr sz="1100"/>
          </a:p>
        </p:txBody>
      </p:sp>
      <p:sp>
        <p:nvSpPr>
          <p:cNvPr id="38" name="Google Shape;84;p13">
            <a:extLst>
              <a:ext uri="{FF2B5EF4-FFF2-40B4-BE49-F238E27FC236}">
                <a16:creationId xmlns:a16="http://schemas.microsoft.com/office/drawing/2014/main" id="{F186743F-1AAE-464E-A51B-BB3259D6D9D2}"/>
              </a:ext>
            </a:extLst>
          </p:cNvPr>
          <p:cNvSpPr txBox="1"/>
          <p:nvPr/>
        </p:nvSpPr>
        <p:spPr>
          <a:xfrm>
            <a:off x="1799375" y="2882177"/>
            <a:ext cx="898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dirty="0"/>
          </a:p>
        </p:txBody>
      </p:sp>
      <p:sp>
        <p:nvSpPr>
          <p:cNvPr id="39" name="Google Shape;85;p13">
            <a:extLst>
              <a:ext uri="{FF2B5EF4-FFF2-40B4-BE49-F238E27FC236}">
                <a16:creationId xmlns:a16="http://schemas.microsoft.com/office/drawing/2014/main" id="{958C11E2-1246-AF4E-B7F1-13226006F591}"/>
              </a:ext>
            </a:extLst>
          </p:cNvPr>
          <p:cNvSpPr/>
          <p:nvPr/>
        </p:nvSpPr>
        <p:spPr>
          <a:xfrm>
            <a:off x="1444336" y="3485877"/>
            <a:ext cx="1511639" cy="43455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Dataflows+Tile</a:t>
            </a:r>
            <a:r>
              <a:rPr lang="en" sz="1600" dirty="0"/>
              <a:t> sizes</a:t>
            </a:r>
            <a:endParaRPr sz="1600" dirty="0"/>
          </a:p>
        </p:txBody>
      </p:sp>
      <p:sp>
        <p:nvSpPr>
          <p:cNvPr id="40" name="Google Shape;86;p13">
            <a:extLst>
              <a:ext uri="{FF2B5EF4-FFF2-40B4-BE49-F238E27FC236}">
                <a16:creationId xmlns:a16="http://schemas.microsoft.com/office/drawing/2014/main" id="{1A09A96C-B4EA-4347-AAE8-7F30B24A3185}"/>
              </a:ext>
            </a:extLst>
          </p:cNvPr>
          <p:cNvSpPr/>
          <p:nvPr/>
        </p:nvSpPr>
        <p:spPr>
          <a:xfrm>
            <a:off x="2955975" y="3646665"/>
            <a:ext cx="1605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7;p13">
            <a:extLst>
              <a:ext uri="{FF2B5EF4-FFF2-40B4-BE49-F238E27FC236}">
                <a16:creationId xmlns:a16="http://schemas.microsoft.com/office/drawing/2014/main" id="{B8FB3157-0D9D-8741-8E5F-2E7F886800CC}"/>
              </a:ext>
            </a:extLst>
          </p:cNvPr>
          <p:cNvSpPr/>
          <p:nvPr/>
        </p:nvSpPr>
        <p:spPr>
          <a:xfrm>
            <a:off x="2942613" y="4483602"/>
            <a:ext cx="1605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8;p13">
            <a:extLst>
              <a:ext uri="{FF2B5EF4-FFF2-40B4-BE49-F238E27FC236}">
                <a16:creationId xmlns:a16="http://schemas.microsoft.com/office/drawing/2014/main" id="{78135F4B-0647-A44C-BCF7-4A4548260228}"/>
              </a:ext>
            </a:extLst>
          </p:cNvPr>
          <p:cNvSpPr/>
          <p:nvPr/>
        </p:nvSpPr>
        <p:spPr>
          <a:xfrm>
            <a:off x="1361209" y="3963964"/>
            <a:ext cx="1594766" cy="39643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Hardware Parameters</a:t>
            </a:r>
            <a:endParaRPr sz="1600" dirty="0"/>
          </a:p>
        </p:txBody>
      </p:sp>
      <p:sp>
        <p:nvSpPr>
          <p:cNvPr id="43" name="Google Shape;89;p13">
            <a:extLst>
              <a:ext uri="{FF2B5EF4-FFF2-40B4-BE49-F238E27FC236}">
                <a16:creationId xmlns:a16="http://schemas.microsoft.com/office/drawing/2014/main" id="{E62877F7-5845-B041-91FD-D98B4B435774}"/>
              </a:ext>
            </a:extLst>
          </p:cNvPr>
          <p:cNvSpPr/>
          <p:nvPr/>
        </p:nvSpPr>
        <p:spPr>
          <a:xfrm>
            <a:off x="2955975" y="4128852"/>
            <a:ext cx="1605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0;p13">
            <a:extLst>
              <a:ext uri="{FF2B5EF4-FFF2-40B4-BE49-F238E27FC236}">
                <a16:creationId xmlns:a16="http://schemas.microsoft.com/office/drawing/2014/main" id="{BEC9F80B-B2BA-1543-8828-7068D07239B2}"/>
              </a:ext>
            </a:extLst>
          </p:cNvPr>
          <p:cNvSpPr/>
          <p:nvPr/>
        </p:nvSpPr>
        <p:spPr>
          <a:xfrm>
            <a:off x="3184625" y="4610202"/>
            <a:ext cx="1605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91;p13">
            <a:extLst>
              <a:ext uri="{FF2B5EF4-FFF2-40B4-BE49-F238E27FC236}">
                <a16:creationId xmlns:a16="http://schemas.microsoft.com/office/drawing/2014/main" id="{B616C908-A2F6-FA40-B65C-FB23343E254E}"/>
              </a:ext>
            </a:extLst>
          </p:cNvPr>
          <p:cNvSpPr/>
          <p:nvPr/>
        </p:nvSpPr>
        <p:spPr>
          <a:xfrm>
            <a:off x="8636879" y="4559202"/>
            <a:ext cx="2130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2;p13">
            <a:extLst>
              <a:ext uri="{FF2B5EF4-FFF2-40B4-BE49-F238E27FC236}">
                <a16:creationId xmlns:a16="http://schemas.microsoft.com/office/drawing/2014/main" id="{A4E775B5-8320-2543-B889-CCD965915F6E}"/>
              </a:ext>
            </a:extLst>
          </p:cNvPr>
          <p:cNvSpPr/>
          <p:nvPr/>
        </p:nvSpPr>
        <p:spPr>
          <a:xfrm>
            <a:off x="8051325" y="3372151"/>
            <a:ext cx="160500" cy="1187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3;p13">
            <a:extLst>
              <a:ext uri="{FF2B5EF4-FFF2-40B4-BE49-F238E27FC236}">
                <a16:creationId xmlns:a16="http://schemas.microsoft.com/office/drawing/2014/main" id="{D25564EA-065E-CC4F-A86D-5C63B21FE578}"/>
              </a:ext>
            </a:extLst>
          </p:cNvPr>
          <p:cNvSpPr/>
          <p:nvPr/>
        </p:nvSpPr>
        <p:spPr>
          <a:xfrm>
            <a:off x="8015650" y="3372152"/>
            <a:ext cx="126300" cy="76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F6007-3227-7D45-B742-892E73B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2"/>
    </mc:Choice>
    <mc:Fallback xmlns="">
      <p:transition spd="slow" advTm="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5330-91D1-8949-9537-8A327652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Analytical Equations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ECD38-C114-A740-8F89-3ACAC3B9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CE32-99DB-514F-BA5B-E16BFABE93B9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C8C4-BCC8-2543-A2D0-8BB6523F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876827-0105-8B40-B013-E1667934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detailed explanation, please refer to the pre-print of the paper section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23DDDF08-E54B-EA4B-949A-B66BEA58A2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070546"/>
                  </p:ext>
                </p:extLst>
              </p:nvPr>
            </p:nvGraphicFramePr>
            <p:xfrm>
              <a:off x="676588" y="2209133"/>
              <a:ext cx="11095947" cy="3597974"/>
            </p:xfrm>
            <a:graphic>
              <a:graphicData uri="http://schemas.openxmlformats.org/drawingml/2006/table">
                <a:tbl>
                  <a:tblPr/>
                  <a:tblGrid>
                    <a:gridCol w="1323975">
                      <a:extLst>
                        <a:ext uri="{9D8B030D-6E8A-4147-A177-3AD203B41FA5}">
                          <a16:colId xmlns:a16="http://schemas.microsoft.com/office/drawing/2014/main" val="1161941751"/>
                        </a:ext>
                      </a:extLst>
                    </a:gridCol>
                    <a:gridCol w="1762125">
                      <a:extLst>
                        <a:ext uri="{9D8B030D-6E8A-4147-A177-3AD203B41FA5}">
                          <a16:colId xmlns:a16="http://schemas.microsoft.com/office/drawing/2014/main" val="2932385783"/>
                        </a:ext>
                      </a:extLst>
                    </a:gridCol>
                    <a:gridCol w="2915333">
                      <a:extLst>
                        <a:ext uri="{9D8B030D-6E8A-4147-A177-3AD203B41FA5}">
                          <a16:colId xmlns:a16="http://schemas.microsoft.com/office/drawing/2014/main" val="434039683"/>
                        </a:ext>
                      </a:extLst>
                    </a:gridCol>
                    <a:gridCol w="5094514">
                      <a:extLst>
                        <a:ext uri="{9D8B030D-6E8A-4147-A177-3AD203B41FA5}">
                          <a16:colId xmlns:a16="http://schemas.microsoft.com/office/drawing/2014/main" val="357518064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Inter-phase Dataflows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Intermediate buffer storage required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Runtime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Global Buffer Accesses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2438755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Seq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𝐴𝑐𝑐𝑒𝑠𝑠𝐶𝑀𝐵</m:t>
                                </m:r>
                              </m:oMath>
                            </m:oMathPara>
                          </a14:m>
                          <a:endParaRPr lang="en-US" sz="1800" baseline="-250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8125543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SP-Generic-rows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𝑉𝑚𝑎𝑥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</m:t>
                                </m:r>
                                <m:r>
                                  <a:rPr lang="en-US" sz="1800" b="0" i="1" u="none" strike="noStrike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𝐴𝑐𝑐𝑒𝑠𝑠𝐶𝑀𝐵</m:t>
                                </m:r>
                              </m:oMath>
                            </m:oMathPara>
                          </a14:m>
                          <a:endParaRPr lang="en-US" sz="1800" baseline="-250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932630"/>
                      </a:ext>
                    </a:extLst>
                  </a:tr>
                  <a:tr h="1013882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SP-Optimized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r>
                                  <a:rPr lang="en-US" sz="18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baseline="0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baseline="0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baseline="0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𝑟𝑒𝑑𝑖𝑠𝑡𝑟𝑖𝑏𝑢𝑡𝑖𝑜𝑛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aseline="0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r>
                                  <a:rPr lang="en-US" sz="1800" b="0" i="1" u="none" strike="noStrike" baseline="-250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 (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𝐼𝑛𝑡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𝑎𝑐𝑒𝑠𝑠𝑒𝑠𝑊𝑅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𝐼𝑛𝑡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𝑎𝑐𝑐𝑒𝑠𝑠𝑒𝑠𝑅𝐷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r>
                                  <a:rPr lang="en-US" sz="1800" b="0" i="1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1028597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PP-rows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𝑉𝑚𝑎𝑥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u="none" strike="noStrike" baseline="-2500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𝐴𝐺𝐺</m:t>
                                        </m:r>
                                        <m:r>
                                          <a:rPr lang="en-US" sz="1800" b="0" i="1" u="none" strike="noStrik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800" b="0" i="1" u="none" strike="noStrike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𝑡𝐶𝑀𝐵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800" b="0" i="1" u="none" strike="noStrike" baseline="-250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𝑠𝑡𝑎𝑔𝑒𝑠</m:t>
                                </m:r>
                                <m:r>
                                  <a:rPr lang="en-US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</m:t>
                                </m:r>
                                <m:r>
                                  <a:rPr lang="en-US" sz="1800" b="0" i="1" u="none" strike="noStrike" baseline="-25000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𝐴𝐺𝐺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𝐴𝑐𝑐𝑒𝑠𝑠𝐶𝑀𝐵</m:t>
                                </m:r>
                              </m:oMath>
                            </m:oMathPara>
                          </a14:m>
                          <a:endParaRPr lang="en-US" sz="1800" baseline="-25000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731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23DDDF08-E54B-EA4B-949A-B66BEA58A2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070546"/>
                  </p:ext>
                </p:extLst>
              </p:nvPr>
            </p:nvGraphicFramePr>
            <p:xfrm>
              <a:off x="676588" y="2209133"/>
              <a:ext cx="11095947" cy="3597974"/>
            </p:xfrm>
            <a:graphic>
              <a:graphicData uri="http://schemas.openxmlformats.org/drawingml/2006/table">
                <a:tbl>
                  <a:tblPr/>
                  <a:tblGrid>
                    <a:gridCol w="1323975">
                      <a:extLst>
                        <a:ext uri="{9D8B030D-6E8A-4147-A177-3AD203B41FA5}">
                          <a16:colId xmlns:a16="http://schemas.microsoft.com/office/drawing/2014/main" val="1161941751"/>
                        </a:ext>
                      </a:extLst>
                    </a:gridCol>
                    <a:gridCol w="1762125">
                      <a:extLst>
                        <a:ext uri="{9D8B030D-6E8A-4147-A177-3AD203B41FA5}">
                          <a16:colId xmlns:a16="http://schemas.microsoft.com/office/drawing/2014/main" val="2932385783"/>
                        </a:ext>
                      </a:extLst>
                    </a:gridCol>
                    <a:gridCol w="2915333">
                      <a:extLst>
                        <a:ext uri="{9D8B030D-6E8A-4147-A177-3AD203B41FA5}">
                          <a16:colId xmlns:a16="http://schemas.microsoft.com/office/drawing/2014/main" val="434039683"/>
                        </a:ext>
                      </a:extLst>
                    </a:gridCol>
                    <a:gridCol w="5094514">
                      <a:extLst>
                        <a:ext uri="{9D8B030D-6E8A-4147-A177-3AD203B41FA5}">
                          <a16:colId xmlns:a16="http://schemas.microsoft.com/office/drawing/2014/main" val="3575180648"/>
                        </a:ext>
                      </a:extLst>
                    </a:gridCol>
                  </a:tblGrid>
                  <a:tr h="8305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Inter-phase Dataflows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Intermediate buffer storage required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Runtime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Global Buffer Accesses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2438755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Seq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540" t="-178378" r="-454676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87" t="-178378" r="-174783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204" t="-178378" r="-249" b="-494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125543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SP-Generic-rows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540" t="-234091" r="-454676" b="-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87" t="-234091" r="-174783" b="-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204" t="-234091" r="-249" b="-3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932630"/>
                      </a:ext>
                    </a:extLst>
                  </a:tr>
                  <a:tr h="1281494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SP-Optimized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540" t="-145545" r="-454676" b="-376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87" t="-145545" r="-174783" b="-376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204" t="-145545" r="-249" b="-376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1028597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PP-rows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540" t="-670270" r="-45467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87" t="-670270" r="-17478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204" t="-670270" r="-249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319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BBEE-836F-0445-A4D3-214EF3D1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9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5CB-35D9-689E-69A4-9DC09FE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OMEGA on docker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229CF-E118-9B79-DDF8-4970793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7799-1EE7-B791-9407-B8CB9672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5566A-D094-50CE-85DB-E9D2F9AA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5E768-EF32-AE1D-511E-F52CE97D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cd /OMEGA/omega-code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9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C39B6-076D-D446-ACD1-A78ABED8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CB13-D602-C04E-BCD6-8AF623DE0584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BCFDA-DA15-C040-9B03-462268E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/>
          <a:lstStyle/>
          <a:p>
            <a:r>
              <a:rPr lang="en-US" dirty="0"/>
              <a:t>Graph Neural Networks (GNNs)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GNN Dataflows – Taxonomy and modeling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Hands-on exercises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0CFA-3AFB-7F4D-B94C-050B26F7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"/>
    </mc:Choice>
    <mc:Fallback xmlns="">
      <p:transition spd="slow" advTm="88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5CB-35D9-689E-69A4-9DC09FE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OMEGA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229CF-E118-9B79-DDF8-4970793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7799-1EE7-B791-9407-B8CB9672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5566A-D094-50CE-85DB-E9D2F9AA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5E768-EF32-AE1D-511E-F52CE97D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make omega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5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8C56-633E-D690-6E63-CCD6DDC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8F3B-4F2C-3AAF-15F1-41EDDBAA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1C7A7-BC72-3219-9AEE-26A8642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ASPLOS 2023, Tutorial: STONNE:A Simulation Tool for Neural Network Engines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D1722-FA41-8E0A-5274-0357614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6CDF-3BC6-119C-7CD7-4B974852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Monaco" pitchFamily="2" charset="77"/>
              </a:rPr>
              <a:t>git clone https://</a:t>
            </a:r>
            <a:r>
              <a:rPr lang="en-US" sz="2800" dirty="0" err="1">
                <a:solidFill>
                  <a:schemeClr val="accent3"/>
                </a:solidFill>
                <a:latin typeface="Monaco" pitchFamily="2" charset="77"/>
              </a:rPr>
              <a:t>github.com</a:t>
            </a:r>
            <a:r>
              <a:rPr lang="en-US" sz="2800" dirty="0">
                <a:solidFill>
                  <a:schemeClr val="accent3"/>
                </a:solidFill>
                <a:latin typeface="Monaco" pitchFamily="2" charset="77"/>
              </a:rPr>
              <a:t>/</a:t>
            </a:r>
            <a:r>
              <a:rPr lang="en-US" sz="2800" dirty="0" err="1">
                <a:solidFill>
                  <a:schemeClr val="accent3"/>
                </a:solidFill>
                <a:latin typeface="Monaco" pitchFamily="2" charset="77"/>
              </a:rPr>
              <a:t>stonne</a:t>
            </a:r>
            <a:r>
              <a:rPr lang="en-US" sz="2800" dirty="0">
                <a:solidFill>
                  <a:schemeClr val="accent3"/>
                </a:solidFill>
                <a:latin typeface="Monaco" pitchFamily="2" charset="77"/>
              </a:rPr>
              <a:t>-simulator/</a:t>
            </a:r>
            <a:r>
              <a:rPr lang="en-US" sz="2800" dirty="0" err="1">
                <a:solidFill>
                  <a:schemeClr val="accent3"/>
                </a:solidFill>
                <a:latin typeface="Monaco" pitchFamily="2" charset="77"/>
              </a:rPr>
              <a:t>omega.git</a:t>
            </a:r>
            <a:endParaRPr lang="en-US" sz="2800" dirty="0">
              <a:solidFill>
                <a:schemeClr val="accent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155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CCF5-ABBB-034D-BE1D-147D6D9A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700"/>
            <a:ext cx="9881507" cy="658998"/>
          </a:xfrm>
        </p:spPr>
        <p:txBody>
          <a:bodyPr/>
          <a:lstStyle/>
          <a:p>
            <a:r>
              <a:rPr lang="en-US" dirty="0"/>
              <a:t>Inputs: OMEGA command line interface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8F68-013A-9043-A099-4ACAA25C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ABF-96A9-464A-9A31-C874D2EBFA4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7B869-D0C1-4041-93F7-7866C41A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5EB8B-F160-AB47-8FF5-7B9EA848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C436-CA39-2D45-9FE9-A527B024CED7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3B1E-DA2B-4C44-B8D4-C1E468F9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vim </a:t>
            </a:r>
            <a:r>
              <a:rPr lang="en-US" sz="1800" dirty="0" err="1">
                <a:solidFill>
                  <a:schemeClr val="accent3"/>
                </a:solidFill>
                <a:latin typeface="Monaco" pitchFamily="2" charset="77"/>
              </a:rPr>
              <a:t>example_simulation.sh</a:t>
            </a:r>
            <a:endParaRPr lang="en-US" sz="1800" dirty="0">
              <a:solidFill>
                <a:schemeClr val="accent3"/>
              </a:solidFill>
              <a:latin typeface="Monaco" pitchFamily="2" charset="77"/>
            </a:endParaRPr>
          </a:p>
          <a:p>
            <a:pPr marL="0" indent="0" fontAlgn="base">
              <a:buNone/>
            </a:pPr>
            <a:endParaRPr lang="en-US" sz="1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Dimensions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/>
              <a:t>-V, -F, -G, -E (Edges, required for parsing)</a:t>
            </a:r>
          </a:p>
          <a:p>
            <a:pPr fontAlgn="base"/>
            <a:r>
              <a:rPr lang="en-US" sz="2000" dirty="0"/>
              <a:t>Tile sizes for both phases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/>
              <a:t>-</a:t>
            </a:r>
            <a:r>
              <a:rPr lang="en-US" sz="1800" dirty="0" err="1"/>
              <a:t>T_Va</a:t>
            </a:r>
            <a:r>
              <a:rPr lang="en-US" sz="1800" dirty="0"/>
              <a:t>, -T_N, -</a:t>
            </a:r>
            <a:r>
              <a:rPr lang="en-US" sz="1800" dirty="0" err="1"/>
              <a:t>T_Fa</a:t>
            </a:r>
            <a:r>
              <a:rPr lang="en-US" sz="1800" dirty="0"/>
              <a:t>, -</a:t>
            </a:r>
            <a:r>
              <a:rPr lang="en-US" sz="1800" dirty="0" err="1"/>
              <a:t>T_Vc</a:t>
            </a:r>
            <a:r>
              <a:rPr lang="en-US" sz="1800" dirty="0"/>
              <a:t>, -T_G, -</a:t>
            </a:r>
            <a:r>
              <a:rPr lang="en-US" sz="1800" dirty="0" err="1"/>
              <a:t>T_Fc</a:t>
            </a:r>
            <a:endParaRPr lang="en-US" sz="1800" dirty="0"/>
          </a:p>
          <a:p>
            <a:pPr fontAlgn="base"/>
            <a:r>
              <a:rPr lang="en-US" sz="2000" dirty="0"/>
              <a:t>Hardware Parameters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/>
              <a:t>-</a:t>
            </a:r>
            <a:r>
              <a:rPr lang="en-US" sz="1800" dirty="0" err="1"/>
              <a:t>Pe_agg</a:t>
            </a:r>
            <a:r>
              <a:rPr lang="en-US" sz="1800" dirty="0"/>
              <a:t>, -</a:t>
            </a:r>
            <a:r>
              <a:rPr lang="en-US" sz="1800" dirty="0" err="1"/>
              <a:t>Pe_cmb</a:t>
            </a:r>
            <a:r>
              <a:rPr lang="en-US" sz="1800" dirty="0"/>
              <a:t>, -</a:t>
            </a:r>
            <a:r>
              <a:rPr lang="en-US" sz="1800" dirty="0" err="1"/>
              <a:t>dn_bw_agg</a:t>
            </a:r>
            <a:r>
              <a:rPr lang="en-US" sz="1800" dirty="0"/>
              <a:t>, -</a:t>
            </a:r>
            <a:r>
              <a:rPr lang="en-US" sz="1800" dirty="0" err="1"/>
              <a:t>dn_bw_cmb</a:t>
            </a:r>
            <a:r>
              <a:rPr lang="en-US" sz="1800" dirty="0"/>
              <a:t>, -</a:t>
            </a:r>
            <a:r>
              <a:rPr lang="en-US" sz="1800" dirty="0" err="1"/>
              <a:t>rn_bw_agg</a:t>
            </a:r>
            <a:r>
              <a:rPr lang="en-US" sz="1800" dirty="0"/>
              <a:t>, -</a:t>
            </a:r>
            <a:r>
              <a:rPr lang="en-US" sz="1800" dirty="0" err="1"/>
              <a:t>rn_bw,cmb</a:t>
            </a:r>
            <a:endParaRPr lang="en-US" sz="1800" dirty="0"/>
          </a:p>
          <a:p>
            <a:pPr fontAlgn="base"/>
            <a:r>
              <a:rPr lang="en-US" sz="2000" dirty="0"/>
              <a:t>Path to Input files for the adjacency matrix (CSR representation)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/>
              <a:t>-</a:t>
            </a:r>
            <a:r>
              <a:rPr lang="en-US" sz="1800" dirty="0" err="1"/>
              <a:t>vertex_path</a:t>
            </a:r>
            <a:r>
              <a:rPr lang="en-US" sz="1800" dirty="0"/>
              <a:t>, </a:t>
            </a:r>
            <a:r>
              <a:rPr lang="en-US" sz="1800" dirty="0" err="1"/>
              <a:t>edge_path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F8A0A-ACD1-B74C-B6A2-1502158F63E0}"/>
              </a:ext>
            </a:extLst>
          </p:cNvPr>
          <p:cNvSpPr txBox="1"/>
          <p:nvPr/>
        </p:nvSpPr>
        <p:spPr>
          <a:xfrm>
            <a:off x="688821" y="1299530"/>
            <a:ext cx="101802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onaco" pitchFamily="2" charset="77"/>
              </a:rPr>
              <a:t>./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omega -V=1168 -F=28 -G=2 -E=2590 -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T_Va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=18 -T_N=1 -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T_Fa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=28 -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T_Vc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=18 -T_G=1 -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T_Fc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=28 -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dn_bw_agg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rn_bw_agg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dn_bw_cmb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rn_bw_cmb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vertex_path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/vertex_mutag_batch64.txt"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edge_path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/edge_mutag_batch64.txt"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cd </a:t>
            </a:r>
            <a:r>
              <a:rPr lang="en-US" dirty="0" err="1">
                <a:solidFill>
                  <a:schemeClr val="accent3"/>
                </a:solidFill>
                <a:latin typeface="Monaco" pitchFamily="2" charset="77"/>
              </a:rPr>
              <a:t>sample_graphs</a:t>
            </a: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vim edge_mutag_batch64.txt</a:t>
            </a:r>
          </a:p>
          <a:p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vim vertex_mutag_batch64.txt</a:t>
            </a:r>
            <a:endParaRPr lang="en-US" b="0" dirty="0">
              <a:solidFill>
                <a:schemeClr val="accent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9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F6BD-9219-624B-A925-529C14E4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translation to STONNE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49388-96AB-AA4D-9ABA-F748DE6E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BF67-0151-4A4C-9ED2-53D7FCF4D22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C77D-5109-2541-B024-37FC2DFC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5405D-DEF3-0646-A2C3-C3BEEC8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C436-CA39-2D45-9FE9-A527B024CED7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9614-4AFB-E042-819A-F248265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AGG, GNN</a:t>
            </a:r>
            <a:r>
              <a:rPr lang="en-US" dirty="0"/>
              <a:t>→ </a:t>
            </a:r>
            <a:r>
              <a:rPr lang="en-US" dirty="0" err="1"/>
              <a:t>M</a:t>
            </a:r>
            <a:r>
              <a:rPr lang="en-US" baseline="-25000" dirty="0" err="1"/>
              <a:t>SpMM</a:t>
            </a:r>
            <a:endParaRPr lang="en-US" dirty="0"/>
          </a:p>
          <a:p>
            <a:r>
              <a:rPr lang="en-US" dirty="0"/>
              <a:t>F</a:t>
            </a:r>
            <a:r>
              <a:rPr lang="en-US" baseline="-25000" dirty="0"/>
              <a:t>AGG, GNN</a:t>
            </a:r>
            <a:r>
              <a:rPr lang="en-US" dirty="0"/>
              <a:t>→ </a:t>
            </a:r>
            <a:r>
              <a:rPr lang="en-US" dirty="0" err="1"/>
              <a:t>N</a:t>
            </a:r>
            <a:r>
              <a:rPr lang="en-US" baseline="-25000" dirty="0" err="1"/>
              <a:t>SpMM</a:t>
            </a:r>
            <a:r>
              <a:rPr lang="en-US" dirty="0"/>
              <a:t> </a:t>
            </a:r>
          </a:p>
          <a:p>
            <a:r>
              <a:rPr lang="en-US" dirty="0"/>
              <a:t>N</a:t>
            </a:r>
            <a:r>
              <a:rPr lang="en-US" baseline="-25000" dirty="0"/>
              <a:t>GNN</a:t>
            </a:r>
            <a:r>
              <a:rPr lang="en-US" dirty="0"/>
              <a:t>→ </a:t>
            </a:r>
            <a:r>
              <a:rPr lang="en-US" dirty="0" err="1"/>
              <a:t>K_non-zero</a:t>
            </a:r>
            <a:r>
              <a:rPr lang="en-US" baseline="-25000" dirty="0" err="1"/>
              <a:t>SpMM</a:t>
            </a:r>
            <a:r>
              <a:rPr lang="en-US" baseline="-25000" dirty="0"/>
              <a:t> </a:t>
            </a:r>
          </a:p>
          <a:p>
            <a:r>
              <a:rPr lang="en-US" dirty="0"/>
              <a:t>V</a:t>
            </a:r>
            <a:r>
              <a:rPr lang="en-US" baseline="-25000" dirty="0"/>
              <a:t>CMB, GNN</a:t>
            </a:r>
            <a:r>
              <a:rPr lang="en-US" dirty="0"/>
              <a:t>→ M</a:t>
            </a:r>
            <a:r>
              <a:rPr lang="en-US" baseline="-25000" dirty="0"/>
              <a:t>GEMM</a:t>
            </a:r>
            <a:r>
              <a:rPr lang="en-US" dirty="0"/>
              <a:t> </a:t>
            </a:r>
          </a:p>
          <a:p>
            <a:r>
              <a:rPr lang="en-US" dirty="0"/>
              <a:t>F</a:t>
            </a:r>
            <a:r>
              <a:rPr lang="en-US" baseline="-25000" dirty="0"/>
              <a:t>CMB, GNN</a:t>
            </a:r>
            <a:r>
              <a:rPr lang="en-US" dirty="0"/>
              <a:t>→ K</a:t>
            </a:r>
            <a:r>
              <a:rPr lang="en-US" baseline="-25000" dirty="0"/>
              <a:t>GEMM</a:t>
            </a:r>
            <a:r>
              <a:rPr lang="en-US" dirty="0"/>
              <a:t> </a:t>
            </a:r>
          </a:p>
          <a:p>
            <a:r>
              <a:rPr lang="en-US" dirty="0"/>
              <a:t>G</a:t>
            </a:r>
            <a:r>
              <a:rPr lang="en-US" baseline="-25000" dirty="0"/>
              <a:t>GNN</a:t>
            </a:r>
            <a:r>
              <a:rPr lang="en-US" dirty="0"/>
              <a:t>→ N</a:t>
            </a:r>
            <a:r>
              <a:rPr lang="en-US" baseline="-25000" dirty="0"/>
              <a:t>GEMM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52356-55B6-D54B-923C-4A0F1E6F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76" y="1037968"/>
            <a:ext cx="5591209" cy="34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947D-484C-2E4F-9878-B7999C9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wrapper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1CC7E-8405-DC42-8177-5FD0FD7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A92-EC03-C446-AB81-B53E3FADAC3F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318B9-6C2E-5544-9ADE-2CA0B6BF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14D20-ECFA-AB4C-A597-21FDB182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C436-CA39-2D45-9FE9-A527B024CED7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47351-2875-E240-86B3-50865FF1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vim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stonne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src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omega.cpp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OMEGA wrapper is </a:t>
            </a:r>
            <a:r>
              <a:rPr lang="en-US" b="1" dirty="0" err="1">
                <a:solidFill>
                  <a:schemeClr val="accent6"/>
                </a:solidFill>
                <a:latin typeface="Monaco" pitchFamily="2" charset="77"/>
              </a:rPr>
              <a:t>omega.cpp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and consists of the following parts-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Parsing the command line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Reading the matrices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Instantiating and running STONNE for </a:t>
            </a:r>
            <a:r>
              <a:rPr lang="en-US" dirty="0" err="1"/>
              <a:t>SpMM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Repeating 2. and 3. for GEMM.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Inter-phase analytical equations. Please note that currently there are additional equations to enable T_V</a:t>
            </a:r>
            <a:r>
              <a:rPr lang="en-US" baseline="-25000" dirty="0"/>
              <a:t>AGG</a:t>
            </a:r>
            <a:r>
              <a:rPr lang="en-US" dirty="0"/>
              <a:t>=1.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5F69-96CB-0E45-9146-CD2AC9E6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simulation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1D1EB-9495-104E-95AB-11BFB309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7A8-B052-424C-8DCD-CDC4BD46F38F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0693E-4DAA-384C-B29D-55D6AE77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0000FB-96AC-1F43-A0E0-AA58AFEE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source </a:t>
            </a:r>
            <a:r>
              <a:rPr lang="en-US" dirty="0" err="1">
                <a:solidFill>
                  <a:schemeClr val="accent3"/>
                </a:solidFill>
                <a:latin typeface="Monaco" pitchFamily="2" charset="77"/>
              </a:rPr>
              <a:t>example_simulation.sh</a:t>
            </a:r>
            <a:endParaRPr lang="en-US" dirty="0">
              <a:solidFill>
                <a:schemeClr val="accent3"/>
              </a:solidFill>
              <a:latin typeface="Monaco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A70A-323B-0442-BB25-AD07D104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9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B4CC-A0A5-D34A-B2F9-B60FFD51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Printed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D204C-BD8E-6F45-94EA-2FC5D031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4D2A-15C1-7543-A4F0-848D5DEC3876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E620-CE15-8547-AB6A-746EDFF6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BF4247-A31F-B745-89C1-13B9513A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SpMM</a:t>
            </a:r>
            <a:r>
              <a:rPr lang="en-US" dirty="0"/>
              <a:t> RF statistics</a:t>
            </a:r>
          </a:p>
          <a:p>
            <a:r>
              <a:rPr lang="en-US" dirty="0" err="1"/>
              <a:t>SpMM</a:t>
            </a:r>
            <a:r>
              <a:rPr lang="en-US" dirty="0"/>
              <a:t> Global Buffer (GB) statistics</a:t>
            </a:r>
          </a:p>
          <a:p>
            <a:r>
              <a:rPr lang="en-US" dirty="0"/>
              <a:t>GEMM RF statistics</a:t>
            </a:r>
          </a:p>
          <a:p>
            <a:r>
              <a:rPr lang="en-US" dirty="0"/>
              <a:t>GEMM Global Buffer Accesses</a:t>
            </a:r>
          </a:p>
          <a:p>
            <a:r>
              <a:rPr lang="en-US" dirty="0"/>
              <a:t>Aggregation and Combination runtimes</a:t>
            </a:r>
          </a:p>
          <a:p>
            <a:r>
              <a:rPr lang="en-US" dirty="0"/>
              <a:t>PP cycles (</a:t>
            </a:r>
            <a:r>
              <a:rPr lang="en-US" dirty="0" err="1"/>
              <a:t>nPEs</a:t>
            </a:r>
            <a:r>
              <a:rPr lang="en-US" dirty="0"/>
              <a:t>=AGG+CMB)</a:t>
            </a:r>
          </a:p>
          <a:p>
            <a:r>
              <a:rPr lang="en-US" dirty="0"/>
              <a:t>SP cycles (These make sense only if </a:t>
            </a:r>
            <a:r>
              <a:rPr lang="en-US" dirty="0" err="1"/>
              <a:t>PE_agg</a:t>
            </a:r>
            <a:r>
              <a:rPr lang="en-US" dirty="0"/>
              <a:t>=</a:t>
            </a:r>
            <a:r>
              <a:rPr lang="en-US" dirty="0" err="1"/>
              <a:t>PEcmb</a:t>
            </a:r>
            <a:r>
              <a:rPr lang="en-US" dirty="0"/>
              <a:t> and then </a:t>
            </a:r>
            <a:r>
              <a:rPr lang="en-US" dirty="0" err="1"/>
              <a:t>nPEs</a:t>
            </a:r>
            <a:r>
              <a:rPr lang="en-US" dirty="0"/>
              <a:t>=PE_AGG)</a:t>
            </a:r>
          </a:p>
          <a:p>
            <a:r>
              <a:rPr lang="en-US" dirty="0"/>
              <a:t>Intermediate GB occupancies</a:t>
            </a:r>
          </a:p>
          <a:p>
            <a:r>
              <a:rPr lang="en-US" dirty="0"/>
              <a:t>GB accesses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B7F3-C319-064E-B3C1-4E26EB0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97D8-DF48-064B-919A-427505D4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Intra-phase stats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F72C9-6B21-004B-878E-B4F8981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9167-6D36-AB45-8634-CC6D9870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51D13-86A1-F74F-A0F8-707D8442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8E504-689D-4F40-A005-2B6EC48C7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641508" y="1037968"/>
            <a:ext cx="4729278" cy="497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E50D9-8127-5647-927B-918922558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45"/>
          <a:stretch/>
        </p:blipFill>
        <p:spPr>
          <a:xfrm>
            <a:off x="6516415" y="1037968"/>
            <a:ext cx="4225159" cy="50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CBF6-C5FD-4F44-A332-603346E1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76228"/>
            <a:ext cx="5349240" cy="1325563"/>
          </a:xfrm>
        </p:spPr>
        <p:txBody>
          <a:bodyPr>
            <a:normAutofit/>
          </a:bodyPr>
          <a:lstStyle/>
          <a:p>
            <a:r>
              <a:rPr lang="en-US" dirty="0"/>
              <a:t>Inter-phase stats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BE0CE-0423-FB43-8B43-E3E3590E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4859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789FC-1B75-9941-BC02-839E27993070}" type="datetime4">
              <a:rPr lang="en-US" smtClean="0"/>
              <a:pPr>
                <a:spcAft>
                  <a:spcPts val="600"/>
                </a:spcAft>
              </a:pPr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1522-BA10-FA46-87EB-86E24D9C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86733"/>
            <a:ext cx="55592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CDF31-8C6C-A24F-AC22-E5F2A00B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564" y="6356350"/>
            <a:ext cx="6692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7EF45D5-C091-2E4F-8430-35B0416CC0E0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E0986-A63D-7C49-A978-0F35213EA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17"/>
          <a:stretch/>
        </p:blipFill>
        <p:spPr>
          <a:xfrm>
            <a:off x="20" y="-1"/>
            <a:ext cx="571498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809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15F4-BDCA-DE4D-8C45-866D0312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tile sizes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8F16-6CB6-3245-8AFF-F0C647ED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45AD-2091-8841-BC29-5B1ECCF906E2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3672-16A9-1748-85DD-D06EE5FB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4E997-8445-644E-8791-BB089ADBD3C0}"/>
              </a:ext>
            </a:extLst>
          </p:cNvPr>
          <p:cNvSpPr txBox="1"/>
          <p:nvPr/>
        </p:nvSpPr>
        <p:spPr>
          <a:xfrm>
            <a:off x="838200" y="1134797"/>
            <a:ext cx="771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cp </a:t>
            </a:r>
            <a:r>
              <a:rPr lang="en-US" sz="1800" dirty="0" err="1">
                <a:solidFill>
                  <a:schemeClr val="accent3"/>
                </a:solidFill>
                <a:latin typeface="Monaco" pitchFamily="2" charset="77"/>
              </a:rPr>
              <a:t>example_simulation.sh</a:t>
            </a: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 example2_simulation.sh</a:t>
            </a:r>
          </a:p>
          <a:p>
            <a:pPr fontAlgn="base"/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vim </a:t>
            </a: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example2_simulation.sh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29FF-369C-4A46-8644-FFE6B8EE47F7}"/>
              </a:ext>
            </a:extLst>
          </p:cNvPr>
          <p:cNvSpPr txBox="1"/>
          <p:nvPr/>
        </p:nvSpPr>
        <p:spPr>
          <a:xfrm>
            <a:off x="838198" y="2070895"/>
            <a:ext cx="1018026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onaco" pitchFamily="2" charset="77"/>
              </a:rPr>
              <a:t>./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omega -V=1168 -F=28 -G=2 -E=2590 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T_Va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Monaco" pitchFamily="2" charset="77"/>
              </a:rPr>
              <a:t>170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 -T_N=1 -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T_Fa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Monaco" pitchFamily="2" charset="77"/>
              </a:rPr>
              <a:t>3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T_Vc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=170 -T_G=1 -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T_Fc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Monaco" pitchFamily="2" charset="77"/>
              </a:rPr>
              <a:t>3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dn_bw_agg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rn_bw_agg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dn_bw_cmb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rn_bw_cmb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vertex_path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/vertex_mutag_batch64.txt"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edge_path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/edge_mutag_batch64.txt"</a:t>
            </a:r>
            <a:endParaRPr lang="en-US" sz="1600" b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65375-8A24-1D44-ADCF-5F5194754A6E}"/>
              </a:ext>
            </a:extLst>
          </p:cNvPr>
          <p:cNvSpPr txBox="1"/>
          <p:nvPr/>
        </p:nvSpPr>
        <p:spPr>
          <a:xfrm>
            <a:off x="838198" y="3165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source example2_simulation.sh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9FEEC-5CDD-4B45-9BDB-03FE7A8CD9A5}"/>
              </a:ext>
            </a:extLst>
          </p:cNvPr>
          <p:cNvSpPr txBox="1"/>
          <p:nvPr/>
        </p:nvSpPr>
        <p:spPr>
          <a:xfrm>
            <a:off x="970547" y="4035258"/>
            <a:ext cx="579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observe that performance improves with these tile sizes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6E8EB-2BF4-0C4F-9997-9B86DF23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D74-EA76-A94B-823F-CE419B2A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00"/>
            <a:ext cx="9359348" cy="658998"/>
          </a:xfrm>
        </p:spPr>
        <p:txBody>
          <a:bodyPr/>
          <a:lstStyle/>
          <a:p>
            <a:r>
              <a:rPr lang="en-US" dirty="0"/>
              <a:t>Learning on Irregular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C0EEE-59C6-CE43-9A61-08F37A0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F351-0E20-364D-B634-398A1C9541A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9B88C-B274-164B-AF0A-1DF54737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A557C-A15A-6E4C-8267-526F3BD6AB61}"/>
              </a:ext>
            </a:extLst>
          </p:cNvPr>
          <p:cNvSpPr txBox="1"/>
          <p:nvPr/>
        </p:nvSpPr>
        <p:spPr>
          <a:xfrm>
            <a:off x="9408857" y="4669088"/>
            <a:ext cx="26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Biochemistry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1A1A18-153D-AE4B-B461-6D5A2711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49" y="2488386"/>
            <a:ext cx="3059594" cy="18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712600-842F-A442-8998-C1E06F39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50" y="2398704"/>
            <a:ext cx="4152899" cy="22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F4ABE6-A274-E54F-A6B5-734280B35F59}"/>
              </a:ext>
            </a:extLst>
          </p:cNvPr>
          <p:cNvSpPr txBox="1"/>
          <p:nvPr/>
        </p:nvSpPr>
        <p:spPr>
          <a:xfrm>
            <a:off x="5659508" y="4806665"/>
            <a:ext cx="26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8EF34-CDF6-274E-B75A-749838BCF082}"/>
              </a:ext>
            </a:extLst>
          </p:cNvPr>
          <p:cNvSpPr txBox="1"/>
          <p:nvPr/>
        </p:nvSpPr>
        <p:spPr>
          <a:xfrm>
            <a:off x="7692055" y="1599887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Irregular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9B706E-50DF-704D-82A1-92279BACC37A}"/>
              </a:ext>
            </a:extLst>
          </p:cNvPr>
          <p:cNvCxnSpPr/>
          <p:nvPr/>
        </p:nvCxnSpPr>
        <p:spPr>
          <a:xfrm>
            <a:off x="4144616" y="1489925"/>
            <a:ext cx="0" cy="4383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268106-F9CA-2549-8634-B1D1BA376EB8}"/>
              </a:ext>
            </a:extLst>
          </p:cNvPr>
          <p:cNvSpPr txBox="1"/>
          <p:nvPr/>
        </p:nvSpPr>
        <p:spPr>
          <a:xfrm>
            <a:off x="1056029" y="1666122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Regular Data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D4C266C-4377-3240-ABD7-14FDA402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29" y="2322616"/>
            <a:ext cx="2196445" cy="18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607CF150-588A-2842-A63D-66F8FD47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12072"/>
              </p:ext>
            </p:extLst>
          </p:nvPr>
        </p:nvGraphicFramePr>
        <p:xfrm>
          <a:off x="1473465" y="4339316"/>
          <a:ext cx="1457960" cy="1493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1706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772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3052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4000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80719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00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8876623"/>
                    </a:ext>
                  </a:extLst>
                </a:gridCol>
              </a:tblGrid>
              <a:tr h="16483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27934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95266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04114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55250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62329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55316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9424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EB41-CE8D-334B-9CAF-85A9B717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28"/>
    </mc:Choice>
    <mc:Fallback xmlns="">
      <p:transition spd="slow" advTm="3332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15F4-BDCA-DE4D-8C45-866D0312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8F16-6CB6-3245-8AFF-F0C647ED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2D5-45A1-214F-98A8-4CB7258C8D99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3672-16A9-1748-85DD-D06EE5FB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38797-140C-7F4C-8542-15F0652EB40F}"/>
              </a:ext>
            </a:extLst>
          </p:cNvPr>
          <p:cNvSpPr txBox="1"/>
          <p:nvPr/>
        </p:nvSpPr>
        <p:spPr>
          <a:xfrm>
            <a:off x="990600" y="1287197"/>
            <a:ext cx="771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cp </a:t>
            </a:r>
            <a:r>
              <a:rPr lang="en-US" sz="1800" dirty="0" err="1">
                <a:solidFill>
                  <a:schemeClr val="accent3"/>
                </a:solidFill>
                <a:latin typeface="Monaco" pitchFamily="2" charset="77"/>
              </a:rPr>
              <a:t>example_simulation.sh</a:t>
            </a: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 example3_simulation.sh</a:t>
            </a:r>
          </a:p>
          <a:p>
            <a:pPr fontAlgn="base"/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vim </a:t>
            </a: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example3_simulation.sh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1305D-ADF7-6743-BE92-61A2B7DDF740}"/>
              </a:ext>
            </a:extLst>
          </p:cNvPr>
          <p:cNvSpPr txBox="1"/>
          <p:nvPr/>
        </p:nvSpPr>
        <p:spPr>
          <a:xfrm>
            <a:off x="990600" y="1933528"/>
            <a:ext cx="1018026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onaco" pitchFamily="2" charset="77"/>
              </a:rPr>
              <a:t>./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omega -V=1168 -F=28 -G=2 -E=2590 -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T_Va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=18 -T_N=1 -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T_Fa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=28 -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T_Vc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=18 -T_G=1 -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T_Fc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=28 -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pe_agg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pe_cmb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=512 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dn_bw_agg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=128 -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rn_bw_agg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=128 -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dn_bw_cmb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=128 -</a:t>
            </a:r>
            <a:r>
              <a:rPr lang="en-US" sz="16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rn_bw_cmb</a:t>
            </a:r>
            <a:r>
              <a:rPr lang="en-US" sz="1600" b="0" dirty="0">
                <a:solidFill>
                  <a:srgbClr val="0070C0"/>
                </a:solidFill>
                <a:effectLst/>
                <a:latin typeface="Monaco" pitchFamily="2" charset="77"/>
              </a:rPr>
              <a:t>=128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vertex_path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/vertex_mutag_batch64.txt"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 -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Monaco" pitchFamily="2" charset="77"/>
              </a:rPr>
              <a:t>edge_path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Monaco" pitchFamily="2" charset="77"/>
              </a:rPr>
              <a:t>=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"</a:t>
            </a:r>
            <a:r>
              <a:rPr lang="en-US" sz="1600" b="0" dirty="0" err="1">
                <a:solidFill>
                  <a:srgbClr val="E68C32"/>
                </a:solidFill>
                <a:effectLst/>
                <a:latin typeface="Monaco" pitchFamily="2" charset="77"/>
              </a:rPr>
              <a:t>sample_graphs</a:t>
            </a:r>
            <a:r>
              <a:rPr lang="en-US" sz="1600" b="0" dirty="0">
                <a:solidFill>
                  <a:srgbClr val="E68C32"/>
                </a:solidFill>
                <a:effectLst/>
                <a:latin typeface="Monaco" pitchFamily="2" charset="77"/>
              </a:rPr>
              <a:t>/edge_mutag_batch64.txt"</a:t>
            </a:r>
            <a:endParaRPr lang="en-US" sz="1600" b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B640-DB8E-BA4F-ABF5-EADA6BB1215A}"/>
              </a:ext>
            </a:extLst>
          </p:cNvPr>
          <p:cNvSpPr txBox="1"/>
          <p:nvPr/>
        </p:nvSpPr>
        <p:spPr>
          <a:xfrm>
            <a:off x="838198" y="3165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accent3"/>
                </a:solidFill>
                <a:latin typeface="Monaco" pitchFamily="2" charset="77"/>
              </a:rPr>
              <a:t>source example3_simulation.sh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7773C-30F1-6243-B0D0-F8CA69BA1883}"/>
              </a:ext>
            </a:extLst>
          </p:cNvPr>
          <p:cNvSpPr txBox="1"/>
          <p:nvPr/>
        </p:nvSpPr>
        <p:spPr>
          <a:xfrm>
            <a:off x="970546" y="4035258"/>
            <a:ext cx="901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performance deteriorates with decrease in BW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details on other experiments, please look at the </a:t>
            </a:r>
            <a:r>
              <a:rPr lang="en-US"/>
              <a:t>preprint section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951C7-4A99-5447-B74F-6C97D6B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16A-0E18-C94A-9D42-203FCDCD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33CF-186B-6647-98EF-64869320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349-D4D5-FC43-85F7-3926E63D7AF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C50A-CDD2-424F-B56C-0BACA3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690C7-2F32-E94C-8A64-E844E7F3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1C68B-2A64-0848-8AB9-1267888F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important workloads across ML and HPC have multiphase matrix computations and the dataflows that can exploit reuse between the phases are crucial.</a:t>
            </a:r>
          </a:p>
          <a:p>
            <a:r>
              <a:rPr lang="en-US" dirty="0"/>
              <a:t>We capture the design-space of these dataflows using a succinct taxonomy. We contrast these dataflow choices and highlight the trade-offs in these dataflows.</a:t>
            </a:r>
          </a:p>
          <a:p>
            <a:r>
              <a:rPr lang="en-US" dirty="0"/>
              <a:t>We propose an analytical framework for cost-modelling dataflows.</a:t>
            </a:r>
          </a:p>
        </p:txBody>
      </p:sp>
    </p:spTree>
    <p:extLst>
      <p:ext uri="{BB962C8B-B14F-4D97-AF65-F5344CB8AC3E}">
        <p14:creationId xmlns:p14="http://schemas.microsoft.com/office/powerpoint/2010/main" val="156557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4002-A1D5-FE0E-73B8-C4542B3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ES" dirty="0" err="1">
                <a:cs typeface="Calibri"/>
              </a:rPr>
              <a:t>Acknowledgements</a:t>
            </a:r>
            <a:endParaRPr lang="es-ES" dirty="0" err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438D36-6BFD-8E59-0C99-F2FFA56D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9FC-1B75-9941-BC02-839E2799307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E8DBE4-7B1F-A51F-F5E2-E1529456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8735BF-B8C1-43F5-3097-58894DE2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12BF4-F98A-5943-6B63-EAA300A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>
                <a:ea typeface="+mn-lt"/>
                <a:cs typeface="+mn-lt"/>
              </a:rPr>
            </a:br>
            <a:endParaRPr lang="es-ES" dirty="0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8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C9D13CE-0421-C52E-BE27-3B70A3A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7" y="2209851"/>
            <a:ext cx="6768860" cy="1575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D3232-BB04-F604-8B94-1E2556053158}"/>
              </a:ext>
            </a:extLst>
          </p:cNvPr>
          <p:cNvSpPr txBox="1"/>
          <p:nvPr/>
        </p:nvSpPr>
        <p:spPr>
          <a:xfrm>
            <a:off x="1145740" y="4111511"/>
            <a:ext cx="7389755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Co-Design Center for Artificial Intelligence-Focused Architectures and Algorithms Funded By </a:t>
            </a:r>
            <a:endParaRPr lang="en-US" sz="150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C572EE1-B3C9-D12A-4A1D-B8DDDB58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1" y="4678461"/>
            <a:ext cx="2743200" cy="1097280"/>
          </a:xfrm>
          <a:prstGeom prst="rect">
            <a:avLst/>
          </a:prstGeom>
        </p:spPr>
      </p:pic>
      <p:pic>
        <p:nvPicPr>
          <p:cNvPr id="13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CDBFBE-CC5F-4E1E-1897-3C386088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24" y="4770746"/>
            <a:ext cx="4206898" cy="8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5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34B-5351-CB45-A619-16694FB9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57EF3-63A3-E44E-9FAF-FEFBCA4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A50-1D3B-7644-8236-DE241CDF86F6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5BC47-85B9-3E4F-9A5B-30E014F5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8F782-D4F4-B74D-8B32-B65BA7F6C067}"/>
              </a:ext>
            </a:extLst>
          </p:cNvPr>
          <p:cNvSpPr/>
          <p:nvPr/>
        </p:nvSpPr>
        <p:spPr>
          <a:xfrm>
            <a:off x="2119043" y="1810444"/>
            <a:ext cx="50176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22A03D-23AB-404D-AAA4-FD03A812D253}"/>
              </a:ext>
            </a:extLst>
          </p:cNvPr>
          <p:cNvSpPr/>
          <p:nvPr/>
        </p:nvSpPr>
        <p:spPr>
          <a:xfrm>
            <a:off x="983974" y="1810444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6C203-4DD0-1F42-ADF9-88495CDD982D}"/>
              </a:ext>
            </a:extLst>
          </p:cNvPr>
          <p:cNvSpPr/>
          <p:nvPr/>
        </p:nvSpPr>
        <p:spPr>
          <a:xfrm>
            <a:off x="1813861" y="2540559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CFAA6-BEEE-9345-AB9E-CAD7931F2CBC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1536664" y="2035581"/>
            <a:ext cx="58237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FD703-3B19-1243-A8C9-20569D36E7E0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2090206" y="2260717"/>
            <a:ext cx="279717" cy="2798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39FD54-FAAC-494A-ACA4-59FF48967C51}"/>
              </a:ext>
            </a:extLst>
          </p:cNvPr>
          <p:cNvSpPr/>
          <p:nvPr/>
        </p:nvSpPr>
        <p:spPr>
          <a:xfrm>
            <a:off x="3275939" y="2562080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2A0E46-0F4A-F841-BCA8-073D3B016E92}"/>
              </a:ext>
            </a:extLst>
          </p:cNvPr>
          <p:cNvSpPr/>
          <p:nvPr/>
        </p:nvSpPr>
        <p:spPr>
          <a:xfrm>
            <a:off x="1143599" y="3454678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9100CD-FAE5-744A-AD49-925748CF93F2}"/>
              </a:ext>
            </a:extLst>
          </p:cNvPr>
          <p:cNvCxnSpPr>
            <a:cxnSpLocks/>
          </p:cNvCxnSpPr>
          <p:nvPr/>
        </p:nvCxnSpPr>
        <p:spPr>
          <a:xfrm flipH="1">
            <a:off x="2376167" y="2757928"/>
            <a:ext cx="899772" cy="45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87AA37-D82F-F644-93A4-AD98C27894EC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497778" y="2924891"/>
            <a:ext cx="397023" cy="5453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D01B2E-F09E-9C47-A209-9D67337DB932}"/>
              </a:ext>
            </a:extLst>
          </p:cNvPr>
          <p:cNvSpPr txBox="1"/>
          <p:nvPr/>
        </p:nvSpPr>
        <p:spPr>
          <a:xfrm>
            <a:off x="1696289" y="1240562"/>
            <a:ext cx="27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AC3E1A-CA29-6A4C-8422-09E30D6602A4}"/>
              </a:ext>
            </a:extLst>
          </p:cNvPr>
          <p:cNvSpPr/>
          <p:nvPr/>
        </p:nvSpPr>
        <p:spPr>
          <a:xfrm>
            <a:off x="2275495" y="3362364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983D2C-8504-094D-B9E5-ED846959CC23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06174" y="3587501"/>
            <a:ext cx="569321" cy="923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1" name="Table 23">
            <a:extLst>
              <a:ext uri="{FF2B5EF4-FFF2-40B4-BE49-F238E27FC236}">
                <a16:creationId xmlns:a16="http://schemas.microsoft.com/office/drawing/2014/main" id="{D415551B-90DC-6144-B9F4-A1A4BB932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47121"/>
              </p:ext>
            </p:extLst>
          </p:nvPr>
        </p:nvGraphicFramePr>
        <p:xfrm>
          <a:off x="5152338" y="2260393"/>
          <a:ext cx="6248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49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625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876473"/>
                    </a:ext>
                  </a:extLst>
                </a:gridCol>
              </a:tblGrid>
              <a:tr h="27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634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6C600874-1258-094B-B800-12B63BFE7FC2}"/>
              </a:ext>
            </a:extLst>
          </p:cNvPr>
          <p:cNvSpPr/>
          <p:nvPr/>
        </p:nvSpPr>
        <p:spPr>
          <a:xfrm>
            <a:off x="6072744" y="1466501"/>
            <a:ext cx="50176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FFBB58-2280-154E-84D7-6AA2ED225879}"/>
              </a:ext>
            </a:extLst>
          </p:cNvPr>
          <p:cNvSpPr/>
          <p:nvPr/>
        </p:nvSpPr>
        <p:spPr>
          <a:xfrm>
            <a:off x="4937675" y="1466501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447D3-1CB5-9548-9492-6A9BDCD3D4D2}"/>
              </a:ext>
            </a:extLst>
          </p:cNvPr>
          <p:cNvSpPr/>
          <p:nvPr/>
        </p:nvSpPr>
        <p:spPr>
          <a:xfrm>
            <a:off x="5767562" y="2196616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4BF62-9400-5F41-954E-1C5ED0335A79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5490365" y="1691638"/>
            <a:ext cx="58237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A38C5D-79ED-A14C-A18B-107BDB84334B}"/>
              </a:ext>
            </a:extLst>
          </p:cNvPr>
          <p:cNvCxnSpPr>
            <a:cxnSpLocks/>
            <a:stCxn id="34" idx="0"/>
            <a:endCxn id="32" idx="4"/>
          </p:cNvCxnSpPr>
          <p:nvPr/>
        </p:nvCxnSpPr>
        <p:spPr>
          <a:xfrm flipV="1">
            <a:off x="6043907" y="1916774"/>
            <a:ext cx="279717" cy="2798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A4026B1-E41D-4E4C-8870-66C91066E402}"/>
              </a:ext>
            </a:extLst>
          </p:cNvPr>
          <p:cNvSpPr/>
          <p:nvPr/>
        </p:nvSpPr>
        <p:spPr>
          <a:xfrm>
            <a:off x="7229640" y="2218137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DC45F5-C99E-3E40-9CE8-14777881A7DC}"/>
              </a:ext>
            </a:extLst>
          </p:cNvPr>
          <p:cNvSpPr/>
          <p:nvPr/>
        </p:nvSpPr>
        <p:spPr>
          <a:xfrm>
            <a:off x="5097300" y="3110735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205E0B-D730-9C4E-A363-C96493F7FCEC}"/>
              </a:ext>
            </a:extLst>
          </p:cNvPr>
          <p:cNvCxnSpPr>
            <a:cxnSpLocks/>
          </p:cNvCxnSpPr>
          <p:nvPr/>
        </p:nvCxnSpPr>
        <p:spPr>
          <a:xfrm flipH="1">
            <a:off x="6329868" y="2413985"/>
            <a:ext cx="899772" cy="45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69A1-3FB1-5443-BEF8-242BE600DBA5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5451479" y="2580948"/>
            <a:ext cx="397023" cy="5453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A0410F8-DA57-5C43-BFC1-90649E4B7625}"/>
              </a:ext>
            </a:extLst>
          </p:cNvPr>
          <p:cNvSpPr/>
          <p:nvPr/>
        </p:nvSpPr>
        <p:spPr>
          <a:xfrm>
            <a:off x="6229196" y="3018421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5FC0F3-6E5E-4A44-BFAE-F9A21CD522F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659875" y="3243558"/>
            <a:ext cx="569321" cy="923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23">
            <a:extLst>
              <a:ext uri="{FF2B5EF4-FFF2-40B4-BE49-F238E27FC236}">
                <a16:creationId xmlns:a16="http://schemas.microsoft.com/office/drawing/2014/main" id="{85092D80-67D4-D04B-9C90-91EDBBDA7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436224"/>
              </p:ext>
            </p:extLst>
          </p:nvPr>
        </p:nvGraphicFramePr>
        <p:xfrm>
          <a:off x="4937675" y="3512736"/>
          <a:ext cx="6248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49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625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876473"/>
                    </a:ext>
                  </a:extLst>
                </a:gridCol>
              </a:tblGrid>
              <a:tr h="27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634"/>
                  </a:ext>
                </a:extLst>
              </a:tr>
            </a:tbl>
          </a:graphicData>
        </a:graphic>
      </p:graphicFrame>
      <p:graphicFrame>
        <p:nvGraphicFramePr>
          <p:cNvPr id="44" name="Table 23">
            <a:extLst>
              <a:ext uri="{FF2B5EF4-FFF2-40B4-BE49-F238E27FC236}">
                <a16:creationId xmlns:a16="http://schemas.microsoft.com/office/drawing/2014/main" id="{392DEDA8-D02C-DA42-A108-72DE2F03A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135987"/>
              </p:ext>
            </p:extLst>
          </p:nvPr>
        </p:nvGraphicFramePr>
        <p:xfrm>
          <a:off x="6262084" y="3456299"/>
          <a:ext cx="6248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49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625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876473"/>
                    </a:ext>
                  </a:extLst>
                </a:gridCol>
              </a:tblGrid>
              <a:tr h="27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634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E2EFD1-C1F5-2549-B5F6-C1CBA9DF4531}"/>
              </a:ext>
            </a:extLst>
          </p:cNvPr>
          <p:cNvCxnSpPr>
            <a:cxnSpLocks/>
          </p:cNvCxnSpPr>
          <p:nvPr/>
        </p:nvCxnSpPr>
        <p:spPr>
          <a:xfrm flipV="1">
            <a:off x="5580473" y="2695791"/>
            <a:ext cx="268029" cy="381612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F613A9-2624-7F43-9B02-ABD0CCDCD84B}"/>
              </a:ext>
            </a:extLst>
          </p:cNvPr>
          <p:cNvCxnSpPr>
            <a:cxnSpLocks/>
          </p:cNvCxnSpPr>
          <p:nvPr/>
        </p:nvCxnSpPr>
        <p:spPr>
          <a:xfrm flipV="1">
            <a:off x="5732873" y="3147041"/>
            <a:ext cx="450892" cy="82762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B72E48-F544-384B-BDA0-B20F344FA529}"/>
              </a:ext>
            </a:extLst>
          </p:cNvPr>
          <p:cNvSpPr txBox="1"/>
          <p:nvPr/>
        </p:nvSpPr>
        <p:spPr>
          <a:xfrm>
            <a:off x="5530232" y="1086801"/>
            <a:ext cx="22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 phase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47E0B-F8A5-E34E-853B-4E7DA964A322}"/>
              </a:ext>
            </a:extLst>
          </p:cNvPr>
          <p:cNvSpPr txBox="1"/>
          <p:nvPr/>
        </p:nvSpPr>
        <p:spPr>
          <a:xfrm>
            <a:off x="5037057" y="4289008"/>
            <a:ext cx="271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 of neighboring feature vectors, for example, </a:t>
            </a:r>
            <a:r>
              <a:rPr lang="en-US" b="1" dirty="0"/>
              <a:t>v4</a:t>
            </a:r>
            <a:r>
              <a:rPr lang="en-US" dirty="0"/>
              <a:t>=</a:t>
            </a:r>
            <a:r>
              <a:rPr lang="en-US" b="1" dirty="0"/>
              <a:t>v3</a:t>
            </a:r>
            <a:r>
              <a:rPr lang="en-US" dirty="0"/>
              <a:t>+</a:t>
            </a:r>
            <a:r>
              <a:rPr lang="en-US" b="1" dirty="0"/>
              <a:t>v6</a:t>
            </a:r>
            <a:r>
              <a:rPr lang="en-US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29A35A-00D1-4845-ABB5-7DF20AEB7E87}"/>
              </a:ext>
            </a:extLst>
          </p:cNvPr>
          <p:cNvSpPr txBox="1"/>
          <p:nvPr/>
        </p:nvSpPr>
        <p:spPr>
          <a:xfrm>
            <a:off x="8966121" y="1146871"/>
            <a:ext cx="217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phase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7DEBC7-D7C3-3947-9B0D-723654758E73}"/>
              </a:ext>
            </a:extLst>
          </p:cNvPr>
          <p:cNvSpPr/>
          <p:nvPr/>
        </p:nvSpPr>
        <p:spPr>
          <a:xfrm>
            <a:off x="9615160" y="1691637"/>
            <a:ext cx="50176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8844BD-217A-2640-9BCB-BF77455B0930}"/>
              </a:ext>
            </a:extLst>
          </p:cNvPr>
          <p:cNvSpPr/>
          <p:nvPr/>
        </p:nvSpPr>
        <p:spPr>
          <a:xfrm>
            <a:off x="8480091" y="1691637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3BC324-13E4-B742-80AA-C836888520A4}"/>
              </a:ext>
            </a:extLst>
          </p:cNvPr>
          <p:cNvSpPr/>
          <p:nvPr/>
        </p:nvSpPr>
        <p:spPr>
          <a:xfrm>
            <a:off x="9309978" y="2421752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F3E81B-E5A2-3E47-B43E-0516BC951E84}"/>
              </a:ext>
            </a:extLst>
          </p:cNvPr>
          <p:cNvCxnSpPr>
            <a:cxnSpLocks/>
            <a:stCxn id="53" idx="6"/>
            <a:endCxn id="52" idx="2"/>
          </p:cNvCxnSpPr>
          <p:nvPr/>
        </p:nvCxnSpPr>
        <p:spPr>
          <a:xfrm>
            <a:off x="9032781" y="1916774"/>
            <a:ext cx="58237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8FADC5-8B93-9F4D-97A1-779D765443F6}"/>
              </a:ext>
            </a:extLst>
          </p:cNvPr>
          <p:cNvCxnSpPr>
            <a:cxnSpLocks/>
            <a:stCxn id="54" idx="0"/>
            <a:endCxn id="52" idx="4"/>
          </p:cNvCxnSpPr>
          <p:nvPr/>
        </p:nvCxnSpPr>
        <p:spPr>
          <a:xfrm flipV="1">
            <a:off x="9586323" y="2141910"/>
            <a:ext cx="279717" cy="2798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185C979-EC7C-DF4E-814F-73E6044ECACE}"/>
              </a:ext>
            </a:extLst>
          </p:cNvPr>
          <p:cNvSpPr/>
          <p:nvPr/>
        </p:nvSpPr>
        <p:spPr>
          <a:xfrm>
            <a:off x="10772056" y="2443273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50FC97-9899-D647-8ABC-B2248CAACEC6}"/>
              </a:ext>
            </a:extLst>
          </p:cNvPr>
          <p:cNvSpPr/>
          <p:nvPr/>
        </p:nvSpPr>
        <p:spPr>
          <a:xfrm>
            <a:off x="8639716" y="3335871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78A69E-D718-F14F-8582-2CD5C7CDFA8D}"/>
              </a:ext>
            </a:extLst>
          </p:cNvPr>
          <p:cNvCxnSpPr>
            <a:cxnSpLocks/>
          </p:cNvCxnSpPr>
          <p:nvPr/>
        </p:nvCxnSpPr>
        <p:spPr>
          <a:xfrm flipH="1">
            <a:off x="9872284" y="2639121"/>
            <a:ext cx="899772" cy="45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3CB986-FCA0-5848-B9B0-1188A39AE381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993895" y="2806084"/>
            <a:ext cx="397023" cy="5453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0065293-B016-544E-B585-7047EA3F7370}"/>
              </a:ext>
            </a:extLst>
          </p:cNvPr>
          <p:cNvSpPr/>
          <p:nvPr/>
        </p:nvSpPr>
        <p:spPr>
          <a:xfrm>
            <a:off x="9771612" y="3243557"/>
            <a:ext cx="552690" cy="450273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D61932-4E68-E44E-938E-C973E44419FD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202291" y="3468694"/>
            <a:ext cx="569321" cy="923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6" name="Table 23">
            <a:extLst>
              <a:ext uri="{FF2B5EF4-FFF2-40B4-BE49-F238E27FC236}">
                <a16:creationId xmlns:a16="http://schemas.microsoft.com/office/drawing/2014/main" id="{5CBB4D0F-C809-F844-9CFE-DB9DB81CD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17774"/>
              </p:ext>
            </p:extLst>
          </p:nvPr>
        </p:nvGraphicFramePr>
        <p:xfrm>
          <a:off x="9881795" y="1511284"/>
          <a:ext cx="6248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49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625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876473"/>
                    </a:ext>
                  </a:extLst>
                </a:gridCol>
              </a:tblGrid>
              <a:tr h="27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634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B77BCB-26F6-9B4C-8DC9-C1809614AE7E}"/>
              </a:ext>
            </a:extLst>
          </p:cNvPr>
          <p:cNvCxnSpPr>
            <a:cxnSpLocks/>
          </p:cNvCxnSpPr>
          <p:nvPr/>
        </p:nvCxnSpPr>
        <p:spPr>
          <a:xfrm flipH="1">
            <a:off x="10569783" y="1675798"/>
            <a:ext cx="259032" cy="1033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3" name="Table 23">
            <a:extLst>
              <a:ext uri="{FF2B5EF4-FFF2-40B4-BE49-F238E27FC236}">
                <a16:creationId xmlns:a16="http://schemas.microsoft.com/office/drawing/2014/main" id="{5F7476A7-2836-E54F-8C7F-67734052C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499601"/>
              </p:ext>
            </p:extLst>
          </p:nvPr>
        </p:nvGraphicFramePr>
        <p:xfrm>
          <a:off x="10891963" y="1511284"/>
          <a:ext cx="437838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497202"/>
                    </a:ext>
                  </a:extLst>
                </a:gridCol>
                <a:gridCol w="229558">
                  <a:extLst>
                    <a:ext uri="{9D8B030D-6E8A-4147-A177-3AD203B41FA5}">
                      <a16:colId xmlns:a16="http://schemas.microsoft.com/office/drawing/2014/main" val="3669876473"/>
                    </a:ext>
                  </a:extLst>
                </a:gridCol>
              </a:tblGrid>
              <a:tr h="27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634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23949AE8-086F-0640-AE16-5E7F8B1D3C18}"/>
              </a:ext>
            </a:extLst>
          </p:cNvPr>
          <p:cNvSpPr txBox="1"/>
          <p:nvPr/>
        </p:nvSpPr>
        <p:spPr>
          <a:xfrm>
            <a:off x="8480091" y="4240750"/>
            <a:ext cx="300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feature transformation phase feature vector of each vertex is transformed using trained weights similar to NN.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65A9-9DC9-464D-B176-383D32D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58"/>
    </mc:Choice>
    <mc:Fallback xmlns="">
      <p:transition spd="slow" advTm="43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 animBg="1"/>
      <p:bldP spid="38" grpId="0" animBg="1"/>
      <p:bldP spid="41" grpId="0" animBg="1"/>
      <p:bldP spid="49" grpId="0"/>
      <p:bldP spid="50" grpId="0"/>
      <p:bldP spid="51" grpId="0"/>
      <p:bldP spid="52" grpId="0" animBg="1"/>
      <p:bldP spid="53" grpId="0" animBg="1"/>
      <p:bldP spid="54" grpId="0" animBg="1"/>
      <p:bldP spid="57" grpId="0" animBg="1"/>
      <p:bldP spid="58" grpId="0" animBg="1"/>
      <p:bldP spid="61" grpId="0" animBg="1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13E-E9ED-9349-9A96-820D88B4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Computations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4E4CC-D617-734A-A6B5-4724DA2A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829E-B17D-2143-9960-73B71F22C43C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87F04-16D3-1841-B82C-4BEC7255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B8394-EAA1-CA4C-86CC-FEB79187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061" y="1789144"/>
            <a:ext cx="5089405" cy="3428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Graphs can also be represented as adjacency matrix with non-zeros representing the connection as shown.</a:t>
            </a:r>
          </a:p>
          <a:p>
            <a:pPr marL="0" indent="0">
              <a:buNone/>
            </a:pPr>
            <a:r>
              <a:rPr lang="en-US" dirty="0"/>
              <a:t>Thus, Aggregation phase becomes an </a:t>
            </a:r>
            <a:r>
              <a:rPr lang="en-US" dirty="0" err="1"/>
              <a:t>SpMM</a:t>
            </a:r>
            <a:r>
              <a:rPr lang="en-US" dirty="0"/>
              <a:t> problem and Combination involves </a:t>
            </a:r>
            <a:r>
              <a:rPr lang="en-US" dirty="0" err="1"/>
              <a:t>DenseGEMMs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66F27-B9F9-E248-8EDE-7127DEFB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" y="1714612"/>
            <a:ext cx="5591209" cy="34287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0FEF-BF5C-3C45-88A2-0B843CB6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36"/>
    </mc:Choice>
    <mc:Fallback xmlns="">
      <p:transition spd="slow" advTm="260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EB2-D7EC-EA43-B833-572115DE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GNNs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64CC1-C576-9F40-87F9-C444601B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F03-D2E1-474D-8F7D-165E051BB1AD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BFEC9-8951-5F47-B56F-5B462981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4264-82CD-C046-BC9E-5CA2E9CE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Combination phases</a:t>
            </a:r>
          </a:p>
          <a:p>
            <a:r>
              <a:rPr lang="en-US" dirty="0"/>
              <a:t>Interplay of sparse and dense computations.</a:t>
            </a:r>
          </a:p>
          <a:p>
            <a:r>
              <a:rPr lang="en-US" dirty="0"/>
              <a:t>Reuse opportunities between the two phases.</a:t>
            </a:r>
          </a:p>
          <a:p>
            <a:r>
              <a:rPr lang="en-US" dirty="0"/>
              <a:t>Squares the design-space.</a:t>
            </a:r>
          </a:p>
          <a:p>
            <a:r>
              <a:rPr lang="en-US" dirty="0"/>
              <a:t>Complicates it further due to dependency between the phases.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A9081-8295-EC43-B182-F6B49CE11B14}"/>
              </a:ext>
            </a:extLst>
          </p:cNvPr>
          <p:cNvSpPr/>
          <p:nvPr/>
        </p:nvSpPr>
        <p:spPr>
          <a:xfrm>
            <a:off x="0" y="1787236"/>
            <a:ext cx="12192000" cy="2130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GNNs offer reuse opportunities between two phases which makes the design-space of dataflows and mappings more complex.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52F0-4D15-274F-8992-B0B591DE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C3FE-EE30-764B-883C-26FDD92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C39B6-076D-D446-ACD1-A78ABED8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7F1-C153-4E46-9E38-3B39E50C0238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BCFDA-DA15-C040-9B03-462268E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5C54D-F9D9-7E43-AE58-8C0A860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Graph Neural Networks (GNNs)</a:t>
            </a:r>
          </a:p>
          <a:p>
            <a:r>
              <a:rPr lang="en-US" dirty="0"/>
              <a:t>GNN Dataflows – Taxonomy and modeling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Hands-on Exercises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19964-5D02-D443-90A9-E2AA1DF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"/>
    </mc:Choice>
    <mc:Fallback xmlns="">
      <p:transition spd="slow" advTm="11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3533-E2BD-C540-8807-57B86A70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700"/>
            <a:ext cx="10094843" cy="658998"/>
          </a:xfrm>
        </p:spPr>
        <p:txBody>
          <a:bodyPr/>
          <a:lstStyle/>
          <a:p>
            <a:r>
              <a:rPr lang="en-US" dirty="0"/>
              <a:t>Intra-phase dataflows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4570-FAAD-2543-89C4-651176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5F1A-0F02-4047-B904-BAECEB1CFE20}" type="datetime4">
              <a:rPr lang="en-US" smtClean="0"/>
              <a:t>March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588C4-2FDB-C44D-B7AA-C0F539F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ASPLOS 2023, Tutorial: STONNE:A Simulation Tool for Neural Network Engines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9FED4-DB1D-8F44-AD09-45CA3BCC9868}"/>
              </a:ext>
            </a:extLst>
          </p:cNvPr>
          <p:cNvSpPr txBox="1"/>
          <p:nvPr/>
        </p:nvSpPr>
        <p:spPr>
          <a:xfrm>
            <a:off x="380236" y="4292280"/>
            <a:ext cx="1162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Intra-phase dataflows represent dataflows within a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discussed before, individual dataflows consist of loop orders (VGF) and parallelization strategies (V and G parallel)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62AF0-DCAB-364C-9E0E-4F44C67CEB29}"/>
              </a:ext>
            </a:extLst>
          </p:cNvPr>
          <p:cNvSpPr txBox="1"/>
          <p:nvPr/>
        </p:nvSpPr>
        <p:spPr>
          <a:xfrm>
            <a:off x="8923749" y="336790"/>
            <a:ext cx="2558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V: Vertices; N: Neighbors; F: Input Features, G: Output Features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2" name="Google Shape;101;p14">
            <a:extLst>
              <a:ext uri="{FF2B5EF4-FFF2-40B4-BE49-F238E27FC236}">
                <a16:creationId xmlns:a16="http://schemas.microsoft.com/office/drawing/2014/main" id="{3A7BA225-808E-6841-B86B-CB01EB57DB6F}"/>
              </a:ext>
            </a:extLst>
          </p:cNvPr>
          <p:cNvSpPr txBox="1"/>
          <p:nvPr/>
        </p:nvSpPr>
        <p:spPr>
          <a:xfrm>
            <a:off x="2460034" y="2183650"/>
            <a:ext cx="521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//parallel</a:t>
            </a:r>
            <a:endParaRPr sz="10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//parallel</a:t>
            </a:r>
            <a:endParaRPr sz="10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parfor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//parallel</a:t>
            </a:r>
            <a:endParaRPr sz="10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X1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]+=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g1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dirty="0"/>
          </a:p>
        </p:txBody>
      </p:sp>
      <p:sp>
        <p:nvSpPr>
          <p:cNvPr id="33" name="Google Shape;102;p14">
            <a:extLst>
              <a:ext uri="{FF2B5EF4-FFF2-40B4-BE49-F238E27FC236}">
                <a16:creationId xmlns:a16="http://schemas.microsoft.com/office/drawing/2014/main" id="{3376D186-9F12-4546-B7FB-0137EFA5077B}"/>
              </a:ext>
            </a:extLst>
          </p:cNvPr>
          <p:cNvSpPr/>
          <p:nvPr/>
        </p:nvSpPr>
        <p:spPr>
          <a:xfrm>
            <a:off x="4791934" y="2407150"/>
            <a:ext cx="1106700" cy="25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Loop order</a:t>
            </a:r>
            <a:r>
              <a:rPr lang="en" sz="800" b="1" i="1">
                <a:solidFill>
                  <a:srgbClr val="FF0000"/>
                </a:solidFill>
              </a:rPr>
              <a:t> - VGF (V→ G→ F )</a:t>
            </a:r>
            <a:endParaRPr/>
          </a:p>
        </p:txBody>
      </p:sp>
      <p:sp>
        <p:nvSpPr>
          <p:cNvPr id="34" name="Google Shape;103;p14">
            <a:extLst>
              <a:ext uri="{FF2B5EF4-FFF2-40B4-BE49-F238E27FC236}">
                <a16:creationId xmlns:a16="http://schemas.microsoft.com/office/drawing/2014/main" id="{04B4AA1E-73E7-3C42-8A32-918230FC10B0}"/>
              </a:ext>
            </a:extLst>
          </p:cNvPr>
          <p:cNvSpPr/>
          <p:nvPr/>
        </p:nvSpPr>
        <p:spPr>
          <a:xfrm>
            <a:off x="6110359" y="2382850"/>
            <a:ext cx="1986600" cy="825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Tile size determines spatial or temporal.</a:t>
            </a:r>
            <a:endParaRPr sz="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FF"/>
                </a:solidFill>
              </a:rPr>
              <a:t>s⇒ Spatial⇒ T_Dim&gt;1 and </a:t>
            </a:r>
            <a:endParaRPr sz="800"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0000FF"/>
                </a:solidFill>
              </a:rPr>
              <a:t>t⇒ Temporal⇒ T_Dim=1 </a:t>
            </a:r>
            <a:endParaRPr sz="800"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u="sng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Example: T_V=2, T_G=2, T_F=1</a:t>
            </a:r>
            <a:endParaRPr sz="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V and G have spatial parallelism (s) and F is temporal (t)</a:t>
            </a:r>
            <a:endParaRPr sz="800">
              <a:solidFill>
                <a:srgbClr val="0000FF"/>
              </a:solidFill>
            </a:endParaRPr>
          </a:p>
        </p:txBody>
      </p:sp>
      <p:grpSp>
        <p:nvGrpSpPr>
          <p:cNvPr id="35" name="Google Shape;104;p14">
            <a:extLst>
              <a:ext uri="{FF2B5EF4-FFF2-40B4-BE49-F238E27FC236}">
                <a16:creationId xmlns:a16="http://schemas.microsoft.com/office/drawing/2014/main" id="{9E493391-7A6B-334D-85D2-6A42FD41025F}"/>
              </a:ext>
            </a:extLst>
          </p:cNvPr>
          <p:cNvGrpSpPr/>
          <p:nvPr/>
        </p:nvGrpSpPr>
        <p:grpSpPr>
          <a:xfrm>
            <a:off x="4791934" y="1829650"/>
            <a:ext cx="2057400" cy="354000"/>
            <a:chOff x="3962400" y="-41675"/>
            <a:chExt cx="2057400" cy="354000"/>
          </a:xfrm>
        </p:grpSpPr>
        <p:sp>
          <p:nvSpPr>
            <p:cNvPr id="49" name="Google Shape;105;p14">
              <a:extLst>
                <a:ext uri="{FF2B5EF4-FFF2-40B4-BE49-F238E27FC236}">
                  <a16:creationId xmlns:a16="http://schemas.microsoft.com/office/drawing/2014/main" id="{716F1B8B-E49C-9441-A599-B92A2FFF4301}"/>
                </a:ext>
              </a:extLst>
            </p:cNvPr>
            <p:cNvSpPr/>
            <p:nvPr/>
          </p:nvSpPr>
          <p:spPr>
            <a:xfrm>
              <a:off x="3962400" y="27900"/>
              <a:ext cx="2057400" cy="232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;p14">
              <a:extLst>
                <a:ext uri="{FF2B5EF4-FFF2-40B4-BE49-F238E27FC236}">
                  <a16:creationId xmlns:a16="http://schemas.microsoft.com/office/drawing/2014/main" id="{DC54BEC0-1982-DC42-8C05-2315709E6C75}"/>
                </a:ext>
              </a:extLst>
            </p:cNvPr>
            <p:cNvSpPr txBox="1"/>
            <p:nvPr/>
          </p:nvSpPr>
          <p:spPr>
            <a:xfrm>
              <a:off x="3971875" y="-41675"/>
              <a:ext cx="1988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Example:</a:t>
              </a:r>
              <a:r>
                <a:rPr lang="en" sz="1000" b="1">
                  <a:solidFill>
                    <a:srgbClr val="9900FF"/>
                  </a:solidFill>
                </a:rPr>
                <a:t> </a:t>
              </a:r>
              <a:r>
                <a:rPr lang="en" sz="1100" b="1" i="1">
                  <a:solidFill>
                    <a:srgbClr val="FF0000"/>
                  </a:solidFill>
                </a:rPr>
                <a:t>V</a:t>
              </a:r>
              <a:r>
                <a:rPr lang="en" sz="1100" b="1" i="1" baseline="-25000">
                  <a:solidFill>
                    <a:srgbClr val="0000FF"/>
                  </a:solidFill>
                </a:rPr>
                <a:t>s</a:t>
              </a:r>
              <a:r>
                <a:rPr lang="en" sz="1100" b="1" i="1">
                  <a:solidFill>
                    <a:srgbClr val="FF0000"/>
                  </a:solidFill>
                </a:rPr>
                <a:t>G</a:t>
              </a:r>
              <a:r>
                <a:rPr lang="en" sz="1100" b="1" i="1" baseline="-25000">
                  <a:solidFill>
                    <a:srgbClr val="0000FF"/>
                  </a:solidFill>
                </a:rPr>
                <a:t>s</a:t>
              </a:r>
              <a:r>
                <a:rPr lang="en" sz="1100" b="1" i="1">
                  <a:solidFill>
                    <a:srgbClr val="FF0000"/>
                  </a:solidFill>
                </a:rPr>
                <a:t>F</a:t>
              </a:r>
              <a:r>
                <a:rPr lang="en" sz="1100" b="1" i="1" baseline="-25000">
                  <a:solidFill>
                    <a:srgbClr val="0000FF"/>
                  </a:solidFill>
                </a:rPr>
                <a:t>t</a:t>
              </a:r>
              <a:endParaRPr sz="11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6" name="Google Shape;107;p14">
            <a:extLst>
              <a:ext uri="{FF2B5EF4-FFF2-40B4-BE49-F238E27FC236}">
                <a16:creationId xmlns:a16="http://schemas.microsoft.com/office/drawing/2014/main" id="{743C3C3A-1ACE-C244-B628-C8C547866FE5}"/>
              </a:ext>
            </a:extLst>
          </p:cNvPr>
          <p:cNvCxnSpPr>
            <a:stCxn id="49" idx="2"/>
            <a:endCxn id="33" idx="0"/>
          </p:cNvCxnSpPr>
          <p:nvPr/>
        </p:nvCxnSpPr>
        <p:spPr>
          <a:xfrm flipH="1">
            <a:off x="5345434" y="2131425"/>
            <a:ext cx="475200" cy="2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108;p14">
            <a:extLst>
              <a:ext uri="{FF2B5EF4-FFF2-40B4-BE49-F238E27FC236}">
                <a16:creationId xmlns:a16="http://schemas.microsoft.com/office/drawing/2014/main" id="{3D5FDBE1-E3D2-CD44-8818-C75F088145FF}"/>
              </a:ext>
            </a:extLst>
          </p:cNvPr>
          <p:cNvCxnSpPr>
            <a:stCxn id="49" idx="2"/>
            <a:endCxn id="34" idx="0"/>
          </p:cNvCxnSpPr>
          <p:nvPr/>
        </p:nvCxnSpPr>
        <p:spPr>
          <a:xfrm>
            <a:off x="5820634" y="2131425"/>
            <a:ext cx="1283100" cy="251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109;p14">
            <a:extLst>
              <a:ext uri="{FF2B5EF4-FFF2-40B4-BE49-F238E27FC236}">
                <a16:creationId xmlns:a16="http://schemas.microsoft.com/office/drawing/2014/main" id="{0B5709C7-19DA-854B-BCF7-607D68D40DCC}"/>
              </a:ext>
            </a:extLst>
          </p:cNvPr>
          <p:cNvCxnSpPr>
            <a:stCxn id="33" idx="1"/>
          </p:cNvCxnSpPr>
          <p:nvPr/>
        </p:nvCxnSpPr>
        <p:spPr>
          <a:xfrm rot="10800000">
            <a:off x="4542034" y="2535700"/>
            <a:ext cx="249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10;p14">
            <a:extLst>
              <a:ext uri="{FF2B5EF4-FFF2-40B4-BE49-F238E27FC236}">
                <a16:creationId xmlns:a16="http://schemas.microsoft.com/office/drawing/2014/main" id="{0F385AFD-6389-7F49-9919-3B3C25930169}"/>
              </a:ext>
            </a:extLst>
          </p:cNvPr>
          <p:cNvCxnSpPr/>
          <p:nvPr/>
        </p:nvCxnSpPr>
        <p:spPr>
          <a:xfrm rot="10800000">
            <a:off x="5870209" y="2985550"/>
            <a:ext cx="252300" cy="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111;p14">
            <a:extLst>
              <a:ext uri="{FF2B5EF4-FFF2-40B4-BE49-F238E27FC236}">
                <a16:creationId xmlns:a16="http://schemas.microsoft.com/office/drawing/2014/main" id="{302A6620-DB54-D54E-8C36-3FD2CEE5CF16}"/>
              </a:ext>
            </a:extLst>
          </p:cNvPr>
          <p:cNvSpPr txBox="1"/>
          <p:nvPr/>
        </p:nvSpPr>
        <p:spPr>
          <a:xfrm>
            <a:off x="9388134" y="2561300"/>
            <a:ext cx="300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</a:t>
            </a:r>
            <a:endParaRPr sz="1200" b="1"/>
          </a:p>
        </p:txBody>
      </p:sp>
      <p:sp>
        <p:nvSpPr>
          <p:cNvPr id="41" name="Google Shape;112;p14">
            <a:extLst>
              <a:ext uri="{FF2B5EF4-FFF2-40B4-BE49-F238E27FC236}">
                <a16:creationId xmlns:a16="http://schemas.microsoft.com/office/drawing/2014/main" id="{14CD9D54-C43B-DC4E-8BD0-8336DF6343FE}"/>
              </a:ext>
            </a:extLst>
          </p:cNvPr>
          <p:cNvSpPr/>
          <p:nvPr/>
        </p:nvSpPr>
        <p:spPr>
          <a:xfrm>
            <a:off x="8518409" y="2200420"/>
            <a:ext cx="188100" cy="113400"/>
          </a:xfrm>
          <a:prstGeom prst="rect">
            <a:avLst/>
          </a:prstGeom>
          <a:solidFill>
            <a:srgbClr val="1F1E1E">
              <a:alpha val="3966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3;p14">
            <a:extLst>
              <a:ext uri="{FF2B5EF4-FFF2-40B4-BE49-F238E27FC236}">
                <a16:creationId xmlns:a16="http://schemas.microsoft.com/office/drawing/2014/main" id="{C3B5C1D5-775B-0E46-A35B-1B6987226673}"/>
              </a:ext>
            </a:extLst>
          </p:cNvPr>
          <p:cNvSpPr txBox="1"/>
          <p:nvPr/>
        </p:nvSpPr>
        <p:spPr>
          <a:xfrm>
            <a:off x="8661634" y="2095575"/>
            <a:ext cx="126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Tile</a:t>
            </a:r>
            <a:endParaRPr sz="900"/>
          </a:p>
        </p:txBody>
      </p:sp>
      <p:pic>
        <p:nvPicPr>
          <p:cNvPr id="43" name="Google Shape;114;p14">
            <a:extLst>
              <a:ext uri="{FF2B5EF4-FFF2-40B4-BE49-F238E27FC236}">
                <a16:creationId xmlns:a16="http://schemas.microsoft.com/office/drawing/2014/main" id="{A3C4FD94-8C75-9F43-B873-028A65AA1C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159" y="2422925"/>
            <a:ext cx="1489576" cy="78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15;p14">
            <a:extLst>
              <a:ext uri="{FF2B5EF4-FFF2-40B4-BE49-F238E27FC236}">
                <a16:creationId xmlns:a16="http://schemas.microsoft.com/office/drawing/2014/main" id="{8AC010DB-3901-4343-8A76-AA14A3508295}"/>
              </a:ext>
            </a:extLst>
          </p:cNvPr>
          <p:cNvCxnSpPr/>
          <p:nvPr/>
        </p:nvCxnSpPr>
        <p:spPr>
          <a:xfrm rot="10800000" flipH="1">
            <a:off x="7722784" y="2886350"/>
            <a:ext cx="543000" cy="9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116;p14">
            <a:extLst>
              <a:ext uri="{FF2B5EF4-FFF2-40B4-BE49-F238E27FC236}">
                <a16:creationId xmlns:a16="http://schemas.microsoft.com/office/drawing/2014/main" id="{0A38640E-D0AA-AF4E-801C-62C15AE93820}"/>
              </a:ext>
            </a:extLst>
          </p:cNvPr>
          <p:cNvSpPr/>
          <p:nvPr/>
        </p:nvSpPr>
        <p:spPr>
          <a:xfrm>
            <a:off x="8265784" y="2095575"/>
            <a:ext cx="1422900" cy="1250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117;p14">
            <a:extLst>
              <a:ext uri="{FF2B5EF4-FFF2-40B4-BE49-F238E27FC236}">
                <a16:creationId xmlns:a16="http://schemas.microsoft.com/office/drawing/2014/main" id="{710D65B5-7558-8544-BC2A-2728DBA66F1D}"/>
              </a:ext>
            </a:extLst>
          </p:cNvPr>
          <p:cNvSpPr txBox="1"/>
          <p:nvPr/>
        </p:nvSpPr>
        <p:spPr>
          <a:xfrm>
            <a:off x="8297534" y="3014650"/>
            <a:ext cx="7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Intermediate matrix</a:t>
            </a:r>
            <a:endParaRPr sz="700" i="1"/>
          </a:p>
        </p:txBody>
      </p:sp>
      <p:sp>
        <p:nvSpPr>
          <p:cNvPr id="47" name="Google Shape;118;p14">
            <a:extLst>
              <a:ext uri="{FF2B5EF4-FFF2-40B4-BE49-F238E27FC236}">
                <a16:creationId xmlns:a16="http://schemas.microsoft.com/office/drawing/2014/main" id="{3173C9CF-9BCD-C346-A48B-B8610E74AFF9}"/>
              </a:ext>
            </a:extLst>
          </p:cNvPr>
          <p:cNvSpPr txBox="1"/>
          <p:nvPr/>
        </p:nvSpPr>
        <p:spPr>
          <a:xfrm>
            <a:off x="8880259" y="2968250"/>
            <a:ext cx="23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</a:t>
            </a:r>
            <a:endParaRPr sz="700"/>
          </a:p>
        </p:txBody>
      </p:sp>
      <p:sp>
        <p:nvSpPr>
          <p:cNvPr id="48" name="Google Shape;119;p14">
            <a:extLst>
              <a:ext uri="{FF2B5EF4-FFF2-40B4-BE49-F238E27FC236}">
                <a16:creationId xmlns:a16="http://schemas.microsoft.com/office/drawing/2014/main" id="{115ABDA2-4F80-CC4C-A89D-130595371E6F}"/>
              </a:ext>
            </a:extLst>
          </p:cNvPr>
          <p:cNvSpPr txBox="1"/>
          <p:nvPr/>
        </p:nvSpPr>
        <p:spPr>
          <a:xfrm>
            <a:off x="9305634" y="3026775"/>
            <a:ext cx="79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X</a:t>
            </a:r>
            <a:r>
              <a:rPr lang="en" sz="700" i="1" baseline="30000"/>
              <a:t>1</a:t>
            </a:r>
            <a:endParaRPr sz="700" i="1" baseline="30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4DE30-EFBE-984B-AE64-87D07AB7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5D5-C091-2E4F-8430-35B0416CC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95"/>
    </mc:Choice>
    <mc:Fallback xmlns="">
      <p:transition spd="slow" advTm="100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40" grpId="0"/>
      <p:bldP spid="41" grpId="0" animBg="1"/>
      <p:bldP spid="42" grpId="0"/>
      <p:bldP spid="45" grpId="0" animBg="1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[ISPASS2019] mRNA_talk">
  <a:themeElements>
    <a:clrScheme name="Custom 7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EAD151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ISPASS2019] mRNA_talk" id="{440831DA-6920-DF40-B512-C6FD3C71466D}" vid="{4E43CEEF-5E5D-DB47-9C36-CCE97DAB3CF5}"/>
    </a:ext>
  </a:extLst>
</a:theme>
</file>

<file path=ppt/theme/theme2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minalist">
      <a:majorFont>
        <a:latin typeface="Montserrat"/>
        <a:ea typeface=""/>
        <a:cs typeface=""/>
      </a:majorFont>
      <a:minorFont>
        <a:latin typeface="Esteb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3565</Words>
  <Application>Microsoft Macintosh PowerPoint</Application>
  <PresentationFormat>Widescreen</PresentationFormat>
  <Paragraphs>501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Esteban</vt:lpstr>
      <vt:lpstr>Menlo</vt:lpstr>
      <vt:lpstr>Monaco</vt:lpstr>
      <vt:lpstr>Montserrat</vt:lpstr>
      <vt:lpstr>Proxima Nova</vt:lpstr>
      <vt:lpstr>[ISPASS2019] mRNA_talk</vt:lpstr>
      <vt:lpstr>Office Theme</vt:lpstr>
      <vt:lpstr>Understanding the Design Space of Sparse/Dense Multiphase Dataflows for Mapping Graph Neural Networks on Spatial Accelerators</vt:lpstr>
      <vt:lpstr>Agenda</vt:lpstr>
      <vt:lpstr>Outline</vt:lpstr>
      <vt:lpstr>Learning on Irregular Data</vt:lpstr>
      <vt:lpstr>Graph Neural Networks</vt:lpstr>
      <vt:lpstr>GNN Computations</vt:lpstr>
      <vt:lpstr>Key characteristics of GNNs</vt:lpstr>
      <vt:lpstr>Outline</vt:lpstr>
      <vt:lpstr>Intra-phase dataflows</vt:lpstr>
      <vt:lpstr>Inter-phase Dataflows</vt:lpstr>
      <vt:lpstr>Execution of SEQ dataflows</vt:lpstr>
      <vt:lpstr>Execution of SEQ dataflows</vt:lpstr>
      <vt:lpstr>Execution of SEQ dataflows</vt:lpstr>
      <vt:lpstr>Execution of SEQ dataflow</vt:lpstr>
      <vt:lpstr>Execution example of SP dataflow</vt:lpstr>
      <vt:lpstr>Execution example of SP dataflow</vt:lpstr>
      <vt:lpstr>Execution example of SP dataflow</vt:lpstr>
      <vt:lpstr>Execution example of SP dataflow</vt:lpstr>
      <vt:lpstr>Execution example of PP dataflow</vt:lpstr>
      <vt:lpstr>Execution example of PP dataflow</vt:lpstr>
      <vt:lpstr>Execution example of PP dataflow</vt:lpstr>
      <vt:lpstr>Data movement in Inter-phase Dataflows</vt:lpstr>
      <vt:lpstr>Interdependence between dataflows</vt:lpstr>
      <vt:lpstr>GNN Dataflow Taxonomy</vt:lpstr>
      <vt:lpstr>GNN dataflow DSE</vt:lpstr>
      <vt:lpstr>Qualitative observations in Inter-phase dataflows</vt:lpstr>
      <vt:lpstr>OMEGA Cost Model</vt:lpstr>
      <vt:lpstr>Some key Analytical Equations</vt:lpstr>
      <vt:lpstr>Opening up OMEGA on docker</vt:lpstr>
      <vt:lpstr>Building OMEGA</vt:lpstr>
      <vt:lpstr>Using git</vt:lpstr>
      <vt:lpstr>Inputs: OMEGA command line interface</vt:lpstr>
      <vt:lpstr>Parameter translation to STONNE</vt:lpstr>
      <vt:lpstr>OMEGA wrapper</vt:lpstr>
      <vt:lpstr>Running example simulation</vt:lpstr>
      <vt:lpstr>Output: Printed Results</vt:lpstr>
      <vt:lpstr>Intra-phase stats</vt:lpstr>
      <vt:lpstr>Inter-phase stats</vt:lpstr>
      <vt:lpstr>Changing the tile sizes</vt:lpstr>
      <vt:lpstr>Changing the bandwidth</vt:lpstr>
      <vt:lpstr>Summary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Design Space of Sparse/Dense Multiphase Dataflows for Mapping Graph Neural Networks on Spatial Accelerators</dc:title>
  <dc:creator>Garg, Raveesh</dc:creator>
  <cp:lastModifiedBy>Garg, Raveesh</cp:lastModifiedBy>
  <cp:revision>503</cp:revision>
  <cp:lastPrinted>2022-02-13T19:29:26Z</cp:lastPrinted>
  <dcterms:created xsi:type="dcterms:W3CDTF">2022-02-07T19:00:25Z</dcterms:created>
  <dcterms:modified xsi:type="dcterms:W3CDTF">2023-03-27T14:28:42Z</dcterms:modified>
</cp:coreProperties>
</file>