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handoutMasterIdLst>
    <p:handoutMasterId r:id="rId21"/>
  </p:handoutMasterIdLst>
  <p:sldIdLst>
    <p:sldId id="256" r:id="rId2"/>
    <p:sldId id="490" r:id="rId3"/>
    <p:sldId id="568" r:id="rId4"/>
    <p:sldId id="390" r:id="rId5"/>
    <p:sldId id="454" r:id="rId6"/>
    <p:sldId id="469" r:id="rId7"/>
    <p:sldId id="468" r:id="rId8"/>
    <p:sldId id="481" r:id="rId9"/>
    <p:sldId id="498" r:id="rId10"/>
    <p:sldId id="482" r:id="rId11"/>
    <p:sldId id="567" r:id="rId12"/>
    <p:sldId id="452" r:id="rId13"/>
    <p:sldId id="265" r:id="rId14"/>
    <p:sldId id="267" r:id="rId15"/>
    <p:sldId id="486" r:id="rId16"/>
    <p:sldId id="471" r:id="rId17"/>
    <p:sldId id="395" r:id="rId18"/>
    <p:sldId id="484" r:id="rId19"/>
  </p:sldIdLst>
  <p:sldSz cx="9144000" cy="6858000" type="screen4x3"/>
  <p:notesSz cx="10020300" cy="688816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70">
          <p15:clr>
            <a:srgbClr val="A4A3A4"/>
          </p15:clr>
        </p15:guide>
        <p15:guide id="2" pos="315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sabelleDENGER"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99"/>
    <a:srgbClr val="E0DDBA"/>
    <a:srgbClr val="008000"/>
    <a:srgbClr val="FF9933"/>
    <a:srgbClr val="996633"/>
    <a:srgbClr val="FF6600"/>
    <a:srgbClr val="6600CC"/>
    <a:srgbClr val="99FF99"/>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85311" autoAdjust="0"/>
  </p:normalViewPr>
  <p:slideViewPr>
    <p:cSldViewPr>
      <p:cViewPr varScale="1">
        <p:scale>
          <a:sx n="97" d="100"/>
          <a:sy n="97" d="100"/>
        </p:scale>
        <p:origin x="1650"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2" d="100"/>
        <a:sy n="122" d="100"/>
      </p:scale>
      <p:origin x="0" y="-9654"/>
    </p:cViewPr>
  </p:sorterViewPr>
  <p:notesViewPr>
    <p:cSldViewPr>
      <p:cViewPr varScale="1">
        <p:scale>
          <a:sx n="88" d="100"/>
          <a:sy n="88" d="100"/>
        </p:scale>
        <p:origin x="-1938" y="-108"/>
      </p:cViewPr>
      <p:guideLst>
        <p:guide orient="horz" pos="2170"/>
        <p:guide pos="3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8355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1" y="0"/>
            <a:ext cx="4341818" cy="344408"/>
          </a:xfrm>
          <a:prstGeom prst="rect">
            <a:avLst/>
          </a:prstGeom>
          <a:noFill/>
          <a:ln w="9525">
            <a:noFill/>
            <a:miter lim="800000"/>
            <a:headEnd/>
            <a:tailEnd/>
          </a:ln>
          <a:effectLst/>
        </p:spPr>
        <p:txBody>
          <a:bodyPr vert="horz" wrap="square" lIns="91307" tIns="45654" rIns="91307" bIns="45654" numCol="1" anchor="t" anchorCtr="0" compatLnSpc="1">
            <a:prstTxWarp prst="textNoShape">
              <a:avLst/>
            </a:prstTxWarp>
          </a:bodyPr>
          <a:lstStyle>
            <a:lvl1pPr defTabSz="913766">
              <a:defRPr sz="1200"/>
            </a:lvl1pPr>
          </a:lstStyle>
          <a:p>
            <a:pPr>
              <a:defRPr/>
            </a:pPr>
            <a:endParaRPr lang="fr-FR" dirty="0"/>
          </a:p>
        </p:txBody>
      </p:sp>
      <p:sp>
        <p:nvSpPr>
          <p:cNvPr id="63491" name="Rectangle 3"/>
          <p:cNvSpPr>
            <a:spLocks noGrp="1" noChangeArrowheads="1"/>
          </p:cNvSpPr>
          <p:nvPr>
            <p:ph type="dt" idx="1"/>
          </p:nvPr>
        </p:nvSpPr>
        <p:spPr bwMode="auto">
          <a:xfrm>
            <a:off x="5676146" y="0"/>
            <a:ext cx="4341818" cy="344408"/>
          </a:xfrm>
          <a:prstGeom prst="rect">
            <a:avLst/>
          </a:prstGeom>
          <a:noFill/>
          <a:ln w="9525">
            <a:noFill/>
            <a:miter lim="800000"/>
            <a:headEnd/>
            <a:tailEnd/>
          </a:ln>
          <a:effectLst/>
        </p:spPr>
        <p:txBody>
          <a:bodyPr vert="horz" wrap="square" lIns="91307" tIns="45654" rIns="91307" bIns="45654" numCol="1" anchor="t" anchorCtr="0" compatLnSpc="1">
            <a:prstTxWarp prst="textNoShape">
              <a:avLst/>
            </a:prstTxWarp>
          </a:bodyPr>
          <a:lstStyle>
            <a:lvl1pPr algn="r" defTabSz="913766">
              <a:defRPr sz="1200"/>
            </a:lvl1pPr>
          </a:lstStyle>
          <a:p>
            <a:pPr>
              <a:defRPr/>
            </a:pPr>
            <a:endParaRPr lang="fr-FR" dirty="0"/>
          </a:p>
        </p:txBody>
      </p:sp>
      <p:sp>
        <p:nvSpPr>
          <p:cNvPr id="159748" name="Rectangle 4"/>
          <p:cNvSpPr>
            <a:spLocks noGrp="1" noRot="1" noChangeAspect="1" noChangeArrowheads="1" noTextEdit="1"/>
          </p:cNvSpPr>
          <p:nvPr>
            <p:ph type="sldImg" idx="2"/>
          </p:nvPr>
        </p:nvSpPr>
        <p:spPr bwMode="auto">
          <a:xfrm>
            <a:off x="3289300" y="517525"/>
            <a:ext cx="3441700" cy="2582863"/>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1002499" y="3274086"/>
            <a:ext cx="8015305" cy="3097465"/>
          </a:xfrm>
          <a:prstGeom prst="rect">
            <a:avLst/>
          </a:prstGeom>
          <a:noFill/>
          <a:ln w="9525">
            <a:noFill/>
            <a:miter lim="800000"/>
            <a:headEnd/>
            <a:tailEnd/>
          </a:ln>
          <a:effectLst/>
        </p:spPr>
        <p:txBody>
          <a:bodyPr vert="horz" wrap="square" lIns="91307" tIns="45654" rIns="91307" bIns="45654"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3494" name="Rectangle 6"/>
          <p:cNvSpPr>
            <a:spLocks noGrp="1" noChangeArrowheads="1"/>
          </p:cNvSpPr>
          <p:nvPr>
            <p:ph type="ftr" sz="quarter" idx="4"/>
          </p:nvPr>
        </p:nvSpPr>
        <p:spPr bwMode="auto">
          <a:xfrm>
            <a:off x="1" y="6542651"/>
            <a:ext cx="4341818" cy="344408"/>
          </a:xfrm>
          <a:prstGeom prst="rect">
            <a:avLst/>
          </a:prstGeom>
          <a:noFill/>
          <a:ln w="9525">
            <a:noFill/>
            <a:miter lim="800000"/>
            <a:headEnd/>
            <a:tailEnd/>
          </a:ln>
          <a:effectLst/>
        </p:spPr>
        <p:txBody>
          <a:bodyPr vert="horz" wrap="square" lIns="91307" tIns="45654" rIns="91307" bIns="45654" numCol="1" anchor="b" anchorCtr="0" compatLnSpc="1">
            <a:prstTxWarp prst="textNoShape">
              <a:avLst/>
            </a:prstTxWarp>
          </a:bodyPr>
          <a:lstStyle>
            <a:lvl1pPr defTabSz="913766">
              <a:defRPr sz="1200"/>
            </a:lvl1pPr>
          </a:lstStyle>
          <a:p>
            <a:pPr>
              <a:defRPr/>
            </a:pPr>
            <a:endParaRPr lang="fr-FR" dirty="0"/>
          </a:p>
        </p:txBody>
      </p:sp>
      <p:sp>
        <p:nvSpPr>
          <p:cNvPr id="63495" name="Rectangle 7"/>
          <p:cNvSpPr>
            <a:spLocks noGrp="1" noChangeArrowheads="1"/>
          </p:cNvSpPr>
          <p:nvPr>
            <p:ph type="sldNum" sz="quarter" idx="5"/>
          </p:nvPr>
        </p:nvSpPr>
        <p:spPr bwMode="auto">
          <a:xfrm>
            <a:off x="5676146" y="6542651"/>
            <a:ext cx="4341818" cy="344408"/>
          </a:xfrm>
          <a:prstGeom prst="rect">
            <a:avLst/>
          </a:prstGeom>
          <a:noFill/>
          <a:ln w="9525">
            <a:noFill/>
            <a:miter lim="800000"/>
            <a:headEnd/>
            <a:tailEnd/>
          </a:ln>
          <a:effectLst/>
        </p:spPr>
        <p:txBody>
          <a:bodyPr vert="horz" wrap="square" lIns="91307" tIns="45654" rIns="91307" bIns="45654" numCol="1" anchor="b" anchorCtr="0" compatLnSpc="1">
            <a:prstTxWarp prst="textNoShape">
              <a:avLst/>
            </a:prstTxWarp>
          </a:bodyPr>
          <a:lstStyle>
            <a:lvl1pPr algn="r" defTabSz="913766">
              <a:defRPr sz="1200"/>
            </a:lvl1pPr>
          </a:lstStyle>
          <a:p>
            <a:pPr>
              <a:defRPr/>
            </a:pPr>
            <a:fld id="{98A72445-D54C-46FA-BFC1-50BBD4BE28BD}" type="slidenum">
              <a:rPr lang="fr-FR"/>
              <a:pPr>
                <a:defRPr/>
              </a:pPr>
              <a:t>‹N°›</a:t>
            </a:fld>
            <a:endParaRPr lang="fr-FR" dirty="0"/>
          </a:p>
        </p:txBody>
      </p:sp>
    </p:spTree>
    <p:extLst>
      <p:ext uri="{BB962C8B-B14F-4D97-AF65-F5344CB8AC3E}">
        <p14:creationId xmlns:p14="http://schemas.microsoft.com/office/powerpoint/2010/main" val="188302158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66965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177336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spect="1" noChangeArrowheads="1" noTextEdit="1"/>
          </p:cNvSpPr>
          <p:nvPr>
            <p:ph type="sldImg"/>
          </p:nvPr>
        </p:nvSpPr>
        <p:spPr>
          <a:xfrm>
            <a:off x="3295650" y="517525"/>
            <a:ext cx="3440113" cy="2581275"/>
          </a:xfrm>
          <a:ln/>
        </p:spPr>
      </p:sp>
      <p:sp>
        <p:nvSpPr>
          <p:cNvPr id="162820" name="Rectangle 3"/>
          <p:cNvSpPr>
            <a:spLocks noGrp="1" noChangeArrowheads="1"/>
          </p:cNvSpPr>
          <p:nvPr>
            <p:ph type="body" idx="1"/>
          </p:nvPr>
        </p:nvSpPr>
        <p:spPr>
          <a:xfrm>
            <a:off x="1336663" y="3270775"/>
            <a:ext cx="7346974" cy="3100777"/>
          </a:xfrm>
          <a:noFill/>
          <a:ln/>
        </p:spPr>
        <p:txBody>
          <a:bodyPr/>
          <a:lstStyle/>
          <a:p>
            <a:pPr eaLnBrk="1" hangingPunct="1"/>
            <a:endParaRPr lang="fr-FR"/>
          </a:p>
        </p:txBody>
      </p:sp>
    </p:spTree>
    <p:extLst>
      <p:ext uri="{BB962C8B-B14F-4D97-AF65-F5344CB8AC3E}">
        <p14:creationId xmlns:p14="http://schemas.microsoft.com/office/powerpoint/2010/main" val="59828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Rot="1" noChangeAspect="1" noChangeArrowheads="1" noTextEdit="1"/>
          </p:cNvSpPr>
          <p:nvPr>
            <p:ph type="sldImg"/>
          </p:nvPr>
        </p:nvSpPr>
        <p:spPr>
          <a:xfrm>
            <a:off x="3295650" y="517525"/>
            <a:ext cx="3440113" cy="2581275"/>
          </a:xfrm>
          <a:ln/>
        </p:spPr>
      </p:sp>
      <p:sp>
        <p:nvSpPr>
          <p:cNvPr id="164868" name="Rectangle 3"/>
          <p:cNvSpPr>
            <a:spLocks noGrp="1" noChangeArrowheads="1"/>
          </p:cNvSpPr>
          <p:nvPr>
            <p:ph type="body" idx="1"/>
          </p:nvPr>
        </p:nvSpPr>
        <p:spPr>
          <a:xfrm>
            <a:off x="1336663" y="3270775"/>
            <a:ext cx="7346974" cy="3100777"/>
          </a:xfrm>
          <a:noFill/>
          <a:ln/>
        </p:spPr>
        <p:txBody>
          <a:bodyPr/>
          <a:lstStyle/>
          <a:p>
            <a:pPr eaLnBrk="1" hangingPunct="1"/>
            <a:endParaRPr lang="fr-FR"/>
          </a:p>
        </p:txBody>
      </p:sp>
    </p:spTree>
    <p:extLst>
      <p:ext uri="{BB962C8B-B14F-4D97-AF65-F5344CB8AC3E}">
        <p14:creationId xmlns:p14="http://schemas.microsoft.com/office/powerpoint/2010/main" val="112609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spect="1" noChangeArrowheads="1" noTextEdit="1"/>
          </p:cNvSpPr>
          <p:nvPr>
            <p:ph type="sldImg"/>
          </p:nvPr>
        </p:nvSpPr>
        <p:spPr>
          <a:xfrm>
            <a:off x="3295650" y="517525"/>
            <a:ext cx="3440113" cy="2581275"/>
          </a:xfrm>
          <a:ln/>
        </p:spPr>
      </p:sp>
      <p:sp>
        <p:nvSpPr>
          <p:cNvPr id="163844" name="Rectangle 3"/>
          <p:cNvSpPr>
            <a:spLocks noGrp="1" noChangeArrowheads="1"/>
          </p:cNvSpPr>
          <p:nvPr>
            <p:ph type="body" idx="1"/>
          </p:nvPr>
        </p:nvSpPr>
        <p:spPr>
          <a:xfrm>
            <a:off x="1336663" y="3270775"/>
            <a:ext cx="7346974" cy="3100777"/>
          </a:xfrm>
          <a:noFill/>
          <a:ln/>
        </p:spPr>
        <p:txBody>
          <a:bodyPr/>
          <a:lstStyle/>
          <a:p>
            <a:pPr eaLnBrk="1" hangingPunct="1"/>
            <a:endParaRPr lang="fr-FR"/>
          </a:p>
        </p:txBody>
      </p:sp>
    </p:spTree>
    <p:extLst>
      <p:ext uri="{BB962C8B-B14F-4D97-AF65-F5344CB8AC3E}">
        <p14:creationId xmlns:p14="http://schemas.microsoft.com/office/powerpoint/2010/main" val="154549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Rot="1" noChangeAspect="1" noChangeArrowheads="1" noTextEdit="1"/>
          </p:cNvSpPr>
          <p:nvPr>
            <p:ph type="sldImg"/>
          </p:nvPr>
        </p:nvSpPr>
        <p:spPr>
          <a:xfrm>
            <a:off x="3295650" y="517525"/>
            <a:ext cx="3440113" cy="2581275"/>
          </a:xfrm>
          <a:ln/>
        </p:spPr>
      </p:sp>
      <p:sp>
        <p:nvSpPr>
          <p:cNvPr id="161796" name="Rectangle 3"/>
          <p:cNvSpPr>
            <a:spLocks noGrp="1" noChangeArrowheads="1"/>
          </p:cNvSpPr>
          <p:nvPr>
            <p:ph type="body" idx="1"/>
          </p:nvPr>
        </p:nvSpPr>
        <p:spPr>
          <a:xfrm>
            <a:off x="1336663" y="3270775"/>
            <a:ext cx="7346974" cy="3100777"/>
          </a:xfrm>
          <a:noFill/>
          <a:ln/>
        </p:spPr>
        <p:txBody>
          <a:bodyPr/>
          <a:lstStyle/>
          <a:p>
            <a:pPr eaLnBrk="1" hangingPunct="1"/>
            <a:r>
              <a:rPr lang="fr-FR" dirty="0"/>
              <a:t>Eh oui, même le Bon Coin !!!!</a:t>
            </a:r>
          </a:p>
        </p:txBody>
      </p:sp>
    </p:spTree>
    <p:extLst>
      <p:ext uri="{BB962C8B-B14F-4D97-AF65-F5344CB8AC3E}">
        <p14:creationId xmlns:p14="http://schemas.microsoft.com/office/powerpoint/2010/main" val="79600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lvl="1" defTabSz="925007">
              <a:defRPr/>
            </a:pPr>
            <a:r>
              <a:rPr lang="fr-FR" dirty="0"/>
              <a:t>Intitulé du poste dans l’objet et dans le corps du mail : </a:t>
            </a:r>
            <a:r>
              <a:rPr lang="fr-FR" sz="2000" dirty="0"/>
              <a:t>C’est permettre au destinataire de trouver votre candidature en lançant une recherche par mots clefs dans sa boîte de réception.</a:t>
            </a:r>
          </a:p>
          <a:p>
            <a:pPr marL="0" lvl="1" defTabSz="925007">
              <a:defRPr/>
            </a:pPr>
            <a:r>
              <a:rPr lang="fr-FR" sz="2000" dirty="0"/>
              <a:t>Attention au contenu du blog et plus généralement des infos diffusées sur Internet (photos sur réseaux sociaux !)</a:t>
            </a:r>
          </a:p>
          <a:p>
            <a:endParaRPr lang="fr-FR" dirty="0"/>
          </a:p>
        </p:txBody>
      </p:sp>
    </p:spTree>
    <p:extLst>
      <p:ext uri="{BB962C8B-B14F-4D97-AF65-F5344CB8AC3E}">
        <p14:creationId xmlns:p14="http://schemas.microsoft.com/office/powerpoint/2010/main" val="251558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199528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78222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46792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extLst>
      <p:ext uri="{BB962C8B-B14F-4D97-AF65-F5344CB8AC3E}">
        <p14:creationId xmlns:p14="http://schemas.microsoft.com/office/powerpoint/2010/main" val="110416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un CV confus reflète un travail bâclé, un manque d’implication, une absence de recul, un manque d’esprit de synthèse, de rigueur…</a:t>
            </a:r>
          </a:p>
          <a:p>
            <a:r>
              <a:rPr lang="fr-FR" dirty="0"/>
              <a:t>mise en page impeccable, correction des fautes…</a:t>
            </a:r>
          </a:p>
        </p:txBody>
      </p:sp>
    </p:spTree>
    <p:extLst>
      <p:ext uri="{BB962C8B-B14F-4D97-AF65-F5344CB8AC3E}">
        <p14:creationId xmlns:p14="http://schemas.microsoft.com/office/powerpoint/2010/main" val="3594601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Question : Peut-on mentir sur un CV ?</a:t>
            </a:r>
          </a:p>
        </p:txBody>
      </p:sp>
    </p:spTree>
    <p:extLst>
      <p:ext uri="{BB962C8B-B14F-4D97-AF65-F5344CB8AC3E}">
        <p14:creationId xmlns:p14="http://schemas.microsoft.com/office/powerpoint/2010/main" val="144020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a:t>Le PDG d’un grand laboratoire pharmaceutique a </a:t>
            </a:r>
            <a:r>
              <a:rPr lang="fr-FR" baseline="0" dirty="0"/>
              <a:t>été capitaine de l’équipe de France de volley</a:t>
            </a:r>
          </a:p>
          <a:p>
            <a:r>
              <a:rPr lang="fr-FR" baseline="0" dirty="0"/>
              <a:t>Avoir travaillé au McDo est un signe d’intégration dans une équipe et … de résistance au stress !</a:t>
            </a:r>
            <a:endParaRPr lang="fr-FR" dirty="0"/>
          </a:p>
        </p:txBody>
      </p:sp>
    </p:spTree>
    <p:extLst>
      <p:ext uri="{BB962C8B-B14F-4D97-AF65-F5344CB8AC3E}">
        <p14:creationId xmlns:p14="http://schemas.microsoft.com/office/powerpoint/2010/main" val="249633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61991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Rot="1" noChangeAspect="1" noChangeArrowheads="1" noTextEdit="1"/>
          </p:cNvSpPr>
          <p:nvPr>
            <p:ph type="sldImg"/>
          </p:nvPr>
        </p:nvSpPr>
        <p:spPr>
          <a:xfrm>
            <a:off x="3295650" y="517525"/>
            <a:ext cx="3440113" cy="2581275"/>
          </a:xfrm>
          <a:ln/>
        </p:spPr>
      </p:sp>
      <p:sp>
        <p:nvSpPr>
          <p:cNvPr id="164868" name="Rectangle 3"/>
          <p:cNvSpPr>
            <a:spLocks noGrp="1" noChangeArrowheads="1"/>
          </p:cNvSpPr>
          <p:nvPr>
            <p:ph type="body" idx="1"/>
          </p:nvPr>
        </p:nvSpPr>
        <p:spPr>
          <a:xfrm>
            <a:off x="1336663" y="3270775"/>
            <a:ext cx="7346974" cy="3100777"/>
          </a:xfrm>
          <a:noFill/>
          <a:ln/>
        </p:spPr>
        <p:txBody>
          <a:bodyPr/>
          <a:lstStyle/>
          <a:p>
            <a:pPr eaLnBrk="1" hangingPunct="1"/>
            <a:r>
              <a:rPr lang="fr-FR" dirty="0"/>
              <a:t>Attention</a:t>
            </a:r>
            <a:r>
              <a:rPr lang="fr-FR" baseline="0" dirty="0"/>
              <a:t> à l’adresse mail utilisée</a:t>
            </a:r>
          </a:p>
          <a:p>
            <a:pPr eaLnBrk="1" hangingPunct="1"/>
            <a:r>
              <a:rPr lang="fr-FR" baseline="0" dirty="0"/>
              <a:t>Attention aux messages ridicules sur les portables</a:t>
            </a:r>
          </a:p>
          <a:p>
            <a:pPr eaLnBrk="1" hangingPunct="1"/>
            <a:r>
              <a:rPr lang="fr-FR" baseline="0" dirty="0"/>
              <a:t>Expériences : inclure les stages : ne pas mettre en premier la durée – on ne voit que ça !!!</a:t>
            </a:r>
          </a:p>
          <a:p>
            <a:pPr eaLnBrk="1" hangingPunct="1"/>
            <a:r>
              <a:rPr lang="fr-FR" baseline="0" dirty="0"/>
              <a:t>Attention à l’emploi des abréviations</a:t>
            </a:r>
            <a:br>
              <a:rPr lang="fr-FR" baseline="0" dirty="0"/>
            </a:br>
            <a:r>
              <a:rPr lang="fr-FR" baseline="0" dirty="0"/>
              <a:t>Est-il nécessaire de chercher la discrimination en indiquant son âge ? Il se voit à travers le CV</a:t>
            </a:r>
            <a:br>
              <a:rPr lang="fr-FR" baseline="0" dirty="0"/>
            </a:br>
            <a:endParaRPr lang="fr-FR" baseline="0" dirty="0"/>
          </a:p>
          <a:p>
            <a:pPr eaLnBrk="1" hangingPunct="1"/>
            <a:r>
              <a:rPr lang="fr-FR" baseline="0" dirty="0"/>
              <a:t>Possibilité de privilégier le CV par compétences mais davantage lorsque les expériences se recoupent et que l’on a au moins 20 ans d’expériences.</a:t>
            </a:r>
          </a:p>
          <a:p>
            <a:pPr eaLnBrk="1" hangingPunct="1"/>
            <a:endParaRPr lang="fr-FR" baseline="0" dirty="0"/>
          </a:p>
        </p:txBody>
      </p:sp>
    </p:spTree>
    <p:extLst>
      <p:ext uri="{BB962C8B-B14F-4D97-AF65-F5344CB8AC3E}">
        <p14:creationId xmlns:p14="http://schemas.microsoft.com/office/powerpoint/2010/main" val="253554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rgbClr val="C00000"/>
                </a:solidFill>
              </a:defRPr>
            </a:lvl1pPr>
          </a:lstStyle>
          <a:p>
            <a:r>
              <a:rPr lang="fr-FR" dirty="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5" name="Footer Placeholder 4"/>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5" name="Footer Placeholder 4"/>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2843213" y="260350"/>
            <a:ext cx="6049962" cy="865188"/>
          </a:xfrm>
        </p:spPr>
        <p:txBody>
          <a:bodyPr/>
          <a:lstStyle/>
          <a:p>
            <a:r>
              <a:rPr lang="fr-FR"/>
              <a:t>Cliquez pour modifier le style du titre</a:t>
            </a:r>
          </a:p>
        </p:txBody>
      </p:sp>
      <p:sp>
        <p:nvSpPr>
          <p:cNvPr id="3" name="Espace réservé du tableau 2"/>
          <p:cNvSpPr>
            <a:spLocks noGrp="1"/>
          </p:cNvSpPr>
          <p:nvPr>
            <p:ph type="tbl" idx="1"/>
          </p:nvPr>
        </p:nvSpPr>
        <p:spPr>
          <a:xfrm>
            <a:off x="3059113" y="1484313"/>
            <a:ext cx="5627687" cy="4824412"/>
          </a:xfrm>
        </p:spPr>
        <p:txBody>
          <a:bodyPr/>
          <a:lstStyle/>
          <a:p>
            <a:pPr lvl="0"/>
            <a:endParaRPr lang="fr-FR"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685800" y="465138"/>
            <a:ext cx="7772400" cy="1431925"/>
          </a:xfrm>
        </p:spPr>
        <p:txBody>
          <a:bodyPr/>
          <a:lstStyle/>
          <a:p>
            <a:r>
              <a:rPr lang="fr-FR"/>
              <a:t>Cliquez pour modifier le style du titre</a:t>
            </a:r>
          </a:p>
        </p:txBody>
      </p:sp>
      <p:sp>
        <p:nvSpPr>
          <p:cNvPr id="3" name="Espace réservé du texte 2"/>
          <p:cNvSpPr>
            <a:spLocks noGrp="1"/>
          </p:cNvSpPr>
          <p:nvPr>
            <p:ph type="body" sz="half" idx="1"/>
          </p:nvPr>
        </p:nvSpPr>
        <p:spPr>
          <a:xfrm>
            <a:off x="685800" y="1981200"/>
            <a:ext cx="3810000" cy="4114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image de la bibliothèque 3"/>
          <p:cNvSpPr>
            <a:spLocks noGrp="1"/>
          </p:cNvSpPr>
          <p:nvPr>
            <p:ph type="clipArt" sz="half" idx="2"/>
          </p:nvPr>
        </p:nvSpPr>
        <p:spPr>
          <a:xfrm>
            <a:off x="4648200" y="1981200"/>
            <a:ext cx="3810000" cy="4114800"/>
          </a:xfrm>
        </p:spPr>
        <p:txBody>
          <a:bodyPr/>
          <a:lstStyle/>
          <a:p>
            <a:pPr lvl="0"/>
            <a:endParaRPr lang="fr-FR"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fr-FR" dirty="0"/>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‹N°›</a:t>
            </a:fld>
            <a:endParaRPr lang="en-US"/>
          </a:p>
        </p:txBody>
      </p:sp>
      <p:sp>
        <p:nvSpPr>
          <p:cNvPr id="7" name="ZoneTexte 6"/>
          <p:cNvSpPr txBox="1"/>
          <p:nvPr userDrawn="1"/>
        </p:nvSpPr>
        <p:spPr>
          <a:xfrm>
            <a:off x="642910" y="1857364"/>
            <a:ext cx="738664" cy="3786214"/>
          </a:xfrm>
          <a:prstGeom prst="rect">
            <a:avLst/>
          </a:prstGeom>
          <a:noFill/>
        </p:spPr>
        <p:txBody>
          <a:bodyPr vert="vert270" wrap="square" rtlCol="0">
            <a:spAutoFit/>
          </a:bodyPr>
          <a:lstStyle/>
          <a:p>
            <a:br>
              <a:rPr lang="fr-FR" b="1" baseline="0" dirty="0">
                <a:solidFill>
                  <a:schemeClr val="accent1">
                    <a:lumMod val="75000"/>
                  </a:schemeClr>
                </a:solidFill>
              </a:rPr>
            </a:br>
            <a:endParaRPr lang="fr-FR" b="1" dirty="0">
              <a:solidFill>
                <a:schemeClr val="accent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5" name="Footer Placeholder 4"/>
          <p:cNvSpPr>
            <a:spLocks noGrp="1"/>
          </p:cNvSpPr>
          <p:nvPr>
            <p:ph type="ftr" sz="quarter" idx="11"/>
          </p:nvPr>
        </p:nvSpPr>
        <p:spPr>
          <a:xfrm rot="16200000">
            <a:off x="6198763" y="2577546"/>
            <a:ext cx="5226641" cy="44882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6" name="Footer Placeholder 5"/>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8" name="Footer Placeholder 7"/>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C00000"/>
                </a:solidFill>
              </a:defRPr>
            </a:lvl1pPr>
          </a:lstStyle>
          <a:p>
            <a:r>
              <a:rPr lang="fr-FR" dirty="0"/>
              <a:t>Modifiez le style du titre</a:t>
            </a:r>
            <a:endParaRPr lang="en-US" dirty="0"/>
          </a:p>
        </p:txBody>
      </p:sp>
      <p:sp>
        <p:nvSpPr>
          <p:cNvPr id="3" name="Date Placeholder 2"/>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4" name="Footer Placeholder 3"/>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3" name="Footer Placeholder 2"/>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endParaRPr lang="en-US"/>
          </a:p>
        </p:txBody>
      </p:sp>
      <p:sp>
        <p:nvSpPr>
          <p:cNvPr id="6" name="Footer Placeholder 5"/>
          <p:cNvSpPr>
            <a:spLocks noGrp="1"/>
          </p:cNvSpPr>
          <p:nvPr>
            <p:ph type="ftr" sz="quarter" idx="11"/>
          </p:nvPr>
        </p:nvSpPr>
        <p:spPr>
          <a:xfrm rot="16200000">
            <a:off x="6198763" y="2577546"/>
            <a:ext cx="5226641" cy="448827"/>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‹N°›</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8" name="Date Placeholder 7"/>
          <p:cNvSpPr>
            <a:spLocks noGrp="1"/>
          </p:cNvSpPr>
          <p:nvPr>
            <p:ph type="dt" sz="half" idx="10"/>
          </p:nvPr>
        </p:nvSpPr>
        <p:spPr>
          <a:xfrm rot="16200000">
            <a:off x="7551351" y="1645920"/>
            <a:ext cx="2438399" cy="365760"/>
          </a:xfrm>
          <a:prstGeom prst="rect">
            <a:avLst/>
          </a:prstGeom>
        </p:spPr>
        <p:txBody>
          <a:bodyPr/>
          <a:lstStyle/>
          <a:p>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‹N°›</a:t>
            </a:fld>
            <a:endParaRPr lang="en-US" dirty="0"/>
          </a:p>
        </p:txBody>
      </p:sp>
      <p:sp>
        <p:nvSpPr>
          <p:cNvPr id="10" name="Footer Placeholder 9"/>
          <p:cNvSpPr>
            <a:spLocks noGrp="1"/>
          </p:cNvSpPr>
          <p:nvPr>
            <p:ph type="ftr" sz="quarter" idx="12"/>
          </p:nvPr>
        </p:nvSpPr>
        <p:spPr>
          <a:xfrm rot="16200000">
            <a:off x="6198763" y="2577546"/>
            <a:ext cx="5226641" cy="448827"/>
          </a:xfrm>
          <a:prstGeom prst="rect">
            <a:avLst/>
          </a:prstGeo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dirty="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Rectangle 6"/>
          <p:cNvSpPr/>
          <p:nvPr userDrawn="1"/>
        </p:nvSpPr>
        <p:spPr>
          <a:xfrm>
            <a:off x="8458200" y="0"/>
            <a:ext cx="685800"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solidFill>
              </a:ln>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0800000" scaled="1"/>
                <a:tileRect/>
              </a:gradFill>
              <a:latin typeface="+mn-lt"/>
            </a:endParaRPr>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AC443FD-AE41-4B86-8A40-90BF1405EA5A}" type="slidenum">
              <a:rPr lang="en-US" smtClean="0"/>
              <a:t>‹N°›</a:t>
            </a:fld>
            <a:endParaRPr lang="en-US" dirty="0"/>
          </a:p>
        </p:txBody>
      </p:sp>
      <p:sp>
        <p:nvSpPr>
          <p:cNvPr id="9" name="Espace réservé de la date 3"/>
          <p:cNvSpPr txBox="1">
            <a:spLocks/>
          </p:cNvSpPr>
          <p:nvPr userDrawn="1"/>
        </p:nvSpPr>
        <p:spPr>
          <a:xfrm>
            <a:off x="214282" y="5786454"/>
            <a:ext cx="2376487" cy="764828"/>
          </a:xfrm>
          <a:prstGeom prst="rect">
            <a:avLst/>
          </a:prstGeom>
          <a:noFill/>
        </p:spPr>
        <p:txBody>
          <a:bodyPr/>
          <a:lstStyle>
            <a:lvl1pPr algn="ctr">
              <a:defRPr sz="1600">
                <a:solidFill>
                  <a:schemeClr val="bg1"/>
                </a:solidFill>
                <a:latin typeface="Calibri"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600" b="0" i="0" u="none" strike="noStrike" kern="1200" cap="none" spc="0" normalizeH="0" baseline="0" noProof="0" dirty="0">
                <a:ln>
                  <a:noFill/>
                </a:ln>
                <a:solidFill>
                  <a:schemeClr val="bg1"/>
                </a:solidFill>
                <a:effectLst/>
                <a:uLnTx/>
                <a:uFillTx/>
                <a:latin typeface="Calibri" pitchFamily="34" charset="0"/>
                <a:ea typeface="+mn-ea"/>
                <a:cs typeface="Arial" charset="0"/>
              </a:rPr>
              <a:t>COMMUNICATION  S5</a:t>
            </a:r>
            <a:r>
              <a:rPr kumimoji="0" lang="fr-FR" sz="1400" b="0" i="0" u="none" strike="noStrike" kern="1200" cap="none" spc="0" normalizeH="0" baseline="0" noProof="0" dirty="0">
                <a:ln>
                  <a:noFill/>
                </a:ln>
                <a:solidFill>
                  <a:schemeClr val="bg1"/>
                </a:solidFill>
                <a:effectLst/>
                <a:uLnTx/>
                <a:uFillTx/>
                <a:latin typeface="Calibri" pitchFamily="34" charset="0"/>
                <a:ea typeface="+mn-ea"/>
                <a:cs typeface="Arial" charset="0"/>
              </a:rPr>
              <a:t> Isabelle DENGER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schemeClr val="bg1"/>
                </a:solidFill>
                <a:effectLst/>
                <a:uLnTx/>
                <a:uFillTx/>
                <a:latin typeface="Calibri" pitchFamily="34" charset="0"/>
                <a:ea typeface="+mn-ea"/>
                <a:cs typeface="Arial" charset="0"/>
              </a:rPr>
              <a:t>et  Jean-Claude SALM</a:t>
            </a:r>
          </a:p>
        </p:txBody>
      </p:sp>
      <p:sp>
        <p:nvSpPr>
          <p:cNvPr id="11" name="Footer Placeholder 4"/>
          <p:cNvSpPr txBox="1">
            <a:spLocks/>
          </p:cNvSpPr>
          <p:nvPr userDrawn="1"/>
        </p:nvSpPr>
        <p:spPr>
          <a:xfrm rot="16200000">
            <a:off x="6168071" y="2577546"/>
            <a:ext cx="5226641" cy="448827"/>
          </a:xfrm>
          <a:prstGeom prst="rect">
            <a:avLst/>
          </a:prstGeom>
        </p:spPr>
        <p:txBody>
          <a:bodyPr vert="horz" lIns="91440" tIns="45720" rIns="91440" bIns="45720" rtlCol="0" anchor="ctr"/>
          <a:lstStyle>
            <a:defPPr>
              <a:defRPr lang="fr-FR"/>
            </a:defPPr>
            <a:lvl1pPr algn="r" rtl="0" fontAlgn="base">
              <a:spcBef>
                <a:spcPct val="0"/>
              </a:spcBef>
              <a:spcAft>
                <a:spcPct val="0"/>
              </a:spcAft>
              <a:defRPr sz="1200" b="1" kern="1200">
                <a:solidFill>
                  <a:schemeClr val="bg2"/>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100" b="0" i="1" dirty="0">
                <a:solidFill>
                  <a:schemeClr val="tx1"/>
                </a:solidFill>
                <a:latin typeface="+mn-lt"/>
                <a:cs typeface="Calibri" pitchFamily="34" charset="0"/>
              </a:rPr>
              <a:t>Communication</a:t>
            </a:r>
            <a:r>
              <a:rPr lang="en-US" sz="1100" b="0" i="1" dirty="0">
                <a:solidFill>
                  <a:schemeClr val="tx1"/>
                </a:solidFill>
                <a:latin typeface="+mn-lt"/>
              </a:rPr>
              <a:t>  Jean-Claude SALM</a:t>
            </a:r>
          </a:p>
        </p:txBody>
      </p:sp>
      <p:pic>
        <p:nvPicPr>
          <p:cNvPr id="4098" name="Picture 2" descr="Afficher l'image d'origin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143324" y="6471920"/>
            <a:ext cx="2000675" cy="39134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AF57D3BE-397C-417B-8371-2D249BF36299}"/>
              </a:ext>
            </a:extLst>
          </p:cNvPr>
          <p:cNvSpPr txBox="1"/>
          <p:nvPr userDrawn="1"/>
        </p:nvSpPr>
        <p:spPr>
          <a:xfrm>
            <a:off x="479514" y="6366616"/>
            <a:ext cx="936475" cy="261610"/>
          </a:xfrm>
          <a:prstGeom prst="rect">
            <a:avLst/>
          </a:prstGeom>
          <a:noFill/>
        </p:spPr>
        <p:txBody>
          <a:bodyPr wrap="none" rtlCol="0">
            <a:spAutoFit/>
          </a:bodyPr>
          <a:lstStyle/>
          <a:p>
            <a:r>
              <a:rPr lang="fr-FR" sz="1100" dirty="0"/>
              <a:t>2020 - 2021</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png"/><Relationship Id="rId7" Type="http://schemas.openxmlformats.org/officeDocument/2006/relationships/hyperlink" Target="https://cvdesignr.com/fr" TargetMode="External"/><Relationship Id="rId2" Type="http://schemas.openxmlformats.org/officeDocument/2006/relationships/hyperlink" Target="https://europass.cedefop.europa.eu/fr" TargetMode="External"/><Relationship Id="rId1" Type="http://schemas.openxmlformats.org/officeDocument/2006/relationships/slideLayout" Target="../slideLayouts/slideLayout2.xml"/><Relationship Id="rId6" Type="http://schemas.openxmlformats.org/officeDocument/2006/relationships/hyperlink" Target="https://www.lorfolio.fr/#onepage-home" TargetMode="External"/><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www.stepstone.fr/" TargetMode="External"/><Relationship Id="rId7" Type="http://schemas.openxmlformats.org/officeDocument/2006/relationships/hyperlink" Target="https://www.leboncoin.fr/offres_d_emploi/offr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indeed.fr/recrutement/sem-haj-dual?matchtype=e&amp;network=g&amp;device=c&amp;devicemodel=&amp;creative=204389878058&amp;keyword=recherche%20d%27emploi&amp;placement=&amp;param1=&amp;param2=&amp;random=17242447476481739001&amp;aceid=&amp;adposition=1t2&amp;utm_source=google&amp;utm_medium=cpc&amp;utm_term=recherche+d%27emploi&amp;utm_campaign=dual+1+%28exact%29&amp;gclid=Cj0KCQiA8_PfBRC3ARIsAOzJ2ureLpz0WgAeHHc9fCQZ297CKT5Tq4nih0faE4oaWQm0Cpo0rG-MGPUaAgveEALw_wcB" TargetMode="Externa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orfolio.fr/#onepage-hom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70992" y="476672"/>
            <a:ext cx="7543800" cy="1213991"/>
          </a:xfrm>
        </p:spPr>
        <p:txBody>
          <a:bodyPr/>
          <a:lstStyle/>
          <a:p>
            <a:pPr algn="ctr" eaLnBrk="1" hangingPunct="1">
              <a:defRPr/>
            </a:pPr>
            <a:r>
              <a:rPr lang="fr-FR" sz="7200" b="1" spc="-150" dirty="0">
                <a:solidFill>
                  <a:srgbClr val="C00000"/>
                </a:solidFill>
              </a:rPr>
              <a:t>PPP</a:t>
            </a:r>
          </a:p>
        </p:txBody>
      </p:sp>
      <p:sp>
        <p:nvSpPr>
          <p:cNvPr id="9220" name="Rectangle 3"/>
          <p:cNvSpPr>
            <a:spLocks noGrp="1" noChangeArrowheads="1"/>
          </p:cNvSpPr>
          <p:nvPr>
            <p:ph type="subTitle" idx="1"/>
          </p:nvPr>
        </p:nvSpPr>
        <p:spPr>
          <a:xfrm>
            <a:off x="611560" y="2326446"/>
            <a:ext cx="7558608" cy="3322514"/>
          </a:xfrm>
        </p:spPr>
        <p:txBody>
          <a:bodyPr>
            <a:normAutofit/>
          </a:bodyPr>
          <a:lstStyle/>
          <a:p>
            <a:pPr marL="514350" indent="-514350" eaLnBrk="1" hangingPunct="1">
              <a:buFont typeface="+mj-lt"/>
              <a:buAutoNum type="arabicPeriod"/>
            </a:pPr>
            <a:r>
              <a:rPr lang="fr-FR" sz="3200" b="1" dirty="0">
                <a:latin typeface="+mj-lt"/>
              </a:rPr>
              <a:t>Le CV</a:t>
            </a:r>
          </a:p>
          <a:p>
            <a:pPr marL="514350" indent="-514350" eaLnBrk="1" hangingPunct="1">
              <a:buFont typeface="+mj-lt"/>
              <a:buAutoNum type="arabicPeriod"/>
            </a:pPr>
            <a:r>
              <a:rPr lang="fr-FR" sz="3200" b="1" dirty="0">
                <a:latin typeface="+mj-lt"/>
              </a:rPr>
              <a:t>La lettre de motivation</a:t>
            </a:r>
          </a:p>
          <a:p>
            <a:pPr marL="514350" indent="-514350" eaLnBrk="1" hangingPunct="1">
              <a:buFont typeface="+mj-lt"/>
              <a:buAutoNum type="arabicPeriod"/>
            </a:pPr>
            <a:r>
              <a:rPr lang="fr-FR" sz="3200" b="1" dirty="0">
                <a:latin typeface="+mj-lt"/>
              </a:rPr>
              <a:t>L’entretien</a:t>
            </a:r>
          </a:p>
          <a:p>
            <a:pPr marL="514350" indent="-514350" eaLnBrk="1" hangingPunct="1">
              <a:buFont typeface="+mj-lt"/>
              <a:buAutoNum type="arabicPeriod"/>
            </a:pPr>
            <a:r>
              <a:rPr lang="fr-FR" sz="3200" b="1" dirty="0">
                <a:latin typeface="+mj-lt"/>
              </a:rPr>
              <a:t>Le recrutement vu par l’employeur</a:t>
            </a:r>
          </a:p>
          <a:p>
            <a:pPr marL="514350" indent="-514350" eaLnBrk="1" hangingPunct="1">
              <a:buFont typeface="+mj-lt"/>
              <a:buAutoNum type="arabicPeriod"/>
            </a:pPr>
            <a:r>
              <a:rPr lang="fr-FR" sz="3200" b="1" dirty="0">
                <a:latin typeface="+mj-lt"/>
              </a:rPr>
              <a:t>Les tests</a:t>
            </a:r>
          </a:p>
          <a:p>
            <a:pPr marL="514350" indent="-514350" eaLnBrk="1" hangingPunct="1">
              <a:buFont typeface="+mj-lt"/>
              <a:buAutoNum type="arabicPeriod"/>
            </a:pPr>
            <a:endParaRPr lang="fr-FR" sz="3200" b="1" dirty="0">
              <a:latin typeface="+mj-lt"/>
            </a:endParaRPr>
          </a:p>
          <a:p>
            <a:pPr marL="514350" indent="-514350" eaLnBrk="1" hangingPunct="1">
              <a:buFont typeface="+mj-lt"/>
              <a:buAutoNum type="arabicPeriod"/>
            </a:pPr>
            <a:endParaRPr lang="fr-FR" sz="3200" b="1" dirty="0">
              <a:latin typeface="+mj-lt"/>
            </a:endParaRPr>
          </a:p>
        </p:txBody>
      </p:sp>
      <p:sp>
        <p:nvSpPr>
          <p:cNvPr id="2" name="Espace réservé du numéro de diapositive 1"/>
          <p:cNvSpPr>
            <a:spLocks noGrp="1"/>
          </p:cNvSpPr>
          <p:nvPr>
            <p:ph type="sldNum" sz="quarter" idx="12"/>
          </p:nvPr>
        </p:nvSpPr>
        <p:spPr/>
        <p:txBody>
          <a:bodyPr/>
          <a:lstStyle/>
          <a:p>
            <a:fld id="{6E2D2B3B-882E-40F3-A32F-6DD516915044}" type="slidenum">
              <a:rPr lang="en-US" smtClean="0"/>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au 18"/>
          <p:cNvGraphicFramePr>
            <a:graphicFrameLocks noGrp="1"/>
          </p:cNvGraphicFramePr>
          <p:nvPr>
            <p:extLst>
              <p:ext uri="{D42A27DB-BD31-4B8C-83A1-F6EECF244321}">
                <p14:modId xmlns:p14="http://schemas.microsoft.com/office/powerpoint/2010/main" val="949978336"/>
              </p:ext>
            </p:extLst>
          </p:nvPr>
        </p:nvGraphicFramePr>
        <p:xfrm>
          <a:off x="3059832" y="188640"/>
          <a:ext cx="5000660" cy="6126480"/>
        </p:xfrm>
        <a:graphic>
          <a:graphicData uri="http://schemas.openxmlformats.org/drawingml/2006/table">
            <a:tbl>
              <a:tblPr bandRow="1">
                <a:tableStyleId>{0505E3EF-67EA-436B-97B2-0124C06EBD24}</a:tableStyleId>
              </a:tblPr>
              <a:tblGrid>
                <a:gridCol w="5000660">
                  <a:extLst>
                    <a:ext uri="{9D8B030D-6E8A-4147-A177-3AD203B41FA5}">
                      <a16:colId xmlns:a16="http://schemas.microsoft.com/office/drawing/2014/main" val="20000"/>
                    </a:ext>
                  </a:extLst>
                </a:gridCol>
              </a:tblGrid>
              <a:tr h="571504">
                <a:tc>
                  <a:txBody>
                    <a:bodyPr/>
                    <a:lstStyle/>
                    <a:p>
                      <a:r>
                        <a:rPr lang="fr-FR" sz="1800" dirty="0"/>
                        <a:t>Prénom – Nom</a:t>
                      </a:r>
                    </a:p>
                    <a:p>
                      <a:r>
                        <a:rPr lang="fr-FR" sz="1800" dirty="0"/>
                        <a:t>Adresse</a:t>
                      </a:r>
                    </a:p>
                    <a:p>
                      <a:r>
                        <a:rPr lang="fr-FR" sz="1800" dirty="0"/>
                        <a:t>Téléphone</a:t>
                      </a:r>
                    </a:p>
                    <a:p>
                      <a:r>
                        <a:rPr lang="fr-FR" sz="1800" dirty="0"/>
                        <a:t>Mail</a:t>
                      </a:r>
                    </a:p>
                  </a:txBody>
                  <a:tcPr anchor="ctr"/>
                </a:tc>
                <a:extLst>
                  <a:ext uri="{0D108BD9-81ED-4DB2-BD59-A6C34878D82A}">
                    <a16:rowId xmlns:a16="http://schemas.microsoft.com/office/drawing/2014/main" val="10000"/>
                  </a:ext>
                </a:extLst>
              </a:tr>
              <a:tr h="571262">
                <a:tc>
                  <a:txBody>
                    <a:bodyPr/>
                    <a:lstStyle/>
                    <a:p>
                      <a:r>
                        <a:rPr lang="fr-FR" u="sng" dirty="0"/>
                        <a:t>Expériences</a:t>
                      </a:r>
                      <a:r>
                        <a:rPr lang="fr-FR" u="sng" baseline="0" dirty="0"/>
                        <a:t> professionnelles</a:t>
                      </a:r>
                      <a:br>
                        <a:rPr lang="fr-FR" baseline="0" dirty="0"/>
                      </a:br>
                      <a:endParaRPr lang="fr-FR" baseline="0" dirty="0"/>
                    </a:p>
                    <a:p>
                      <a:r>
                        <a:rPr lang="fr-FR" baseline="0" dirty="0"/>
                        <a:t>Intitulé du poste – Nom de l’employeur – Lieu de travail – Dates de l’emploi</a:t>
                      </a:r>
                    </a:p>
                    <a:p>
                      <a:pPr>
                        <a:buFont typeface="Arial" pitchFamily="34" charset="0"/>
                        <a:buNone/>
                      </a:pPr>
                      <a:r>
                        <a:rPr lang="fr-FR" baseline="0" dirty="0"/>
                        <a:t>Missions et réalisations = compétences</a:t>
                      </a:r>
                      <a:br>
                        <a:rPr lang="fr-FR" baseline="0" dirty="0"/>
                      </a:br>
                      <a:endParaRPr lang="fr-FR" dirty="0">
                        <a:solidFill>
                          <a:schemeClr val="tx1"/>
                        </a:solidFill>
                      </a:endParaRPr>
                    </a:p>
                  </a:txBody>
                  <a:tcPr anchor="ctr"/>
                </a:tc>
                <a:extLst>
                  <a:ext uri="{0D108BD9-81ED-4DB2-BD59-A6C34878D82A}">
                    <a16:rowId xmlns:a16="http://schemas.microsoft.com/office/drawing/2014/main" val="10001"/>
                  </a:ext>
                </a:extLst>
              </a:tr>
              <a:tr h="571988">
                <a:tc>
                  <a:txBody>
                    <a:bodyPr/>
                    <a:lstStyle/>
                    <a:p>
                      <a:r>
                        <a:rPr lang="fr-FR" u="sng" dirty="0"/>
                        <a:t>Formation</a:t>
                      </a:r>
                    </a:p>
                    <a:p>
                      <a:endParaRPr lang="fr-FR" dirty="0"/>
                    </a:p>
                    <a:p>
                      <a:r>
                        <a:rPr lang="fr-FR" dirty="0"/>
                        <a:t>Diplômes obtenus – Etablissement – Lieu - Date</a:t>
                      </a:r>
                    </a:p>
                    <a:p>
                      <a:r>
                        <a:rPr lang="fr-FR" dirty="0"/>
                        <a:t>Logiciels maîtrisés</a:t>
                      </a:r>
                    </a:p>
                    <a:p>
                      <a:r>
                        <a:rPr lang="fr-FR" dirty="0"/>
                        <a:t>Niveaux</a:t>
                      </a:r>
                      <a:r>
                        <a:rPr lang="fr-FR" baseline="0" dirty="0"/>
                        <a:t> de langues</a:t>
                      </a:r>
                      <a:br>
                        <a:rPr lang="fr-FR" dirty="0"/>
                      </a:br>
                      <a:endParaRPr lang="fr-FR" dirty="0">
                        <a:solidFill>
                          <a:schemeClr val="tx1"/>
                        </a:solidFill>
                      </a:endParaRPr>
                    </a:p>
                  </a:txBody>
                  <a:tcPr anchor="ctr"/>
                </a:tc>
                <a:extLst>
                  <a:ext uri="{0D108BD9-81ED-4DB2-BD59-A6C34878D82A}">
                    <a16:rowId xmlns:a16="http://schemas.microsoft.com/office/drawing/2014/main" val="10002"/>
                  </a:ext>
                </a:extLst>
              </a:tr>
              <a:tr h="500066">
                <a:tc>
                  <a:txBody>
                    <a:bodyPr/>
                    <a:lstStyle/>
                    <a:p>
                      <a:r>
                        <a:rPr lang="fr-FR" u="sng" dirty="0"/>
                        <a:t>Informations complémentaires</a:t>
                      </a:r>
                    </a:p>
                    <a:p>
                      <a:endParaRPr lang="fr-FR" dirty="0"/>
                    </a:p>
                    <a:p>
                      <a:r>
                        <a:rPr lang="fr-FR" dirty="0"/>
                        <a:t>Permis B et</a:t>
                      </a:r>
                      <a:r>
                        <a:rPr lang="fr-FR" baseline="0" dirty="0"/>
                        <a:t> véhicule personnel</a:t>
                      </a:r>
                      <a:endParaRPr lang="fr-FR" dirty="0"/>
                    </a:p>
                    <a:p>
                      <a:r>
                        <a:rPr lang="fr-FR" dirty="0"/>
                        <a:t>Implications associatives</a:t>
                      </a:r>
                    </a:p>
                    <a:p>
                      <a:r>
                        <a:rPr lang="fr-FR" dirty="0"/>
                        <a:t>Centres</a:t>
                      </a:r>
                      <a:r>
                        <a:rPr lang="fr-FR" baseline="0" dirty="0"/>
                        <a:t> d’intérêts et l</a:t>
                      </a:r>
                      <a:r>
                        <a:rPr lang="fr-FR" dirty="0"/>
                        <a:t>oisirs pertinents</a:t>
                      </a:r>
                      <a:endParaRPr lang="fr-FR" dirty="0">
                        <a:solidFill>
                          <a:schemeClr val="tx1"/>
                        </a:solidFill>
                      </a:endParaRPr>
                    </a:p>
                  </a:txBody>
                  <a:tcPr anchor="ctr"/>
                </a:tc>
                <a:extLst>
                  <a:ext uri="{0D108BD9-81ED-4DB2-BD59-A6C34878D82A}">
                    <a16:rowId xmlns:a16="http://schemas.microsoft.com/office/drawing/2014/main" val="10003"/>
                  </a:ext>
                </a:extLst>
              </a:tr>
            </a:tbl>
          </a:graphicData>
        </a:graphic>
      </p:graphicFrame>
      <p:sp>
        <p:nvSpPr>
          <p:cNvPr id="4" name="Espace réservé du numéro de diapositive 3"/>
          <p:cNvSpPr>
            <a:spLocks noGrp="1"/>
          </p:cNvSpPr>
          <p:nvPr>
            <p:ph type="sldNum" sz="quarter" idx="12"/>
          </p:nvPr>
        </p:nvSpPr>
        <p:spPr/>
        <p:txBody>
          <a:bodyPr/>
          <a:lstStyle/>
          <a:p>
            <a:fld id="{6E2D2B3B-882E-40F3-A32F-6DD516915044}" type="slidenum">
              <a:rPr lang="en-US" smtClean="0"/>
              <a:pPr/>
              <a:t>10</a:t>
            </a:fld>
            <a:endParaRPr lang="en-US"/>
          </a:p>
        </p:txBody>
      </p:sp>
      <p:sp>
        <p:nvSpPr>
          <p:cNvPr id="2" name="ZoneTexte 1">
            <a:extLst>
              <a:ext uri="{FF2B5EF4-FFF2-40B4-BE49-F238E27FC236}">
                <a16:creationId xmlns:a16="http://schemas.microsoft.com/office/drawing/2014/main" id="{6FA95BAC-9E15-40F4-A0D7-113BEDA679E3}"/>
              </a:ext>
            </a:extLst>
          </p:cNvPr>
          <p:cNvSpPr txBox="1"/>
          <p:nvPr/>
        </p:nvSpPr>
        <p:spPr>
          <a:xfrm>
            <a:off x="611560" y="188640"/>
            <a:ext cx="2159566" cy="369332"/>
          </a:xfrm>
          <a:prstGeom prst="rect">
            <a:avLst/>
          </a:prstGeom>
          <a:noFill/>
        </p:spPr>
        <p:txBody>
          <a:bodyPr wrap="none" rtlCol="0">
            <a:spAutoFit/>
          </a:bodyPr>
          <a:lstStyle/>
          <a:p>
            <a:r>
              <a:rPr lang="fr-FR" b="1" dirty="0">
                <a:solidFill>
                  <a:schemeClr val="accent5">
                    <a:lumMod val="50000"/>
                  </a:schemeClr>
                </a:solidFill>
              </a:rPr>
              <a:t>Items obligatoires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FB5263-D765-4EF7-B917-0040BF848754}"/>
              </a:ext>
            </a:extLst>
          </p:cNvPr>
          <p:cNvSpPr>
            <a:spLocks noGrp="1"/>
          </p:cNvSpPr>
          <p:nvPr>
            <p:ph type="title"/>
          </p:nvPr>
        </p:nvSpPr>
        <p:spPr/>
        <p:txBody>
          <a:bodyPr/>
          <a:lstStyle/>
          <a:p>
            <a:r>
              <a:rPr lang="fr-FR" dirty="0"/>
              <a:t>Europass, </a:t>
            </a:r>
            <a:r>
              <a:rPr lang="fr-FR" dirty="0" err="1"/>
              <a:t>LorFolio</a:t>
            </a:r>
            <a:r>
              <a:rPr lang="fr-FR" dirty="0"/>
              <a:t>, …</a:t>
            </a:r>
          </a:p>
        </p:txBody>
      </p:sp>
      <p:sp>
        <p:nvSpPr>
          <p:cNvPr id="3" name="Espace réservé du contenu 2">
            <a:extLst>
              <a:ext uri="{FF2B5EF4-FFF2-40B4-BE49-F238E27FC236}">
                <a16:creationId xmlns:a16="http://schemas.microsoft.com/office/drawing/2014/main" id="{6E77AD96-BCED-4408-BE21-337FC72D4C3E}"/>
              </a:ext>
            </a:extLst>
          </p:cNvPr>
          <p:cNvSpPr>
            <a:spLocks noGrp="1"/>
          </p:cNvSpPr>
          <p:nvPr>
            <p:ph idx="1"/>
          </p:nvPr>
        </p:nvSpPr>
        <p:spPr>
          <a:xfrm>
            <a:off x="457200" y="1600200"/>
            <a:ext cx="7620000" cy="1540768"/>
          </a:xfrm>
        </p:spPr>
        <p:txBody>
          <a:bodyPr/>
          <a:lstStyle/>
          <a:p>
            <a:r>
              <a:rPr lang="fr-FR" dirty="0">
                <a:solidFill>
                  <a:srgbClr val="990000"/>
                </a:solidFill>
                <a:hlinkClick r:id="rId2">
                  <a:extLst>
                    <a:ext uri="{A12FA001-AC4F-418D-AE19-62706E023703}">
                      <ahyp:hlinkClr xmlns:ahyp="http://schemas.microsoft.com/office/drawing/2018/hyperlinkcolor" val="tx"/>
                    </a:ext>
                  </a:extLst>
                </a:hlinkClick>
              </a:rPr>
              <a:t>https://europass.cedefop.europa.eu/fr</a:t>
            </a:r>
            <a:endParaRPr lang="fr-FR" dirty="0">
              <a:solidFill>
                <a:srgbClr val="990000"/>
              </a:solidFill>
            </a:endParaRPr>
          </a:p>
          <a:p>
            <a:endParaRPr lang="fr-FR" dirty="0">
              <a:solidFill>
                <a:srgbClr val="990000"/>
              </a:solidFill>
            </a:endParaRPr>
          </a:p>
          <a:p>
            <a:endParaRPr lang="fr-FR" dirty="0"/>
          </a:p>
          <a:p>
            <a:pPr marL="114300" indent="0">
              <a:buNone/>
            </a:pPr>
            <a:endParaRPr lang="fr-FR" dirty="0"/>
          </a:p>
        </p:txBody>
      </p:sp>
      <p:sp>
        <p:nvSpPr>
          <p:cNvPr id="4" name="Espace réservé du numéro de diapositive 3">
            <a:extLst>
              <a:ext uri="{FF2B5EF4-FFF2-40B4-BE49-F238E27FC236}">
                <a16:creationId xmlns:a16="http://schemas.microsoft.com/office/drawing/2014/main" id="{C6747CED-268E-437C-AAE4-1EEB139AA678}"/>
              </a:ext>
            </a:extLst>
          </p:cNvPr>
          <p:cNvSpPr>
            <a:spLocks noGrp="1"/>
          </p:cNvSpPr>
          <p:nvPr>
            <p:ph type="sldNum" sz="quarter" idx="12"/>
          </p:nvPr>
        </p:nvSpPr>
        <p:spPr/>
        <p:txBody>
          <a:bodyPr/>
          <a:lstStyle/>
          <a:p>
            <a:fld id="{6E2D2B3B-882E-40F3-A32F-6DD516915044}" type="slidenum">
              <a:rPr lang="en-US" smtClean="0"/>
              <a:pPr/>
              <a:t>11</a:t>
            </a:fld>
            <a:endParaRPr lang="en-US"/>
          </a:p>
        </p:txBody>
      </p:sp>
      <p:pic>
        <p:nvPicPr>
          <p:cNvPr id="6" name="Graphique 5">
            <a:extLst>
              <a:ext uri="{FF2B5EF4-FFF2-40B4-BE49-F238E27FC236}">
                <a16:creationId xmlns:a16="http://schemas.microsoft.com/office/drawing/2014/main" id="{38E76357-2201-4CC5-B66D-D661A0E22E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593" y="2204864"/>
            <a:ext cx="2520280" cy="708829"/>
          </a:xfrm>
          <a:prstGeom prst="rect">
            <a:avLst/>
          </a:prstGeom>
        </p:spPr>
      </p:pic>
      <p:pic>
        <p:nvPicPr>
          <p:cNvPr id="7" name="Image 6">
            <a:extLst>
              <a:ext uri="{FF2B5EF4-FFF2-40B4-BE49-F238E27FC236}">
                <a16:creationId xmlns:a16="http://schemas.microsoft.com/office/drawing/2014/main" id="{82284458-6C13-4492-BA0B-69BF547A6C8A}"/>
              </a:ext>
            </a:extLst>
          </p:cNvPr>
          <p:cNvPicPr>
            <a:picLocks noChangeAspect="1"/>
          </p:cNvPicPr>
          <p:nvPr/>
        </p:nvPicPr>
        <p:blipFill>
          <a:blip r:embed="rId5"/>
          <a:stretch>
            <a:fillRect/>
          </a:stretch>
        </p:blipFill>
        <p:spPr>
          <a:xfrm>
            <a:off x="4860032" y="2076655"/>
            <a:ext cx="1944216" cy="965246"/>
          </a:xfrm>
          <a:prstGeom prst="rect">
            <a:avLst/>
          </a:prstGeom>
        </p:spPr>
      </p:pic>
      <p:sp>
        <p:nvSpPr>
          <p:cNvPr id="5" name="Rectangle 4">
            <a:extLst>
              <a:ext uri="{FF2B5EF4-FFF2-40B4-BE49-F238E27FC236}">
                <a16:creationId xmlns:a16="http://schemas.microsoft.com/office/drawing/2014/main" id="{F5E7D26F-378E-4319-BD5E-0F55ED866AD4}"/>
              </a:ext>
            </a:extLst>
          </p:cNvPr>
          <p:cNvSpPr/>
          <p:nvPr/>
        </p:nvSpPr>
        <p:spPr>
          <a:xfrm>
            <a:off x="3923928" y="3050885"/>
            <a:ext cx="4057586" cy="369332"/>
          </a:xfrm>
          <a:prstGeom prst="rect">
            <a:avLst/>
          </a:prstGeom>
        </p:spPr>
        <p:txBody>
          <a:bodyPr wrap="none">
            <a:spAutoFit/>
          </a:bodyPr>
          <a:lstStyle/>
          <a:p>
            <a:r>
              <a:rPr lang="fr-FR" dirty="0">
                <a:solidFill>
                  <a:srgbClr val="990000"/>
                </a:solidFill>
                <a:hlinkClick r:id="rId6">
                  <a:extLst>
                    <a:ext uri="{A12FA001-AC4F-418D-AE19-62706E023703}">
                      <ahyp:hlinkClr xmlns:ahyp="http://schemas.microsoft.com/office/drawing/2018/hyperlinkcolor" val="tx"/>
                    </a:ext>
                  </a:extLst>
                </a:hlinkClick>
              </a:rPr>
              <a:t>https://www.lorfolio.fr/#onepage-home</a:t>
            </a:r>
            <a:endParaRPr lang="fr-FR" dirty="0">
              <a:solidFill>
                <a:srgbClr val="990000"/>
              </a:solidFill>
            </a:endParaRPr>
          </a:p>
        </p:txBody>
      </p:sp>
      <p:sp>
        <p:nvSpPr>
          <p:cNvPr id="8" name="Rectangle 7">
            <a:extLst>
              <a:ext uri="{FF2B5EF4-FFF2-40B4-BE49-F238E27FC236}">
                <a16:creationId xmlns:a16="http://schemas.microsoft.com/office/drawing/2014/main" id="{372B0636-E84B-4DF2-A78B-884556C944AB}"/>
              </a:ext>
            </a:extLst>
          </p:cNvPr>
          <p:cNvSpPr/>
          <p:nvPr/>
        </p:nvSpPr>
        <p:spPr>
          <a:xfrm>
            <a:off x="3779912" y="5477748"/>
            <a:ext cx="2621295" cy="369332"/>
          </a:xfrm>
          <a:prstGeom prst="rect">
            <a:avLst/>
          </a:prstGeom>
        </p:spPr>
        <p:txBody>
          <a:bodyPr wrap="none">
            <a:spAutoFit/>
          </a:bodyPr>
          <a:lstStyle/>
          <a:p>
            <a:r>
              <a:rPr lang="fr-FR" u="sng" dirty="0">
                <a:solidFill>
                  <a:srgbClr val="990000"/>
                </a:solidFill>
                <a:hlinkClick r:id="rId7"/>
              </a:rPr>
              <a:t>https://cvdesignr.com/fr</a:t>
            </a:r>
            <a:r>
              <a:rPr lang="fr-FR" u="sng" dirty="0">
                <a:solidFill>
                  <a:srgbClr val="990000"/>
                </a:solidFill>
              </a:rPr>
              <a:t> </a:t>
            </a:r>
          </a:p>
        </p:txBody>
      </p:sp>
      <p:pic>
        <p:nvPicPr>
          <p:cNvPr id="10" name="Image 9">
            <a:hlinkClick r:id="rId7"/>
            <a:extLst>
              <a:ext uri="{FF2B5EF4-FFF2-40B4-BE49-F238E27FC236}">
                <a16:creationId xmlns:a16="http://schemas.microsoft.com/office/drawing/2014/main" id="{1CC2C7E2-6FD5-47ED-A7E0-B7A79DE5BF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4707" y="4007081"/>
            <a:ext cx="1390650" cy="1371600"/>
          </a:xfrm>
          <a:prstGeom prst="rect">
            <a:avLst/>
          </a:prstGeom>
        </p:spPr>
      </p:pic>
    </p:spTree>
    <p:extLst>
      <p:ext uri="{BB962C8B-B14F-4D97-AF65-F5344CB8AC3E}">
        <p14:creationId xmlns:p14="http://schemas.microsoft.com/office/powerpoint/2010/main" val="152941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fr-FR" dirty="0"/>
              <a:t>1.2 </a:t>
            </a:r>
            <a:br>
              <a:rPr lang="fr-FR" dirty="0"/>
            </a:br>
            <a:r>
              <a:rPr lang="fr-FR" dirty="0"/>
              <a:t>La lettre </a:t>
            </a:r>
            <a:br>
              <a:rPr lang="fr-FR" dirty="0"/>
            </a:br>
            <a:r>
              <a:rPr lang="fr-FR" dirty="0"/>
              <a:t>de motivation</a:t>
            </a:r>
          </a:p>
        </p:txBody>
      </p:sp>
      <p:sp>
        <p:nvSpPr>
          <p:cNvPr id="9" name="Sous-titre 8"/>
          <p:cNvSpPr>
            <a:spLocks noGrp="1"/>
          </p:cNvSpPr>
          <p:nvPr>
            <p:ph type="subTitle"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6E2D2B3B-882E-40F3-A32F-6DD516915044}" type="slidenum">
              <a:rPr lang="en-US" smtClean="0"/>
              <a:pPr/>
              <a:t>12</a:t>
            </a:fld>
            <a:endParaRPr lang="en-US"/>
          </a:p>
        </p:txBody>
      </p:sp>
      <p:sp>
        <p:nvSpPr>
          <p:cNvPr id="31747" name="Text Box 18"/>
          <p:cNvSpPr txBox="1">
            <a:spLocks noChangeArrowheads="1"/>
          </p:cNvSpPr>
          <p:nvPr/>
        </p:nvSpPr>
        <p:spPr bwMode="auto">
          <a:xfrm>
            <a:off x="2498725" y="5070475"/>
            <a:ext cx="2682875" cy="457200"/>
          </a:xfrm>
          <a:prstGeom prst="rect">
            <a:avLst/>
          </a:prstGeom>
          <a:noFill/>
          <a:ln w="9525">
            <a:noFill/>
            <a:miter lim="800000"/>
            <a:headEnd/>
            <a:tailEnd/>
          </a:ln>
        </p:spPr>
        <p:txBody>
          <a:bodyPr>
            <a:spAutoFit/>
          </a:bodyPr>
          <a:lstStyle/>
          <a:p>
            <a:endParaRPr lang="fr-F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fr-FR"/>
              <a:t>Une lettre pour un emploi</a:t>
            </a:r>
            <a:endParaRPr lang="fr-FR" dirty="0"/>
          </a:p>
        </p:txBody>
      </p:sp>
      <p:sp>
        <p:nvSpPr>
          <p:cNvPr id="26628" name="Rectangle 3"/>
          <p:cNvSpPr>
            <a:spLocks noGrp="1" noChangeArrowheads="1"/>
          </p:cNvSpPr>
          <p:nvPr>
            <p:ph idx="1"/>
          </p:nvPr>
        </p:nvSpPr>
        <p:spPr/>
        <p:txBody>
          <a:bodyPr>
            <a:normAutofit fontScale="92500"/>
          </a:bodyPr>
          <a:lstStyle/>
          <a:p>
            <a:r>
              <a:rPr lang="fr-FR" dirty="0"/>
              <a:t>La lettre de motivation peut être une candidature spontanée ou une réponse reprenant les termes de l’annonce (effet miroir)</a:t>
            </a:r>
          </a:p>
          <a:p>
            <a:endParaRPr lang="fr-FR" dirty="0"/>
          </a:p>
          <a:p>
            <a:r>
              <a:rPr lang="fr-FR" dirty="0"/>
              <a:t>La lettre doit être personnalisée en fonction de chaque entreprise.</a:t>
            </a:r>
          </a:p>
          <a:p>
            <a:endParaRPr lang="fr-FR" dirty="0"/>
          </a:p>
          <a:p>
            <a:r>
              <a:rPr lang="fr-FR" dirty="0"/>
              <a:t>Elle doit être manuscrite si le recruteur vous le demande. Si la candidature peut s’envoyer par mail alors la lettre n’a pas besoin d’être manuscrite.</a:t>
            </a:r>
            <a:br>
              <a:rPr lang="fr-FR" dirty="0"/>
            </a:br>
            <a:endParaRPr lang="fr-FR" dirty="0"/>
          </a:p>
          <a:p>
            <a:r>
              <a:rPr lang="fr-FR" dirty="0"/>
              <a:t>La structure de la lettre doit toujours être identique :</a:t>
            </a:r>
          </a:p>
          <a:p>
            <a:pPr lvl="1"/>
            <a:r>
              <a:rPr lang="fr-FR" b="1" dirty="0">
                <a:solidFill>
                  <a:srgbClr val="FF0000"/>
                </a:solidFill>
              </a:rPr>
              <a:t>Vous : Qu’est-ce qui m’intéresse dans votre activité ? Dans le poste que vous proposez ?</a:t>
            </a:r>
          </a:p>
          <a:p>
            <a:pPr lvl="1"/>
            <a:r>
              <a:rPr lang="fr-FR" b="1" dirty="0">
                <a:solidFill>
                  <a:srgbClr val="FF0000"/>
                </a:solidFill>
              </a:rPr>
              <a:t>Moi : En quoi suis-je le candidat qui répond à vos attentes ?</a:t>
            </a:r>
          </a:p>
          <a:p>
            <a:pPr lvl="1"/>
            <a:r>
              <a:rPr lang="fr-FR" b="1" dirty="0">
                <a:solidFill>
                  <a:srgbClr val="FF0000"/>
                </a:solidFill>
              </a:rPr>
              <a:t>Nous : Accordez-moi un entretien pour vous en faire la preuve.</a:t>
            </a:r>
          </a:p>
          <a:p>
            <a:pPr lvl="1"/>
            <a:endParaRPr lang="fr-FR" dirty="0"/>
          </a:p>
        </p:txBody>
      </p:sp>
      <p:sp>
        <p:nvSpPr>
          <p:cNvPr id="2" name="Espace réservé du numéro de diapositive 1"/>
          <p:cNvSpPr>
            <a:spLocks noGrp="1"/>
          </p:cNvSpPr>
          <p:nvPr>
            <p:ph type="sldNum" sz="quarter" idx="12"/>
          </p:nvPr>
        </p:nvSpPr>
        <p:spPr/>
        <p:txBody>
          <a:bodyPr/>
          <a:lstStyle/>
          <a:p>
            <a:fld id="{6E2D2B3B-882E-40F3-A32F-6DD516915044}"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au 18"/>
          <p:cNvGraphicFramePr>
            <a:graphicFrameLocks noGrp="1"/>
          </p:cNvGraphicFramePr>
          <p:nvPr>
            <p:extLst>
              <p:ext uri="{D42A27DB-BD31-4B8C-83A1-F6EECF244321}">
                <p14:modId xmlns:p14="http://schemas.microsoft.com/office/powerpoint/2010/main" val="2412437889"/>
              </p:ext>
            </p:extLst>
          </p:nvPr>
        </p:nvGraphicFramePr>
        <p:xfrm>
          <a:off x="1619672" y="620688"/>
          <a:ext cx="5000660" cy="5635256"/>
        </p:xfrm>
        <a:graphic>
          <a:graphicData uri="http://schemas.openxmlformats.org/drawingml/2006/table">
            <a:tbl>
              <a:tblPr bandRow="1">
                <a:tableStyleId>{0505E3EF-67EA-436B-97B2-0124C06EBD24}</a:tableStyleId>
              </a:tblPr>
              <a:tblGrid>
                <a:gridCol w="2500330">
                  <a:extLst>
                    <a:ext uri="{9D8B030D-6E8A-4147-A177-3AD203B41FA5}">
                      <a16:colId xmlns:a16="http://schemas.microsoft.com/office/drawing/2014/main" val="20000"/>
                    </a:ext>
                  </a:extLst>
                </a:gridCol>
                <a:gridCol w="2500330">
                  <a:extLst>
                    <a:ext uri="{9D8B030D-6E8A-4147-A177-3AD203B41FA5}">
                      <a16:colId xmlns:a16="http://schemas.microsoft.com/office/drawing/2014/main" val="20001"/>
                    </a:ext>
                  </a:extLst>
                </a:gridCol>
              </a:tblGrid>
              <a:tr h="571504">
                <a:tc gridSpan="2">
                  <a:txBody>
                    <a:bodyPr/>
                    <a:lstStyle/>
                    <a:p>
                      <a:r>
                        <a:rPr lang="fr-FR" dirty="0"/>
                        <a:t>Expéditeur</a:t>
                      </a:r>
                      <a:endParaRPr lang="fr-FR" dirty="0">
                        <a:solidFill>
                          <a:schemeClr val="tx1"/>
                        </a:solidFill>
                      </a:endParaRPr>
                    </a:p>
                  </a:txBody>
                  <a:tcPr anchor="ctr"/>
                </a:tc>
                <a:tc hMerge="1">
                  <a:txBody>
                    <a:bodyPr/>
                    <a:lstStyle/>
                    <a:p>
                      <a:endParaRPr lang="fr-FR" dirty="0">
                        <a:solidFill>
                          <a:schemeClr val="tx1"/>
                        </a:solidFill>
                      </a:endParaRPr>
                    </a:p>
                  </a:txBody>
                  <a:tcPr/>
                </a:tc>
                <a:extLst>
                  <a:ext uri="{0D108BD9-81ED-4DB2-BD59-A6C34878D82A}">
                    <a16:rowId xmlns:a16="http://schemas.microsoft.com/office/drawing/2014/main" val="10000"/>
                  </a:ext>
                </a:extLst>
              </a:tr>
              <a:tr h="562934">
                <a:tc>
                  <a:txBody>
                    <a:bodyPr/>
                    <a:lstStyle/>
                    <a:p>
                      <a:endParaRPr lang="fr-FR" dirty="0">
                        <a:solidFill>
                          <a:schemeClr val="tx1"/>
                        </a:solidFill>
                      </a:endParaRPr>
                    </a:p>
                  </a:txBody>
                  <a:tcPr anchor="ctr"/>
                </a:tc>
                <a:tc>
                  <a:txBody>
                    <a:bodyPr/>
                    <a:lstStyle/>
                    <a:p>
                      <a:r>
                        <a:rPr lang="fr-FR" dirty="0"/>
                        <a:t>Destinataire</a:t>
                      </a:r>
                      <a:endParaRPr lang="fr-FR" dirty="0">
                        <a:solidFill>
                          <a:schemeClr val="tx1"/>
                        </a:solidFill>
                      </a:endParaRPr>
                    </a:p>
                  </a:txBody>
                  <a:tcPr anchor="ctr"/>
                </a:tc>
                <a:extLst>
                  <a:ext uri="{0D108BD9-81ED-4DB2-BD59-A6C34878D82A}">
                    <a16:rowId xmlns:a16="http://schemas.microsoft.com/office/drawing/2014/main" val="10001"/>
                  </a:ext>
                </a:extLst>
              </a:tr>
              <a:tr h="571504">
                <a:tc>
                  <a:txBody>
                    <a:bodyPr/>
                    <a:lstStyle/>
                    <a:p>
                      <a:endParaRPr lang="fr-FR" dirty="0">
                        <a:solidFill>
                          <a:schemeClr val="tx1"/>
                        </a:solidFill>
                      </a:endParaRPr>
                    </a:p>
                  </a:txBody>
                  <a:tcPr anchor="ctr"/>
                </a:tc>
                <a:tc>
                  <a:txBody>
                    <a:bodyPr/>
                    <a:lstStyle/>
                    <a:p>
                      <a:r>
                        <a:rPr lang="fr-FR" dirty="0"/>
                        <a:t>Lieu et</a:t>
                      </a:r>
                      <a:r>
                        <a:rPr lang="fr-FR" baseline="0" dirty="0"/>
                        <a:t> date</a:t>
                      </a:r>
                      <a:endParaRPr lang="fr-FR" dirty="0">
                        <a:solidFill>
                          <a:schemeClr val="tx1"/>
                        </a:solidFill>
                      </a:endParaRPr>
                    </a:p>
                  </a:txBody>
                  <a:tcPr anchor="ctr"/>
                </a:tc>
                <a:extLst>
                  <a:ext uri="{0D108BD9-81ED-4DB2-BD59-A6C34878D82A}">
                    <a16:rowId xmlns:a16="http://schemas.microsoft.com/office/drawing/2014/main" val="10002"/>
                  </a:ext>
                </a:extLst>
              </a:tr>
              <a:tr h="579832">
                <a:tc gridSpan="2">
                  <a:txBody>
                    <a:bodyPr/>
                    <a:lstStyle/>
                    <a:p>
                      <a:r>
                        <a:rPr lang="fr-FR" dirty="0"/>
                        <a:t>Objet</a:t>
                      </a:r>
                      <a:endParaRPr lang="fr-FR" dirty="0">
                        <a:solidFill>
                          <a:schemeClr val="tx1"/>
                        </a:solidFill>
                      </a:endParaRPr>
                    </a:p>
                  </a:txBody>
                  <a:tcPr anchor="ctr"/>
                </a:tc>
                <a:tc hMerge="1">
                  <a:txBody>
                    <a:bodyPr/>
                    <a:lstStyle/>
                    <a:p>
                      <a:endParaRPr lang="fr-FR" dirty="0">
                        <a:solidFill>
                          <a:schemeClr val="tx1"/>
                        </a:solidFill>
                      </a:endParaRPr>
                    </a:p>
                  </a:txBody>
                  <a:tcPr/>
                </a:tc>
                <a:extLst>
                  <a:ext uri="{0D108BD9-81ED-4DB2-BD59-A6C34878D82A}">
                    <a16:rowId xmlns:a16="http://schemas.microsoft.com/office/drawing/2014/main" val="10003"/>
                  </a:ext>
                </a:extLst>
              </a:tr>
              <a:tr h="571262">
                <a:tc gridSpan="2">
                  <a:txBody>
                    <a:bodyPr/>
                    <a:lstStyle/>
                    <a:p>
                      <a:r>
                        <a:rPr lang="fr-FR" dirty="0"/>
                        <a:t>Interpellation</a:t>
                      </a:r>
                      <a:endParaRPr lang="fr-FR" dirty="0">
                        <a:solidFill>
                          <a:schemeClr val="tx1"/>
                        </a:solidFill>
                      </a:endParaRPr>
                    </a:p>
                  </a:txBody>
                  <a:tcPr anchor="ctr"/>
                </a:tc>
                <a:tc hMerge="1">
                  <a:txBody>
                    <a:bodyPr/>
                    <a:lstStyle/>
                    <a:p>
                      <a:endParaRPr lang="fr-FR" dirty="0">
                        <a:solidFill>
                          <a:schemeClr val="tx1"/>
                        </a:solidFill>
                      </a:endParaRPr>
                    </a:p>
                  </a:txBody>
                  <a:tcPr/>
                </a:tc>
                <a:extLst>
                  <a:ext uri="{0D108BD9-81ED-4DB2-BD59-A6C34878D82A}">
                    <a16:rowId xmlns:a16="http://schemas.microsoft.com/office/drawing/2014/main" val="10004"/>
                  </a:ext>
                </a:extLst>
              </a:tr>
              <a:tr h="571988">
                <a:tc gridSpan="2">
                  <a:txBody>
                    <a:bodyPr/>
                    <a:lstStyle/>
                    <a:p>
                      <a:r>
                        <a:rPr lang="fr-FR" dirty="0"/>
                        <a:t>Intérêt pour l’entreprise (vous)</a:t>
                      </a:r>
                      <a:endParaRPr lang="fr-FR" dirty="0">
                        <a:solidFill>
                          <a:schemeClr val="tx1"/>
                        </a:solidFill>
                      </a:endParaRPr>
                    </a:p>
                  </a:txBody>
                  <a:tcPr anchor="ctr"/>
                </a:tc>
                <a:tc hMerge="1">
                  <a:txBody>
                    <a:bodyPr/>
                    <a:lstStyle/>
                    <a:p>
                      <a:endParaRPr lang="fr-FR" dirty="0"/>
                    </a:p>
                  </a:txBody>
                  <a:tcPr/>
                </a:tc>
                <a:extLst>
                  <a:ext uri="{0D108BD9-81ED-4DB2-BD59-A6C34878D82A}">
                    <a16:rowId xmlns:a16="http://schemas.microsoft.com/office/drawing/2014/main" val="10005"/>
                  </a:ext>
                </a:extLst>
              </a:tr>
              <a:tr h="500066">
                <a:tc gridSpan="2">
                  <a:txBody>
                    <a:bodyPr/>
                    <a:lstStyle/>
                    <a:p>
                      <a:r>
                        <a:rPr lang="fr-FR" dirty="0"/>
                        <a:t>Présentation</a:t>
                      </a:r>
                      <a:r>
                        <a:rPr lang="fr-FR" baseline="0" dirty="0"/>
                        <a:t> du candidat (moi)</a:t>
                      </a:r>
                      <a:endParaRPr lang="fr-FR" dirty="0">
                        <a:solidFill>
                          <a:schemeClr val="tx1"/>
                        </a:solidFill>
                      </a:endParaRPr>
                    </a:p>
                  </a:txBody>
                  <a:tcPr anchor="ctr"/>
                </a:tc>
                <a:tc hMerge="1">
                  <a:txBody>
                    <a:bodyPr/>
                    <a:lstStyle/>
                    <a:p>
                      <a:endParaRPr lang="fr-FR" dirty="0"/>
                    </a:p>
                  </a:txBody>
                  <a:tcPr/>
                </a:tc>
                <a:extLst>
                  <a:ext uri="{0D108BD9-81ED-4DB2-BD59-A6C34878D82A}">
                    <a16:rowId xmlns:a16="http://schemas.microsoft.com/office/drawing/2014/main" val="10006"/>
                  </a:ext>
                </a:extLst>
              </a:tr>
              <a:tr h="571504">
                <a:tc gridSpan="2">
                  <a:txBody>
                    <a:bodyPr/>
                    <a:lstStyle/>
                    <a:p>
                      <a:r>
                        <a:rPr lang="fr-FR" dirty="0"/>
                        <a:t>Demande d’entretien (nous)</a:t>
                      </a:r>
                      <a:endParaRPr lang="fr-FR" dirty="0">
                        <a:solidFill>
                          <a:schemeClr val="tx1"/>
                        </a:solidFill>
                      </a:endParaRPr>
                    </a:p>
                  </a:txBody>
                  <a:tcPr anchor="ctr"/>
                </a:tc>
                <a:tc hMerge="1">
                  <a:txBody>
                    <a:bodyPr/>
                    <a:lstStyle/>
                    <a:p>
                      <a:endParaRPr lang="fr-FR" dirty="0"/>
                    </a:p>
                  </a:txBody>
                  <a:tcPr/>
                </a:tc>
                <a:extLst>
                  <a:ext uri="{0D108BD9-81ED-4DB2-BD59-A6C34878D82A}">
                    <a16:rowId xmlns:a16="http://schemas.microsoft.com/office/drawing/2014/main" val="10007"/>
                  </a:ext>
                </a:extLst>
              </a:tr>
              <a:tr h="562674">
                <a:tc gridSpan="2">
                  <a:txBody>
                    <a:bodyPr/>
                    <a:lstStyle/>
                    <a:p>
                      <a:r>
                        <a:rPr lang="fr-FR" dirty="0"/>
                        <a:t>Formule de politesse</a:t>
                      </a:r>
                      <a:endParaRPr lang="fr-FR" dirty="0">
                        <a:solidFill>
                          <a:schemeClr val="tx1"/>
                        </a:solidFill>
                      </a:endParaRPr>
                    </a:p>
                  </a:txBody>
                  <a:tcPr anchor="ctr"/>
                </a:tc>
                <a:tc hMerge="1">
                  <a:txBody>
                    <a:bodyPr/>
                    <a:lstStyle/>
                    <a:p>
                      <a:endParaRPr lang="fr-FR" dirty="0"/>
                    </a:p>
                  </a:txBody>
                  <a:tcPr/>
                </a:tc>
                <a:extLst>
                  <a:ext uri="{0D108BD9-81ED-4DB2-BD59-A6C34878D82A}">
                    <a16:rowId xmlns:a16="http://schemas.microsoft.com/office/drawing/2014/main" val="10008"/>
                  </a:ext>
                </a:extLst>
              </a:tr>
              <a:tr h="571988">
                <a:tc>
                  <a:txBody>
                    <a:bodyPr/>
                    <a:lstStyle/>
                    <a:p>
                      <a:endParaRPr lang="fr-FR" dirty="0">
                        <a:solidFill>
                          <a:schemeClr val="tx1"/>
                        </a:solidFill>
                      </a:endParaRPr>
                    </a:p>
                  </a:txBody>
                  <a:tcPr anchor="ctr"/>
                </a:tc>
                <a:tc>
                  <a:txBody>
                    <a:bodyPr/>
                    <a:lstStyle/>
                    <a:p>
                      <a:r>
                        <a:rPr lang="fr-FR" dirty="0"/>
                        <a:t>Signature</a:t>
                      </a:r>
                      <a:endParaRPr lang="fr-FR" dirty="0">
                        <a:solidFill>
                          <a:schemeClr val="tx1"/>
                        </a:solidFill>
                      </a:endParaRPr>
                    </a:p>
                  </a:txBody>
                  <a:tcPr anchor="ctr"/>
                </a:tc>
                <a:extLst>
                  <a:ext uri="{0D108BD9-81ED-4DB2-BD59-A6C34878D82A}">
                    <a16:rowId xmlns:a16="http://schemas.microsoft.com/office/drawing/2014/main" val="10009"/>
                  </a:ext>
                </a:extLst>
              </a:tr>
            </a:tbl>
          </a:graphicData>
        </a:graphic>
      </p:graphicFrame>
      <p:sp>
        <p:nvSpPr>
          <p:cNvPr id="4" name="Espace réservé du numéro de diapositive 3"/>
          <p:cNvSpPr>
            <a:spLocks noGrp="1"/>
          </p:cNvSpPr>
          <p:nvPr>
            <p:ph type="sldNum" sz="quarter" idx="12"/>
          </p:nvPr>
        </p:nvSpPr>
        <p:spPr/>
        <p:txBody>
          <a:bodyPr/>
          <a:lstStyle/>
          <a:p>
            <a:fld id="{6E2D2B3B-882E-40F3-A32F-6DD516915044}"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fr-FR" dirty="0"/>
              <a:t>Une lettre pour un stage</a:t>
            </a:r>
          </a:p>
        </p:txBody>
      </p:sp>
      <p:sp>
        <p:nvSpPr>
          <p:cNvPr id="27652" name="Rectangle 4"/>
          <p:cNvSpPr>
            <a:spLocks noGrp="1" noChangeArrowheads="1"/>
          </p:cNvSpPr>
          <p:nvPr>
            <p:ph idx="1"/>
          </p:nvPr>
        </p:nvSpPr>
        <p:spPr/>
        <p:txBody>
          <a:bodyPr/>
          <a:lstStyle/>
          <a:p>
            <a:r>
              <a:rPr lang="fr-FR" dirty="0"/>
              <a:t>La lettre en elle-même doit avoir une structure similaire à la lettre de motivation pour un emploi mais comprendre également une présentation de la formation en plus de la présentation du candidat.</a:t>
            </a:r>
          </a:p>
          <a:p>
            <a:pPr lvl="1"/>
            <a:endParaRPr lang="fr-FR" dirty="0"/>
          </a:p>
          <a:p>
            <a:r>
              <a:rPr lang="fr-FR" dirty="0"/>
              <a:t>Ce qu’il ne faut pas oublier :</a:t>
            </a:r>
          </a:p>
          <a:p>
            <a:pPr lvl="1"/>
            <a:r>
              <a:rPr lang="fr-FR" dirty="0"/>
              <a:t>Quelle est la durée du stage et sur quelle période se déroule-t-il ?</a:t>
            </a:r>
          </a:p>
          <a:p>
            <a:pPr lvl="1"/>
            <a:r>
              <a:rPr lang="fr-FR" dirty="0"/>
              <a:t>Est-ce un stage obligatoire ou non ?</a:t>
            </a:r>
          </a:p>
          <a:p>
            <a:pPr lvl="1"/>
            <a:r>
              <a:rPr lang="fr-FR" dirty="0"/>
              <a:t>Doit-il être rémunéré ou non ?</a:t>
            </a:r>
          </a:p>
          <a:p>
            <a:pPr lvl="1"/>
            <a:r>
              <a:rPr lang="fr-FR" dirty="0"/>
              <a:t>Quels sont les champs de compétence sur lesquels je peux intervenir et que je dois valider ? (à développer en entretien)</a:t>
            </a:r>
          </a:p>
          <a:p>
            <a:pPr lvl="1"/>
            <a:endParaRPr lang="fr-FR" dirty="0"/>
          </a:p>
        </p:txBody>
      </p:sp>
      <p:sp>
        <p:nvSpPr>
          <p:cNvPr id="2" name="Espace réservé du numéro de diapositive 1"/>
          <p:cNvSpPr>
            <a:spLocks noGrp="1"/>
          </p:cNvSpPr>
          <p:nvPr>
            <p:ph type="sldNum" sz="quarter" idx="12"/>
          </p:nvPr>
        </p:nvSpPr>
        <p:spPr/>
        <p:txBody>
          <a:bodyPr/>
          <a:lstStyle/>
          <a:p>
            <a:fld id="{6E2D2B3B-882E-40F3-A32F-6DD516915044}"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r-FR"/>
              <a:t>Cibler les entreprises</a:t>
            </a:r>
            <a:endParaRPr lang="fr-FR" dirty="0"/>
          </a:p>
        </p:txBody>
      </p:sp>
      <p:sp>
        <p:nvSpPr>
          <p:cNvPr id="25604" name="Rectangle 3"/>
          <p:cNvSpPr>
            <a:spLocks noGrp="1" noChangeArrowheads="1"/>
          </p:cNvSpPr>
          <p:nvPr>
            <p:ph idx="1"/>
          </p:nvPr>
        </p:nvSpPr>
        <p:spPr>
          <a:xfrm>
            <a:off x="457200" y="1600200"/>
            <a:ext cx="7620000" cy="2044824"/>
          </a:xfrm>
        </p:spPr>
        <p:txBody>
          <a:bodyPr>
            <a:normAutofit/>
          </a:bodyPr>
          <a:lstStyle/>
          <a:p>
            <a:r>
              <a:rPr lang="fr-FR" dirty="0"/>
              <a:t>La ciblage des entreprises doit se faire en fonction de vos centres d’intérêts, de la possibilité d’effectuer des stages intéressants, des possibilités d’embauche ultérieures si l’entreprise est en plein développement.</a:t>
            </a:r>
          </a:p>
          <a:p>
            <a:r>
              <a:rPr lang="fr-FR" dirty="0"/>
              <a:t>Différents sites existent, mais certains sont payants attention !</a:t>
            </a:r>
          </a:p>
        </p:txBody>
      </p:sp>
      <p:sp>
        <p:nvSpPr>
          <p:cNvPr id="2" name="Espace réservé du numéro de diapositive 1"/>
          <p:cNvSpPr>
            <a:spLocks noGrp="1"/>
          </p:cNvSpPr>
          <p:nvPr>
            <p:ph type="sldNum" sz="quarter" idx="12"/>
          </p:nvPr>
        </p:nvSpPr>
        <p:spPr/>
        <p:txBody>
          <a:bodyPr/>
          <a:lstStyle/>
          <a:p>
            <a:fld id="{6E2D2B3B-882E-40F3-A32F-6DD516915044}" type="slidenum">
              <a:rPr lang="en-US" smtClean="0"/>
              <a:pPr/>
              <a:t>16</a:t>
            </a:fld>
            <a:endParaRPr lang="en-US"/>
          </a:p>
        </p:txBody>
      </p:sp>
      <p:pic>
        <p:nvPicPr>
          <p:cNvPr id="4" name="Image 3">
            <a:hlinkClick r:id="rId3"/>
            <a:extLst>
              <a:ext uri="{FF2B5EF4-FFF2-40B4-BE49-F238E27FC236}">
                <a16:creationId xmlns:a16="http://schemas.microsoft.com/office/drawing/2014/main" id="{B94F6A5E-A01F-4861-8169-39D23EE8D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775681"/>
            <a:ext cx="2295525" cy="1304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hlinkClick r:id="rId5"/>
            <a:extLst>
              <a:ext uri="{FF2B5EF4-FFF2-40B4-BE49-F238E27FC236}">
                <a16:creationId xmlns:a16="http://schemas.microsoft.com/office/drawing/2014/main" id="{BC85ACCF-23FE-4D16-8DC4-E0C7BDFAB4BB}"/>
              </a:ext>
            </a:extLst>
          </p:cNvPr>
          <p:cNvPicPr>
            <a:picLocks noChangeAspect="1"/>
          </p:cNvPicPr>
          <p:nvPr/>
        </p:nvPicPr>
        <p:blipFill>
          <a:blip r:embed="rId6"/>
          <a:stretch>
            <a:fillRect/>
          </a:stretch>
        </p:blipFill>
        <p:spPr>
          <a:xfrm>
            <a:off x="3491880" y="4032855"/>
            <a:ext cx="2857500" cy="790575"/>
          </a:xfrm>
          <a:prstGeom prst="rect">
            <a:avLst/>
          </a:prstGeom>
        </p:spPr>
      </p:pic>
      <p:pic>
        <p:nvPicPr>
          <p:cNvPr id="7" name="Image 6" descr="Une image contenant clipart&#10;&#10;Description générée automatiquement">
            <a:hlinkClick r:id="rId7"/>
            <a:extLst>
              <a:ext uri="{FF2B5EF4-FFF2-40B4-BE49-F238E27FC236}">
                <a16:creationId xmlns:a16="http://schemas.microsoft.com/office/drawing/2014/main" id="{03774530-990F-49E6-9709-08BB819D91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0112" y="5290624"/>
            <a:ext cx="1112912" cy="1112912"/>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a:t>Le mail de motivation - 1</a:t>
            </a:r>
            <a:endParaRPr lang="fr-FR" dirty="0"/>
          </a:p>
        </p:txBody>
      </p:sp>
      <p:sp>
        <p:nvSpPr>
          <p:cNvPr id="29698" name="Espace réservé du texte 2"/>
          <p:cNvSpPr>
            <a:spLocks noGrp="1"/>
          </p:cNvSpPr>
          <p:nvPr>
            <p:ph idx="1"/>
          </p:nvPr>
        </p:nvSpPr>
        <p:spPr/>
        <p:txBody>
          <a:bodyPr/>
          <a:lstStyle/>
          <a:p>
            <a:r>
              <a:rPr lang="fr-FR" dirty="0"/>
              <a:t>La lettre de motivation se place dans le corps du mail : </a:t>
            </a:r>
          </a:p>
          <a:p>
            <a:pPr lvl="1"/>
            <a:r>
              <a:rPr lang="fr-FR" dirty="0"/>
              <a:t>Elle va donc précéder le CV et cela incitera </a:t>
            </a:r>
            <a:r>
              <a:rPr lang="fr-FR" b="1" dirty="0"/>
              <a:t>ou non </a:t>
            </a:r>
            <a:r>
              <a:rPr lang="fr-FR" dirty="0"/>
              <a:t>le recruteur à cliquer sur la pièce jointe.</a:t>
            </a:r>
          </a:p>
          <a:p>
            <a:pPr lvl="1"/>
            <a:endParaRPr lang="fr-FR" dirty="0"/>
          </a:p>
          <a:p>
            <a:r>
              <a:rPr lang="fr-FR" dirty="0"/>
              <a:t>Indiquez l’intitulé du poste dans l’objet et dans le corps du mail</a:t>
            </a:r>
          </a:p>
          <a:p>
            <a:endParaRPr lang="fr-FR" dirty="0"/>
          </a:p>
          <a:p>
            <a:r>
              <a:rPr lang="fr-FR" dirty="0"/>
              <a:t>Si vous avez un blog professionnel, un lien hypertexte peut être inséré.</a:t>
            </a:r>
          </a:p>
          <a:p>
            <a:endParaRPr lang="fr-FR" dirty="0"/>
          </a:p>
        </p:txBody>
      </p:sp>
      <p:sp>
        <p:nvSpPr>
          <p:cNvPr id="2" name="Espace réservé du numéro de diapositive 1"/>
          <p:cNvSpPr>
            <a:spLocks noGrp="1"/>
          </p:cNvSpPr>
          <p:nvPr>
            <p:ph type="sldNum" sz="quarter" idx="12"/>
          </p:nvPr>
        </p:nvSpPr>
        <p:spPr/>
        <p:txBody>
          <a:bodyPr/>
          <a:lstStyle/>
          <a:p>
            <a:fld id="{6E2D2B3B-882E-40F3-A32F-6DD516915044}"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 mail de motivation - 2</a:t>
            </a:r>
            <a:endParaRPr lang="fr-FR" dirty="0"/>
          </a:p>
        </p:txBody>
      </p:sp>
      <p:sp>
        <p:nvSpPr>
          <p:cNvPr id="3" name="Espace réservé du contenu 2"/>
          <p:cNvSpPr>
            <a:spLocks noGrp="1"/>
          </p:cNvSpPr>
          <p:nvPr>
            <p:ph idx="1"/>
          </p:nvPr>
        </p:nvSpPr>
        <p:spPr/>
        <p:txBody>
          <a:bodyPr/>
          <a:lstStyle/>
          <a:p>
            <a:r>
              <a:rPr lang="fr-FR"/>
              <a:t>Votre mail commencera par « Madame, Monsieur, » et finira par « Cordialement ».</a:t>
            </a:r>
          </a:p>
          <a:p>
            <a:endParaRPr lang="fr-FR"/>
          </a:p>
          <a:p>
            <a:r>
              <a:rPr lang="fr-FR"/>
              <a:t>Utilisez une police classique, des mots en gras, des phrases courtes et pertinentes.</a:t>
            </a:r>
          </a:p>
          <a:p>
            <a:endParaRPr lang="fr-FR"/>
          </a:p>
          <a:p>
            <a:r>
              <a:rPr lang="fr-FR"/>
              <a:t>Sa structure : comme pour la lettre de motivation, trois paragraphes mais plus brefs (5/6 lignes chacun).</a:t>
            </a:r>
            <a:endParaRPr lang="fr-FR" dirty="0"/>
          </a:p>
        </p:txBody>
      </p:sp>
      <p:sp>
        <p:nvSpPr>
          <p:cNvPr id="4" name="Espace réservé du numéro de diapositive 3"/>
          <p:cNvSpPr>
            <a:spLocks noGrp="1"/>
          </p:cNvSpPr>
          <p:nvPr>
            <p:ph type="sldNum" sz="quarter" idx="12"/>
          </p:nvPr>
        </p:nvSpPr>
        <p:spPr/>
        <p:txBody>
          <a:bodyPr/>
          <a:lstStyle/>
          <a:p>
            <a:fld id="{6E2D2B3B-882E-40F3-A32F-6DD516915044}" type="slidenum">
              <a:rPr lang="en-US" smtClean="0"/>
              <a:pPr/>
              <a:t>18</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fr-FR" dirty="0"/>
              <a:t>Objectifs de ce semestre</a:t>
            </a:r>
          </a:p>
        </p:txBody>
      </p:sp>
      <p:sp>
        <p:nvSpPr>
          <p:cNvPr id="11268" name="Rectangle 3"/>
          <p:cNvSpPr>
            <a:spLocks noGrp="1" noChangeArrowheads="1"/>
          </p:cNvSpPr>
          <p:nvPr>
            <p:ph idx="1"/>
          </p:nvPr>
        </p:nvSpPr>
        <p:spPr/>
        <p:txBody>
          <a:bodyPr/>
          <a:lstStyle/>
          <a:p>
            <a:pPr>
              <a:lnSpc>
                <a:spcPct val="80000"/>
              </a:lnSpc>
            </a:pPr>
            <a:r>
              <a:rPr lang="fr-FR" sz="2400" dirty="0"/>
              <a:t>Vous donner des outils pour mener à bien une recherche d’emploi ou de stage ;</a:t>
            </a:r>
          </a:p>
          <a:p>
            <a:pPr>
              <a:lnSpc>
                <a:spcPct val="80000"/>
              </a:lnSpc>
            </a:pPr>
            <a:endParaRPr lang="fr-FR" sz="2400" dirty="0"/>
          </a:p>
          <a:p>
            <a:pPr>
              <a:lnSpc>
                <a:spcPct val="80000"/>
              </a:lnSpc>
            </a:pPr>
            <a:r>
              <a:rPr lang="fr-FR" sz="2400" dirty="0"/>
              <a:t>Vous permettre de comprendre les différentes techniques de recrutement.</a:t>
            </a:r>
          </a:p>
          <a:p>
            <a:pPr marL="114300" indent="0">
              <a:lnSpc>
                <a:spcPct val="80000"/>
              </a:lnSpc>
              <a:buNone/>
            </a:pPr>
            <a:endParaRPr lang="fr-FR" sz="2400" dirty="0"/>
          </a:p>
        </p:txBody>
      </p:sp>
      <p:sp>
        <p:nvSpPr>
          <p:cNvPr id="2" name="Espace réservé du numéro de diapositive 1"/>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36452973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59D6BC-7901-4B5A-A424-4B81ADBB21F3}"/>
              </a:ext>
            </a:extLst>
          </p:cNvPr>
          <p:cNvSpPr>
            <a:spLocks noGrp="1"/>
          </p:cNvSpPr>
          <p:nvPr>
            <p:ph type="title"/>
          </p:nvPr>
        </p:nvSpPr>
        <p:spPr/>
        <p:txBody>
          <a:bodyPr/>
          <a:lstStyle/>
          <a:p>
            <a:r>
              <a:rPr lang="fr-FR" dirty="0"/>
              <a:t>Notation</a:t>
            </a:r>
          </a:p>
        </p:txBody>
      </p:sp>
      <p:sp>
        <p:nvSpPr>
          <p:cNvPr id="3" name="Espace réservé du contenu 2">
            <a:extLst>
              <a:ext uri="{FF2B5EF4-FFF2-40B4-BE49-F238E27FC236}">
                <a16:creationId xmlns:a16="http://schemas.microsoft.com/office/drawing/2014/main" id="{80C3C14C-6869-46B6-850C-FC3E6B100C74}"/>
              </a:ext>
            </a:extLst>
          </p:cNvPr>
          <p:cNvSpPr>
            <a:spLocks noGrp="1"/>
          </p:cNvSpPr>
          <p:nvPr>
            <p:ph idx="1"/>
          </p:nvPr>
        </p:nvSpPr>
        <p:spPr/>
        <p:txBody>
          <a:bodyPr>
            <a:normAutofit/>
          </a:bodyPr>
          <a:lstStyle/>
          <a:p>
            <a:r>
              <a:rPr lang="fr-FR" sz="3600" dirty="0"/>
              <a:t>50 % : votre CV et lettre de motivation (après le cours n° 1)</a:t>
            </a:r>
          </a:p>
          <a:p>
            <a:r>
              <a:rPr lang="fr-FR" sz="3600" dirty="0"/>
              <a:t>50 % : QCM (à la fin du dernier TP)</a:t>
            </a:r>
          </a:p>
        </p:txBody>
      </p:sp>
      <p:sp>
        <p:nvSpPr>
          <p:cNvPr id="4" name="Espace réservé du numéro de diapositive 3">
            <a:extLst>
              <a:ext uri="{FF2B5EF4-FFF2-40B4-BE49-F238E27FC236}">
                <a16:creationId xmlns:a16="http://schemas.microsoft.com/office/drawing/2014/main" id="{741C8188-BC05-4433-9516-D53FD1257FAE}"/>
              </a:ext>
            </a:extLst>
          </p:cNvPr>
          <p:cNvSpPr>
            <a:spLocks noGrp="1"/>
          </p:cNvSpPr>
          <p:nvPr>
            <p:ph type="sldNum" sz="quarter" idx="12"/>
          </p:nvPr>
        </p:nvSpPr>
        <p:spPr/>
        <p:txBody>
          <a:bodyPr/>
          <a:lstStyle/>
          <a:p>
            <a:fld id="{6E2D2B3B-882E-40F3-A32F-6DD516915044}" type="slidenum">
              <a:rPr lang="en-US" smtClean="0"/>
              <a:pPr/>
              <a:t>3</a:t>
            </a:fld>
            <a:endParaRPr lang="en-US"/>
          </a:p>
        </p:txBody>
      </p:sp>
    </p:spTree>
    <p:extLst>
      <p:ext uri="{BB962C8B-B14F-4D97-AF65-F5344CB8AC3E}">
        <p14:creationId xmlns:p14="http://schemas.microsoft.com/office/powerpoint/2010/main" val="394822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TECHNIQUES </a:t>
            </a:r>
            <a:br>
              <a:rPr lang="fr-FR" dirty="0"/>
            </a:br>
            <a:r>
              <a:rPr lang="fr-FR" dirty="0"/>
              <a:t>DE RECHERCHE D’EMPLOI</a:t>
            </a:r>
          </a:p>
        </p:txBody>
      </p:sp>
      <p:sp>
        <p:nvSpPr>
          <p:cNvPr id="16387" name="Espace réservé du texte 2"/>
          <p:cNvSpPr>
            <a:spLocks noGrp="1"/>
          </p:cNvSpPr>
          <p:nvPr>
            <p:ph type="subTitle"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6E2D2B3B-882E-40F3-A32F-6DD516915044}" type="slidenum">
              <a:rPr lang="en-US" smtClean="0"/>
              <a:pPr/>
              <a:t>4</a:t>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r>
              <a:rPr lang="fr-FR" dirty="0"/>
              <a:t>1.1</a:t>
            </a:r>
            <a:br>
              <a:rPr lang="fr-FR" dirty="0"/>
            </a:br>
            <a:r>
              <a:rPr lang="fr-FR" dirty="0"/>
              <a:t>Le curriculum vitae</a:t>
            </a:r>
          </a:p>
        </p:txBody>
      </p:sp>
      <p:sp>
        <p:nvSpPr>
          <p:cNvPr id="7" name="Sous-titre 6"/>
          <p:cNvSpPr>
            <a:spLocks noGrp="1"/>
          </p:cNvSpPr>
          <p:nvPr>
            <p:ph type="subTitle" idx="1"/>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6E2D2B3B-882E-40F3-A32F-6DD516915044}" type="slidenum">
              <a:rPr lang="en-US" smtClean="0"/>
              <a:pPr/>
              <a:t>5</a:t>
            </a:fld>
            <a:endParaRPr lang="en-US"/>
          </a:p>
        </p:txBody>
      </p:sp>
      <p:sp>
        <p:nvSpPr>
          <p:cNvPr id="31747" name="Text Box 18"/>
          <p:cNvSpPr txBox="1">
            <a:spLocks noChangeArrowheads="1"/>
          </p:cNvSpPr>
          <p:nvPr/>
        </p:nvSpPr>
        <p:spPr bwMode="auto">
          <a:xfrm>
            <a:off x="2498725" y="5070475"/>
            <a:ext cx="2682875" cy="457200"/>
          </a:xfrm>
          <a:prstGeom prst="rect">
            <a:avLst/>
          </a:prstGeom>
          <a:noFill/>
          <a:ln w="9525">
            <a:noFill/>
            <a:miter lim="800000"/>
            <a:headEnd/>
            <a:tailEnd/>
          </a:ln>
        </p:spPr>
        <p:txBody>
          <a:bodyPr>
            <a:spAutoFit/>
          </a:bodyPr>
          <a:lstStyle/>
          <a:p>
            <a:endParaRPr lang="fr-F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CV concret = CV efficace - 1</a:t>
            </a:r>
          </a:p>
        </p:txBody>
      </p:sp>
      <p:sp>
        <p:nvSpPr>
          <p:cNvPr id="3" name="Espace réservé du contenu 2"/>
          <p:cNvSpPr>
            <a:spLocks noGrp="1"/>
          </p:cNvSpPr>
          <p:nvPr>
            <p:ph idx="1"/>
          </p:nvPr>
        </p:nvSpPr>
        <p:spPr/>
        <p:txBody>
          <a:bodyPr/>
          <a:lstStyle/>
          <a:p>
            <a:r>
              <a:rPr lang="fr-FR" dirty="0"/>
              <a:t>Une présentation claire est indispensable, c’est la première impression que vous donnez de vous :</a:t>
            </a:r>
            <a:br>
              <a:rPr lang="fr-FR" dirty="0"/>
            </a:br>
            <a:endParaRPr lang="fr-FR" dirty="0"/>
          </a:p>
          <a:p>
            <a:pPr lvl="1"/>
            <a:r>
              <a:rPr lang="fr-FR" dirty="0"/>
              <a:t>Faites correspondre votre CV à votre personnalité et à votre travail. Cela suppose donc que vous ayez fait le point sur votre formation et vos expériences passées.</a:t>
            </a:r>
          </a:p>
          <a:p>
            <a:pPr lvl="1"/>
            <a:endParaRPr lang="fr-FR" dirty="0"/>
          </a:p>
          <a:p>
            <a:pPr lvl="1"/>
            <a:r>
              <a:rPr lang="fr-FR" dirty="0"/>
              <a:t>Montrez vos compétences en traitement de texte : une mise en page parfaite, une police lisible et zéro faute d’orthographe ou de grammaire.</a:t>
            </a:r>
            <a:br>
              <a:rPr lang="fr-FR" dirty="0"/>
            </a:br>
            <a:endParaRPr lang="fr-FR" dirty="0"/>
          </a:p>
          <a:p>
            <a:pPr lvl="1"/>
            <a:r>
              <a:rPr lang="fr-FR" dirty="0"/>
              <a:t>Utilisez une présentation attractive mais pas exubérante, antéchronologique ou par compétences sur une page.</a:t>
            </a:r>
            <a:br>
              <a:rPr lang="fr-FR" dirty="0"/>
            </a:br>
            <a:endParaRPr lang="fr-FR" dirty="0"/>
          </a:p>
        </p:txBody>
      </p:sp>
      <p:sp>
        <p:nvSpPr>
          <p:cNvPr id="5" name="Espace réservé du numéro de diapositive 4"/>
          <p:cNvSpPr>
            <a:spLocks noGrp="1"/>
          </p:cNvSpPr>
          <p:nvPr>
            <p:ph type="sldNum" sz="quarter" idx="12"/>
          </p:nvPr>
        </p:nvSpPr>
        <p:spPr/>
        <p:txBody>
          <a:bodyPr/>
          <a:lstStyle/>
          <a:p>
            <a:fld id="{6E2D2B3B-882E-40F3-A32F-6DD516915044}" type="slidenum">
              <a:rPr lang="en-US" smtClean="0"/>
              <a:pPr/>
              <a:t>6</a:t>
            </a:fld>
            <a:endParaRPr lang="en-US"/>
          </a:p>
        </p:txBody>
      </p:sp>
      <p:pic>
        <p:nvPicPr>
          <p:cNvPr id="4" name="Picture 15" descr="C:\Documents and Settings\Isabelle\Local Settings\Temporary Internet Files\Content.IE5\S8BR88NL\MC900434603[1].wmf"/>
          <p:cNvPicPr>
            <a:picLocks noChangeAspect="1" noChangeArrowheads="1"/>
          </p:cNvPicPr>
          <p:nvPr/>
        </p:nvPicPr>
        <p:blipFill>
          <a:blip r:embed="rId3" cstate="print"/>
          <a:srcRect/>
          <a:stretch>
            <a:fillRect/>
          </a:stretch>
        </p:blipFill>
        <p:spPr bwMode="auto">
          <a:xfrm>
            <a:off x="78553" y="3284984"/>
            <a:ext cx="864096" cy="1435359"/>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CV concret = CV efficace - 2</a:t>
            </a:r>
          </a:p>
        </p:txBody>
      </p:sp>
      <p:sp>
        <p:nvSpPr>
          <p:cNvPr id="4" name="Espace réservé du contenu 2"/>
          <p:cNvSpPr>
            <a:spLocks noGrp="1"/>
          </p:cNvSpPr>
          <p:nvPr>
            <p:ph idx="1"/>
          </p:nvPr>
        </p:nvSpPr>
        <p:spPr/>
        <p:txBody>
          <a:bodyPr/>
          <a:lstStyle/>
          <a:p>
            <a:r>
              <a:rPr lang="fr-FR" dirty="0"/>
              <a:t>Le recruteur attend des informations détaillées :</a:t>
            </a:r>
            <a:br>
              <a:rPr lang="fr-FR" dirty="0"/>
            </a:br>
            <a:endParaRPr lang="fr-FR" dirty="0"/>
          </a:p>
          <a:p>
            <a:pPr lvl="1"/>
            <a:r>
              <a:rPr lang="fr-FR" dirty="0"/>
              <a:t>Le CV doit être le strict reflet de la réalité : un cadre expérimenté va sélectionner et regrouper ses compétences, un jeune diplômé a intérêt à mettre en avant toutes ses compétences et potentiels. Mais n’insistez pas sur vos points faibles…</a:t>
            </a:r>
            <a:br>
              <a:rPr lang="fr-FR" dirty="0"/>
            </a:br>
            <a:endParaRPr lang="fr-FR" dirty="0"/>
          </a:p>
          <a:p>
            <a:pPr lvl="1"/>
            <a:r>
              <a:rPr lang="fr-FR" dirty="0"/>
              <a:t>Présentez votre formation : ses spécificités, vos compétences, les projets que vous avez réalisés…</a:t>
            </a:r>
          </a:p>
        </p:txBody>
      </p:sp>
      <p:sp>
        <p:nvSpPr>
          <p:cNvPr id="3" name="Espace réservé du numéro de diapositive 2"/>
          <p:cNvSpPr>
            <a:spLocks noGrp="1"/>
          </p:cNvSpPr>
          <p:nvPr>
            <p:ph type="sldNum" sz="quarter" idx="12"/>
          </p:nvPr>
        </p:nvSpPr>
        <p:spPr/>
        <p:txBody>
          <a:bodyPr/>
          <a:lstStyle/>
          <a:p>
            <a:fld id="{6E2D2B3B-882E-40F3-A32F-6DD516915044}"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CV concret = CV efficace - 3</a:t>
            </a:r>
          </a:p>
        </p:txBody>
      </p:sp>
      <p:sp>
        <p:nvSpPr>
          <p:cNvPr id="3" name="Espace réservé du contenu 2"/>
          <p:cNvSpPr>
            <a:spLocks noGrp="1"/>
          </p:cNvSpPr>
          <p:nvPr>
            <p:ph idx="1"/>
          </p:nvPr>
        </p:nvSpPr>
        <p:spPr/>
        <p:txBody>
          <a:bodyPr/>
          <a:lstStyle/>
          <a:p>
            <a:pPr lvl="1"/>
            <a:r>
              <a:rPr lang="fr-FR" dirty="0"/>
              <a:t>Mettez en avant toutes les compétences acquises lors de vos stages, de vos emplois, de vos jobs d’été… même si celles-ci n’ont pas un rapport direct avec le poste recherché (utilisez des verbes d’action) ;</a:t>
            </a:r>
            <a:br>
              <a:rPr lang="fr-FR" dirty="0"/>
            </a:br>
            <a:endParaRPr lang="fr-FR" dirty="0"/>
          </a:p>
          <a:p>
            <a:pPr lvl="1"/>
            <a:r>
              <a:rPr lang="fr-FR" dirty="0"/>
              <a:t>Situez vos réalisations dans leur contexte professionnel (taille, activité de l’entreprise, niveau de responsabilité) ;</a:t>
            </a:r>
            <a:br>
              <a:rPr lang="fr-FR" dirty="0"/>
            </a:br>
            <a:endParaRPr lang="fr-FR" dirty="0"/>
          </a:p>
          <a:p>
            <a:pPr lvl="1"/>
            <a:r>
              <a:rPr lang="fr-FR" dirty="0"/>
              <a:t>Soulignez les centres d’intérêt qui peuvent intéresser un recruteur.</a:t>
            </a:r>
          </a:p>
        </p:txBody>
      </p:sp>
      <p:sp>
        <p:nvSpPr>
          <p:cNvPr id="4" name="Espace réservé du numéro de diapositive 3"/>
          <p:cNvSpPr>
            <a:spLocks noGrp="1"/>
          </p:cNvSpPr>
          <p:nvPr>
            <p:ph type="sldNum" sz="quarter" idx="12"/>
          </p:nvPr>
        </p:nvSpPr>
        <p:spPr/>
        <p:txBody>
          <a:bodyPr/>
          <a:lstStyle/>
          <a:p>
            <a:fld id="{6E2D2B3B-882E-40F3-A32F-6DD516915044}"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Faire un CV web ?</a:t>
            </a:r>
          </a:p>
        </p:txBody>
      </p:sp>
      <p:sp>
        <p:nvSpPr>
          <p:cNvPr id="3" name="Espace réservé du contenu 2"/>
          <p:cNvSpPr>
            <a:spLocks noGrp="1"/>
          </p:cNvSpPr>
          <p:nvPr>
            <p:ph idx="1"/>
          </p:nvPr>
        </p:nvSpPr>
        <p:spPr/>
        <p:txBody>
          <a:bodyPr>
            <a:normAutofit fontScale="25000" lnSpcReduction="20000"/>
          </a:bodyPr>
          <a:lstStyle/>
          <a:p>
            <a:r>
              <a:rPr lang="fr-FR" sz="8600" dirty="0"/>
              <a:t>Le CV web peut être une technique de recherche d’emploi permettant de détailler davantage vos compétences et d’indiquer des liens avec, par exemple, des sites que vous auriez  créés.</a:t>
            </a:r>
          </a:p>
          <a:p>
            <a:pPr marL="114300" indent="0">
              <a:buNone/>
            </a:pPr>
            <a:endParaRPr lang="fr-FR" sz="8600" dirty="0"/>
          </a:p>
          <a:p>
            <a:r>
              <a:rPr lang="fr-FR" sz="8600" dirty="0"/>
              <a:t>Le CV web sera aussi une vitrine de vos compétences. Le recruteur appréciera davantage de trouver ce document en tapant votre nom dans un moteur de recherche plutôt qu’une réputation compromise sur la toile.</a:t>
            </a:r>
          </a:p>
          <a:p>
            <a:endParaRPr lang="fr-FR" sz="8600" dirty="0"/>
          </a:p>
          <a:p>
            <a:r>
              <a:rPr lang="fr-FR" sz="8600" dirty="0"/>
              <a:t>Certains sites de dépôts de CV sont spécialement dédiés : </a:t>
            </a:r>
            <a:r>
              <a:rPr lang="fr-FR" sz="8600" dirty="0">
                <a:hlinkClick r:id="rId3"/>
              </a:rPr>
              <a:t>https://www.lorfolio.fr/#onepage-home</a:t>
            </a:r>
            <a:r>
              <a:rPr lang="fr-FR" sz="8600" dirty="0"/>
              <a:t> </a:t>
            </a:r>
          </a:p>
          <a:p>
            <a:pPr marL="114300" indent="0">
              <a:buNone/>
            </a:pPr>
            <a:endParaRPr lang="fr-FR" sz="8600" dirty="0"/>
          </a:p>
          <a:p>
            <a:endParaRPr lang="fr-FR" dirty="0"/>
          </a:p>
        </p:txBody>
      </p:sp>
      <p:sp>
        <p:nvSpPr>
          <p:cNvPr id="4" name="Espace réservé du numéro de diapositive 3"/>
          <p:cNvSpPr>
            <a:spLocks noGrp="1"/>
          </p:cNvSpPr>
          <p:nvPr>
            <p:ph type="sldNum" sz="quarter" idx="12"/>
          </p:nvPr>
        </p:nvSpPr>
        <p:spPr/>
        <p:txBody>
          <a:bodyPr/>
          <a:lstStyle/>
          <a:p>
            <a:fld id="{6E2D2B3B-882E-40F3-A32F-6DD516915044}" type="slidenum">
              <a:rPr lang="en-US" smtClean="0"/>
              <a:pPr/>
              <a:t>9</a:t>
            </a:fld>
            <a:endParaRPr lang="en-US"/>
          </a:p>
        </p:txBody>
      </p:sp>
    </p:spTree>
    <p:extLst>
      <p:ext uri="{BB962C8B-B14F-4D97-AF65-F5344CB8AC3E}">
        <p14:creationId xmlns:p14="http://schemas.microsoft.com/office/powerpoint/2010/main" val="1727226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6599</TotalTime>
  <Words>1168</Words>
  <Application>Microsoft Office PowerPoint</Application>
  <PresentationFormat>Affichage à l'écran (4:3)</PresentationFormat>
  <Paragraphs>134</Paragraphs>
  <Slides>18</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Cambria</vt:lpstr>
      <vt:lpstr>Contiguïté</vt:lpstr>
      <vt:lpstr>PPP</vt:lpstr>
      <vt:lpstr>Objectifs de ce semestre</vt:lpstr>
      <vt:lpstr>Notation</vt:lpstr>
      <vt:lpstr>TECHNIQUES  DE RECHERCHE D’EMPLOI</vt:lpstr>
      <vt:lpstr>1.1 Le curriculum vitae</vt:lpstr>
      <vt:lpstr>CV concret = CV efficace - 1</vt:lpstr>
      <vt:lpstr>CV concret = CV efficace - 2</vt:lpstr>
      <vt:lpstr>CV concret = CV efficace - 3</vt:lpstr>
      <vt:lpstr>Faire un CV web ?</vt:lpstr>
      <vt:lpstr>Présentation PowerPoint</vt:lpstr>
      <vt:lpstr>Europass, LorFolio, …</vt:lpstr>
      <vt:lpstr>1.2  La lettre  de motivation</vt:lpstr>
      <vt:lpstr>Une lettre pour un emploi</vt:lpstr>
      <vt:lpstr>Présentation PowerPoint</vt:lpstr>
      <vt:lpstr>Une lettre pour un stage</vt:lpstr>
      <vt:lpstr>Cibler les entreprises</vt:lpstr>
      <vt:lpstr>Le mail de motivation - 1</vt:lpstr>
      <vt:lpstr>Le mail de motivation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JCS</dc:creator>
  <cp:lastModifiedBy>Jean-Claude SALM</cp:lastModifiedBy>
  <cp:revision>305</cp:revision>
  <cp:lastPrinted>2012-11-26T22:01:20Z</cp:lastPrinted>
  <dcterms:created xsi:type="dcterms:W3CDTF">2009-08-09T08:56:18Z</dcterms:created>
  <dcterms:modified xsi:type="dcterms:W3CDTF">2020-09-08T18:12:43Z</dcterms:modified>
</cp:coreProperties>
</file>