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74" r:id="rId5"/>
    <p:sldId id="275" r:id="rId6"/>
    <p:sldId id="277" r:id="rId7"/>
    <p:sldId id="282" r:id="rId8"/>
    <p:sldId id="285" r:id="rId9"/>
    <p:sldId id="287" r:id="rId10"/>
    <p:sldId id="286" r:id="rId11"/>
    <p:sldId id="283" r:id="rId12"/>
    <p:sldId id="281" r:id="rId13"/>
    <p:sldId id="278" r:id="rId14"/>
    <p:sldId id="279" r:id="rId15"/>
    <p:sldId id="268" r:id="rId16"/>
    <p:sldId id="284" r:id="rId17"/>
  </p:sldIdLst>
  <p:sldSz cx="18288000" cy="10287000"/>
  <p:notesSz cx="10287000" cy="18288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에스코어 드림 4 Regular" panose="020B0503030302020204" pitchFamily="34" charset="-127"/>
      <p:regular r:id="rId25"/>
    </p:embeddedFont>
    <p:embeddedFont>
      <p:font typeface="에스코어 드림 5 Medium" panose="020B0503030302020204" pitchFamily="34" charset="-127"/>
      <p:regular r:id="rId26"/>
    </p:embeddedFont>
    <p:embeddedFont>
      <p:font typeface="에스코어 드림 7 ExtraBold" panose="020B0803030302020204" pitchFamily="34" charset="-127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4660"/>
  </p:normalViewPr>
  <p:slideViewPr>
    <p:cSldViewPr>
      <p:cViewPr varScale="1">
        <p:scale>
          <a:sx n="64" d="100"/>
          <a:sy n="64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A1C81-A5CF-4324-8917-614B005FD66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F6052-2013-420D-A01E-749A2EB2D6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6052-2013-420D-A01E-749A2EB2D6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9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6052-2013-420D-A01E-749A2EB2D6F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7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6052-2013-420D-A01E-749A2EB2D6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96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F6052-2013-420D-A01E-749A2EB2D6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9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0271" y="2977875"/>
            <a:ext cx="12125171" cy="36134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0478" y="7365363"/>
            <a:ext cx="5464890" cy="7207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19536" y="6854630"/>
            <a:ext cx="5246643" cy="117491"/>
            <a:chOff x="6519536" y="6854630"/>
            <a:chExt cx="5246643" cy="11749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9536" y="6854630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19536" y="6968947"/>
            <a:ext cx="5246643" cy="117491"/>
            <a:chOff x="6519536" y="6968947"/>
            <a:chExt cx="5246643" cy="11749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6968947"/>
              <a:ext cx="5246643" cy="1174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19536" y="2899191"/>
            <a:ext cx="5246643" cy="117491"/>
            <a:chOff x="6519536" y="2899191"/>
            <a:chExt cx="5246643" cy="1174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536" y="2899191"/>
              <a:ext cx="5246643" cy="11749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50478" y="2022449"/>
            <a:ext cx="4506042" cy="6921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04. </a:t>
            </a:r>
            <a:r>
              <a:rPr lang="ko-KR" altLang="en-US" sz="4400" dirty="0">
                <a:latin typeface="에스코어 드림 7 ExtraBold"/>
                <a:ea typeface="에스코어 드림 7 ExtraBold" panose="020B0803030302020204" pitchFamily="34" charset="-127"/>
              </a:rPr>
              <a:t>개발 결과 </a:t>
            </a:r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–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주요 화면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423F503-A12D-199F-6F88-B6910C15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922" y="1266357"/>
            <a:ext cx="8459159" cy="2895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CDF15E3-7216-E0BB-5705-B2B6C80F1C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18"/>
          <a:stretch/>
        </p:blipFill>
        <p:spPr>
          <a:xfrm>
            <a:off x="1184223" y="3009900"/>
            <a:ext cx="7086600" cy="54044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A5C63E-71AD-1DB2-5C91-BA26C88C23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9275"/>
          <a:stretch/>
        </p:blipFill>
        <p:spPr>
          <a:xfrm>
            <a:off x="8893922" y="5009701"/>
            <a:ext cx="8459158" cy="4004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C20E71-E75C-695F-2CB2-4327908E922B}"/>
              </a:ext>
            </a:extLst>
          </p:cNvPr>
          <p:cNvSpPr txBox="1"/>
          <p:nvPr/>
        </p:nvSpPr>
        <p:spPr>
          <a:xfrm>
            <a:off x="4290544" y="8490553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뉴스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F1EA7-53C2-2B8A-2CCF-0CFFFFC6F3A8}"/>
              </a:ext>
            </a:extLst>
          </p:cNvPr>
          <p:cNvSpPr txBox="1"/>
          <p:nvPr/>
        </p:nvSpPr>
        <p:spPr>
          <a:xfrm>
            <a:off x="12370010" y="4208271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관심지역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2AEAA-DD3E-CBB6-10B7-99F4ED61D65F}"/>
              </a:ext>
            </a:extLst>
          </p:cNvPr>
          <p:cNvSpPr txBox="1"/>
          <p:nvPr/>
        </p:nvSpPr>
        <p:spPr>
          <a:xfrm>
            <a:off x="12684023" y="9121379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맛집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60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04. </a:t>
            </a:r>
            <a:r>
              <a:rPr lang="ko-KR" altLang="en-US" sz="4400" dirty="0">
                <a:latin typeface="에스코어 드림 7 ExtraBold"/>
                <a:ea typeface="에스코어 드림 7 ExtraBold" panose="020B0803030302020204" pitchFamily="34" charset="-127"/>
              </a:rPr>
              <a:t>개발 결과 </a:t>
            </a:r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–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시연영상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95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04.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/>
              </a:rPr>
              <a:t>개발 결과 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–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적용한 패턴과 알고리즘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1DED7A-E08A-6C92-80B3-E81EB66B8D2C}"/>
              </a:ext>
            </a:extLst>
          </p:cNvPr>
          <p:cNvSpPr txBox="1"/>
          <p:nvPr/>
        </p:nvSpPr>
        <p:spPr>
          <a:xfrm>
            <a:off x="1308392" y="2684673"/>
            <a:ext cx="4523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1. </a:t>
            </a:r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해시 알고리즘</a:t>
            </a:r>
            <a:r>
              <a:rPr lang="en-US" altLang="ko-KR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en-US" altLang="ko-KR" sz="3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Bcypt</a:t>
            </a:r>
            <a:r>
              <a:rPr lang="en-US" altLang="ko-KR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ko-KR" altLang="en-US" sz="3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6B21F-3397-8C22-F207-1A41F79BA651}"/>
              </a:ext>
            </a:extLst>
          </p:cNvPr>
          <p:cNvSpPr txBox="1"/>
          <p:nvPr/>
        </p:nvSpPr>
        <p:spPr>
          <a:xfrm>
            <a:off x="1308392" y="3282575"/>
            <a:ext cx="12649200" cy="223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해시 알고리즘은 임의의 길이의 데이터를 고정된 길이의 데이터로 매핑하는 함수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 값을 통해 입력 값을 찾을 수 있는 특별한 공식이 없어서 단방향 암호화에 사용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해시 알고리즘을 이용한 단방향 암호화를 통해 비밀 번호 데이터를 저장하면 데이터베이스의 데이터 유출을 막을 수 있다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C6BAA-54B8-BEA7-85FB-DB983ED6DE40}"/>
              </a:ext>
            </a:extLst>
          </p:cNvPr>
          <p:cNvSpPr txBox="1"/>
          <p:nvPr/>
        </p:nvSpPr>
        <p:spPr>
          <a:xfrm>
            <a:off x="1384592" y="6351955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2. </a:t>
            </a:r>
            <a:r>
              <a:rPr lang="ko-KR" altLang="en-US" sz="320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중복 순열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FB162-1AE5-213B-7CB3-FEAA51A87F24}"/>
              </a:ext>
            </a:extLst>
          </p:cNvPr>
          <p:cNvSpPr txBox="1"/>
          <p:nvPr/>
        </p:nvSpPr>
        <p:spPr>
          <a:xfrm>
            <a:off x="1384592" y="6949857"/>
            <a:ext cx="12649200" cy="16829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중복 순열은 서로 다른 </a:t>
            </a:r>
            <a:r>
              <a:rPr lang="en-US" altLang="ko-KR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n</a:t>
            </a:r>
            <a:r>
              <a:rPr lang="ko-KR" altLang="en-US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개에서 중복을 허락해서 </a:t>
            </a:r>
            <a:r>
              <a:rPr lang="en-US" altLang="ko-KR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</a:t>
            </a:r>
            <a:r>
              <a:rPr lang="ko-KR" altLang="en-US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개를 순서가 있게 나열하는 것이다</a:t>
            </a:r>
            <a:r>
              <a:rPr lang="en-US" altLang="ko-KR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해시 알고리즘으로 단방향 암호화가 되면 원래 비밀 번호를 찾아 제공할 수 없기 때문에</a:t>
            </a:r>
            <a:endParaRPr lang="en-US" altLang="ko-KR" sz="24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에스코어 드림 5 Medium" panose="020B0503030302020204" pitchFamily="34" charset="-127"/>
                <a:ea typeface="에스코어 드림 5 Medium"/>
              </a:rPr>
              <a:t>   </a:t>
            </a:r>
            <a:r>
              <a:rPr lang="ko-KR" altLang="en-US" sz="2400">
                <a:latin typeface="에스코어 드림 5 Medium" panose="020B0503030302020204" pitchFamily="34" charset="-127"/>
                <a:ea typeface="에스코어 드림 5 Medium"/>
              </a:rPr>
              <a:t>비밀 번호 찾기 시 임시 비밀번호를 생성하기 위해 중복 순열 알고리즘을 사용한다.</a:t>
            </a:r>
            <a:endParaRPr lang="en-US" altLang="ko-KR" sz="24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86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76962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05.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/>
              </a:rPr>
              <a:t>기대효과</a:t>
            </a: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EADB5D-71F7-E5BC-1D40-A1B1D8C8D9E9}"/>
              </a:ext>
            </a:extLst>
          </p:cNvPr>
          <p:cNvSpPr txBox="1"/>
          <p:nvPr/>
        </p:nvSpPr>
        <p:spPr>
          <a:xfrm>
            <a:off x="1308392" y="3162300"/>
            <a:ext cx="15760408" cy="481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매매를 하려고 하는 사람들이 </a:t>
            </a:r>
            <a:r>
              <a:rPr lang="en-US" altLang="ko-KR" sz="32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HappyHouse</a:t>
            </a: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홈페이지를 사용하여 필요한 </a:t>
            </a: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정보들을 한번에 볼 수 있다</a:t>
            </a: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맛집 검색을 통해서 주변에 어떤 음식점들이 있는지 파악할 수 있다</a:t>
            </a: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관심지역으로 등록한 사람의 수를 조회하여 지역의 선호도를 파악할 수 있다</a:t>
            </a:r>
            <a:r>
              <a:rPr lang="en-US" altLang="ko-KR" sz="3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endParaRPr lang="ko-KR" altLang="en-US" sz="32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24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76962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06.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/>
              </a:rPr>
              <a:t>개발 후기</a:t>
            </a: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pic>
        <p:nvPicPr>
          <p:cNvPr id="16" name="Object 9">
            <a:extLst>
              <a:ext uri="{FF2B5EF4-FFF2-40B4-BE49-F238E27FC236}">
                <a16:creationId xmlns:a16="http://schemas.microsoft.com/office/drawing/2014/main" id="{F9A1802A-3E98-5EC7-57A0-86333DE298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900924" y="5786376"/>
            <a:ext cx="4152381" cy="1234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E4325B-97D4-B93E-D3C2-B5EA95A360BE}"/>
              </a:ext>
            </a:extLst>
          </p:cNvPr>
          <p:cNvSpPr txBox="1"/>
          <p:nvPr/>
        </p:nvSpPr>
        <p:spPr>
          <a:xfrm>
            <a:off x="4038600" y="3417957"/>
            <a:ext cx="1811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김윤민 </a:t>
            </a:r>
            <a:endParaRPr lang="en-US" altLang="ko-KR" sz="4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11649-CD0F-F21C-54B3-54D97E464913}"/>
              </a:ext>
            </a:extLst>
          </p:cNvPr>
          <p:cNvSpPr txBox="1"/>
          <p:nvPr/>
        </p:nvSpPr>
        <p:spPr>
          <a:xfrm>
            <a:off x="12725400" y="3417957"/>
            <a:ext cx="219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정지원 </a:t>
            </a:r>
            <a:endParaRPr lang="en-US" altLang="ko-KR" sz="4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456E6-1362-9731-BBA2-AE2B803AEA08}"/>
              </a:ext>
            </a:extLst>
          </p:cNvPr>
          <p:cNvSpPr txBox="1"/>
          <p:nvPr/>
        </p:nvSpPr>
        <p:spPr>
          <a:xfrm>
            <a:off x="9982200" y="4479786"/>
            <a:ext cx="7162800" cy="3908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프로젝트를 진행을 통해 ​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Vue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와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Spring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에 대해서 복습할 수 있는 시간을 가 질 수 있었던 것 같고 협업에 대한 경험도 할 수 있어서 좋았습니다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.           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그리고 사용자 관점에서 쓰기 좋은 프로그램을 만들어야 되는 게 중요하다는 것에 대해 알게 되었고 프로그램 개발 할 때 계획을 세우는 것의 중요성도 알게 되었습니다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.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681F16-DDF1-6D65-0063-7200372B5A6D}"/>
              </a:ext>
            </a:extLst>
          </p:cNvPr>
          <p:cNvSpPr txBox="1"/>
          <p:nvPr/>
        </p:nvSpPr>
        <p:spPr>
          <a:xfrm>
            <a:off x="1485900" y="4479786"/>
            <a:ext cx="7162800" cy="44626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프로젝트를 진행하면서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FrontEnd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와 </a:t>
            </a:r>
            <a:r>
              <a:rPr lang="en-US" altLang="ko-KR" sz="2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BackEnd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간의 소통이 중요하다는 것을 느꼈습니다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지도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API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를 처음 사용해봤는데 생각보다 다양한 기능들이 많았고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, 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다음에는 다른 기능들을 활용해보고 싶다는 생각이 들었습니다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또한 새롭게 배운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Vue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와 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Spring</a:t>
            </a:r>
            <a:r>
              <a:rPr lang="ko-KR" altLang="en-US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을 사용해서 직접 홈페이지를 만드는 과정은 힘들었지만 완성 후에는 많이 성장했다는 느낌을 받았습니다</a:t>
            </a:r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41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5465A-99B2-E8F3-74CC-CE8991DEFA42}"/>
              </a:ext>
            </a:extLst>
          </p:cNvPr>
          <p:cNvSpPr txBox="1"/>
          <p:nvPr/>
        </p:nvSpPr>
        <p:spPr>
          <a:xfrm>
            <a:off x="7353300" y="4212476"/>
            <a:ext cx="3581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Q&amp;A</a:t>
            </a:r>
            <a:endParaRPr lang="ko-KR" altLang="en-US" sz="115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5465A-99B2-E8F3-74CC-CE8991DEFA42}"/>
              </a:ext>
            </a:extLst>
          </p:cNvPr>
          <p:cNvSpPr txBox="1"/>
          <p:nvPr/>
        </p:nvSpPr>
        <p:spPr>
          <a:xfrm>
            <a:off x="5410200" y="4212476"/>
            <a:ext cx="8610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666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0EA6C-5439-AFE1-3727-017A5482EA62}"/>
              </a:ext>
            </a:extLst>
          </p:cNvPr>
          <p:cNvSpPr txBox="1"/>
          <p:nvPr/>
        </p:nvSpPr>
        <p:spPr>
          <a:xfrm>
            <a:off x="762000" y="2781300"/>
            <a:ext cx="15773400" cy="5650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800" kern="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01. </a:t>
            </a:r>
            <a:r>
              <a:rPr lang="ko-KR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기획 배경 및 목표</a:t>
            </a:r>
            <a:endParaRPr lang="en-US" altLang="ko-KR" sz="2800" kern="1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  <a:p>
            <a:pPr marL="50800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800" kern="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02. </a:t>
            </a:r>
            <a:r>
              <a:rPr lang="ko-KR" altLang="en-US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팀 소개</a:t>
            </a:r>
            <a:endParaRPr lang="en-US" altLang="ko-KR" sz="2800" kern="10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  <a:p>
            <a:pPr marL="50800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800" kern="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03. </a:t>
            </a:r>
            <a:r>
              <a:rPr lang="ko-KR" altLang="en-US" sz="2800" kern="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개발</a:t>
            </a:r>
            <a:r>
              <a:rPr lang="ko-KR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 계획</a:t>
            </a:r>
            <a:endParaRPr lang="en-US" altLang="ko-KR" sz="2800" kern="10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  <a:p>
            <a:pPr marL="50800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04. </a:t>
            </a:r>
            <a:r>
              <a:rPr lang="ko-KR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개발 결과</a:t>
            </a:r>
            <a:r>
              <a:rPr lang="en-US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 </a:t>
            </a:r>
          </a:p>
          <a:p>
            <a:pPr marL="50800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800" kern="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05.</a:t>
            </a:r>
            <a:r>
              <a:rPr lang="ko-KR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 기대효과</a:t>
            </a:r>
            <a:endParaRPr lang="en-US" altLang="ko-KR" sz="2800" kern="100" dirty="0"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  <a:p>
            <a:pPr marL="508000" algn="just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2800" kern="1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06. </a:t>
            </a:r>
            <a:r>
              <a:rPr lang="ko-KR" altLang="ko-KR" sz="2800" kern="100" dirty="0"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개발후기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76962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01.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/>
              </a:rPr>
              <a:t>기획 배경 및 목표</a:t>
            </a: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219200" y="1669091"/>
            <a:ext cx="6464008" cy="197809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6EA8689A-35D0-FB93-905F-D25510CC2682}"/>
              </a:ext>
            </a:extLst>
          </p:cNvPr>
          <p:cNvGrpSpPr/>
          <p:nvPr/>
        </p:nvGrpSpPr>
        <p:grpSpPr>
          <a:xfrm>
            <a:off x="1733550" y="2692172"/>
            <a:ext cx="14820900" cy="1567203"/>
            <a:chOff x="3476190" y="1782159"/>
            <a:chExt cx="11333333" cy="1675735"/>
          </a:xfrm>
        </p:grpSpPr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F4D9E94F-28B6-E103-7B17-176A61AE4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190" y="1782159"/>
              <a:ext cx="11333333" cy="1675735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5C434D-7168-06AE-BDD0-E10318E73CD1}"/>
              </a:ext>
            </a:extLst>
          </p:cNvPr>
          <p:cNvSpPr txBox="1"/>
          <p:nvPr/>
        </p:nvSpPr>
        <p:spPr>
          <a:xfrm>
            <a:off x="2218867" y="3180728"/>
            <a:ext cx="1385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아파트 거래를 하기 위한 필요한 정보를 하나의 페이지에서 해결할 수 없을까</a:t>
            </a:r>
            <a:r>
              <a:rPr lang="en-US" altLang="ko-KR" sz="3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D574209-0BB3-C95B-F2D8-4B13B51C928E}"/>
              </a:ext>
            </a:extLst>
          </p:cNvPr>
          <p:cNvSpPr/>
          <p:nvPr/>
        </p:nvSpPr>
        <p:spPr>
          <a:xfrm>
            <a:off x="8534400" y="4597497"/>
            <a:ext cx="1219200" cy="128124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D473B7F-80AA-6073-6550-E9FCE8B306ED}"/>
              </a:ext>
            </a:extLst>
          </p:cNvPr>
          <p:cNvSpPr/>
          <p:nvPr/>
        </p:nvSpPr>
        <p:spPr>
          <a:xfrm>
            <a:off x="2339966" y="6143068"/>
            <a:ext cx="2393673" cy="156720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</a:t>
            </a:r>
            <a:r>
              <a:rPr lang="ko-KR" altLang="en-US" sz="2400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실거래</a:t>
            </a:r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정보</a:t>
            </a:r>
          </a:p>
        </p:txBody>
      </p:sp>
      <p:sp>
        <p:nvSpPr>
          <p:cNvPr id="24" name="십자형 23">
            <a:extLst>
              <a:ext uri="{FF2B5EF4-FFF2-40B4-BE49-F238E27FC236}">
                <a16:creationId xmlns:a16="http://schemas.microsoft.com/office/drawing/2014/main" id="{552E8340-9BD4-3AAD-F30E-0AE427DB3E89}"/>
              </a:ext>
            </a:extLst>
          </p:cNvPr>
          <p:cNvSpPr/>
          <p:nvPr/>
        </p:nvSpPr>
        <p:spPr>
          <a:xfrm>
            <a:off x="5164120" y="6698069"/>
            <a:ext cx="457200" cy="457200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E5FAA6-D6EF-A2C1-D448-37E4B3B4E911}"/>
              </a:ext>
            </a:extLst>
          </p:cNvPr>
          <p:cNvSpPr/>
          <p:nvPr/>
        </p:nvSpPr>
        <p:spPr>
          <a:xfrm>
            <a:off x="6051801" y="6171229"/>
            <a:ext cx="2393673" cy="156720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상세 정보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9A2EE9B-3449-0ED1-ABAD-FA1368F53B2E}"/>
              </a:ext>
            </a:extLst>
          </p:cNvPr>
          <p:cNvSpPr/>
          <p:nvPr/>
        </p:nvSpPr>
        <p:spPr>
          <a:xfrm>
            <a:off x="9906000" y="6171229"/>
            <a:ext cx="2393673" cy="156720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주변 편의시설</a:t>
            </a:r>
          </a:p>
        </p:txBody>
      </p:sp>
      <p:sp>
        <p:nvSpPr>
          <p:cNvPr id="28" name="십자형 27">
            <a:extLst>
              <a:ext uri="{FF2B5EF4-FFF2-40B4-BE49-F238E27FC236}">
                <a16:creationId xmlns:a16="http://schemas.microsoft.com/office/drawing/2014/main" id="{A3498E35-180B-87FE-4C46-C3676990094C}"/>
              </a:ext>
            </a:extLst>
          </p:cNvPr>
          <p:cNvSpPr/>
          <p:nvPr/>
        </p:nvSpPr>
        <p:spPr>
          <a:xfrm>
            <a:off x="8947137" y="6698069"/>
            <a:ext cx="457200" cy="457200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1B5969A-0FE5-9E3F-19F2-7FEAA99E6D2B}"/>
              </a:ext>
            </a:extLst>
          </p:cNvPr>
          <p:cNvSpPr/>
          <p:nvPr/>
        </p:nvSpPr>
        <p:spPr>
          <a:xfrm>
            <a:off x="13639800" y="6171229"/>
            <a:ext cx="2393673" cy="1567203"/>
          </a:xfrm>
          <a:prstGeom prst="round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맛집 정보</a:t>
            </a:r>
          </a:p>
        </p:txBody>
      </p:sp>
      <p:sp>
        <p:nvSpPr>
          <p:cNvPr id="30" name="십자형 29">
            <a:extLst>
              <a:ext uri="{FF2B5EF4-FFF2-40B4-BE49-F238E27FC236}">
                <a16:creationId xmlns:a16="http://schemas.microsoft.com/office/drawing/2014/main" id="{CA927EF8-95B6-E3EE-3FE2-BAABB0044054}"/>
              </a:ext>
            </a:extLst>
          </p:cNvPr>
          <p:cNvSpPr/>
          <p:nvPr/>
        </p:nvSpPr>
        <p:spPr>
          <a:xfrm>
            <a:off x="12680937" y="6698069"/>
            <a:ext cx="457200" cy="457200"/>
          </a:xfrm>
          <a:prstGeom prst="plus">
            <a:avLst>
              <a:gd name="adj" fmla="val 423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C934AACB-3643-1F17-FA6D-37EDCA1542B8}"/>
              </a:ext>
            </a:extLst>
          </p:cNvPr>
          <p:cNvSpPr/>
          <p:nvPr/>
        </p:nvSpPr>
        <p:spPr>
          <a:xfrm rot="5400000">
            <a:off x="6848363" y="4600461"/>
            <a:ext cx="933675" cy="7467602"/>
          </a:xfrm>
          <a:prstGeom prst="rightBrace">
            <a:avLst/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2EDCD0-CA14-922E-C9E5-1BA820FAB5E1}"/>
              </a:ext>
            </a:extLst>
          </p:cNvPr>
          <p:cNvSpPr txBox="1"/>
          <p:nvPr/>
        </p:nvSpPr>
        <p:spPr>
          <a:xfrm>
            <a:off x="5428892" y="8963680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유사 서비스의 기본 기능</a:t>
            </a:r>
          </a:p>
        </p:txBody>
      </p:sp>
    </p:spTree>
    <p:extLst>
      <p:ext uri="{BB962C8B-B14F-4D97-AF65-F5344CB8AC3E}">
        <p14:creationId xmlns:p14="http://schemas.microsoft.com/office/powerpoint/2010/main" val="363388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 소개</a:t>
            </a:r>
          </a:p>
        </p:txBody>
      </p:sp>
      <p:pic>
        <p:nvPicPr>
          <p:cNvPr id="5" name="Object 17">
            <a:extLst>
              <a:ext uri="{FF2B5EF4-FFF2-40B4-BE49-F238E27FC236}">
                <a16:creationId xmlns:a16="http://schemas.microsoft.com/office/drawing/2014/main" id="{309824F0-7D42-9DE6-FB6C-79EF11BF8DB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2125947" y="2605380"/>
            <a:ext cx="5219700" cy="5966395"/>
          </a:xfrm>
          <a:prstGeom prst="rect">
            <a:avLst/>
          </a:prstGeom>
        </p:spPr>
      </p:pic>
      <p:grpSp>
        <p:nvGrpSpPr>
          <p:cNvPr id="7" name="그룹 1007">
            <a:extLst>
              <a:ext uri="{FF2B5EF4-FFF2-40B4-BE49-F238E27FC236}">
                <a16:creationId xmlns:a16="http://schemas.microsoft.com/office/drawing/2014/main" id="{CD65385A-FFA3-1C75-66DF-CA6A2E8AF09D}"/>
              </a:ext>
            </a:extLst>
          </p:cNvPr>
          <p:cNvGrpSpPr/>
          <p:nvPr/>
        </p:nvGrpSpPr>
        <p:grpSpPr>
          <a:xfrm rot="16200000">
            <a:off x="10184513" y="2624015"/>
            <a:ext cx="5180771" cy="5890196"/>
            <a:chOff x="5447559" y="4281698"/>
            <a:chExt cx="3396732" cy="4790536"/>
          </a:xfrm>
        </p:grpSpPr>
        <p:pic>
          <p:nvPicPr>
            <p:cNvPr id="8" name="Object 20">
              <a:extLst>
                <a:ext uri="{FF2B5EF4-FFF2-40B4-BE49-F238E27FC236}">
                  <a16:creationId xmlns:a16="http://schemas.microsoft.com/office/drawing/2014/main" id="{717E8A1C-B674-7844-B1C4-7709C937B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447559" y="4281698"/>
              <a:ext cx="3396732" cy="479053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1853BD-F709-BF97-4D03-C1631E1D9E02}"/>
              </a:ext>
            </a:extLst>
          </p:cNvPr>
          <p:cNvSpPr txBox="1"/>
          <p:nvPr/>
        </p:nvSpPr>
        <p:spPr>
          <a:xfrm>
            <a:off x="4104211" y="3884440"/>
            <a:ext cx="1811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김윤민 </a:t>
            </a:r>
            <a:endParaRPr lang="en-US" altLang="ko-KR" sz="4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endParaRPr lang="ko-KR" altLang="en-US" sz="4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9DED7-1683-1816-C276-7A435EEF92E6}"/>
              </a:ext>
            </a:extLst>
          </p:cNvPr>
          <p:cNvSpPr txBox="1"/>
          <p:nvPr/>
        </p:nvSpPr>
        <p:spPr>
          <a:xfrm>
            <a:off x="2872303" y="5881444"/>
            <a:ext cx="42755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실거래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조회 페이지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필터링 기능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주변 편의시설 표기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관심지역 등록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grpSp>
        <p:nvGrpSpPr>
          <p:cNvPr id="14" name="그룹 1011">
            <a:extLst>
              <a:ext uri="{FF2B5EF4-FFF2-40B4-BE49-F238E27FC236}">
                <a16:creationId xmlns:a16="http://schemas.microsoft.com/office/drawing/2014/main" id="{A67FB90F-2B1A-2579-156A-C6C29856710A}"/>
              </a:ext>
            </a:extLst>
          </p:cNvPr>
          <p:cNvGrpSpPr/>
          <p:nvPr/>
        </p:nvGrpSpPr>
        <p:grpSpPr>
          <a:xfrm>
            <a:off x="4184921" y="4646044"/>
            <a:ext cx="1491321" cy="117491"/>
            <a:chOff x="6400265" y="8047371"/>
            <a:chExt cx="1491321" cy="117491"/>
          </a:xfrm>
        </p:grpSpPr>
        <p:pic>
          <p:nvPicPr>
            <p:cNvPr id="15" name="Object 48">
              <a:extLst>
                <a:ext uri="{FF2B5EF4-FFF2-40B4-BE49-F238E27FC236}">
                  <a16:creationId xmlns:a16="http://schemas.microsoft.com/office/drawing/2014/main" id="{86A3BC7F-BE47-4698-C5C0-49D62B601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265" y="8047371"/>
              <a:ext cx="1491321" cy="117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F00541-D5D5-1F0C-39A0-79DCE7C74723}"/>
              </a:ext>
            </a:extLst>
          </p:cNvPr>
          <p:cNvSpPr txBox="1"/>
          <p:nvPr/>
        </p:nvSpPr>
        <p:spPr>
          <a:xfrm>
            <a:off x="3821399" y="4838547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Frontend/Backend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0DDA8-F486-E1D6-27A1-29F6BA1CD38A}"/>
              </a:ext>
            </a:extLst>
          </p:cNvPr>
          <p:cNvSpPr txBox="1"/>
          <p:nvPr/>
        </p:nvSpPr>
        <p:spPr>
          <a:xfrm>
            <a:off x="12202228" y="3884440"/>
            <a:ext cx="18117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정지원 </a:t>
            </a:r>
            <a:endParaRPr lang="en-US" altLang="ko-KR" sz="4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endParaRPr lang="ko-KR" altLang="en-US" sz="40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25A02-F31B-DF10-BB14-40C82638301D}"/>
              </a:ext>
            </a:extLst>
          </p:cNvPr>
          <p:cNvSpPr txBox="1"/>
          <p:nvPr/>
        </p:nvSpPr>
        <p:spPr>
          <a:xfrm>
            <a:off x="10705379" y="5667937"/>
            <a:ext cx="45592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회원관리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로그인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회원가입 등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endParaRPr lang="ko-KR" altLang="en-US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관리자 페이지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게시판 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공지사항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Q&amp;A)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뉴스 게시판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맛집 게시판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632911-24FB-0D00-2FA3-AE9A7F627B46}"/>
              </a:ext>
            </a:extLst>
          </p:cNvPr>
          <p:cNvSpPr txBox="1"/>
          <p:nvPr/>
        </p:nvSpPr>
        <p:spPr>
          <a:xfrm>
            <a:off x="11919416" y="4838547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Frontend/Backend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B3E113-A070-ADAC-7D32-E5DE05881A4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6184" b="-6160"/>
          <a:stretch/>
        </p:blipFill>
        <p:spPr>
          <a:xfrm>
            <a:off x="12223010" y="4546159"/>
            <a:ext cx="1524000" cy="16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1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53834" y="937750"/>
            <a:ext cx="76962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>
                <a:latin typeface="에스코어 드림 7 ExtraBold" panose="020B0803030302020204" pitchFamily="34" charset="-127"/>
                <a:ea typeface="에스코어 드림 7 ExtraBold"/>
              </a:rPr>
              <a:t>03. </a:t>
            </a:r>
            <a:r>
              <a:rPr lang="ko-KR" altLang="en-US" sz="4400">
                <a:latin typeface="에스코어 드림 7 ExtraBold" panose="020B0803030302020204" pitchFamily="34" charset="-127"/>
                <a:ea typeface="에스코어 드림 7 ExtraBold"/>
              </a:rPr>
              <a:t>프로젝트 일정</a:t>
            </a: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219200" y="1669091"/>
            <a:ext cx="6464008" cy="197809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66C5A23-93C2-3A3F-CC01-EF0A8DF46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79104"/>
              </p:ext>
            </p:extLst>
          </p:nvPr>
        </p:nvGraphicFramePr>
        <p:xfrm>
          <a:off x="1066801" y="2821910"/>
          <a:ext cx="16154398" cy="579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1387039707"/>
                    </a:ext>
                  </a:extLst>
                </a:gridCol>
                <a:gridCol w="3302926">
                  <a:extLst>
                    <a:ext uri="{9D8B030D-6E8A-4147-A177-3AD203B41FA5}">
                      <a16:colId xmlns:a16="http://schemas.microsoft.com/office/drawing/2014/main" val="33988099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41312832"/>
                    </a:ext>
                  </a:extLst>
                </a:gridCol>
                <a:gridCol w="1513608">
                  <a:extLst>
                    <a:ext uri="{9D8B030D-6E8A-4147-A177-3AD203B41FA5}">
                      <a16:colId xmlns:a16="http://schemas.microsoft.com/office/drawing/2014/main" val="2105365445"/>
                    </a:ext>
                  </a:extLst>
                </a:gridCol>
                <a:gridCol w="1404504">
                  <a:extLst>
                    <a:ext uri="{9D8B030D-6E8A-4147-A177-3AD203B41FA5}">
                      <a16:colId xmlns:a16="http://schemas.microsoft.com/office/drawing/2014/main" val="573668925"/>
                    </a:ext>
                  </a:extLst>
                </a:gridCol>
                <a:gridCol w="1404504">
                  <a:extLst>
                    <a:ext uri="{9D8B030D-6E8A-4147-A177-3AD203B41FA5}">
                      <a16:colId xmlns:a16="http://schemas.microsoft.com/office/drawing/2014/main" val="3535156291"/>
                    </a:ext>
                  </a:extLst>
                </a:gridCol>
                <a:gridCol w="1404504">
                  <a:extLst>
                    <a:ext uri="{9D8B030D-6E8A-4147-A177-3AD203B41FA5}">
                      <a16:colId xmlns:a16="http://schemas.microsoft.com/office/drawing/2014/main" val="457614661"/>
                    </a:ext>
                  </a:extLst>
                </a:gridCol>
                <a:gridCol w="1404504">
                  <a:extLst>
                    <a:ext uri="{9D8B030D-6E8A-4147-A177-3AD203B41FA5}">
                      <a16:colId xmlns:a16="http://schemas.microsoft.com/office/drawing/2014/main" val="2192568542"/>
                    </a:ext>
                  </a:extLst>
                </a:gridCol>
                <a:gridCol w="1404504">
                  <a:extLst>
                    <a:ext uri="{9D8B030D-6E8A-4147-A177-3AD203B41FA5}">
                      <a16:colId xmlns:a16="http://schemas.microsoft.com/office/drawing/2014/main" val="4059154201"/>
                    </a:ext>
                  </a:extLst>
                </a:gridCol>
                <a:gridCol w="1404504">
                  <a:extLst>
                    <a:ext uri="{9D8B030D-6E8A-4147-A177-3AD203B41FA5}">
                      <a16:colId xmlns:a16="http://schemas.microsoft.com/office/drawing/2014/main" val="3621485634"/>
                    </a:ext>
                  </a:extLst>
                </a:gridCol>
              </a:tblGrid>
              <a:tr h="67646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5/19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5/20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5/21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5/22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5/23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5/24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5/25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5/26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939233"/>
                  </a:ext>
                </a:extLst>
              </a:tr>
              <a:tr h="426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정지원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회원관리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로그인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회원가입 등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192654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관리자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655002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게시판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공지사항</a:t>
                      </a:r>
                      <a:r>
                        <a:rPr lang="en-US" altLang="ko-KR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, QA)</a:t>
                      </a:r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655953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뉴스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14898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맛집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1730"/>
                  </a:ext>
                </a:extLst>
              </a:tr>
              <a:tr h="426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김윤민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아파트 실거래가 조회  페이지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403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필터링 기능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241332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주변 편의시설 표기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04765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아파트 평점 등록 기능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61721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관심지역 등록 기능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782269"/>
                  </a:ext>
                </a:extLst>
              </a:tr>
              <a:tr h="426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전체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통합 테스트 및 오류 수정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179778"/>
                  </a:ext>
                </a:extLst>
              </a:tr>
              <a:tr h="426628">
                <a:tc v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서류 작성 및 발표 준비</a:t>
                      </a:r>
                      <a:endParaRPr lang="en-US" altLang="ko-KR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4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9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04. </a:t>
            </a:r>
            <a:r>
              <a:rPr lang="ko-KR" altLang="en-US" sz="4400" dirty="0">
                <a:latin typeface="에스코어 드림 7 ExtraBold"/>
                <a:ea typeface="에스코어 드림 7 ExtraBold" panose="020B0803030302020204" pitchFamily="34" charset="-127"/>
              </a:rPr>
              <a:t>개발 결과 </a:t>
            </a:r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–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주요 기능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143000" y="1638300"/>
            <a:ext cx="3873208" cy="197809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41B76DB-F961-7F05-439A-A002E8E04888}"/>
              </a:ext>
            </a:extLst>
          </p:cNvPr>
          <p:cNvSpPr txBox="1"/>
          <p:nvPr/>
        </p:nvSpPr>
        <p:spPr>
          <a:xfrm>
            <a:off x="1752600" y="2375157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기본 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5A597-6E1E-BB9A-09C3-2D57105FCDED}"/>
              </a:ext>
            </a:extLst>
          </p:cNvPr>
          <p:cNvSpPr txBox="1"/>
          <p:nvPr/>
        </p:nvSpPr>
        <p:spPr>
          <a:xfrm>
            <a:off x="1752600" y="2973059"/>
            <a:ext cx="9144000" cy="224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매매 </a:t>
            </a: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실거래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조회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회원 관리 기능 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관심지역 등록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게시판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공지사항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QA)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862BB2-5D6C-8352-37EE-6E7582119B1C}"/>
              </a:ext>
            </a:extLst>
          </p:cNvPr>
          <p:cNvSpPr txBox="1"/>
          <p:nvPr/>
        </p:nvSpPr>
        <p:spPr>
          <a:xfrm>
            <a:off x="1752600" y="5524500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추가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60C40-234E-75FB-C105-50DFE172873A}"/>
              </a:ext>
            </a:extLst>
          </p:cNvPr>
          <p:cNvSpPr txBox="1"/>
          <p:nvPr/>
        </p:nvSpPr>
        <p:spPr>
          <a:xfrm>
            <a:off x="1752600" y="6126593"/>
            <a:ext cx="9144000" cy="3354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실거래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조회 주변시설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은행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편의점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병원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지하철 역</a:t>
            </a:r>
            <a:r>
              <a:rPr lang="en-US" altLang="ko-KR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</a:t>
            </a: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조회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조회 필터링 기능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평점 등록 기능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관리자 페이지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지역 맛집 검색 기능 제공</a:t>
            </a:r>
            <a:endParaRPr lang="en-US" altLang="ko-KR" sz="2400" dirty="0">
              <a:solidFill>
                <a:srgbClr val="FF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주택 관련 뉴스 게시판</a:t>
            </a:r>
            <a:endParaRPr lang="en-US" altLang="ko-KR" sz="2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47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04. </a:t>
            </a:r>
            <a:r>
              <a:rPr lang="ko-KR" altLang="en-US" sz="4400" dirty="0">
                <a:latin typeface="에스코어 드림 7 ExtraBold" panose="020B0803030302020204" pitchFamily="34" charset="-127"/>
                <a:ea typeface="에스코어 드림 7 ExtraBold"/>
              </a:rPr>
              <a:t>개발 결과 </a:t>
            </a:r>
            <a:r>
              <a:rPr lang="en-US" altLang="ko-KR" sz="4400" dirty="0">
                <a:latin typeface="에스코어 드림 7 ExtraBold" panose="020B0803030302020204" pitchFamily="34" charset="-127"/>
                <a:ea typeface="에스코어 드림 7 ExtraBold"/>
              </a:rPr>
              <a:t>–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 프로젝트 구조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pic>
        <p:nvPicPr>
          <p:cNvPr id="4" name="그래픽 3" descr="사용자 단색으로 채워진">
            <a:extLst>
              <a:ext uri="{FF2B5EF4-FFF2-40B4-BE49-F238E27FC236}">
                <a16:creationId xmlns:a16="http://schemas.microsoft.com/office/drawing/2014/main" id="{0B6330EF-1CCC-5986-9BC9-02886D3EC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827" y="3110823"/>
            <a:ext cx="1363598" cy="13635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7274EB-9E13-6517-0B25-0408A75453E5}"/>
              </a:ext>
            </a:extLst>
          </p:cNvPr>
          <p:cNvSpPr/>
          <p:nvPr/>
        </p:nvSpPr>
        <p:spPr>
          <a:xfrm>
            <a:off x="3076523" y="2120566"/>
            <a:ext cx="4373880" cy="4230206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217D33-78B5-DA36-E435-393A49FEEF3C}"/>
              </a:ext>
            </a:extLst>
          </p:cNvPr>
          <p:cNvSpPr/>
          <p:nvPr/>
        </p:nvSpPr>
        <p:spPr>
          <a:xfrm>
            <a:off x="9931168" y="6006601"/>
            <a:ext cx="2926080" cy="9296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데이터베이스의 데이터와 </a:t>
            </a:r>
            <a:endParaRPr 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네이버 </a:t>
            </a:r>
            <a:r>
              <a:rPr lang="ko-KR" altLang="en-US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A</a:t>
            </a:r>
            <a:r>
              <a:rPr lang="en-US" altLang="ko-KR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PI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의 데이터를 </a:t>
            </a:r>
            <a:endParaRPr 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Calibri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프톤트로</a:t>
            </a:r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 전송 </a:t>
            </a:r>
          </a:p>
        </p:txBody>
      </p:sp>
      <p:pic>
        <p:nvPicPr>
          <p:cNvPr id="11" name="그래픽 10" descr="데이터베이스 단색으로 채워진">
            <a:extLst>
              <a:ext uri="{FF2B5EF4-FFF2-40B4-BE49-F238E27FC236}">
                <a16:creationId xmlns:a16="http://schemas.microsoft.com/office/drawing/2014/main" id="{37D156AE-49DB-A7E0-A090-7A830E392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85720" y="2360302"/>
            <a:ext cx="1611782" cy="16117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4B53087-D34D-5078-1771-858AF22528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99" y="7086517"/>
            <a:ext cx="2021437" cy="15313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18F435A-3BFE-7BC5-8A70-0AE4FB234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6290" y="5958457"/>
            <a:ext cx="2457450" cy="14192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C6683A-18B5-853E-32F3-E4B02CEC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371" y="4474421"/>
            <a:ext cx="2828834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ons | BootstrapVue">
            <a:extLst>
              <a:ext uri="{FF2B5EF4-FFF2-40B4-BE49-F238E27FC236}">
                <a16:creationId xmlns:a16="http://schemas.microsoft.com/office/drawing/2014/main" id="{D0D433F9-874F-4425-74A2-D2012712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873" y="3317466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B2971A8-AB56-AB28-CEFE-DA59794EFBB0}"/>
              </a:ext>
            </a:extLst>
          </p:cNvPr>
          <p:cNvSpPr/>
          <p:nvPr/>
        </p:nvSpPr>
        <p:spPr>
          <a:xfrm>
            <a:off x="1828800" y="3498121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9FDE16-8F0B-9E52-BD5A-14BE1E223AFE}"/>
              </a:ext>
            </a:extLst>
          </p:cNvPr>
          <p:cNvSpPr/>
          <p:nvPr/>
        </p:nvSpPr>
        <p:spPr>
          <a:xfrm>
            <a:off x="3657712" y="5022246"/>
            <a:ext cx="333756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사용자에게 화면, 서비스 제공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5CEFB4-778B-93D5-B4BF-53BA9324C918}"/>
              </a:ext>
            </a:extLst>
          </p:cNvPr>
          <p:cNvSpPr/>
          <p:nvPr/>
        </p:nvSpPr>
        <p:spPr>
          <a:xfrm>
            <a:off x="3664338" y="8830699"/>
            <a:ext cx="333756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사용자에게 지도 서비스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53058-AFB7-F58F-D02D-DAE5D51DDEFF}"/>
              </a:ext>
            </a:extLst>
          </p:cNvPr>
          <p:cNvSpPr txBox="1"/>
          <p:nvPr/>
        </p:nvSpPr>
        <p:spPr>
          <a:xfrm>
            <a:off x="4449546" y="2167410"/>
            <a:ext cx="27432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FrontEnd</a:t>
            </a:r>
            <a:endParaRPr lang="ko-KR" alt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Calibri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8AD078D-D861-1B7D-3C33-55F09EA0234C}"/>
              </a:ext>
            </a:extLst>
          </p:cNvPr>
          <p:cNvSpPr/>
          <p:nvPr/>
        </p:nvSpPr>
        <p:spPr>
          <a:xfrm>
            <a:off x="9083040" y="2103283"/>
            <a:ext cx="4678680" cy="6842760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D855F-4794-3C4E-401E-A7AF101C0575}"/>
              </a:ext>
            </a:extLst>
          </p:cNvPr>
          <p:cNvSpPr txBox="1"/>
          <p:nvPr/>
        </p:nvSpPr>
        <p:spPr>
          <a:xfrm>
            <a:off x="10662475" y="2202496"/>
            <a:ext cx="160572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5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BackEnd</a:t>
            </a:r>
            <a:endParaRPr lang="ko-KR" altLang="en-US" sz="25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Calibri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E9EBA40-B1BD-1602-70EB-6C24A897356B}"/>
              </a:ext>
            </a:extLst>
          </p:cNvPr>
          <p:cNvSpPr/>
          <p:nvPr/>
        </p:nvSpPr>
        <p:spPr>
          <a:xfrm>
            <a:off x="7714857" y="3546753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231A80-3CA5-F8C6-A154-2AFCE64BF3A5}"/>
              </a:ext>
            </a:extLst>
          </p:cNvPr>
          <p:cNvSpPr/>
          <p:nvPr/>
        </p:nvSpPr>
        <p:spPr>
          <a:xfrm>
            <a:off x="14602120" y="7580564"/>
            <a:ext cx="323088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주택 관련 뉴스, 주변 맛집에 대한 정보를 제공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4902A9-9754-E7AC-40C7-ECCF8B3AB90E}"/>
              </a:ext>
            </a:extLst>
          </p:cNvPr>
          <p:cNvSpPr/>
          <p:nvPr/>
        </p:nvSpPr>
        <p:spPr>
          <a:xfrm>
            <a:off x="14514436" y="3985801"/>
            <a:ext cx="323088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공공 데이터의 실거래가 </a:t>
            </a:r>
            <a:endParaRPr 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데이터와 회원, 게시판에 대한 </a:t>
            </a:r>
            <a:endParaRPr 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Calibri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Calibri"/>
              </a:rPr>
              <a:t>데이터 저장</a:t>
            </a:r>
            <a:endParaRPr lang="ko-KR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Calibri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AB0552F-449A-F048-D5B1-D35EB3D78D73}"/>
              </a:ext>
            </a:extLst>
          </p:cNvPr>
          <p:cNvSpPr/>
          <p:nvPr/>
        </p:nvSpPr>
        <p:spPr>
          <a:xfrm rot="10800000">
            <a:off x="7714857" y="4361169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9B4E99D-049E-A191-A485-E12A3F3E269A}"/>
              </a:ext>
            </a:extLst>
          </p:cNvPr>
          <p:cNvSpPr/>
          <p:nvPr/>
        </p:nvSpPr>
        <p:spPr>
          <a:xfrm>
            <a:off x="13293469" y="3184777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D645501-BC1C-9514-A91D-8363DC0E20B5}"/>
              </a:ext>
            </a:extLst>
          </p:cNvPr>
          <p:cNvSpPr/>
          <p:nvPr/>
        </p:nvSpPr>
        <p:spPr>
          <a:xfrm rot="10800000">
            <a:off x="13293469" y="3931537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B738B90-CBC2-AE46-98A0-AA41823C0B1C}"/>
              </a:ext>
            </a:extLst>
          </p:cNvPr>
          <p:cNvSpPr/>
          <p:nvPr/>
        </p:nvSpPr>
        <p:spPr>
          <a:xfrm>
            <a:off x="13141069" y="6446137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471AA96-30DE-DB7B-D08B-9E4C636F692C}"/>
              </a:ext>
            </a:extLst>
          </p:cNvPr>
          <p:cNvSpPr/>
          <p:nvPr/>
        </p:nvSpPr>
        <p:spPr>
          <a:xfrm rot="10800000">
            <a:off x="13141069" y="7223377"/>
            <a:ext cx="975360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8FD67F0A-1F09-FA62-2155-06164DFD5584}"/>
              </a:ext>
            </a:extLst>
          </p:cNvPr>
          <p:cNvSpPr/>
          <p:nvPr/>
        </p:nvSpPr>
        <p:spPr>
          <a:xfrm rot="16200000">
            <a:off x="4830035" y="6240392"/>
            <a:ext cx="821476" cy="4876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8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04. </a:t>
            </a:r>
            <a:r>
              <a:rPr lang="ko-KR" altLang="en-US" sz="4400" dirty="0">
                <a:latin typeface="에스코어 드림 7 ExtraBold"/>
                <a:ea typeface="에스코어 드림 7 ExtraBold" panose="020B0803030302020204" pitchFamily="34" charset="-127"/>
              </a:rPr>
              <a:t>개발 결과 </a:t>
            </a:r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–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주요 화면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712532F-CAFE-A5CE-92E2-882EEB61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2994629"/>
            <a:ext cx="9677400" cy="54438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137D1-8B7C-FD99-BECA-9DB3ED70D026}"/>
              </a:ext>
            </a:extLst>
          </p:cNvPr>
          <p:cNvSpPr txBox="1"/>
          <p:nvPr/>
        </p:nvSpPr>
        <p:spPr>
          <a:xfrm>
            <a:off x="8362376" y="8572500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메인화면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19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12485-F0BD-EDD6-8F58-1A5DEB7C2D1A}"/>
              </a:ext>
            </a:extLst>
          </p:cNvPr>
          <p:cNvSpPr txBox="1"/>
          <p:nvPr/>
        </p:nvSpPr>
        <p:spPr>
          <a:xfrm>
            <a:off x="1219200" y="899650"/>
            <a:ext cx="1120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04. </a:t>
            </a:r>
            <a:r>
              <a:rPr lang="ko-KR" altLang="en-US" sz="4400" dirty="0">
                <a:latin typeface="에스코어 드림 7 ExtraBold"/>
                <a:ea typeface="에스코어 드림 7 ExtraBold" panose="020B0803030302020204" pitchFamily="34" charset="-127"/>
              </a:rPr>
              <a:t>개발 결과 </a:t>
            </a:r>
            <a:r>
              <a:rPr lang="en-US" altLang="ko-KR" sz="4400" dirty="0">
                <a:latin typeface="에스코어 드림 7 ExtraBold"/>
                <a:ea typeface="에스코어 드림 7 ExtraBold" panose="020B0803030302020204" pitchFamily="34" charset="-127"/>
              </a:rPr>
              <a:t>–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/>
              </a:rPr>
              <a:t>주요 화면</a:t>
            </a:r>
            <a:endParaRPr lang="ko-KR" altLang="en-US" sz="4400" dirty="0">
              <a:latin typeface="에스코어 드림 5 Medium" panose="020B0503030302020204" pitchFamily="34" charset="-127"/>
              <a:ea typeface="에스코어 드림 5 Medium"/>
            </a:endParaRPr>
          </a:p>
        </p:txBody>
      </p:sp>
      <p:grpSp>
        <p:nvGrpSpPr>
          <p:cNvPr id="12" name="그룹 1003">
            <a:extLst>
              <a:ext uri="{FF2B5EF4-FFF2-40B4-BE49-F238E27FC236}">
                <a16:creationId xmlns:a16="http://schemas.microsoft.com/office/drawing/2014/main" id="{F4045AEC-FD29-A766-F7D6-50E4D73C6A80}"/>
              </a:ext>
            </a:extLst>
          </p:cNvPr>
          <p:cNvGrpSpPr/>
          <p:nvPr/>
        </p:nvGrpSpPr>
        <p:grpSpPr>
          <a:xfrm>
            <a:off x="1308392" y="1669091"/>
            <a:ext cx="4367850" cy="167671"/>
            <a:chOff x="2438095" y="4098996"/>
            <a:chExt cx="4367850" cy="1676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5157DB61-E912-1034-FEDB-D6A41E1F3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095" y="4098996"/>
              <a:ext cx="4367850" cy="167671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B4178D6-DCAD-5527-BDB0-EABB076F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430413"/>
            <a:ext cx="7764963" cy="5822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1579DE-69D8-9CC3-117F-E2BF58F6AB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2" t="890" r="3985" b="2435"/>
          <a:stretch/>
        </p:blipFill>
        <p:spPr>
          <a:xfrm>
            <a:off x="10515600" y="2120891"/>
            <a:ext cx="5612925" cy="6441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725B1B-DCC0-0481-54E2-B89716E5E7B2}"/>
              </a:ext>
            </a:extLst>
          </p:cNvPr>
          <p:cNvSpPr txBox="1"/>
          <p:nvPr/>
        </p:nvSpPr>
        <p:spPr>
          <a:xfrm>
            <a:off x="7162800" y="9061665"/>
            <a:ext cx="370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아파트 거래 조회 화면</a:t>
            </a:r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1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564</Words>
  <Application>Microsoft Office PowerPoint</Application>
  <PresentationFormat>사용자 지정</PresentationFormat>
  <Paragraphs>113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에스코어 드림 5 Medium</vt:lpstr>
      <vt:lpstr>Arial</vt:lpstr>
      <vt:lpstr>에스코어 드림 7 ExtraBold</vt:lpstr>
      <vt:lpstr>맑은 고딕</vt:lpstr>
      <vt:lpstr>에스코어 드림 4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김윤민</cp:lastModifiedBy>
  <cp:revision>5</cp:revision>
  <dcterms:created xsi:type="dcterms:W3CDTF">2022-05-26T13:22:52Z</dcterms:created>
  <dcterms:modified xsi:type="dcterms:W3CDTF">2022-05-26T12:40:30Z</dcterms:modified>
</cp:coreProperties>
</file>