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60815"/>
  </p:normalViewPr>
  <p:slideViewPr>
    <p:cSldViewPr snapToGrid="0">
      <p:cViewPr varScale="1">
        <p:scale>
          <a:sx n="123" d="100"/>
          <a:sy n="123" d="100"/>
        </p:scale>
        <p:origin x="33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BAEA8-5116-4045-8958-1121E927E125}" type="datetimeFigureOut">
              <a:rPr lang="en-US" smtClean="0"/>
              <a:t>6/3/22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4D1F3-794F-234E-BB7A-00B57ADC5ACE}" type="slidenum">
              <a:rPr lang="en-US" smtClean="0"/>
              <a:t>‹#›</a:t>
            </a:fld>
            <a:endParaRPr lang="en-US"/>
          </a:p>
        </p:txBody>
      </p:sp>
    </p:spTree>
    <p:extLst>
      <p:ext uri="{BB962C8B-B14F-4D97-AF65-F5344CB8AC3E}">
        <p14:creationId xmlns:p14="http://schemas.microsoft.com/office/powerpoint/2010/main" val="875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this talk is not an exhaustive list of terraform </a:t>
            </a:r>
            <a:r>
              <a:rPr lang="en-US" dirty="0" err="1"/>
              <a:t>antipatterms</a:t>
            </a:r>
            <a:r>
              <a:rPr lang="en-US" dirty="0"/>
              <a:t> or best practices – it is a little discussion and rant on some of the most common antipatterns I’ve </a:t>
            </a:r>
            <a:r>
              <a:rPr lang="en-US" dirty="0" err="1"/>
              <a:t>een</a:t>
            </a:r>
            <a:r>
              <a:rPr lang="en-US" dirty="0"/>
              <a:t> seeing of late.</a:t>
            </a:r>
            <a:br>
              <a:rPr lang="en-US" dirty="0"/>
            </a:br>
            <a:br>
              <a:rPr lang="en-US" dirty="0"/>
            </a:br>
            <a:r>
              <a:rPr lang="en-US" dirty="0"/>
              <a:t>I’ve been in the business over 20 years now, doing ”DevOps” for about the last ten. I’ve been at a bunch of </a:t>
            </a:r>
            <a:r>
              <a:rPr lang="en-US" dirty="0" err="1"/>
              <a:t>organisations</a:t>
            </a:r>
            <a:r>
              <a:rPr lang="en-US" dirty="0"/>
              <a:t> using Terraform, and I don’t think a single one of them is doing it right – even the ones I’ve architected.</a:t>
            </a:r>
          </a:p>
          <a:p>
            <a:endParaRPr lang="en-US" dirty="0"/>
          </a:p>
          <a:p>
            <a:r>
              <a:rPr lang="en-US" dirty="0"/>
              <a:t>One last note before we get into it: there’s no blame here. If you’re doing on of these things, I’m sure you have your reasons. But I hope by the end you’ll at least consider maybe looking at your Terraform and start picking away at the bad things</a:t>
            </a:r>
            <a:br>
              <a:rPr lang="en-US" dirty="0"/>
            </a:br>
            <a:br>
              <a:rPr lang="en-US" dirty="0"/>
            </a:br>
            <a:r>
              <a:rPr lang="en-US" dirty="0"/>
              <a:t>Right. So why is this talk called what it’s called? To explain that, let’s go to Antipattern #1</a:t>
            </a:r>
          </a:p>
        </p:txBody>
      </p:sp>
      <p:sp>
        <p:nvSpPr>
          <p:cNvPr id="4" name="Slide Number Placeholder 3"/>
          <p:cNvSpPr>
            <a:spLocks noGrp="1"/>
          </p:cNvSpPr>
          <p:nvPr>
            <p:ph type="sldNum" sz="quarter" idx="5"/>
          </p:nvPr>
        </p:nvSpPr>
        <p:spPr/>
        <p:txBody>
          <a:bodyPr/>
          <a:lstStyle/>
          <a:p>
            <a:fld id="{BCB4D1F3-794F-234E-BB7A-00B57ADC5ACE}" type="slidenum">
              <a:rPr lang="en-US" smtClean="0"/>
              <a:t>1</a:t>
            </a:fld>
            <a:endParaRPr lang="en-US"/>
          </a:p>
        </p:txBody>
      </p:sp>
    </p:spTree>
    <p:extLst>
      <p:ext uri="{BB962C8B-B14F-4D97-AF65-F5344CB8AC3E}">
        <p14:creationId xmlns:p14="http://schemas.microsoft.com/office/powerpoint/2010/main" val="362185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 and FORGET.</a:t>
            </a:r>
            <a:br>
              <a:rPr lang="en-US" dirty="0"/>
            </a:br>
            <a:br>
              <a:rPr lang="en-US" dirty="0"/>
            </a:br>
            <a:r>
              <a:rPr lang="en-US" dirty="0"/>
              <a:t>That is, folks who write up a bunch of terraform, or maybe copy and paste it from a website, run it once to set up the infrastructure…. Then do nothing else with it.</a:t>
            </a:r>
            <a:br>
              <a:rPr lang="en-US" dirty="0"/>
            </a:br>
            <a:br>
              <a:rPr lang="en-US" dirty="0"/>
            </a:br>
            <a:r>
              <a:rPr lang="en-US" dirty="0"/>
              <a:t>The biggest strength of Terraform is in Drift detection and Correction – if you’re not running it over and over, you don’t get that strength.</a:t>
            </a:r>
            <a:br>
              <a:rPr lang="en-US" dirty="0"/>
            </a:br>
            <a:br>
              <a:rPr lang="en-US" dirty="0"/>
            </a:br>
            <a:r>
              <a:rPr lang="en-US" dirty="0"/>
              <a:t>And what does this have to do with snakes?</a:t>
            </a:r>
            <a:br>
              <a:rPr lang="en-US" dirty="0"/>
            </a:br>
            <a:br>
              <a:rPr lang="en-US" dirty="0"/>
            </a:br>
            <a:r>
              <a:rPr lang="en-US" dirty="0"/>
              <a:t>I lived in the country for a few years, up in NE Victoria. I had a big old lawn front and back, and I was fairly lazy in mowing it. In fact, I don’t think I mowed it at all for the first few months. After a while, a mate at the pub asked me why I hadn’t mowed my lawn lately. I attempted to explain that I wasn’t really bothered, it was nice to leave it a bit natural and besides, I’m lazy.</a:t>
            </a:r>
            <a:br>
              <a:rPr lang="en-US" dirty="0"/>
            </a:br>
            <a:br>
              <a:rPr lang="en-US" dirty="0"/>
            </a:br>
            <a:r>
              <a:rPr lang="en-US" dirty="0"/>
              <a:t>He replied “So… you want snakes? Because that’s how you get snakes”.</a:t>
            </a:r>
            <a:br>
              <a:rPr lang="en-US" dirty="0"/>
            </a:br>
            <a:br>
              <a:rPr lang="en-US" dirty="0"/>
            </a:br>
            <a:r>
              <a:rPr lang="en-US" dirty="0"/>
              <a:t>Which was a surprise. I – city kid – hadn’t thought about that at all.</a:t>
            </a:r>
          </a:p>
          <a:p>
            <a:endParaRPr lang="en-US" dirty="0"/>
          </a:p>
          <a:p>
            <a:r>
              <a:rPr lang="en-US" dirty="0"/>
              <a:t>If you don’t mow your lawn regularly when you’re out in the country, you’re creating a lovely environment in which small critters can roam around unseen, and where there are small critters, there are predators. Snakes will arrive. And it’s the same with terraform. You need to run it regularly to check and correct your infrastructure, otherwise small changes will creep in, and where small changes multiply, eventually bigger and worse ones will arrive.</a:t>
            </a:r>
            <a:br>
              <a:rPr lang="en-US" dirty="0"/>
            </a:br>
            <a:br>
              <a:rPr lang="en-US" dirty="0"/>
            </a:br>
            <a:r>
              <a:rPr lang="en-US" dirty="0"/>
              <a:t>Sure enough, one morning a few weeks after that conversation, I stepped out my front door to find a 3ft red-belly sunning on my driveway.</a:t>
            </a:r>
            <a:br>
              <a:rPr lang="en-US" dirty="0"/>
            </a:br>
            <a:br>
              <a:rPr lang="en-US" dirty="0"/>
            </a:br>
            <a:r>
              <a:rPr lang="en-US" dirty="0"/>
              <a:t>Shortly after, I bought a lawnmower. No more snakes.</a:t>
            </a:r>
            <a:br>
              <a:rPr lang="en-US" dirty="0"/>
            </a:br>
            <a:br>
              <a:rPr lang="en-US" dirty="0"/>
            </a:br>
            <a:r>
              <a:rPr lang="en-US" dirty="0"/>
              <a:t>So that’s Antipattern #1, and I hope nobody here is doing that.</a:t>
            </a:r>
          </a:p>
        </p:txBody>
      </p:sp>
      <p:sp>
        <p:nvSpPr>
          <p:cNvPr id="4" name="Slide Number Placeholder 3"/>
          <p:cNvSpPr>
            <a:spLocks noGrp="1"/>
          </p:cNvSpPr>
          <p:nvPr>
            <p:ph type="sldNum" sz="quarter" idx="5"/>
          </p:nvPr>
        </p:nvSpPr>
        <p:spPr/>
        <p:txBody>
          <a:bodyPr/>
          <a:lstStyle/>
          <a:p>
            <a:fld id="{BCB4D1F3-794F-234E-BB7A-00B57ADC5ACE}" type="slidenum">
              <a:rPr lang="en-US" smtClean="0"/>
              <a:t>2</a:t>
            </a:fld>
            <a:endParaRPr lang="en-US"/>
          </a:p>
        </p:txBody>
      </p:sp>
    </p:spTree>
    <p:extLst>
      <p:ext uri="{BB962C8B-B14F-4D97-AF65-F5344CB8AC3E}">
        <p14:creationId xmlns:p14="http://schemas.microsoft.com/office/powerpoint/2010/main" val="25201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TERRAFORM ON YOUR LAPTOP</a:t>
            </a:r>
          </a:p>
          <a:p>
            <a:endParaRPr lang="en-US" dirty="0"/>
          </a:p>
          <a:p>
            <a:r>
              <a:rPr lang="en-US" dirty="0"/>
              <a:t>OK, this one is </a:t>
            </a:r>
            <a:r>
              <a:rPr lang="en-US" dirty="0" err="1"/>
              <a:t>gonna</a:t>
            </a:r>
            <a:r>
              <a:rPr lang="en-US" dirty="0"/>
              <a:t> be way more common than the last one. Show of hands, how many people run terraform apply from their local workstation instead of in a CI pipeline?</a:t>
            </a:r>
            <a:br>
              <a:rPr lang="en-US" dirty="0"/>
            </a:br>
            <a:br>
              <a:rPr lang="en-US" dirty="0"/>
            </a:br>
            <a:r>
              <a:rPr lang="en-US" dirty="0"/>
              <a:t>WHY??</a:t>
            </a:r>
            <a:br>
              <a:rPr lang="en-US" dirty="0"/>
            </a:br>
            <a:br>
              <a:rPr lang="en-US" dirty="0"/>
            </a:br>
            <a:r>
              <a:rPr lang="en-US" dirty="0"/>
              <a:t>There’s only one reason you would e doing this, and that’s if you’re the only engineer in your entire company. And even then, I’d say you probably don’t want to, and I’ll explain why in a second</a:t>
            </a:r>
            <a:br>
              <a:rPr lang="en-US" dirty="0"/>
            </a:br>
            <a:br>
              <a:rPr lang="en-US" dirty="0"/>
            </a:br>
            <a:r>
              <a:rPr lang="en-US" dirty="0"/>
              <a:t>Now, let’s try and explain this. </a:t>
            </a:r>
            <a:br>
              <a:rPr lang="en-US" dirty="0"/>
            </a:br>
            <a:br>
              <a:rPr lang="en-US" dirty="0"/>
            </a:br>
            <a:r>
              <a:rPr lang="en-US" dirty="0"/>
              <a:t>There are lots of reasons not to do this</a:t>
            </a:r>
            <a:br>
              <a:rPr lang="en-US" dirty="0"/>
            </a:br>
            <a:br>
              <a:rPr lang="en-US" dirty="0"/>
            </a:br>
            <a:r>
              <a:rPr lang="en-US" dirty="0"/>
              <a:t>1. dependencies.</a:t>
            </a:r>
            <a:br>
              <a:rPr lang="en-US" dirty="0"/>
            </a:br>
            <a:r>
              <a:rPr lang="en-US" dirty="0"/>
              <a:t>You probably need credentials, env variables, a bunch of different secrets and things. Terraform credentials, by their nature, are god mode. DO you really want these on your local laptop</a:t>
            </a:r>
            <a:br>
              <a:rPr lang="en-US" dirty="0"/>
            </a:br>
            <a:r>
              <a:rPr lang="en-US" dirty="0"/>
              <a:t>2. Branch control</a:t>
            </a:r>
            <a:br>
              <a:rPr lang="en-US" dirty="0"/>
            </a:br>
            <a:r>
              <a:rPr lang="en-US" dirty="0"/>
              <a:t>How do you guarantee what you’re running locally is the right VERSION of your terraform? We have good solutions for this, using git, we can have a “main” branch, which is our known canonical state. How do you guarantee that nobody accidentally runs “develop” instead though, even by accident?</a:t>
            </a:r>
            <a:br>
              <a:rPr lang="en-US" dirty="0"/>
            </a:br>
            <a:r>
              <a:rPr lang="en-US" dirty="0"/>
              <a:t>3. Contention</a:t>
            </a:r>
          </a:p>
          <a:p>
            <a:r>
              <a:rPr lang="en-US" dirty="0"/>
              <a:t>Yes, state locks exist, but how can you be sure you and your colleague aren’t trying to run the same terraform config against AWS?</a:t>
            </a:r>
          </a:p>
          <a:p>
            <a:r>
              <a:rPr lang="en-US" dirty="0"/>
              <a:t>4. Visibility</a:t>
            </a:r>
          </a:p>
          <a:p>
            <a:r>
              <a:rPr lang="en-US" dirty="0"/>
              <a:t>How do you know what’s been applied where and when? There’s no records or logs.</a:t>
            </a:r>
            <a:br>
              <a:rPr lang="en-US" dirty="0"/>
            </a:br>
            <a:r>
              <a:rPr lang="en-US" dirty="0"/>
              <a:t>5. State Lock Hell</a:t>
            </a:r>
            <a:br>
              <a:rPr lang="en-US" dirty="0"/>
            </a:br>
            <a:r>
              <a:rPr lang="en-US" dirty="0"/>
              <a:t>Every time I’ve had to go an manually unlock a state file, it’s been because someone triggered it from their laptop, realized they’d screwed something up and cancelled</a:t>
            </a:r>
            <a:br>
              <a:rPr lang="en-US" dirty="0"/>
            </a:br>
            <a:br>
              <a:rPr lang="en-US" dirty="0"/>
            </a:br>
            <a:r>
              <a:rPr lang="en-US" dirty="0"/>
              <a:t>The answer? You put your terraform in a CI pipeline.</a:t>
            </a:r>
            <a:br>
              <a:rPr lang="en-US" dirty="0"/>
            </a:br>
            <a:br>
              <a:rPr lang="en-US" dirty="0"/>
            </a:br>
            <a:r>
              <a:rPr lang="en-US" dirty="0"/>
              <a:t>That way, your </a:t>
            </a:r>
            <a:r>
              <a:rPr lang="en-US" dirty="0" err="1"/>
              <a:t>devs</a:t>
            </a:r>
            <a:r>
              <a:rPr lang="en-US" dirty="0"/>
              <a:t> don’t necessarily need secrets on their local laptop. There’s no contention</a:t>
            </a:r>
          </a:p>
        </p:txBody>
      </p:sp>
      <p:sp>
        <p:nvSpPr>
          <p:cNvPr id="4" name="Slide Number Placeholder 3"/>
          <p:cNvSpPr>
            <a:spLocks noGrp="1"/>
          </p:cNvSpPr>
          <p:nvPr>
            <p:ph type="sldNum" sz="quarter" idx="5"/>
          </p:nvPr>
        </p:nvSpPr>
        <p:spPr/>
        <p:txBody>
          <a:bodyPr/>
          <a:lstStyle/>
          <a:p>
            <a:fld id="{BCB4D1F3-794F-234E-BB7A-00B57ADC5ACE}" type="slidenum">
              <a:rPr lang="en-US" smtClean="0"/>
              <a:t>3</a:t>
            </a:fld>
            <a:endParaRPr lang="en-US"/>
          </a:p>
        </p:txBody>
      </p:sp>
    </p:spTree>
    <p:extLst>
      <p:ext uri="{BB962C8B-B14F-4D97-AF65-F5344CB8AC3E}">
        <p14:creationId xmlns:p14="http://schemas.microsoft.com/office/powerpoint/2010/main" val="2616444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side-</a:t>
            </a:r>
            <a:r>
              <a:rPr lang="en-US" dirty="0" err="1"/>
              <a:t>hussle</a:t>
            </a:r>
            <a:r>
              <a:rPr lang="en-US" dirty="0"/>
              <a:t> pipeline, in Azure </a:t>
            </a:r>
            <a:r>
              <a:rPr lang="en-US" dirty="0" err="1"/>
              <a:t>devops</a:t>
            </a:r>
            <a:r>
              <a:rPr lang="en-US" dirty="0"/>
              <a:t>. I’m the ONLY engineer in this company.</a:t>
            </a:r>
            <a:br>
              <a:rPr lang="en-US" dirty="0"/>
            </a:br>
            <a:br>
              <a:rPr lang="en-US" dirty="0"/>
            </a:br>
            <a:r>
              <a:rPr lang="en-US" dirty="0"/>
              <a:t>My workflow here is pretty simple. I start a branch in git, I make my changes, I push the branch and I open a pull request</a:t>
            </a:r>
            <a:br>
              <a:rPr lang="en-US" dirty="0"/>
            </a:br>
            <a:br>
              <a:rPr lang="en-US" dirty="0"/>
            </a:br>
            <a:r>
              <a:rPr lang="en-US" dirty="0"/>
              <a:t>The CI pipeline runs PLAN </a:t>
            </a:r>
            <a:br>
              <a:rPr lang="en-US" dirty="0"/>
            </a:br>
            <a:r>
              <a:rPr lang="en-US" dirty="0"/>
              <a:t>I check it’s working as I expect. I can run plan locally again if I want to tighten up the feedback loop a bit.</a:t>
            </a:r>
            <a:br>
              <a:rPr lang="en-US" dirty="0"/>
            </a:br>
            <a:r>
              <a:rPr lang="en-US" dirty="0"/>
              <a:t>Once I’m happy, I merge, the pipeline runs apply across everything</a:t>
            </a:r>
          </a:p>
          <a:p>
            <a:endParaRPr lang="en-US" dirty="0"/>
          </a:p>
          <a:p>
            <a:r>
              <a:rPr lang="en-US" dirty="0"/>
              <a:t>You can see I have two accounts there, Production and Pilot, they map to two Azure accounts I own, but this also controls an AWS account, a </a:t>
            </a:r>
            <a:r>
              <a:rPr lang="en-US" dirty="0" err="1"/>
              <a:t>github</a:t>
            </a:r>
            <a:r>
              <a:rPr lang="en-US" dirty="0"/>
              <a:t> organization, My </a:t>
            </a:r>
            <a:r>
              <a:rPr lang="en-US" dirty="0" err="1"/>
              <a:t>circleCI</a:t>
            </a:r>
            <a:r>
              <a:rPr lang="en-US" dirty="0"/>
              <a:t> account, my </a:t>
            </a:r>
            <a:r>
              <a:rPr lang="en-US" dirty="0" err="1"/>
              <a:t>gitlab</a:t>
            </a:r>
            <a:r>
              <a:rPr lang="en-US" dirty="0"/>
              <a:t> account and my </a:t>
            </a:r>
            <a:r>
              <a:rPr lang="en-US" dirty="0" err="1"/>
              <a:t>StatusCake</a:t>
            </a:r>
            <a:r>
              <a:rPr lang="en-US" dirty="0"/>
              <a:t> endpoint monitoring. If I want to make a change, I just pop open VS Code and I change it, then merge the PR. I can demo this live later if you like, but I’ve built similar pipelines in </a:t>
            </a:r>
            <a:r>
              <a:rPr lang="en-US" dirty="0" err="1"/>
              <a:t>CircleCI</a:t>
            </a:r>
            <a:r>
              <a:rPr lang="en-US" dirty="0"/>
              <a:t>, </a:t>
            </a:r>
            <a:r>
              <a:rPr lang="en-US" dirty="0" err="1"/>
              <a:t>TravisCI</a:t>
            </a:r>
            <a:r>
              <a:rPr lang="en-US" dirty="0"/>
              <a:t> and </a:t>
            </a:r>
            <a:r>
              <a:rPr lang="en-US" dirty="0" err="1"/>
              <a:t>Github</a:t>
            </a:r>
            <a:r>
              <a:rPr lang="en-US" dirty="0"/>
              <a:t> actions.</a:t>
            </a:r>
          </a:p>
          <a:p>
            <a:endParaRPr lang="en-US" dirty="0"/>
          </a:p>
          <a:p>
            <a:r>
              <a:rPr lang="en-US" dirty="0"/>
              <a:t>There are lots of cool things you can do in here, FWIW. At work, we run </a:t>
            </a:r>
            <a:r>
              <a:rPr lang="en-US" dirty="0" err="1"/>
              <a:t>infracost</a:t>
            </a:r>
            <a:r>
              <a:rPr lang="en-US" dirty="0"/>
              <a:t> in the pipeline, so our pull requests always include a cost estimate. We also run </a:t>
            </a:r>
            <a:r>
              <a:rPr lang="en-US" dirty="0" err="1"/>
              <a:t>Pytest</a:t>
            </a:r>
            <a:r>
              <a:rPr lang="en-US" dirty="0"/>
              <a:t> against a generated JSON plan, just to check that things are the way we expect them to be, and we also run live tests afterwards to make sure our infra is up and running as expected. All the boring bits are automated so I don’t have to think about them.</a:t>
            </a:r>
          </a:p>
        </p:txBody>
      </p:sp>
      <p:sp>
        <p:nvSpPr>
          <p:cNvPr id="4" name="Slide Number Placeholder 3"/>
          <p:cNvSpPr>
            <a:spLocks noGrp="1"/>
          </p:cNvSpPr>
          <p:nvPr>
            <p:ph type="sldNum" sz="quarter" idx="5"/>
          </p:nvPr>
        </p:nvSpPr>
        <p:spPr/>
        <p:txBody>
          <a:bodyPr/>
          <a:lstStyle/>
          <a:p>
            <a:fld id="{BCB4D1F3-794F-234E-BB7A-00B57ADC5ACE}" type="slidenum">
              <a:rPr lang="en-US" smtClean="0"/>
              <a:t>4</a:t>
            </a:fld>
            <a:endParaRPr lang="en-US"/>
          </a:p>
        </p:txBody>
      </p:sp>
    </p:spTree>
    <p:extLst>
      <p:ext uri="{BB962C8B-B14F-4D97-AF65-F5344CB8AC3E}">
        <p14:creationId xmlns:p14="http://schemas.microsoft.com/office/powerpoint/2010/main" val="88022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SOME EXAMPLES OF THIS</a:t>
            </a:r>
          </a:p>
          <a:p>
            <a:endParaRPr lang="en-US" dirty="0"/>
          </a:p>
          <a:p>
            <a:endParaRPr lang="en-US" dirty="0"/>
          </a:p>
        </p:txBody>
      </p:sp>
      <p:sp>
        <p:nvSpPr>
          <p:cNvPr id="4" name="Slide Number Placeholder 3"/>
          <p:cNvSpPr>
            <a:spLocks noGrp="1"/>
          </p:cNvSpPr>
          <p:nvPr>
            <p:ph type="sldNum" sz="quarter" idx="5"/>
          </p:nvPr>
        </p:nvSpPr>
        <p:spPr/>
        <p:txBody>
          <a:bodyPr/>
          <a:lstStyle/>
          <a:p>
            <a:fld id="{BCB4D1F3-794F-234E-BB7A-00B57ADC5ACE}" type="slidenum">
              <a:rPr lang="en-US" smtClean="0"/>
              <a:t>5</a:t>
            </a:fld>
            <a:endParaRPr lang="en-US"/>
          </a:p>
        </p:txBody>
      </p:sp>
    </p:spTree>
    <p:extLst>
      <p:ext uri="{BB962C8B-B14F-4D97-AF65-F5344CB8AC3E}">
        <p14:creationId xmlns:p14="http://schemas.microsoft.com/office/powerpoint/2010/main" val="221106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 and FORGET.</a:t>
            </a:r>
            <a:br>
              <a:rPr lang="en-US" dirty="0"/>
            </a:br>
            <a:br>
              <a:rPr lang="en-US" dirty="0"/>
            </a:br>
            <a:r>
              <a:rPr lang="en-US" dirty="0"/>
              <a:t>That is, folks who write up a bunch of terraform, or maybe copy and paste it from a website, run it once to set up the infrastructure…. Then do nothing else with it.</a:t>
            </a:r>
            <a:br>
              <a:rPr lang="en-US" dirty="0"/>
            </a:br>
            <a:br>
              <a:rPr lang="en-US" dirty="0"/>
            </a:br>
            <a:r>
              <a:rPr lang="en-US" dirty="0"/>
              <a:t>The biggest strength of Terraform is in Drift detection and Correction – if you’re not running it over and over, you don’t get that strength.</a:t>
            </a:r>
            <a:br>
              <a:rPr lang="en-US" dirty="0"/>
            </a:br>
            <a:br>
              <a:rPr lang="en-US" dirty="0"/>
            </a:br>
            <a:r>
              <a:rPr lang="en-US" dirty="0"/>
              <a:t>And what does this have to do with snakes?</a:t>
            </a:r>
            <a:br>
              <a:rPr lang="en-US" dirty="0"/>
            </a:br>
            <a:br>
              <a:rPr lang="en-US" dirty="0"/>
            </a:br>
            <a:r>
              <a:rPr lang="en-US" dirty="0"/>
              <a:t>I lived in the country for a few years, up in NE Victoria. I had a big old lawn front and back, and I was fairly lazy in mowing it. In fact, I don’t think I mowed it at all for the first few months. After a while, a mate at the pub asked me why I hadn’t mowed my lawn lately. I attempted to explain that I wasn’t really bothered, it was nice to leave it a bit natural and besides, I’m lazy.</a:t>
            </a:r>
            <a:br>
              <a:rPr lang="en-US" dirty="0"/>
            </a:br>
            <a:br>
              <a:rPr lang="en-US" dirty="0"/>
            </a:br>
            <a:r>
              <a:rPr lang="en-US" dirty="0"/>
              <a:t>He replied “So… you want snakes? Because that’s how you get snakes”.</a:t>
            </a:r>
            <a:br>
              <a:rPr lang="en-US" dirty="0"/>
            </a:br>
            <a:br>
              <a:rPr lang="en-US" dirty="0"/>
            </a:br>
            <a:r>
              <a:rPr lang="en-US" dirty="0"/>
              <a:t>Which was a surprise. I – city kid – hadn’t thought about that at all.</a:t>
            </a:r>
          </a:p>
          <a:p>
            <a:endParaRPr lang="en-US" dirty="0"/>
          </a:p>
          <a:p>
            <a:r>
              <a:rPr lang="en-US" dirty="0"/>
              <a:t>If you don’t mow your lawn regularly when you’re out in the country, you’re creating a lovely environment in which small critters can roam around unseen, and where there are small critters, there are predators. Snakes will arrive. And it’s the same with terraform. You need to run it regularly to check and correct your infrastructure, otherwise small changes will creep in, and where small changes multiply, eventually bigger and worse ones will arrive.</a:t>
            </a:r>
            <a:br>
              <a:rPr lang="en-US" dirty="0"/>
            </a:br>
            <a:br>
              <a:rPr lang="en-US" dirty="0"/>
            </a:br>
            <a:r>
              <a:rPr lang="en-US" dirty="0"/>
              <a:t>Sure enough, one morning a few weeks after that conversation, I stepped out my front door to find a 3ft red-belly sunning on my driveway.</a:t>
            </a:r>
            <a:br>
              <a:rPr lang="en-US" dirty="0"/>
            </a:br>
            <a:br>
              <a:rPr lang="en-US" dirty="0"/>
            </a:br>
            <a:r>
              <a:rPr lang="en-US" dirty="0"/>
              <a:t>Shortly after, I bought a lawnmower. No more snakes.</a:t>
            </a:r>
            <a:br>
              <a:rPr lang="en-US" dirty="0"/>
            </a:br>
            <a:br>
              <a:rPr lang="en-US" dirty="0"/>
            </a:br>
            <a:r>
              <a:rPr lang="en-US" dirty="0"/>
              <a:t>So that’s Antipattern #1, and I hope nobody here is doing that.</a:t>
            </a:r>
          </a:p>
        </p:txBody>
      </p:sp>
      <p:sp>
        <p:nvSpPr>
          <p:cNvPr id="4" name="Slide Number Placeholder 3"/>
          <p:cNvSpPr>
            <a:spLocks noGrp="1"/>
          </p:cNvSpPr>
          <p:nvPr>
            <p:ph type="sldNum" sz="quarter" idx="5"/>
          </p:nvPr>
        </p:nvSpPr>
        <p:spPr/>
        <p:txBody>
          <a:bodyPr/>
          <a:lstStyle/>
          <a:p>
            <a:fld id="{BCB4D1F3-794F-234E-BB7A-00B57ADC5ACE}" type="slidenum">
              <a:rPr lang="en-US" smtClean="0"/>
              <a:t>6</a:t>
            </a:fld>
            <a:endParaRPr lang="en-US"/>
          </a:p>
        </p:txBody>
      </p:sp>
    </p:spTree>
    <p:extLst>
      <p:ext uri="{BB962C8B-B14F-4D97-AF65-F5344CB8AC3E}">
        <p14:creationId xmlns:p14="http://schemas.microsoft.com/office/powerpoint/2010/main" val="22404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bit about not mowing your lawn? Well this is the equivalent of mowing a tiny patch of lawn just outside your back door and leaving the rest looking like the </a:t>
            </a:r>
            <a:r>
              <a:rPr lang="en-US" dirty="0" err="1"/>
              <a:t>nethers</a:t>
            </a:r>
            <a:r>
              <a:rPr lang="en-US" dirty="0"/>
              <a:t> of a 1970s porn star</a:t>
            </a:r>
            <a:br>
              <a:rPr lang="en-US" dirty="0"/>
            </a:br>
            <a:br>
              <a:rPr lang="en-US" dirty="0"/>
            </a:br>
            <a:r>
              <a:rPr lang="en-US" dirty="0"/>
              <a:t>why do this?? I was at a nameless company a while back who only ever did this. They’d let drift get so far out of control that they only ever applied one or two resources at a time. And these guys were a PCI-compliant fintech startup with a LOT of responsibilities around data security. And yet they’d lost control of their </a:t>
            </a:r>
            <a:r>
              <a:rPr lang="en-US" dirty="0" err="1"/>
              <a:t>IaC</a:t>
            </a:r>
            <a:r>
              <a:rPr lang="en-US" dirty="0"/>
              <a:t> to the extent they were laboriously applying single resources at a time.</a:t>
            </a:r>
            <a:br>
              <a:rPr lang="en-US" dirty="0"/>
            </a:br>
            <a:br>
              <a:rPr lang="en-US" dirty="0"/>
            </a:br>
            <a:r>
              <a:rPr lang="en-US" dirty="0"/>
              <a:t>If you ever have cause to use this switch, question your life choices – there are very rare times you might want to use it, for example if recovering or migrating a horribly broken state, but in general, it would have been much better if you’d put your terraform in a CI pipeline in the first place and had the entire thing run every time you change some code.</a:t>
            </a:r>
          </a:p>
        </p:txBody>
      </p:sp>
      <p:sp>
        <p:nvSpPr>
          <p:cNvPr id="4" name="Slide Number Placeholder 3"/>
          <p:cNvSpPr>
            <a:spLocks noGrp="1"/>
          </p:cNvSpPr>
          <p:nvPr>
            <p:ph type="sldNum" sz="quarter" idx="5"/>
          </p:nvPr>
        </p:nvSpPr>
        <p:spPr/>
        <p:txBody>
          <a:bodyPr/>
          <a:lstStyle/>
          <a:p>
            <a:fld id="{BCB4D1F3-794F-234E-BB7A-00B57ADC5ACE}" type="slidenum">
              <a:rPr lang="en-US" smtClean="0"/>
              <a:t>7</a:t>
            </a:fld>
            <a:endParaRPr lang="en-US"/>
          </a:p>
        </p:txBody>
      </p:sp>
    </p:spTree>
    <p:extLst>
      <p:ext uri="{BB962C8B-B14F-4D97-AF65-F5344CB8AC3E}">
        <p14:creationId xmlns:p14="http://schemas.microsoft.com/office/powerpoint/2010/main" val="94795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4D1F3-794F-234E-BB7A-00B57ADC5ACE}" type="slidenum">
              <a:rPr lang="en-US" smtClean="0"/>
              <a:t>8</a:t>
            </a:fld>
            <a:endParaRPr lang="en-US"/>
          </a:p>
        </p:txBody>
      </p:sp>
    </p:spTree>
    <p:extLst>
      <p:ext uri="{BB962C8B-B14F-4D97-AF65-F5344CB8AC3E}">
        <p14:creationId xmlns:p14="http://schemas.microsoft.com/office/powerpoint/2010/main" val="31751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4D1F3-794F-234E-BB7A-00B57ADC5ACE}" type="slidenum">
              <a:rPr lang="en-US" smtClean="0"/>
              <a:t>9</a:t>
            </a:fld>
            <a:endParaRPr lang="en-US"/>
          </a:p>
        </p:txBody>
      </p:sp>
    </p:spTree>
    <p:extLst>
      <p:ext uri="{BB962C8B-B14F-4D97-AF65-F5344CB8AC3E}">
        <p14:creationId xmlns:p14="http://schemas.microsoft.com/office/powerpoint/2010/main" val="312327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88F9-ECC9-B164-D136-CE80E8D54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6897AC2-08E6-732B-E490-27321BFEF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06B3684-B4C0-41D4-087B-8B196301A8C5}"/>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5" name="Footer Placeholder 4">
            <a:extLst>
              <a:ext uri="{FF2B5EF4-FFF2-40B4-BE49-F238E27FC236}">
                <a16:creationId xmlns:a16="http://schemas.microsoft.com/office/drawing/2014/main" id="{566FFF27-8CE8-9240-A8DF-0EFF9BAB1D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E72EE5D-DE86-2FF6-6E3C-E9CE69C094B8}"/>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89507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052D-4C95-6640-B2E9-69CC8CD7741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31661AF-F659-9595-512C-97C71341A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F7643E2-70C9-1EAA-DB22-154D177AFAAE}"/>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5" name="Footer Placeholder 4">
            <a:extLst>
              <a:ext uri="{FF2B5EF4-FFF2-40B4-BE49-F238E27FC236}">
                <a16:creationId xmlns:a16="http://schemas.microsoft.com/office/drawing/2014/main" id="{9535D416-D743-4F5A-CA52-F6D647F623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3AAAD0-2D20-9969-A1CA-9AB55DF87862}"/>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4477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05574-DD86-7A37-1AD3-11FB747D16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8549658-12E4-FB36-7E49-019C954C5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DA4D2-4908-0A03-8BB7-AD310863F60C}"/>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5" name="Footer Placeholder 4">
            <a:extLst>
              <a:ext uri="{FF2B5EF4-FFF2-40B4-BE49-F238E27FC236}">
                <a16:creationId xmlns:a16="http://schemas.microsoft.com/office/drawing/2014/main" id="{E7E26009-7A26-E3F3-DC04-1AF0795937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92CF95-6150-9513-FCB9-353C21FC326D}"/>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36346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AD38-3CED-9C12-0E01-1F4F3EA1F31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1E5336C-4D12-1EBA-DCD6-3E18166DC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CEDF9C-1081-ED2C-31C3-8F39C3E7E8F3}"/>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5" name="Footer Placeholder 4">
            <a:extLst>
              <a:ext uri="{FF2B5EF4-FFF2-40B4-BE49-F238E27FC236}">
                <a16:creationId xmlns:a16="http://schemas.microsoft.com/office/drawing/2014/main" id="{FF65EA94-3211-41F7-7E8A-669410D8A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BCCDFD-24DA-6F32-2EDE-6F103D5507E8}"/>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66299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91C1-6B3D-CFD1-CC33-B1C1C8F77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4BD1B2A-2EE7-F02C-A92D-F55C2D735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36F7E-D019-CF87-5F4F-1FB0C42D8A50}"/>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5" name="Footer Placeholder 4">
            <a:extLst>
              <a:ext uri="{FF2B5EF4-FFF2-40B4-BE49-F238E27FC236}">
                <a16:creationId xmlns:a16="http://schemas.microsoft.com/office/drawing/2014/main" id="{B010741B-F8D3-92E5-1BC9-90E26B96B06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920BD6-2A09-D7E7-1BE9-5D000F18244F}"/>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41834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94CB-4833-F36F-FC4F-8B569B8EBFD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3208B39-A39B-D0BB-6FDF-8062DC7A05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800C4C3-3CB7-0597-FAB1-CEA371730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49E1EE4-E78B-D57F-D063-AACCDCA01E1D}"/>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6" name="Footer Placeholder 5">
            <a:extLst>
              <a:ext uri="{FF2B5EF4-FFF2-40B4-BE49-F238E27FC236}">
                <a16:creationId xmlns:a16="http://schemas.microsoft.com/office/drawing/2014/main" id="{C3BF272A-3C47-74B5-AAFD-D196AA32F3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2E01582-C821-8BFE-6F87-57E21AAAB2A0}"/>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203016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937-2AC9-3635-B6FF-B88EBCD19B6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5E628CC-D442-038B-BD42-DCAE57A63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AB46A-E2DA-7804-7BC9-B659BFB4B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604C5EB-B87D-1906-9D16-B76CE86B5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95613-24EC-2058-7D05-EB764FADC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47CA695-1A24-F8A3-334E-AB69B348755F}"/>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8" name="Footer Placeholder 7">
            <a:extLst>
              <a:ext uri="{FF2B5EF4-FFF2-40B4-BE49-F238E27FC236}">
                <a16:creationId xmlns:a16="http://schemas.microsoft.com/office/drawing/2014/main" id="{B9D988C3-820F-2600-B093-06B8A54DB99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00846AB-36FD-B57F-3A0F-4F06AC731D42}"/>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3494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7EBC-DB28-F068-DD89-66284F9E1E2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8636962-CE46-5ED2-12D2-58ECC10BB6CE}"/>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4" name="Footer Placeholder 3">
            <a:extLst>
              <a:ext uri="{FF2B5EF4-FFF2-40B4-BE49-F238E27FC236}">
                <a16:creationId xmlns:a16="http://schemas.microsoft.com/office/drawing/2014/main" id="{A5386CDE-CA6F-9156-2888-C15956300D6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AC94467-9F63-7AD3-2FC5-E181D5A57F12}"/>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54072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2031E-2C13-D14B-DF57-6A098E61FCA3}"/>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3" name="Footer Placeholder 2">
            <a:extLst>
              <a:ext uri="{FF2B5EF4-FFF2-40B4-BE49-F238E27FC236}">
                <a16:creationId xmlns:a16="http://schemas.microsoft.com/office/drawing/2014/main" id="{494F22FD-C30F-294F-549C-6E6DADAA368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07A1066-4DD2-041F-3B61-AACFAC82E2BC}"/>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166176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BE3C-3431-2FE8-9732-7D354EC4F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C295831-0E49-1483-98F6-3EA97CA94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E2BEC47-D789-EC93-225B-85B5331CE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B8DC5-C316-D6AB-F1AC-616840B9E3F6}"/>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6" name="Footer Placeholder 5">
            <a:extLst>
              <a:ext uri="{FF2B5EF4-FFF2-40B4-BE49-F238E27FC236}">
                <a16:creationId xmlns:a16="http://schemas.microsoft.com/office/drawing/2014/main" id="{9FF4398B-B414-9F74-C265-8BF891BDE36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87706E-DB76-255E-4842-6C8FB2ADEBD8}"/>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343109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87D3-9FEA-056E-CC8E-B1C51A40F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11E9DE0-C19D-200D-69EE-92DB21999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4300E42-B7F5-1B3D-0C49-F04D06D47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42370-B100-AE1E-BB91-26A9E2D0FA91}"/>
              </a:ext>
            </a:extLst>
          </p:cNvPr>
          <p:cNvSpPr>
            <a:spLocks noGrp="1"/>
          </p:cNvSpPr>
          <p:nvPr>
            <p:ph type="dt" sz="half" idx="10"/>
          </p:nvPr>
        </p:nvSpPr>
        <p:spPr/>
        <p:txBody>
          <a:bodyPr/>
          <a:lstStyle/>
          <a:p>
            <a:fld id="{ED6B0BDF-F4C0-41F9-9E4F-DF13D40EA9FA}" type="datetimeFigureOut">
              <a:rPr lang="en-AU" smtClean="0"/>
              <a:t>3/6/2022</a:t>
            </a:fld>
            <a:endParaRPr lang="en-AU"/>
          </a:p>
        </p:txBody>
      </p:sp>
      <p:sp>
        <p:nvSpPr>
          <p:cNvPr id="6" name="Footer Placeholder 5">
            <a:extLst>
              <a:ext uri="{FF2B5EF4-FFF2-40B4-BE49-F238E27FC236}">
                <a16:creationId xmlns:a16="http://schemas.microsoft.com/office/drawing/2014/main" id="{6533E33A-886E-B5AD-703B-FC8E179AF41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D18D94-89BB-4E53-77C8-EEC7FBB2E43E}"/>
              </a:ext>
            </a:extLst>
          </p:cNvPr>
          <p:cNvSpPr>
            <a:spLocks noGrp="1"/>
          </p:cNvSpPr>
          <p:nvPr>
            <p:ph type="sldNum" sz="quarter" idx="12"/>
          </p:nvPr>
        </p:nvSpPr>
        <p:spPr/>
        <p:txBody>
          <a:bodyPr/>
          <a:lstStyle/>
          <a:p>
            <a:fld id="{3FFACB43-5E9C-4410-B8DE-1A5BC91EEF83}" type="slidenum">
              <a:rPr lang="en-AU" smtClean="0"/>
              <a:t>‹#›</a:t>
            </a:fld>
            <a:endParaRPr lang="en-AU"/>
          </a:p>
        </p:txBody>
      </p:sp>
    </p:spTree>
    <p:extLst>
      <p:ext uri="{BB962C8B-B14F-4D97-AF65-F5344CB8AC3E}">
        <p14:creationId xmlns:p14="http://schemas.microsoft.com/office/powerpoint/2010/main" val="368562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D660-99D4-04AA-D043-ABAA5837A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A4D8B32-2CEC-994E-6CC9-521897910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E2F7E1-4345-38C0-0C84-6FA65D05C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B0BDF-F4C0-41F9-9E4F-DF13D40EA9FA}" type="datetimeFigureOut">
              <a:rPr lang="en-AU" smtClean="0"/>
              <a:t>3/6/2022</a:t>
            </a:fld>
            <a:endParaRPr lang="en-AU"/>
          </a:p>
        </p:txBody>
      </p:sp>
      <p:sp>
        <p:nvSpPr>
          <p:cNvPr id="5" name="Footer Placeholder 4">
            <a:extLst>
              <a:ext uri="{FF2B5EF4-FFF2-40B4-BE49-F238E27FC236}">
                <a16:creationId xmlns:a16="http://schemas.microsoft.com/office/drawing/2014/main" id="{8D6356C3-524E-D91B-3B65-A70851BD5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30ED44B-3503-84A5-032F-91BF94B47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ACB43-5E9C-4410-B8DE-1A5BC91EEF83}" type="slidenum">
              <a:rPr lang="en-AU" smtClean="0"/>
              <a:t>‹#›</a:t>
            </a:fld>
            <a:endParaRPr lang="en-AU"/>
          </a:p>
        </p:txBody>
      </p:sp>
    </p:spTree>
    <p:extLst>
      <p:ext uri="{BB962C8B-B14F-4D97-AF65-F5344CB8AC3E}">
        <p14:creationId xmlns:p14="http://schemas.microsoft.com/office/powerpoint/2010/main" val="425851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odfreephotos.com/animals/reptiles-and-amphibians/coiled-king-snake.jpg.ph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newsweek.com/australia-jamie-lind-catcher-snake-bite-mobile-zoo-ballarat-base-hospital-14629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llanspetcenter.com/how-to-identify-a-venomous-snak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goodfreephotos.com/animals/reptiles-and-amphibians/coiled-king-snake.jpg.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allup.net/reptile-snake-pyth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newsweek.com/venomous-red-bellied-black-snake-under-bin-kids-pets-australia-queensland-156893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4animalmagnetism.com/2019/05/01/the-pros-and-cons-of-owning-a-pet-snak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nake in the grass&#10;&#10;Description automatically generated with medium confidence">
            <a:extLst>
              <a:ext uri="{FF2B5EF4-FFF2-40B4-BE49-F238E27FC236}">
                <a16:creationId xmlns:a16="http://schemas.microsoft.com/office/drawing/2014/main" id="{B541B1A3-50B6-1FAF-3747-0EE3B0F9955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5C24B75-2900-F477-2D18-8614CA5FDD29}"/>
              </a:ext>
            </a:extLst>
          </p:cNvPr>
          <p:cNvSpPr>
            <a:spLocks noGrp="1"/>
          </p:cNvSpPr>
          <p:nvPr>
            <p:ph type="ctrTitle"/>
          </p:nvPr>
        </p:nvSpPr>
        <p:spPr>
          <a:xfrm>
            <a:off x="302827" y="175089"/>
            <a:ext cx="9599227" cy="1320798"/>
          </a:xfrm>
        </p:spPr>
        <p:txBody>
          <a:bodyPr>
            <a:normAutofit fontScale="90000"/>
          </a:bodyPr>
          <a:lstStyle/>
          <a:p>
            <a:pPr algn="l"/>
            <a:r>
              <a:rPr lang="en-US" sz="4800" dirty="0">
                <a:ln w="22225">
                  <a:solidFill>
                    <a:schemeClr val="tx1"/>
                  </a:solidFill>
                  <a:miter lim="800000"/>
                </a:ln>
                <a:noFill/>
              </a:rPr>
              <a:t>You Want Snakes?</a:t>
            </a:r>
            <a:br>
              <a:rPr lang="en-US" sz="4800" dirty="0">
                <a:ln w="22225">
                  <a:solidFill>
                    <a:schemeClr val="tx1"/>
                  </a:solidFill>
                  <a:miter lim="800000"/>
                </a:ln>
                <a:noFill/>
              </a:rPr>
            </a:br>
            <a:r>
              <a:rPr lang="en-US" sz="4800" dirty="0">
                <a:ln w="22225">
                  <a:solidFill>
                    <a:schemeClr val="tx1"/>
                  </a:solidFill>
                  <a:miter lim="800000"/>
                </a:ln>
                <a:noFill/>
              </a:rPr>
              <a:t>Because That’s How You Get Snakes.</a:t>
            </a:r>
            <a:endParaRPr lang="en-AU" sz="4800" dirty="0">
              <a:ln w="22225">
                <a:solidFill>
                  <a:schemeClr val="tx1"/>
                </a:solidFill>
                <a:miter lim="800000"/>
              </a:ln>
              <a:noFill/>
            </a:endParaRPr>
          </a:p>
        </p:txBody>
      </p:sp>
      <p:sp>
        <p:nvSpPr>
          <p:cNvPr id="3" name="Subtitle 2">
            <a:extLst>
              <a:ext uri="{FF2B5EF4-FFF2-40B4-BE49-F238E27FC236}">
                <a16:creationId xmlns:a16="http://schemas.microsoft.com/office/drawing/2014/main" id="{B81CC593-1B6D-E6A2-6A4A-138ECDA118DD}"/>
              </a:ext>
            </a:extLst>
          </p:cNvPr>
          <p:cNvSpPr>
            <a:spLocks noGrp="1"/>
          </p:cNvSpPr>
          <p:nvPr>
            <p:ph type="subTitle" idx="1"/>
          </p:nvPr>
        </p:nvSpPr>
        <p:spPr>
          <a:xfrm>
            <a:off x="68556" y="6114742"/>
            <a:ext cx="6367755" cy="568169"/>
          </a:xfrm>
        </p:spPr>
        <p:txBody>
          <a:bodyPr>
            <a:normAutofit/>
          </a:bodyPr>
          <a:lstStyle/>
          <a:p>
            <a:pPr algn="l"/>
            <a:r>
              <a:rPr lang="en-US" sz="3200" i="1" dirty="0">
                <a:latin typeface="Calibri Light" panose="020F0302020204030204" pitchFamily="34" charset="0"/>
                <a:cs typeface="Calibri Light" panose="020F0302020204030204" pitchFamily="34" charset="0"/>
              </a:rPr>
              <a:t>Terraform antipatterns in the wild</a:t>
            </a:r>
            <a:endParaRPr lang="en-AU" sz="3200" i="1"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9C7E5220-0B2B-2F83-2C8C-3E3BD5E8ED9F}"/>
              </a:ext>
            </a:extLst>
          </p:cNvPr>
          <p:cNvSpPr txBox="1"/>
          <p:nvPr/>
        </p:nvSpPr>
        <p:spPr>
          <a:xfrm>
            <a:off x="8824404" y="6214160"/>
            <a:ext cx="3175036" cy="369332"/>
          </a:xfrm>
          <a:prstGeom prst="rect">
            <a:avLst/>
          </a:prstGeom>
          <a:noFill/>
        </p:spPr>
        <p:txBody>
          <a:bodyPr wrap="none" rtlCol="0">
            <a:spAutoFit/>
          </a:bodyPr>
          <a:lstStyle/>
          <a:p>
            <a:r>
              <a:rPr lang="en-US" dirty="0"/>
              <a:t>Jason Brown – jasbro@jasbro.io</a:t>
            </a:r>
            <a:endParaRPr lang="en-AU" dirty="0"/>
          </a:p>
        </p:txBody>
      </p:sp>
    </p:spTree>
    <p:extLst>
      <p:ext uri="{BB962C8B-B14F-4D97-AF65-F5344CB8AC3E}">
        <p14:creationId xmlns:p14="http://schemas.microsoft.com/office/powerpoint/2010/main" val="19131743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nake in the grass&#10;&#10;Description automatically generated with medium confidence">
            <a:extLst>
              <a:ext uri="{FF2B5EF4-FFF2-40B4-BE49-F238E27FC236}">
                <a16:creationId xmlns:a16="http://schemas.microsoft.com/office/drawing/2014/main" id="{D8E4B4C8-3AC7-E1BC-731D-A0BFDB00EFD1}"/>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6103" b="868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#1:</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FIRE AND FORGET</a:t>
            </a:r>
            <a:endParaRPr lang="en-AU" sz="4800" dirty="0">
              <a:ln w="22225">
                <a:solidFill>
                  <a:schemeClr val="tx1"/>
                </a:solidFill>
                <a:miter lim="800000"/>
              </a:ln>
            </a:endParaRPr>
          </a:p>
        </p:txBody>
      </p:sp>
    </p:spTree>
    <p:extLst>
      <p:ext uri="{BB962C8B-B14F-4D97-AF65-F5344CB8AC3E}">
        <p14:creationId xmlns:p14="http://schemas.microsoft.com/office/powerpoint/2010/main" val="179227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nake on grass&#10;&#10;Description automatically generated with low confidence">
            <a:extLst>
              <a:ext uri="{FF2B5EF4-FFF2-40B4-BE49-F238E27FC236}">
                <a16:creationId xmlns:a16="http://schemas.microsoft.com/office/drawing/2014/main" id="{738589FF-CE41-A5FA-04FA-CCE7E12AC9E1}"/>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7412737"/>
          </a:xfr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29006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#2:</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RUNNING TERRAFORM </a:t>
            </a:r>
          </a:p>
          <a:p>
            <a:r>
              <a:rPr lang="en-US" sz="4800" dirty="0">
                <a:ln w="22225">
                  <a:solidFill>
                    <a:schemeClr val="tx1"/>
                  </a:solidFill>
                  <a:miter lim="800000"/>
                </a:ln>
              </a:rPr>
              <a:t>ON YOUR LAPTOP</a:t>
            </a:r>
            <a:endParaRPr lang="en-AU" sz="4800" dirty="0">
              <a:ln w="22225">
                <a:solidFill>
                  <a:schemeClr val="tx1"/>
                </a:solidFill>
                <a:miter lim="800000"/>
              </a:ln>
            </a:endParaRPr>
          </a:p>
        </p:txBody>
      </p:sp>
    </p:spTree>
    <p:extLst>
      <p:ext uri="{BB962C8B-B14F-4D97-AF65-F5344CB8AC3E}">
        <p14:creationId xmlns:p14="http://schemas.microsoft.com/office/powerpoint/2010/main" val="312898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83B7-D3DE-2CFB-C10F-20D158E8832E}"/>
              </a:ext>
            </a:extLst>
          </p:cNvPr>
          <p:cNvSpPr>
            <a:spLocks noGrp="1"/>
          </p:cNvSpPr>
          <p:nvPr>
            <p:ph type="title"/>
          </p:nvPr>
        </p:nvSpPr>
        <p:spPr/>
        <p:txBody>
          <a:bodyPr/>
          <a:lstStyle/>
          <a:p>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C960525A-DB94-E91C-540E-051163763F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31173"/>
            <a:ext cx="12385964" cy="8155398"/>
          </a:xfrm>
        </p:spPr>
      </p:pic>
    </p:spTree>
    <p:extLst>
      <p:ext uri="{BB962C8B-B14F-4D97-AF65-F5344CB8AC3E}">
        <p14:creationId xmlns:p14="http://schemas.microsoft.com/office/powerpoint/2010/main" val="248357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reptile, tree, outdoor, snake&#10;&#10;Description automatically generated">
            <a:extLst>
              <a:ext uri="{FF2B5EF4-FFF2-40B4-BE49-F238E27FC236}">
                <a16:creationId xmlns:a16="http://schemas.microsoft.com/office/drawing/2014/main" id="{B559FCC0-E436-AB52-E2A2-41A611ED28F3}"/>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
            <a:ext cx="12192000" cy="8120063"/>
          </a:xfr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29006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solidFill>
                  <a:schemeClr val="bg1"/>
                </a:solidFill>
              </a:rPr>
              <a:t>ANTIPATTERN #3:</a:t>
            </a:r>
            <a:br>
              <a:rPr lang="en-US" sz="4800" dirty="0">
                <a:ln w="22225">
                  <a:solidFill>
                    <a:schemeClr val="tx1"/>
                  </a:solidFill>
                  <a:miter lim="800000"/>
                </a:ln>
                <a:solidFill>
                  <a:schemeClr val="bg1"/>
                </a:solidFill>
              </a:rPr>
            </a:br>
            <a:br>
              <a:rPr lang="en-US" sz="4800" dirty="0">
                <a:ln w="22225">
                  <a:solidFill>
                    <a:schemeClr val="tx1"/>
                  </a:solidFill>
                  <a:miter lim="800000"/>
                </a:ln>
                <a:solidFill>
                  <a:schemeClr val="bg1"/>
                </a:solidFill>
              </a:rPr>
            </a:br>
            <a:r>
              <a:rPr lang="en-US" sz="4800" dirty="0">
                <a:ln w="22225">
                  <a:solidFill>
                    <a:schemeClr val="tx1"/>
                  </a:solidFill>
                  <a:miter lim="800000"/>
                </a:ln>
                <a:solidFill>
                  <a:schemeClr val="bg1"/>
                </a:solidFill>
              </a:rPr>
              <a:t>MODULES THAT </a:t>
            </a:r>
          </a:p>
          <a:p>
            <a:r>
              <a:rPr lang="en-US" sz="4800" dirty="0">
                <a:ln w="22225">
                  <a:solidFill>
                    <a:schemeClr val="tx1"/>
                  </a:solidFill>
                  <a:miter lim="800000"/>
                </a:ln>
                <a:solidFill>
                  <a:schemeClr val="bg1"/>
                </a:solidFill>
              </a:rPr>
              <a:t>AREN’T REUSABLE</a:t>
            </a:r>
            <a:endParaRPr lang="en-AU" sz="4800" dirty="0">
              <a:ln w="22225">
                <a:solidFill>
                  <a:schemeClr val="tx1"/>
                </a:solidFill>
                <a:miter lim="800000"/>
              </a:ln>
              <a:solidFill>
                <a:schemeClr val="bg1"/>
              </a:solidFill>
            </a:endParaRPr>
          </a:p>
        </p:txBody>
      </p:sp>
    </p:spTree>
    <p:extLst>
      <p:ext uri="{BB962C8B-B14F-4D97-AF65-F5344CB8AC3E}">
        <p14:creationId xmlns:p14="http://schemas.microsoft.com/office/powerpoint/2010/main" val="273453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nake in the grass&#10;&#10;Description automatically generated with medium confidence">
            <a:extLst>
              <a:ext uri="{FF2B5EF4-FFF2-40B4-BE49-F238E27FC236}">
                <a16:creationId xmlns:a16="http://schemas.microsoft.com/office/drawing/2014/main" id="{D8E4B4C8-3AC7-E1BC-731D-A0BFDB00EFD1}"/>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6103" b="868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#4:</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RELIANCE ON TFVARS</a:t>
            </a:r>
            <a:endParaRPr lang="en-AU" sz="4800" dirty="0">
              <a:ln w="22225">
                <a:solidFill>
                  <a:schemeClr val="tx1"/>
                </a:solidFill>
                <a:miter lim="800000"/>
              </a:ln>
            </a:endParaRPr>
          </a:p>
        </p:txBody>
      </p:sp>
    </p:spTree>
    <p:extLst>
      <p:ext uri="{BB962C8B-B14F-4D97-AF65-F5344CB8AC3E}">
        <p14:creationId xmlns:p14="http://schemas.microsoft.com/office/powerpoint/2010/main" val="6867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lose up of a snake&#10;&#10;Description automatically generated with medium confidence">
            <a:extLst>
              <a:ext uri="{FF2B5EF4-FFF2-40B4-BE49-F238E27FC236}">
                <a16:creationId xmlns:a16="http://schemas.microsoft.com/office/drawing/2014/main" id="{75AEE816-403D-C80F-BEEF-DB5A32CFAC3F}"/>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316" y="-62346"/>
            <a:ext cx="12877915" cy="8048698"/>
          </a:xfr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D1EA4732-A420-A264-2CA9-398C69B3D5B5}"/>
              </a:ext>
            </a:extLst>
          </p:cNvPr>
          <p:cNvSpPr txBox="1">
            <a:spLocks/>
          </p:cNvSpPr>
          <p:nvPr/>
        </p:nvSpPr>
        <p:spPr>
          <a:xfrm>
            <a:off x="803530" y="0"/>
            <a:ext cx="11386946" cy="28115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800" dirty="0">
                <a:ln w="22225">
                  <a:solidFill>
                    <a:schemeClr val="tx1"/>
                  </a:solidFill>
                  <a:miter lim="800000"/>
                </a:ln>
              </a:rPr>
              <a:t>ANTIPATTERN #5</a:t>
            </a:r>
            <a:endParaRPr lang="en-US" sz="4800" dirty="0">
              <a:ln w="22225">
                <a:solidFill>
                  <a:schemeClr val="tx1"/>
                </a:solidFill>
                <a:miter lim="800000"/>
              </a:ln>
              <a:latin typeface="Consolas" panose="020B0609020204030204" pitchFamily="49" charset="0"/>
              <a:cs typeface="Consolas" panose="020B0609020204030204" pitchFamily="49" charset="0"/>
            </a:endParaRPr>
          </a:p>
          <a:p>
            <a:pPr algn="r"/>
            <a:endParaRPr lang="en-US" sz="4800" dirty="0">
              <a:ln w="22225">
                <a:solidFill>
                  <a:schemeClr val="tx1"/>
                </a:solidFill>
                <a:miter lim="800000"/>
              </a:ln>
              <a:latin typeface="Consolas" panose="020B0609020204030204" pitchFamily="49" charset="0"/>
              <a:cs typeface="Consolas" panose="020B0609020204030204" pitchFamily="49" charset="0"/>
            </a:endParaRPr>
          </a:p>
          <a:p>
            <a:pPr algn="r"/>
            <a:r>
              <a:rPr lang="en-AU" sz="2900" dirty="0">
                <a:latin typeface="Consolas" panose="020B0609020204030204" pitchFamily="49" charset="0"/>
                <a:cs typeface="Consolas" panose="020B0609020204030204" pitchFamily="49" charset="0"/>
              </a:rPr>
              <a:t>terraform apply -target="s3_bucket.my_pet_resource"</a:t>
            </a:r>
            <a:endParaRPr lang="en-AU" sz="2900" dirty="0">
              <a:ln w="22225">
                <a:solidFill>
                  <a:schemeClr val="tx1"/>
                </a:solidFill>
                <a:miter lim="800000"/>
              </a:ln>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044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reptile, snake, rock, outdoor&#10;&#10;Description automatically generated">
            <a:extLst>
              <a:ext uri="{FF2B5EF4-FFF2-40B4-BE49-F238E27FC236}">
                <a16:creationId xmlns:a16="http://schemas.microsoft.com/office/drawing/2014/main" id="{0D65E4F4-959F-4FE0-0AFA-6088F790D3B3}"/>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583391" cy="8294972"/>
          </a:xfr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ANTIPATTERN #6:</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Y U NO VERSION YOUR MODULES??</a:t>
            </a:r>
            <a:endParaRPr lang="en-AU" sz="4800" dirty="0">
              <a:ln w="22225">
                <a:solidFill>
                  <a:schemeClr val="tx1"/>
                </a:solidFill>
                <a:miter lim="800000"/>
              </a:ln>
            </a:endParaRPr>
          </a:p>
        </p:txBody>
      </p:sp>
    </p:spTree>
    <p:extLst>
      <p:ext uri="{BB962C8B-B14F-4D97-AF65-F5344CB8AC3E}">
        <p14:creationId xmlns:p14="http://schemas.microsoft.com/office/powerpoint/2010/main" val="173523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lizard on a branch&#10;&#10;Description automatically generated with medium confidence">
            <a:extLst>
              <a:ext uri="{FF2B5EF4-FFF2-40B4-BE49-F238E27FC236}">
                <a16:creationId xmlns:a16="http://schemas.microsoft.com/office/drawing/2014/main" id="{081003E9-AEC6-649A-CB10-46A43AB591F7}"/>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6255" y="-103910"/>
            <a:ext cx="13568486" cy="8104909"/>
          </a:xfrm>
        </p:spPr>
      </p:pic>
      <p:sp>
        <p:nvSpPr>
          <p:cNvPr id="6" name="Title 1">
            <a:extLst>
              <a:ext uri="{FF2B5EF4-FFF2-40B4-BE49-F238E27FC236}">
                <a16:creationId xmlns:a16="http://schemas.microsoft.com/office/drawing/2014/main" id="{D1EA4732-A420-A264-2CA9-398C69B3D5B5}"/>
              </a:ext>
            </a:extLst>
          </p:cNvPr>
          <p:cNvSpPr txBox="1">
            <a:spLocks/>
          </p:cNvSpPr>
          <p:nvPr/>
        </p:nvSpPr>
        <p:spPr>
          <a:xfrm>
            <a:off x="302827" y="175089"/>
            <a:ext cx="9599227" cy="1459158"/>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22225">
                  <a:solidFill>
                    <a:schemeClr val="tx1"/>
                  </a:solidFill>
                  <a:miter lim="800000"/>
                </a:ln>
              </a:rPr>
              <a:t>DISCUSSION TIME:</a:t>
            </a:r>
            <a:br>
              <a:rPr lang="en-US" sz="4800" dirty="0">
                <a:ln w="22225">
                  <a:solidFill>
                    <a:schemeClr val="tx1"/>
                  </a:solidFill>
                  <a:miter lim="800000"/>
                </a:ln>
              </a:rPr>
            </a:br>
            <a:br>
              <a:rPr lang="en-US" sz="4800" dirty="0">
                <a:ln w="22225">
                  <a:solidFill>
                    <a:schemeClr val="tx1"/>
                  </a:solidFill>
                  <a:miter lim="800000"/>
                </a:ln>
              </a:rPr>
            </a:br>
            <a:r>
              <a:rPr lang="en-US" sz="4800" dirty="0">
                <a:ln w="22225">
                  <a:solidFill>
                    <a:schemeClr val="tx1"/>
                  </a:solidFill>
                  <a:miter lim="800000"/>
                </a:ln>
              </a:rPr>
              <a:t>WHAT HAVE YOU SEEN </a:t>
            </a:r>
          </a:p>
          <a:p>
            <a:r>
              <a:rPr lang="en-US" sz="4800" dirty="0">
                <a:ln w="22225">
                  <a:solidFill>
                    <a:schemeClr val="tx1"/>
                  </a:solidFill>
                  <a:miter lim="800000"/>
                </a:ln>
              </a:rPr>
              <a:t>THAT DRIVES YOU MAD?</a:t>
            </a:r>
            <a:endParaRPr lang="en-AU" sz="4800" dirty="0">
              <a:ln w="22225">
                <a:solidFill>
                  <a:schemeClr val="tx1"/>
                </a:solidFill>
                <a:miter lim="800000"/>
              </a:ln>
            </a:endParaRPr>
          </a:p>
        </p:txBody>
      </p:sp>
    </p:spTree>
    <p:extLst>
      <p:ext uri="{BB962C8B-B14F-4D97-AF65-F5344CB8AC3E}">
        <p14:creationId xmlns:p14="http://schemas.microsoft.com/office/powerpoint/2010/main" val="256160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1834</Words>
  <Application>Microsoft Macintosh PowerPoint</Application>
  <PresentationFormat>Widescreen</PresentationFormat>
  <Paragraphs>46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You Want Snakes? Because That’s How You Get Snakes.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Want Snakes? Because That’s How You Get Snakes.</dc:title>
  <dc:creator>Jason Brown</dc:creator>
  <cp:lastModifiedBy>Jason Brown</cp:lastModifiedBy>
  <cp:revision>5</cp:revision>
  <dcterms:created xsi:type="dcterms:W3CDTF">2022-05-15T23:19:02Z</dcterms:created>
  <dcterms:modified xsi:type="dcterms:W3CDTF">2022-06-03T08:16:24Z</dcterms:modified>
</cp:coreProperties>
</file>