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yndon Maher" initials="" lastIdx="2" clrIdx="0"/>
  <p:cmAuthor id="1" name="Jason Brow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236" autoAdjust="0"/>
  </p:normalViewPr>
  <p:slideViewPr>
    <p:cSldViewPr snapToGrid="0">
      <p:cViewPr varScale="1">
        <p:scale>
          <a:sx n="69" d="100"/>
          <a:sy n="69" d="100"/>
        </p:scale>
        <p:origin x="137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idx="1">
    <p:pos x="6000" y="100"/>
    <p:text>Yeah, thought about that this week. At least I have the new homepage on the next slide!</p:text>
  </p:cm>
  <p:cm authorId="0" idx="1">
    <p:pos x="6000" y="0"/>
    <p:text>kinda late change, but you have the old logo :)</p:text>
  </p:cm>
</p:cmLst>
</file>

<file path=ppt/comments/comment2.xml><?xml version="1.0" encoding="utf-8"?>
<p:cmLst xmlns:a="http://schemas.openxmlformats.org/drawingml/2006/main" xmlns:r="http://schemas.openxmlformats.org/officeDocument/2006/relationships" xmlns:p="http://schemas.openxmlformats.org/presentationml/2006/main">
  <p:cm authorId="0" idx="2">
    <p:pos x="6000" y="0"/>
    <p:text>we are hiring. job ads are posted on the tech blog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1000700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3-us-west-2.amazonaws.com/cloudformation-templates-us-west-2/AutoScalingMultiAZWithNotifications.templat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28394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dirty="0"/>
              <a:t>cluster-</a:t>
            </a:r>
            <a:r>
              <a:rPr lang="en-GB" dirty="0" err="1"/>
              <a:t>config.json</a:t>
            </a:r>
            <a:r>
              <a:rPr lang="en-GB" dirty="0"/>
              <a:t> persists some of the parameters we’ve passed to the </a:t>
            </a:r>
            <a:r>
              <a:rPr lang="en-GB" dirty="0" err="1"/>
              <a:t>CloudFormation</a:t>
            </a:r>
            <a:r>
              <a:rPr lang="en-GB" dirty="0"/>
              <a:t> template onto disk, for later use - it’s written from the CF </a:t>
            </a:r>
            <a:r>
              <a:rPr lang="en-GB" dirty="0" err="1"/>
              <a:t>launchconfiguration</a:t>
            </a:r>
            <a:r>
              <a:rPr lang="en-GB" dirty="0"/>
              <a:t> directly, using parameters pushed into the CF template</a:t>
            </a:r>
          </a:p>
          <a:p>
            <a:pPr rtl="0">
              <a:spcBef>
                <a:spcPts val="0"/>
              </a:spcBef>
              <a:buNone/>
            </a:pPr>
            <a:endParaRPr dirty="0"/>
          </a:p>
          <a:p>
            <a:pPr rtl="0">
              <a:spcBef>
                <a:spcPts val="0"/>
              </a:spcBef>
              <a:buNone/>
            </a:pPr>
            <a:r>
              <a:rPr lang="en-GB" dirty="0"/>
              <a:t>the common </a:t>
            </a:r>
            <a:r>
              <a:rPr lang="en-GB" dirty="0" err="1"/>
              <a:t>config</a:t>
            </a:r>
            <a:r>
              <a:rPr lang="en-GB" dirty="0"/>
              <a:t> script installs New Relic</a:t>
            </a:r>
            <a:r>
              <a:rPr lang="en-GB" dirty="0" smtClean="0"/>
              <a:t>, </a:t>
            </a:r>
            <a:r>
              <a:rPr lang="en-GB" dirty="0"/>
              <a:t>The </a:t>
            </a:r>
            <a:r>
              <a:rPr lang="en-GB" dirty="0" err="1"/>
              <a:t>Sysinternals</a:t>
            </a:r>
            <a:r>
              <a:rPr lang="en-GB" dirty="0"/>
              <a:t> Suite, some DSC and </a:t>
            </a:r>
            <a:r>
              <a:rPr lang="en-GB" dirty="0" err="1"/>
              <a:t>Powershell</a:t>
            </a:r>
            <a:r>
              <a:rPr lang="en-GB" dirty="0"/>
              <a:t> modules we want common to every node in the entire army</a:t>
            </a:r>
          </a:p>
          <a:p>
            <a:pPr rtl="0">
              <a:spcBef>
                <a:spcPts val="0"/>
              </a:spcBef>
              <a:buNone/>
            </a:pPr>
            <a:endParaRPr dirty="0"/>
          </a:p>
          <a:p>
            <a:pPr rtl="0">
              <a:spcBef>
                <a:spcPts val="0"/>
              </a:spcBef>
              <a:buNone/>
            </a:pPr>
            <a:r>
              <a:rPr lang="en-GB" dirty="0"/>
              <a:t>The cluster </a:t>
            </a:r>
            <a:r>
              <a:rPr lang="en-GB" dirty="0" err="1"/>
              <a:t>config</a:t>
            </a:r>
            <a:r>
              <a:rPr lang="en-GB" dirty="0"/>
              <a:t> DSC script is currently unique per-cluster, and allows us to make significant variations between individual setups. So if one cluster out of ten requires, say, MSMQ, or CGI support, or  we can add it here with DSC. </a:t>
            </a:r>
          </a:p>
          <a:p>
            <a:pPr rtl="0">
              <a:spcBef>
                <a:spcPts val="0"/>
              </a:spcBef>
              <a:buNone/>
            </a:pPr>
            <a:endParaRPr dirty="0"/>
          </a:p>
          <a:p>
            <a:pPr rtl="0">
              <a:spcBef>
                <a:spcPts val="0"/>
              </a:spcBef>
              <a:buNone/>
            </a:pPr>
            <a:r>
              <a:rPr lang="en-GB" dirty="0"/>
              <a:t>It allows the army as a whole to have minimal configurations across the entire army, with some platoons having extras here and there as needed. We could make quite radical changes here if we wanted (but we don’t)</a:t>
            </a:r>
          </a:p>
          <a:p>
            <a:pPr rtl="0">
              <a:spcBef>
                <a:spcPts val="0"/>
              </a:spcBef>
              <a:buNone/>
            </a:pPr>
            <a:endParaRPr dirty="0"/>
          </a:p>
          <a:p>
            <a:pPr rtl="0">
              <a:spcBef>
                <a:spcPts val="0"/>
              </a:spcBef>
              <a:buNone/>
            </a:pPr>
            <a:r>
              <a:rPr lang="en-GB" dirty="0"/>
              <a:t>All of this is itself driven by a </a:t>
            </a:r>
            <a:r>
              <a:rPr lang="en-GB" dirty="0" err="1"/>
              <a:t>powershell</a:t>
            </a:r>
            <a:r>
              <a:rPr lang="en-GB" dirty="0"/>
              <a:t> script back at home base, making it an easy one-liner to stand up one of these clusters</a:t>
            </a:r>
          </a:p>
          <a:p>
            <a:pPr rtl="0">
              <a:spcBef>
                <a:spcPts val="0"/>
              </a:spcBef>
              <a:buNone/>
            </a:pPr>
            <a:endParaRPr dirty="0"/>
          </a:p>
          <a:p>
            <a:pPr rtl="0">
              <a:spcBef>
                <a:spcPts val="0"/>
              </a:spcBef>
              <a:buNone/>
            </a:pPr>
            <a:r>
              <a:rPr lang="en-GB" dirty="0"/>
              <a:t>There’s then a final script, generic across the entire army, called cluster-deploy.ps1 - this picks up cluster-</a:t>
            </a:r>
            <a:r>
              <a:rPr lang="en-GB" dirty="0" err="1"/>
              <a:t>config.json</a:t>
            </a:r>
            <a:r>
              <a:rPr lang="en-GB" dirty="0"/>
              <a:t> and uses that to find the latest app code from…. &lt;next slide&gt;</a:t>
            </a:r>
          </a:p>
          <a:p>
            <a:pPr>
              <a:spcBef>
                <a:spcPts val="0"/>
              </a:spcBef>
              <a:buNone/>
            </a:pPr>
            <a:endParaRPr dirty="0"/>
          </a:p>
        </p:txBody>
      </p:sp>
    </p:spTree>
    <p:extLst>
      <p:ext uri="{BB962C8B-B14F-4D97-AF65-F5344CB8AC3E}">
        <p14:creationId xmlns:p14="http://schemas.microsoft.com/office/powerpoint/2010/main" val="1058357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sz="1800"/>
              <a:t>This is the final piece in the puzzle. It’s no good having all these beautiful auto-scaling doohickeys if you end up deploying stale code to them - and “stale code” for us can mean literally </a:t>
            </a:r>
            <a:r>
              <a:rPr lang="en-GB" sz="1800" i="1"/>
              <a:t>minutes </a:t>
            </a:r>
            <a:r>
              <a:rPr lang="en-GB" sz="1800"/>
              <a:t>out of date</a:t>
            </a:r>
          </a:p>
          <a:p>
            <a:pPr rtl="0">
              <a:spcBef>
                <a:spcPts val="0"/>
              </a:spcBef>
              <a:buNone/>
            </a:pPr>
            <a:endParaRPr sz="1800"/>
          </a:p>
          <a:p>
            <a:pPr rtl="0">
              <a:spcBef>
                <a:spcPts val="0"/>
              </a:spcBef>
              <a:buNone/>
            </a:pPr>
            <a:r>
              <a:rPr lang="en-GB" sz="1800"/>
              <a:t>This seems to be what makes continuous delivery and Auto Scaling daunting for some organisations - how do you get your latest code onto the servers as they scale (or indeed self-heal)? In linuxworld there’s things like Puppet, chef, mcollective etc.</a:t>
            </a:r>
          </a:p>
          <a:p>
            <a:pPr rtl="0">
              <a:spcBef>
                <a:spcPts val="0"/>
              </a:spcBef>
              <a:buNone/>
            </a:pPr>
            <a:endParaRPr sz="1800"/>
          </a:p>
          <a:p>
            <a:pPr rtl="0">
              <a:spcBef>
                <a:spcPts val="0"/>
              </a:spcBef>
              <a:buNone/>
            </a:pPr>
            <a:r>
              <a:rPr lang="en-GB" sz="1800"/>
              <a:t>You could roll your own solution, perhaps using powershell and S3 (as we occasionally do to bring a platoon online for the first time)</a:t>
            </a:r>
          </a:p>
          <a:p>
            <a:pPr rtl="0">
              <a:spcBef>
                <a:spcPts val="0"/>
              </a:spcBef>
              <a:buNone/>
            </a:pPr>
            <a:endParaRPr sz="1800"/>
          </a:p>
          <a:p>
            <a:pPr rtl="0">
              <a:spcBef>
                <a:spcPts val="0"/>
              </a:spcBef>
              <a:buNone/>
            </a:pPr>
            <a:r>
              <a:rPr lang="en-GB" sz="1800"/>
              <a:t>You could bake AMIs somewhere in your Continuous Integration pipeline, so your app code is already on-board. You could use EBS snapshots to attach an entire drive of app code.</a:t>
            </a:r>
          </a:p>
          <a:p>
            <a:pPr rtl="0">
              <a:spcBef>
                <a:spcPts val="0"/>
              </a:spcBef>
              <a:buNone/>
            </a:pPr>
            <a:endParaRPr sz="1800"/>
          </a:p>
          <a:p>
            <a:pPr rtl="0">
              <a:spcBef>
                <a:spcPts val="0"/>
              </a:spcBef>
              <a:buNone/>
            </a:pPr>
            <a:r>
              <a:rPr lang="en-GB" sz="1800"/>
              <a:t>We chose to be more lean and flexible, so we went with OctopusDeploy</a:t>
            </a:r>
          </a:p>
          <a:p>
            <a:pPr rtl="0">
              <a:spcBef>
                <a:spcPts val="0"/>
              </a:spcBef>
              <a:buNone/>
            </a:pPr>
            <a:endParaRPr sz="1800"/>
          </a:p>
          <a:p>
            <a:pPr rtl="0">
              <a:spcBef>
                <a:spcPts val="0"/>
              </a:spcBef>
              <a:buNone/>
            </a:pPr>
            <a:r>
              <a:rPr lang="en-GB" sz="1800"/>
              <a:t>To be honest, if it weren’t for the continuous delivery aspect, if we were still deploying only twice a week, then AMI baking or pulling zipfiles from S3 would be fine for us. But we want the ability to deploy many times a day, either automated </a:t>
            </a:r>
            <a:r>
              <a:rPr lang="en-GB" sz="1800" i="1"/>
              <a:t>or manually</a:t>
            </a:r>
            <a:r>
              <a:rPr lang="en-GB" sz="1800"/>
              <a:t>, and we want pretty much anyone in the organisation, from a first-day developer to the Technical Director, to be able to deploy code.</a:t>
            </a:r>
          </a:p>
          <a:p>
            <a:pPr rtl="0">
              <a:spcBef>
                <a:spcPts val="0"/>
              </a:spcBef>
              <a:buNone/>
            </a:pPr>
            <a:endParaRPr sz="1800"/>
          </a:p>
          <a:p>
            <a:pPr>
              <a:spcBef>
                <a:spcPts val="0"/>
              </a:spcBef>
              <a:buNone/>
            </a:pPr>
            <a:r>
              <a:rPr lang="en-GB" sz="1800"/>
              <a:t>Not that we want that happening a lot, but we want it to be </a:t>
            </a:r>
            <a:r>
              <a:rPr lang="en-GB" sz="1800" i="1"/>
              <a:t>possible</a:t>
            </a:r>
            <a:r>
              <a:rPr lang="en-GB" sz="1800"/>
              <a:t>. So Octopus it is. (and it’s good). We found we can drive many of the variances between platoons from Octopus, and therefore simplify the build pipeline</a:t>
            </a:r>
          </a:p>
        </p:txBody>
      </p:sp>
    </p:spTree>
    <p:extLst>
      <p:ext uri="{BB962C8B-B14F-4D97-AF65-F5344CB8AC3E}">
        <p14:creationId xmlns:p14="http://schemas.microsoft.com/office/powerpoint/2010/main" val="2216078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a:t>CFN-Init not loading profiles doesn’t appear to be a problem at first, until you need to use, say, the Data Protection API in windows.</a:t>
            </a:r>
          </a:p>
          <a:p>
            <a:pPr rtl="0">
              <a:spcBef>
                <a:spcPts val="0"/>
              </a:spcBef>
              <a:buNone/>
            </a:pPr>
            <a:endParaRPr/>
          </a:p>
          <a:p>
            <a:pPr rtl="0">
              <a:spcBef>
                <a:spcPts val="0"/>
              </a:spcBef>
              <a:buNone/>
            </a:pPr>
            <a:r>
              <a:rPr lang="en-GB"/>
              <a:t>Octopus needs this to register its server agents (called tentacles). We eventually got round it using a DSC module for Octopus which was not even two weeks old when we found it. DSC always load a user profile. Good tip to know.</a:t>
            </a:r>
          </a:p>
          <a:p>
            <a:pPr rtl="0">
              <a:spcBef>
                <a:spcPts val="0"/>
              </a:spcBef>
              <a:buNone/>
            </a:pPr>
            <a:endParaRPr/>
          </a:p>
          <a:p>
            <a:pPr rtl="0">
              <a:spcBef>
                <a:spcPts val="0"/>
              </a:spcBef>
              <a:buNone/>
            </a:pPr>
            <a:r>
              <a:rPr lang="en-GB"/>
              <a:t>There’s a balance to be struck between either having lots of parameters in your master template, or having lots of templates, and there are risks on either side. Finding the sweet spot is tricky. We’re starting with one and moving towards the other</a:t>
            </a:r>
          </a:p>
          <a:p>
            <a:pPr rtl="0">
              <a:spcBef>
                <a:spcPts val="0"/>
              </a:spcBef>
              <a:buNone/>
            </a:pPr>
            <a:endParaRPr/>
          </a:p>
          <a:p>
            <a:pPr rtl="0">
              <a:spcBef>
                <a:spcPts val="0"/>
              </a:spcBef>
              <a:buNone/>
            </a:pPr>
            <a:r>
              <a:rPr lang="en-GB"/>
              <a:t>Note: multi-tenancy is tricky, but we’re also deliberately isolating our services - other organisations may want to multi-tenant, in which case they’d need to build some extra smarts.</a:t>
            </a:r>
          </a:p>
          <a:p>
            <a:pPr rtl="0">
              <a:spcBef>
                <a:spcPts val="0"/>
              </a:spcBef>
              <a:buNone/>
            </a:pPr>
            <a:endParaRPr/>
          </a:p>
          <a:p>
            <a:pPr rtl="0">
              <a:spcBef>
                <a:spcPts val="0"/>
              </a:spcBef>
              <a:buNone/>
            </a:pPr>
            <a:r>
              <a:rPr lang="en-GB"/>
              <a:t>OctopusDSC, while it saved our bacon quite well, had to be modified. By default, it uses Amazon public IP addresses. Because we’ve designed the robot army to be highly secure, none of the individual soldiers has a public IP. So we changed it to use private IPs and sent the code to Octopus for integration into the product - yes, windows shops do open source too.</a:t>
            </a:r>
          </a:p>
          <a:p>
            <a:pPr rtl="0">
              <a:spcBef>
                <a:spcPts val="0"/>
              </a:spcBef>
              <a:buNone/>
            </a:pPr>
            <a:endParaRPr/>
          </a:p>
          <a:p>
            <a:pPr rtl="0">
              <a:spcBef>
                <a:spcPts val="0"/>
              </a:spcBef>
              <a:buNone/>
            </a:pPr>
            <a:r>
              <a:rPr lang="en-GB"/>
              <a:t>And finally, autoscaling means a box could be terminated at any time, but Octopus does not automatically de-register dead servers. So we had to roll our own code to handle the cleanup. Luckily: API-first, so easy to do with powershell.</a:t>
            </a:r>
          </a:p>
          <a:p>
            <a:pPr rtl="0">
              <a:spcBef>
                <a:spcPts val="0"/>
              </a:spcBef>
              <a:buNone/>
            </a:pPr>
            <a:endParaRPr/>
          </a:p>
          <a:p>
            <a:pPr>
              <a:spcBef>
                <a:spcPts val="0"/>
              </a:spcBef>
              <a:buNone/>
            </a:pPr>
            <a:endParaRPr/>
          </a:p>
        </p:txBody>
      </p:sp>
    </p:spTree>
    <p:extLst>
      <p:ext uri="{BB962C8B-B14F-4D97-AF65-F5344CB8AC3E}">
        <p14:creationId xmlns:p14="http://schemas.microsoft.com/office/powerpoint/2010/main" val="478663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sz="2400">
                <a:solidFill>
                  <a:schemeClr val="dk2"/>
                </a:solidFill>
              </a:rPr>
              <a:t>You can have your cake and eat it, CD-wise</a:t>
            </a:r>
          </a:p>
          <a:p>
            <a:pPr rtl="0">
              <a:spcBef>
                <a:spcPts val="0"/>
              </a:spcBef>
              <a:buNone/>
            </a:pPr>
            <a:endParaRPr sz="2400">
              <a:solidFill>
                <a:schemeClr val="dk2"/>
              </a:solidFill>
            </a:endParaRPr>
          </a:p>
          <a:p>
            <a:pPr rtl="0">
              <a:spcBef>
                <a:spcPts val="0"/>
              </a:spcBef>
              <a:buNone/>
            </a:pPr>
            <a:r>
              <a:rPr lang="en-GB" sz="3000">
                <a:solidFill>
                  <a:schemeClr val="dk2"/>
                </a:solidFill>
              </a:rPr>
              <a:t>Without Cloudformation, this would be significantly harder</a:t>
            </a:r>
          </a:p>
          <a:p>
            <a:pPr rtl="0">
              <a:spcBef>
                <a:spcPts val="0"/>
              </a:spcBef>
              <a:buNone/>
            </a:pPr>
            <a:endParaRPr sz="3000">
              <a:solidFill>
                <a:schemeClr val="dk2"/>
              </a:solidFill>
            </a:endParaRPr>
          </a:p>
          <a:p>
            <a:pPr>
              <a:spcBef>
                <a:spcPts val="0"/>
              </a:spcBef>
              <a:buNone/>
            </a:pPr>
            <a:r>
              <a:rPr lang="en-GB" sz="3000">
                <a:solidFill>
                  <a:schemeClr val="dk2"/>
                </a:solidFill>
              </a:rPr>
              <a:t>We will be open-sourcing components of this pipeline, if not the whole thing</a:t>
            </a:r>
          </a:p>
        </p:txBody>
      </p:sp>
    </p:spTree>
    <p:extLst>
      <p:ext uri="{BB962C8B-B14F-4D97-AF65-F5344CB8AC3E}">
        <p14:creationId xmlns:p14="http://schemas.microsoft.com/office/powerpoint/2010/main" val="2414166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GB"/>
              <a:t>Follow </a:t>
            </a:r>
            <a:r>
              <a:rPr lang="en-GB" smtClean="0"/>
              <a:t>domain’s </a:t>
            </a:r>
            <a:r>
              <a:rPr lang="en-GB"/>
              <a:t>tech blog, including career opportunities.</a:t>
            </a:r>
          </a:p>
        </p:txBody>
      </p:sp>
    </p:spTree>
    <p:extLst>
      <p:ext uri="{BB962C8B-B14F-4D97-AF65-F5344CB8AC3E}">
        <p14:creationId xmlns:p14="http://schemas.microsoft.com/office/powerpoint/2010/main" val="4212367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600"/>
              </a:spcBef>
              <a:buClr>
                <a:schemeClr val="dk1"/>
              </a:buClr>
              <a:buSzPct val="78571"/>
              <a:buFont typeface="Arial"/>
              <a:buNone/>
            </a:pPr>
            <a:r>
              <a:rPr lang="en-GB" sz="1400">
                <a:solidFill>
                  <a:schemeClr val="dk2"/>
                </a:solidFill>
              </a:rPr>
              <a:t>We are Domain.com.au</a:t>
            </a:r>
          </a:p>
          <a:p>
            <a:pPr lvl="0" rtl="0">
              <a:spcBef>
                <a:spcPts val="600"/>
              </a:spcBef>
              <a:buClr>
                <a:schemeClr val="dk1"/>
              </a:buClr>
              <a:buSzPct val="78571"/>
              <a:buFont typeface="Arial"/>
              <a:buNone/>
            </a:pPr>
            <a:r>
              <a:rPr lang="en-GB" sz="1400">
                <a:solidFill>
                  <a:schemeClr val="dk2"/>
                </a:solidFill>
              </a:rPr>
              <a:t>One of Australia’s leading property classified websites</a:t>
            </a:r>
          </a:p>
          <a:p>
            <a:pPr lvl="0" rtl="0">
              <a:spcBef>
                <a:spcPts val="600"/>
              </a:spcBef>
              <a:buNone/>
            </a:pPr>
            <a:r>
              <a:rPr lang="en-GB" sz="1400">
                <a:solidFill>
                  <a:schemeClr val="dk2"/>
                </a:solidFill>
              </a:rPr>
              <a:t>About four million Australians check us out every month</a:t>
            </a:r>
          </a:p>
          <a:p>
            <a:pPr lvl="0" rtl="0">
              <a:spcBef>
                <a:spcPts val="600"/>
              </a:spcBef>
              <a:buNone/>
            </a:pPr>
            <a:r>
              <a:rPr lang="en-GB" sz="1400">
                <a:solidFill>
                  <a:schemeClr val="dk2"/>
                </a:solidFill>
              </a:rPr>
              <a:t>We’ve been around since ‘99</a:t>
            </a:r>
          </a:p>
          <a:p>
            <a:pPr lvl="0" rtl="0">
              <a:spcBef>
                <a:spcPts val="600"/>
              </a:spcBef>
              <a:buNone/>
            </a:pPr>
            <a:r>
              <a:rPr lang="en-GB" sz="1400">
                <a:solidFill>
                  <a:schemeClr val="dk2"/>
                </a:solidFill>
              </a:rPr>
              <a:t>We’re historically a windows shop with a big, monolithic .NET application, but we’re currently in the middle of a huge project to overhaul almost everything we do, tech-wise</a:t>
            </a:r>
          </a:p>
          <a:p>
            <a:pPr lvl="0" rtl="0">
              <a:spcBef>
                <a:spcPts val="600"/>
              </a:spcBef>
              <a:buNone/>
            </a:pPr>
            <a:endParaRPr sz="1400">
              <a:solidFill>
                <a:schemeClr val="dk2"/>
              </a:solidFill>
            </a:endParaRPr>
          </a:p>
          <a:p>
            <a:pPr lvl="0" rtl="0">
              <a:spcBef>
                <a:spcPts val="600"/>
              </a:spcBef>
              <a:buNone/>
            </a:pPr>
            <a:r>
              <a:rPr lang="en-GB" sz="1400">
                <a:solidFill>
                  <a:schemeClr val="dk2"/>
                </a:solidFill>
              </a:rPr>
              <a:t>And who am I?</a:t>
            </a:r>
          </a:p>
          <a:p>
            <a:pPr lvl="0" rtl="0">
              <a:spcBef>
                <a:spcPts val="600"/>
              </a:spcBef>
              <a:buNone/>
            </a:pPr>
            <a:r>
              <a:rPr lang="en-GB" sz="1400">
                <a:solidFill>
                  <a:schemeClr val="dk2"/>
                </a:solidFill>
              </a:rPr>
              <a:t>I’m Jason Brown, the DevOps lead at Domain. I’m the field marshall heading up the Robot Army. I came on board about six months ago, and it’s my job to drive the ‘ops’ side of DevOps, and to essentially automate myself of one job and into another, every few weeks. I was recently joined by a couple more skilled engineers, who make things significantly smoother, which means I can come out and talk to groups like this</a:t>
            </a:r>
          </a:p>
          <a:p>
            <a:pPr lvl="0">
              <a:spcBef>
                <a:spcPts val="600"/>
              </a:spcBef>
              <a:buClr>
                <a:schemeClr val="dk1"/>
              </a:buClr>
              <a:buFont typeface="Arial"/>
              <a:buNone/>
            </a:pPr>
            <a:endParaRPr sz="3000">
              <a:solidFill>
                <a:schemeClr val="dk2"/>
              </a:solidFill>
            </a:endParaRPr>
          </a:p>
        </p:txBody>
      </p:sp>
    </p:spTree>
    <p:extLst>
      <p:ext uri="{BB962C8B-B14F-4D97-AF65-F5344CB8AC3E}">
        <p14:creationId xmlns:p14="http://schemas.microsoft.com/office/powerpoint/2010/main" val="1237531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600"/>
              </a:spcBef>
              <a:buNone/>
            </a:pPr>
            <a:r>
              <a:rPr lang="en-GB" sz="3000">
                <a:solidFill>
                  <a:schemeClr val="dk2"/>
                </a:solidFill>
              </a:rPr>
              <a:t>We’ll cover the CF and Powershell needed to drive the Robot Army</a:t>
            </a:r>
          </a:p>
          <a:p>
            <a:pPr lvl="0" rtl="0">
              <a:spcBef>
                <a:spcPts val="600"/>
              </a:spcBef>
              <a:buClr>
                <a:schemeClr val="dk1"/>
              </a:buClr>
              <a:buSzPct val="36666"/>
              <a:buFont typeface="Arial"/>
              <a:buNone/>
            </a:pPr>
            <a:r>
              <a:rPr lang="en-GB" sz="3000">
                <a:solidFill>
                  <a:schemeClr val="dk2"/>
                </a:solidFill>
              </a:rPr>
              <a:t>Supporting Code: We’re still mainly a Windows shop, so parts of this will be windows-centric, but the core concepts apply to any platform</a:t>
            </a:r>
          </a:p>
          <a:p>
            <a:pPr lvl="0" rtl="0">
              <a:spcBef>
                <a:spcPts val="600"/>
              </a:spcBef>
              <a:buClr>
                <a:schemeClr val="dk1"/>
              </a:buClr>
              <a:buFont typeface="Arial"/>
              <a:buNone/>
            </a:pPr>
            <a:endParaRPr sz="3000">
              <a:solidFill>
                <a:schemeClr val="dk2"/>
              </a:solidFill>
            </a:endParaRPr>
          </a:p>
          <a:p>
            <a:pPr lvl="0" rtl="0">
              <a:spcBef>
                <a:spcPts val="600"/>
              </a:spcBef>
              <a:buNone/>
            </a:pPr>
            <a:r>
              <a:rPr lang="en-GB" sz="3000">
                <a:solidFill>
                  <a:schemeClr val="dk2"/>
                </a:solidFill>
              </a:rPr>
              <a:t>We’ll mention the CI and CD pipelines, but not in depth</a:t>
            </a:r>
          </a:p>
          <a:p>
            <a:pPr lvl="0" rtl="0">
              <a:spcBef>
                <a:spcPts val="600"/>
              </a:spcBef>
              <a:buNone/>
            </a:pPr>
            <a:endParaRPr sz="3000">
              <a:solidFill>
                <a:schemeClr val="dk2"/>
              </a:solidFill>
            </a:endParaRPr>
          </a:p>
          <a:p>
            <a:pPr lvl="0">
              <a:spcBef>
                <a:spcPts val="600"/>
              </a:spcBef>
              <a:buClr>
                <a:schemeClr val="dk1"/>
              </a:buClr>
              <a:buSzPct val="36666"/>
              <a:buFont typeface="Arial"/>
              <a:buNone/>
            </a:pPr>
            <a:r>
              <a:rPr lang="en-GB" sz="3000">
                <a:solidFill>
                  <a:schemeClr val="dk2"/>
                </a:solidFill>
              </a:rPr>
              <a:t>do jump in if you have questions, it’ll slow me down and stop me skimming over important points</a:t>
            </a:r>
          </a:p>
        </p:txBody>
      </p:sp>
    </p:spTree>
    <p:extLst>
      <p:ext uri="{BB962C8B-B14F-4D97-AF65-F5344CB8AC3E}">
        <p14:creationId xmlns:p14="http://schemas.microsoft.com/office/powerpoint/2010/main" val="4201791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b="1"/>
              <a:t>Point one: </a:t>
            </a:r>
            <a:r>
              <a:rPr lang="en-GB"/>
              <a:t>we’re completely rearchitecting our software on a Microservice architecture, as well as migrating a number of other apps into the Cloud. This means our capacity planning is somewhat at the ‘guesswork’ end of  educated guesswork</a:t>
            </a:r>
          </a:p>
          <a:p>
            <a:pPr rtl="0">
              <a:spcBef>
                <a:spcPts val="0"/>
              </a:spcBef>
              <a:buNone/>
            </a:pPr>
            <a:r>
              <a:rPr lang="en-GB"/>
              <a:t>We could respond to this in a couple of ways</a:t>
            </a:r>
          </a:p>
          <a:p>
            <a:pPr marL="457200" lvl="0" indent="-317500" rtl="0">
              <a:spcBef>
                <a:spcPts val="0"/>
              </a:spcBef>
              <a:buClr>
                <a:srgbClr val="000000"/>
              </a:buClr>
              <a:buSzPct val="127272"/>
              <a:buFont typeface="Arial"/>
              <a:buChar char="●"/>
            </a:pPr>
            <a:r>
              <a:rPr lang="en-GB"/>
              <a:t>We could just guess</a:t>
            </a:r>
          </a:p>
          <a:p>
            <a:pPr marL="457200" lvl="0" indent="-317500" rtl="0">
              <a:spcBef>
                <a:spcPts val="0"/>
              </a:spcBef>
              <a:buClr>
                <a:srgbClr val="000000"/>
              </a:buClr>
              <a:buSzPct val="127272"/>
              <a:buFont typeface="Arial"/>
              <a:buChar char="●"/>
            </a:pPr>
            <a:r>
              <a:rPr lang="en-GB"/>
              <a:t>We could over-engineer so that we never hit our limits</a:t>
            </a:r>
          </a:p>
          <a:p>
            <a:pPr marL="457200" lvl="0" indent="-317500" rtl="0">
              <a:spcBef>
                <a:spcPts val="0"/>
              </a:spcBef>
              <a:buClr>
                <a:srgbClr val="000000"/>
              </a:buClr>
              <a:buSzPct val="127272"/>
              <a:buFont typeface="Arial"/>
              <a:buChar char="●"/>
            </a:pPr>
            <a:r>
              <a:rPr lang="en-GB"/>
              <a:t>We could leverage autoscaling capacities in AWS to make sure we’re at optimum scale all the time - which could also deliver us significant cost savings</a:t>
            </a:r>
          </a:p>
          <a:p>
            <a:pPr rtl="0">
              <a:spcBef>
                <a:spcPts val="0"/>
              </a:spcBef>
              <a:buNone/>
            </a:pPr>
            <a:endParaRPr/>
          </a:p>
          <a:p>
            <a:pPr rtl="0">
              <a:spcBef>
                <a:spcPts val="0"/>
              </a:spcBef>
              <a:buNone/>
            </a:pPr>
            <a:r>
              <a:rPr lang="en-GB"/>
              <a:t>We may also incur a significant management overhead, with many different services spread across many different servers, so we need to automate as much as we can.</a:t>
            </a:r>
          </a:p>
          <a:p>
            <a:pPr lvl="0" rtl="0">
              <a:spcBef>
                <a:spcPts val="0"/>
              </a:spcBef>
              <a:buNone/>
            </a:pPr>
            <a:endParaRPr/>
          </a:p>
          <a:p>
            <a:pPr rtl="0">
              <a:spcBef>
                <a:spcPts val="0"/>
              </a:spcBef>
              <a:buNone/>
            </a:pPr>
            <a:r>
              <a:rPr lang="en-GB" b="1"/>
              <a:t>Point two: </a:t>
            </a:r>
            <a:r>
              <a:rPr lang="en-GB"/>
              <a:t>We’re doing this with a continuous delivery model backing it up</a:t>
            </a:r>
          </a:p>
          <a:p>
            <a:pPr rtl="0">
              <a:spcBef>
                <a:spcPts val="0"/>
              </a:spcBef>
              <a:buNone/>
            </a:pPr>
            <a:r>
              <a:rPr lang="en-GB"/>
              <a:t>So we can’t predict what code will be on a given node on a given day. Which means our provisioning pipeline MUST integrate tightly with our delivery pipeline </a:t>
            </a:r>
          </a:p>
          <a:p>
            <a:pPr rtl="0">
              <a:spcBef>
                <a:spcPts val="0"/>
              </a:spcBef>
              <a:buNone/>
            </a:pPr>
            <a:r>
              <a:rPr lang="en-GB" b="1"/>
              <a:t>Point Three: </a:t>
            </a:r>
            <a:r>
              <a:rPr lang="en-GB"/>
              <a:t>we’re super-agile, and we run light. we need to do this stuff quickly. If we need a new environment, we don’t want to wait a week, but our ops team is very lean</a:t>
            </a:r>
          </a:p>
          <a:p>
            <a:pPr rtl="0">
              <a:spcBef>
                <a:spcPts val="0"/>
              </a:spcBef>
              <a:buNone/>
            </a:pPr>
            <a:r>
              <a:rPr lang="en-GB" b="1"/>
              <a:t>Point Four:</a:t>
            </a:r>
            <a:r>
              <a:rPr lang="en-GB"/>
              <a:t> We’re on Windows. There aren’t that many shops doing microservices in the cloud on Windows Platforms, and those that do aren’t leveraging every feature they possibly can</a:t>
            </a:r>
          </a:p>
          <a:p>
            <a:pPr rtl="0">
              <a:spcBef>
                <a:spcPts val="0"/>
              </a:spcBef>
              <a:buNone/>
            </a:pPr>
            <a:endParaRPr/>
          </a:p>
          <a:p>
            <a:pPr rtl="0">
              <a:spcBef>
                <a:spcPts val="0"/>
              </a:spcBef>
              <a:buNone/>
            </a:pPr>
            <a:r>
              <a:rPr lang="en-GB"/>
              <a:t>There are lots of companies out there doing cloud. There are lots who use autoscaling. There are lots who do automation. And there are lots trying to implement CD. We don’t know many that are doing them all.</a:t>
            </a:r>
          </a:p>
          <a:p>
            <a:pPr rtl="0">
              <a:spcBef>
                <a:spcPts val="0"/>
              </a:spcBef>
              <a:buNone/>
            </a:pPr>
            <a:endParaRPr/>
          </a:p>
          <a:p>
            <a:pPr>
              <a:spcBef>
                <a:spcPts val="0"/>
              </a:spcBef>
              <a:buNone/>
            </a:pPr>
            <a:r>
              <a:rPr lang="en-GB"/>
              <a:t>The point is though, it’s combining continuous delivery with microservices that is the tricky part. We could be throwing code out literally hundreds of times per week, so making sure that our auto-scaling clusters are always on prime code is a difficult process, and we’ll touch on that towards the end because we think we nailed it</a:t>
            </a:r>
          </a:p>
        </p:txBody>
      </p:sp>
    </p:spTree>
    <p:extLst>
      <p:ext uri="{BB962C8B-B14F-4D97-AF65-F5344CB8AC3E}">
        <p14:creationId xmlns:p14="http://schemas.microsoft.com/office/powerpoint/2010/main" val="1753861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a:t>The Robot Army refers to our entire AWS server fleet</a:t>
            </a:r>
          </a:p>
          <a:p>
            <a:pPr rtl="0">
              <a:spcBef>
                <a:spcPts val="0"/>
              </a:spcBef>
              <a:buNone/>
            </a:pPr>
            <a:endParaRPr/>
          </a:p>
          <a:p>
            <a:pPr rtl="0">
              <a:spcBef>
                <a:spcPts val="0"/>
              </a:spcBef>
              <a:buNone/>
            </a:pPr>
            <a:r>
              <a:rPr lang="en-GB"/>
              <a:t>it’s made up of smaller Robot Platoons - essentially microclusters consisting of an auto-scaling group, an ELB and two or more EC2 servers, spanning two availability zones.</a:t>
            </a:r>
          </a:p>
          <a:p>
            <a:pPr rtl="0">
              <a:spcBef>
                <a:spcPts val="0"/>
              </a:spcBef>
              <a:buNone/>
            </a:pPr>
            <a:endParaRPr/>
          </a:p>
          <a:p>
            <a:pPr rtl="0">
              <a:spcBef>
                <a:spcPts val="0"/>
              </a:spcBef>
              <a:buNone/>
            </a:pPr>
            <a:r>
              <a:rPr lang="en-GB"/>
              <a:t>This is a fairly standard configuration - it’s what you see in, for example, Elastic Beanstalk containers.</a:t>
            </a:r>
          </a:p>
          <a:p>
            <a:pPr rtl="0">
              <a:spcBef>
                <a:spcPts val="0"/>
              </a:spcBef>
              <a:buNone/>
            </a:pPr>
            <a:endParaRPr/>
          </a:p>
          <a:p>
            <a:pPr>
              <a:spcBef>
                <a:spcPts val="0"/>
              </a:spcBef>
              <a:buNone/>
            </a:pPr>
            <a:r>
              <a:rPr lang="en-GB"/>
              <a:t>But we’ve added a whole lot of smarts under the covers, driven from the CloudFormation template</a:t>
            </a:r>
          </a:p>
        </p:txBody>
      </p:sp>
    </p:spTree>
    <p:extLst>
      <p:ext uri="{BB962C8B-B14F-4D97-AF65-F5344CB8AC3E}">
        <p14:creationId xmlns:p14="http://schemas.microsoft.com/office/powerpoint/2010/main" val="645897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sz="2400"/>
              <a:t>Worth mentioning on the constantly expanding bit that ELB tagging appeared YESTERDAY (30th Sept) along with the ability to update SNS topics - both of which have been “want” items for a while now.</a:t>
            </a:r>
          </a:p>
          <a:p>
            <a:pPr rtl="0">
              <a:spcBef>
                <a:spcPts val="0"/>
              </a:spcBef>
              <a:buNone/>
            </a:pPr>
            <a:endParaRPr sz="2400"/>
          </a:p>
          <a:p>
            <a:pPr>
              <a:spcBef>
                <a:spcPts val="0"/>
              </a:spcBef>
              <a:buNone/>
            </a:pPr>
            <a:endParaRPr/>
          </a:p>
        </p:txBody>
      </p:sp>
    </p:spTree>
    <p:extLst>
      <p:ext uri="{BB962C8B-B14F-4D97-AF65-F5344CB8AC3E}">
        <p14:creationId xmlns:p14="http://schemas.microsoft.com/office/powerpoint/2010/main" val="830624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a:t>Will drop this slide if the projector is terrible. CLoudformation is very texty so it’s not great for a slide presentation, but let’s see if it works</a:t>
            </a:r>
          </a:p>
          <a:p>
            <a:pPr rtl="0">
              <a:spcBef>
                <a:spcPts val="0"/>
              </a:spcBef>
              <a:buNone/>
            </a:pPr>
            <a:endParaRPr/>
          </a:p>
          <a:p>
            <a:pPr rtl="0">
              <a:spcBef>
                <a:spcPts val="0"/>
              </a:spcBef>
              <a:buNone/>
            </a:pPr>
            <a:r>
              <a:rPr lang="en-GB"/>
              <a:t>Now this will be terribly hard to read but these slides will be available later, I just wanted to show a basic example of a CloudFormation resource</a:t>
            </a:r>
          </a:p>
          <a:p>
            <a:pPr rtl="0">
              <a:spcBef>
                <a:spcPts val="0"/>
              </a:spcBef>
              <a:buNone/>
            </a:pPr>
            <a:endParaRPr/>
          </a:p>
          <a:p>
            <a:pPr rtl="0">
              <a:spcBef>
                <a:spcPts val="0"/>
              </a:spcBef>
              <a:buNone/>
            </a:pPr>
            <a:endParaRPr/>
          </a:p>
          <a:p>
            <a:pPr rtl="0">
              <a:spcBef>
                <a:spcPts val="0"/>
              </a:spcBef>
              <a:buNone/>
            </a:pPr>
            <a:endParaRPr/>
          </a:p>
          <a:p>
            <a:pPr>
              <a:spcBef>
                <a:spcPts val="0"/>
              </a:spcBef>
              <a:buNone/>
            </a:pPr>
            <a:r>
              <a:rPr lang="en-GB" sz="900">
                <a:solidFill>
                  <a:schemeClr val="dk1"/>
                </a:solidFill>
                <a:latin typeface="Verdana"/>
                <a:ea typeface="Verdana"/>
                <a:cs typeface="Verdana"/>
                <a:sym typeface="Verdana"/>
              </a:rPr>
              <a:t>With cross-zone load balancing, your load balancer nodes route traffic to the back-end instances across all Availability Zones. By default the </a:t>
            </a:r>
            <a:r>
              <a:rPr lang="en-GB" sz="900">
                <a:solidFill>
                  <a:schemeClr val="dk1"/>
                </a:solidFill>
                <a:latin typeface="Courier New"/>
                <a:ea typeface="Courier New"/>
                <a:cs typeface="Courier New"/>
                <a:sym typeface="Courier New"/>
              </a:rPr>
              <a:t>CrossZone</a:t>
            </a:r>
            <a:r>
              <a:rPr lang="en-GB" sz="900">
                <a:solidFill>
                  <a:schemeClr val="dk1"/>
                </a:solidFill>
                <a:latin typeface="Verdana"/>
                <a:ea typeface="Verdana"/>
                <a:cs typeface="Verdana"/>
                <a:sym typeface="Verdana"/>
              </a:rPr>
              <a:t> property is </a:t>
            </a:r>
            <a:r>
              <a:rPr lang="en-GB" sz="900">
                <a:solidFill>
                  <a:schemeClr val="dk1"/>
                </a:solidFill>
                <a:latin typeface="Courier New"/>
                <a:ea typeface="Courier New"/>
                <a:cs typeface="Courier New"/>
                <a:sym typeface="Courier New"/>
              </a:rPr>
              <a:t>false</a:t>
            </a:r>
            <a:r>
              <a:rPr lang="en-GB" sz="900">
                <a:solidFill>
                  <a:schemeClr val="dk1"/>
                </a:solidFill>
                <a:latin typeface="Verdana"/>
                <a:ea typeface="Verdana"/>
                <a:cs typeface="Verdana"/>
                <a:sym typeface="Verdana"/>
              </a:rPr>
              <a:t>.</a:t>
            </a:r>
          </a:p>
        </p:txBody>
      </p:sp>
    </p:spTree>
    <p:extLst>
      <p:ext uri="{BB962C8B-B14F-4D97-AF65-F5344CB8AC3E}">
        <p14:creationId xmlns:p14="http://schemas.microsoft.com/office/powerpoint/2010/main" val="3756973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dirty="0"/>
          </a:p>
          <a:p>
            <a:pPr rtl="0">
              <a:spcBef>
                <a:spcPts val="0"/>
              </a:spcBef>
              <a:buNone/>
            </a:pPr>
            <a:endParaRPr dirty="0"/>
          </a:p>
          <a:p>
            <a:pPr rtl="0">
              <a:spcBef>
                <a:spcPts val="0"/>
              </a:spcBef>
              <a:buNone/>
            </a:pPr>
            <a:r>
              <a:rPr lang="en-GB" u="sng" dirty="0">
                <a:solidFill>
                  <a:schemeClr val="hlink"/>
                </a:solidFill>
                <a:hlinkClick r:id="rId3"/>
              </a:rPr>
              <a:t>https://s3-us-west-2.amazonaws.com/cloudformation-templates-us-west-2/AutoScalingMultiAZWithNotifications.template</a:t>
            </a:r>
          </a:p>
          <a:p>
            <a:pPr rtl="0">
              <a:spcBef>
                <a:spcPts val="0"/>
              </a:spcBef>
              <a:buNone/>
            </a:pPr>
            <a:endParaRPr dirty="0"/>
          </a:p>
          <a:p>
            <a:pPr rtl="0">
              <a:spcBef>
                <a:spcPts val="0"/>
              </a:spcBef>
              <a:buNone/>
            </a:pPr>
            <a:r>
              <a:rPr lang="en-GB" sz="2400" b="1" dirty="0"/>
              <a:t>Why does every cluster have its own template and </a:t>
            </a:r>
            <a:r>
              <a:rPr lang="en-GB" sz="2400" b="1" dirty="0" err="1"/>
              <a:t>config</a:t>
            </a:r>
            <a:r>
              <a:rPr lang="en-GB" sz="2400" b="1" dirty="0"/>
              <a:t> script?</a:t>
            </a:r>
          </a:p>
          <a:p>
            <a:pPr rtl="0">
              <a:spcBef>
                <a:spcPts val="0"/>
              </a:spcBef>
              <a:buNone/>
            </a:pPr>
            <a:endParaRPr dirty="0"/>
          </a:p>
          <a:p>
            <a:pPr rtl="0">
              <a:spcBef>
                <a:spcPts val="0"/>
              </a:spcBef>
              <a:buNone/>
            </a:pPr>
            <a:r>
              <a:rPr lang="en-GB" dirty="0"/>
              <a:t>Well, the template is actually pretty-much generic. But when we started this project, we weren’t sure how much variance would be needed between individual platoons. As it turns out, the robots are far more generic than we expected them to be</a:t>
            </a:r>
          </a:p>
          <a:p>
            <a:pPr rtl="0">
              <a:spcBef>
                <a:spcPts val="0"/>
              </a:spcBef>
              <a:buNone/>
            </a:pPr>
            <a:endParaRPr dirty="0"/>
          </a:p>
          <a:p>
            <a:pPr rtl="0">
              <a:spcBef>
                <a:spcPts val="0"/>
              </a:spcBef>
              <a:buNone/>
            </a:pPr>
            <a:r>
              <a:rPr lang="en-GB" dirty="0"/>
              <a:t>Still, by maintaining separate templates for now, we also maintain a separate revision history for them in git, and we can see where we’ve made changes</a:t>
            </a:r>
          </a:p>
          <a:p>
            <a:pPr rtl="0">
              <a:spcBef>
                <a:spcPts val="0"/>
              </a:spcBef>
              <a:buNone/>
            </a:pPr>
            <a:endParaRPr dirty="0"/>
          </a:p>
          <a:p>
            <a:pPr rtl="0">
              <a:spcBef>
                <a:spcPts val="0"/>
              </a:spcBef>
              <a:buNone/>
            </a:pPr>
            <a:r>
              <a:rPr lang="en-GB" dirty="0"/>
              <a:t>The intention is, eventually, to drive ALL our stacks - of which there will be many - from ONE </a:t>
            </a:r>
            <a:r>
              <a:rPr lang="en-GB" dirty="0" err="1"/>
              <a:t>CloudFormation</a:t>
            </a:r>
            <a:r>
              <a:rPr lang="en-GB" dirty="0"/>
              <a:t> template </a:t>
            </a:r>
          </a:p>
          <a:p>
            <a:pPr rtl="0">
              <a:spcBef>
                <a:spcPts val="0"/>
              </a:spcBef>
              <a:buNone/>
            </a:pPr>
            <a:endParaRPr dirty="0"/>
          </a:p>
          <a:p>
            <a:pPr rtl="0">
              <a:spcBef>
                <a:spcPts val="0"/>
              </a:spcBef>
              <a:buNone/>
            </a:pPr>
            <a:endParaRPr dirty="0"/>
          </a:p>
          <a:p>
            <a:pPr>
              <a:spcBef>
                <a:spcPts val="0"/>
              </a:spcBef>
              <a:buNone/>
            </a:pPr>
            <a:endParaRPr dirty="0"/>
          </a:p>
        </p:txBody>
      </p:sp>
    </p:spTree>
    <p:extLst>
      <p:ext uri="{BB962C8B-B14F-4D97-AF65-F5344CB8AC3E}">
        <p14:creationId xmlns:p14="http://schemas.microsoft.com/office/powerpoint/2010/main" val="2146704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dirty="0"/>
              <a:t>This is a vital link in the chain because it’s where </a:t>
            </a:r>
            <a:r>
              <a:rPr lang="en-GB" dirty="0" err="1"/>
              <a:t>CloudFormation</a:t>
            </a:r>
            <a:r>
              <a:rPr lang="en-GB" dirty="0"/>
              <a:t> meets the Operating System. IN essence what we do here is write a lot of </a:t>
            </a:r>
            <a:r>
              <a:rPr lang="en-GB" dirty="0" err="1"/>
              <a:t>powershell</a:t>
            </a:r>
            <a:r>
              <a:rPr lang="en-GB" dirty="0"/>
              <a:t> commands and supporting files onto the disk from S3, then execute them</a:t>
            </a:r>
          </a:p>
          <a:p>
            <a:pPr rtl="0">
              <a:spcBef>
                <a:spcPts val="0"/>
              </a:spcBef>
              <a:buNone/>
            </a:pPr>
            <a:endParaRPr dirty="0"/>
          </a:p>
          <a:p>
            <a:pPr rtl="0">
              <a:spcBef>
                <a:spcPts val="0"/>
              </a:spcBef>
              <a:buNone/>
            </a:pPr>
            <a:r>
              <a:rPr lang="en-GB" dirty="0"/>
              <a:t>Three key sections </a:t>
            </a:r>
            <a:r>
              <a:rPr lang="en-GB" dirty="0" smtClean="0"/>
              <a:t>within AWS::</a:t>
            </a:r>
            <a:r>
              <a:rPr lang="en-GB" dirty="0" err="1" smtClean="0"/>
              <a:t>CloudFormation</a:t>
            </a:r>
            <a:r>
              <a:rPr lang="en-GB" dirty="0" smtClean="0"/>
              <a:t>::</a:t>
            </a:r>
            <a:r>
              <a:rPr lang="en-GB" dirty="0" err="1" smtClean="0"/>
              <a:t>Init</a:t>
            </a:r>
            <a:endParaRPr lang="en-GB" dirty="0"/>
          </a:p>
          <a:p>
            <a:pPr rtl="0">
              <a:spcBef>
                <a:spcPts val="0"/>
              </a:spcBef>
              <a:buNone/>
            </a:pPr>
            <a:endParaRPr dirty="0"/>
          </a:p>
          <a:p>
            <a:pPr rtl="0">
              <a:spcBef>
                <a:spcPts val="0"/>
              </a:spcBef>
              <a:buNone/>
            </a:pPr>
            <a:r>
              <a:rPr lang="en-GB" dirty="0"/>
              <a:t>“files: : {} writes a few files to the disk, a couple of which came with the template</a:t>
            </a:r>
          </a:p>
          <a:p>
            <a:pPr rtl="0">
              <a:spcBef>
                <a:spcPts val="0"/>
              </a:spcBef>
              <a:buNone/>
            </a:pPr>
            <a:r>
              <a:rPr lang="en-GB" dirty="0"/>
              <a:t>"commands" : { } contains five </a:t>
            </a:r>
            <a:r>
              <a:rPr lang="en-GB" dirty="0" err="1"/>
              <a:t>powershell</a:t>
            </a:r>
            <a:r>
              <a:rPr lang="en-GB" dirty="0"/>
              <a:t> commands in total</a:t>
            </a:r>
          </a:p>
          <a:p>
            <a:pPr rtl="0">
              <a:spcBef>
                <a:spcPts val="0"/>
              </a:spcBef>
              <a:buNone/>
            </a:pPr>
            <a:r>
              <a:rPr lang="en-GB" dirty="0"/>
              <a:t>“services”: {} contains the standard </a:t>
            </a:r>
            <a:r>
              <a:rPr lang="en-GB" dirty="0" err="1"/>
              <a:t>cfn-hup</a:t>
            </a:r>
            <a:r>
              <a:rPr lang="en-GB" dirty="0"/>
              <a:t> </a:t>
            </a:r>
          </a:p>
          <a:p>
            <a:pPr rtl="0">
              <a:spcBef>
                <a:spcPts val="0"/>
              </a:spcBef>
              <a:buNone/>
            </a:pPr>
            <a:endParaRPr dirty="0"/>
          </a:p>
          <a:p>
            <a:pPr>
              <a:spcBef>
                <a:spcPts val="0"/>
              </a:spcBef>
              <a:buNone/>
            </a:pPr>
            <a:r>
              <a:rPr lang="en-GB" dirty="0"/>
              <a:t>It’s a bit tricky to go into depth on this </a:t>
            </a:r>
            <a:r>
              <a:rPr lang="en-GB" dirty="0" err="1"/>
              <a:t>LaunchConfig</a:t>
            </a:r>
            <a:r>
              <a:rPr lang="en-GB" dirty="0"/>
              <a:t>, but at some point in the future there’ll be a detailed blog post on this and we may even end up open-sourcing it, though we’ll go into the </a:t>
            </a:r>
            <a:r>
              <a:rPr lang="en-GB" dirty="0" err="1"/>
              <a:t>powershell</a:t>
            </a:r>
            <a:r>
              <a:rPr lang="en-GB" dirty="0"/>
              <a:t> on the next slide</a:t>
            </a:r>
          </a:p>
        </p:txBody>
      </p:sp>
    </p:spTree>
    <p:extLst>
      <p:ext uri="{BB962C8B-B14F-4D97-AF65-F5344CB8AC3E}">
        <p14:creationId xmlns:p14="http://schemas.microsoft.com/office/powerpoint/2010/main" val="3778388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685800" y="1430942"/>
            <a:ext cx="7772400" cy="11597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1" name="Shape 11"/>
          <p:cNvSpPr txBox="1">
            <a:spLocks noGrp="1"/>
          </p:cNvSpPr>
          <p:nvPr>
            <p:ph type="subTitle" idx="1"/>
          </p:nvPr>
        </p:nvSpPr>
        <p:spPr>
          <a:xfrm>
            <a:off x="685800" y="2687653"/>
            <a:ext cx="7772400" cy="784799"/>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9715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1"/>
        <p:cNvGrpSpPr/>
        <p:nvPr/>
      </p:nvGrpSpPr>
      <p:grpSpPr>
        <a:xfrm>
          <a:off x="0" y="0"/>
          <a:ext cx="0" cy="0"/>
          <a:chOff x="0" y="0"/>
          <a:chExt cx="0" cy="0"/>
        </a:xfrm>
      </p:grpSpPr>
      <p:sp>
        <p:nvSpPr>
          <p:cNvPr id="22" name="Shape 22"/>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rgbClr val="50CB42"/>
              </a:buClr>
              <a:buSzPct val="100000"/>
              <a:buNone/>
              <a:defRPr sz="3600" b="1">
                <a:solidFill>
                  <a:srgbClr val="50CB42"/>
                </a:solidFill>
              </a:defRPr>
            </a:lvl1pPr>
            <a:lvl2pPr>
              <a:spcBef>
                <a:spcPts val="0"/>
              </a:spcBef>
              <a:buClr>
                <a:srgbClr val="50CB42"/>
              </a:buClr>
              <a:buSzPct val="100000"/>
              <a:buNone/>
              <a:defRPr sz="3600" b="1">
                <a:solidFill>
                  <a:srgbClr val="50CB42"/>
                </a:solidFill>
              </a:defRPr>
            </a:lvl2pPr>
            <a:lvl3pPr>
              <a:spcBef>
                <a:spcPts val="0"/>
              </a:spcBef>
              <a:buClr>
                <a:srgbClr val="50CB42"/>
              </a:buClr>
              <a:buSzPct val="100000"/>
              <a:buNone/>
              <a:defRPr sz="3600" b="1">
                <a:solidFill>
                  <a:srgbClr val="50CB42"/>
                </a:solidFill>
              </a:defRPr>
            </a:lvl3pPr>
            <a:lvl4pPr>
              <a:spcBef>
                <a:spcPts val="0"/>
              </a:spcBef>
              <a:buClr>
                <a:srgbClr val="50CB42"/>
              </a:buClr>
              <a:buSzPct val="100000"/>
              <a:buNone/>
              <a:defRPr sz="3600" b="1">
                <a:solidFill>
                  <a:srgbClr val="50CB42"/>
                </a:solidFill>
              </a:defRPr>
            </a:lvl4pPr>
            <a:lvl5pPr>
              <a:spcBef>
                <a:spcPts val="0"/>
              </a:spcBef>
              <a:buClr>
                <a:srgbClr val="50CB42"/>
              </a:buClr>
              <a:buSzPct val="100000"/>
              <a:buNone/>
              <a:defRPr sz="3600" b="1">
                <a:solidFill>
                  <a:srgbClr val="50CB42"/>
                </a:solidFill>
              </a:defRPr>
            </a:lvl5pPr>
            <a:lvl6pPr>
              <a:spcBef>
                <a:spcPts val="0"/>
              </a:spcBef>
              <a:buClr>
                <a:srgbClr val="50CB42"/>
              </a:buClr>
              <a:buSzPct val="100000"/>
              <a:buNone/>
              <a:defRPr sz="3600" b="1">
                <a:solidFill>
                  <a:srgbClr val="50CB42"/>
                </a:solidFill>
              </a:defRPr>
            </a:lvl6pPr>
            <a:lvl7pPr>
              <a:spcBef>
                <a:spcPts val="0"/>
              </a:spcBef>
              <a:buClr>
                <a:srgbClr val="50CB42"/>
              </a:buClr>
              <a:buSzPct val="100000"/>
              <a:buNone/>
              <a:defRPr sz="3600" b="1">
                <a:solidFill>
                  <a:srgbClr val="50CB42"/>
                </a:solidFill>
              </a:defRPr>
            </a:lvl7pPr>
            <a:lvl8pPr>
              <a:spcBef>
                <a:spcPts val="0"/>
              </a:spcBef>
              <a:buClr>
                <a:srgbClr val="50CB42"/>
              </a:buClr>
              <a:buSzPct val="100000"/>
              <a:buNone/>
              <a:defRPr sz="3600" b="1">
                <a:solidFill>
                  <a:srgbClr val="50CB42"/>
                </a:solidFill>
              </a:defRPr>
            </a:lvl8pPr>
            <a:lvl9pPr>
              <a:spcBef>
                <a:spcPts val="0"/>
              </a:spcBef>
              <a:buClr>
                <a:srgbClr val="50CB42"/>
              </a:buClr>
              <a:buSzPct val="100000"/>
              <a:buNone/>
              <a:defRPr sz="3600" b="1">
                <a:solidFill>
                  <a:srgbClr val="50CB42"/>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a:endParaRPr/>
          </a:p>
        </p:txBody>
      </p:sp>
      <p:sp>
        <p:nvSpPr>
          <p:cNvPr id="7" name="Shape 7"/>
          <p:cNvSpPr/>
          <p:nvPr/>
        </p:nvSpPr>
        <p:spPr>
          <a:xfrm>
            <a:off x="150" y="4486325"/>
            <a:ext cx="9144000" cy="657299"/>
          </a:xfrm>
          <a:prstGeom prst="rect">
            <a:avLst/>
          </a:prstGeom>
          <a:solidFill>
            <a:srgbClr val="50CB42"/>
          </a:solidFill>
          <a:ln w="19050" cap="flat">
            <a:solidFill>
              <a:srgbClr val="50CB4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8" name="Shape 8"/>
          <p:cNvPicPr preferRelativeResize="0"/>
          <p:nvPr/>
        </p:nvPicPr>
        <p:blipFill>
          <a:blip r:embed="rId8">
            <a:alphaModFix/>
          </a:blip>
          <a:stretch>
            <a:fillRect/>
          </a:stretch>
        </p:blipFill>
        <p:spPr>
          <a:xfrm>
            <a:off x="3648075" y="4486275"/>
            <a:ext cx="5495925" cy="657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tech.domain.com.au/"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ctrTitle"/>
          </p:nvPr>
        </p:nvSpPr>
        <p:spPr>
          <a:xfrm>
            <a:off x="740400" y="687492"/>
            <a:ext cx="7772400" cy="1159799"/>
          </a:xfrm>
          <a:prstGeom prst="rect">
            <a:avLst/>
          </a:prstGeom>
        </p:spPr>
        <p:txBody>
          <a:bodyPr lIns="91425" tIns="91425" rIns="91425" bIns="91425" anchor="b" anchorCtr="0">
            <a:noAutofit/>
          </a:bodyPr>
          <a:lstStyle/>
          <a:p>
            <a:pPr>
              <a:spcBef>
                <a:spcPts val="0"/>
              </a:spcBef>
              <a:buNone/>
            </a:pPr>
            <a:r>
              <a:rPr lang="en-GB"/>
              <a:t>Domain’s Robot Army</a:t>
            </a:r>
          </a:p>
        </p:txBody>
      </p:sp>
      <p:sp>
        <p:nvSpPr>
          <p:cNvPr id="26" name="Shape 26"/>
          <p:cNvSpPr txBox="1">
            <a:spLocks noGrp="1"/>
          </p:cNvSpPr>
          <p:nvPr>
            <p:ph type="subTitle" idx="1"/>
          </p:nvPr>
        </p:nvSpPr>
        <p:spPr>
          <a:xfrm>
            <a:off x="1571550" y="1729075"/>
            <a:ext cx="7129199" cy="784799"/>
          </a:xfrm>
          <a:prstGeom prst="rect">
            <a:avLst/>
          </a:prstGeom>
        </p:spPr>
        <p:txBody>
          <a:bodyPr lIns="91425" tIns="91425" rIns="91425" bIns="91425" anchor="t" anchorCtr="0">
            <a:noAutofit/>
          </a:bodyPr>
          <a:lstStyle/>
          <a:p>
            <a:pPr>
              <a:spcBef>
                <a:spcPts val="0"/>
              </a:spcBef>
              <a:buNone/>
            </a:pPr>
            <a:r>
              <a:rPr lang="en-GB" sz="2400"/>
              <a:t>CloudFormation, Windows and Octopus.</a:t>
            </a:r>
          </a:p>
        </p:txBody>
      </p:sp>
      <p:sp>
        <p:nvSpPr>
          <p:cNvPr id="27" name="Shape 27"/>
          <p:cNvSpPr txBox="1"/>
          <p:nvPr/>
        </p:nvSpPr>
        <p:spPr>
          <a:xfrm>
            <a:off x="4397875" y="3886975"/>
            <a:ext cx="4673999" cy="545399"/>
          </a:xfrm>
          <a:prstGeom prst="rect">
            <a:avLst/>
          </a:prstGeom>
          <a:noFill/>
          <a:ln>
            <a:noFill/>
          </a:ln>
        </p:spPr>
        <p:txBody>
          <a:bodyPr lIns="91425" tIns="91425" rIns="91425" bIns="91425" anchor="t" anchorCtr="0">
            <a:noAutofit/>
          </a:bodyPr>
          <a:lstStyle/>
          <a:p>
            <a:pPr algn="r" rtl="0">
              <a:spcBef>
                <a:spcPts val="0"/>
              </a:spcBef>
              <a:buNone/>
            </a:pPr>
            <a:r>
              <a:rPr lang="en-GB"/>
              <a:t>Jason Brown, DevOps Lead, Domain.com.au</a:t>
            </a:r>
          </a:p>
          <a:p>
            <a:pPr algn="r">
              <a:spcBef>
                <a:spcPts val="0"/>
              </a:spcBef>
              <a:buNone/>
            </a:pPr>
            <a:r>
              <a:rPr lang="en-GB"/>
              <a:t>Sydney AWS Meetup, October 2014</a:t>
            </a:r>
          </a:p>
        </p:txBody>
      </p:sp>
      <p:pic>
        <p:nvPicPr>
          <p:cNvPr id="28" name="Shape 28"/>
          <p:cNvPicPr preferRelativeResize="0"/>
          <p:nvPr/>
        </p:nvPicPr>
        <p:blipFill>
          <a:blip r:embed="rId3">
            <a:alphaModFix/>
          </a:blip>
          <a:stretch>
            <a:fillRect/>
          </a:stretch>
        </p:blipFill>
        <p:spPr>
          <a:xfrm>
            <a:off x="548825" y="2665987"/>
            <a:ext cx="1619250" cy="180022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GB"/>
              <a:t>The Powershell</a:t>
            </a:r>
          </a:p>
        </p:txBody>
      </p:sp>
      <p:sp>
        <p:nvSpPr>
          <p:cNvPr id="108" name="Shape 108"/>
          <p:cNvSpPr txBox="1">
            <a:spLocks noGrp="1"/>
          </p:cNvSpPr>
          <p:nvPr>
            <p:ph type="body" idx="1"/>
          </p:nvPr>
        </p:nvSpPr>
        <p:spPr>
          <a:xfrm>
            <a:off x="457200" y="971550"/>
            <a:ext cx="8229600" cy="3725699"/>
          </a:xfrm>
          <a:prstGeom prst="rect">
            <a:avLst/>
          </a:prstGeom>
        </p:spPr>
        <p:txBody>
          <a:bodyPr lIns="91425" tIns="91425" rIns="91425" bIns="91425" anchor="t" anchorCtr="0">
            <a:noAutofit/>
          </a:bodyPr>
          <a:lstStyle/>
          <a:p>
            <a:pPr marL="457200" lvl="0" indent="-381000" rtl="0">
              <a:spcBef>
                <a:spcPts val="0"/>
              </a:spcBef>
              <a:buClr>
                <a:schemeClr val="dk2"/>
              </a:buClr>
              <a:buSzPct val="100000"/>
              <a:buFont typeface="Arial"/>
              <a:buChar char="●"/>
            </a:pPr>
            <a:r>
              <a:rPr lang="en-GB" sz="2400"/>
              <a:t>Rename server</a:t>
            </a:r>
          </a:p>
          <a:p>
            <a:pPr marL="457200" lvl="0" indent="-381000" rtl="0">
              <a:spcBef>
                <a:spcPts val="0"/>
              </a:spcBef>
              <a:buClr>
                <a:schemeClr val="dk2"/>
              </a:buClr>
              <a:buSzPct val="100000"/>
              <a:buFont typeface="Arial"/>
              <a:buChar char="●"/>
            </a:pPr>
            <a:r>
              <a:rPr lang="en-GB" sz="2400"/>
              <a:t>Set TZ</a:t>
            </a:r>
          </a:p>
          <a:p>
            <a:pPr marL="457200" lvl="0" indent="-381000" rtl="0">
              <a:spcBef>
                <a:spcPts val="0"/>
              </a:spcBef>
              <a:buClr>
                <a:schemeClr val="dk2"/>
              </a:buClr>
              <a:buSzPct val="100000"/>
              <a:buFont typeface="Arial"/>
              <a:buChar char="●"/>
            </a:pPr>
            <a:r>
              <a:rPr lang="en-GB" sz="2400"/>
              <a:t>Pull files</a:t>
            </a:r>
          </a:p>
          <a:p>
            <a:pPr marL="457200" lvl="0" indent="-381000" rtl="0">
              <a:spcBef>
                <a:spcPts val="0"/>
              </a:spcBef>
              <a:buClr>
                <a:schemeClr val="dk2"/>
              </a:buClr>
              <a:buSzPct val="100000"/>
              <a:buFont typeface="Arial"/>
              <a:buChar char="●"/>
            </a:pPr>
            <a:r>
              <a:rPr lang="en-GB" sz="2400" b="1"/>
              <a:t>cluster-config.json</a:t>
            </a:r>
          </a:p>
          <a:p>
            <a:pPr marL="457200" lvl="0" indent="-381000" rtl="0">
              <a:spcBef>
                <a:spcPts val="0"/>
              </a:spcBef>
              <a:buClr>
                <a:schemeClr val="dk2"/>
              </a:buClr>
              <a:buSzPct val="100000"/>
              <a:buFont typeface="Arial"/>
              <a:buChar char="●"/>
            </a:pPr>
            <a:r>
              <a:rPr lang="en-GB" sz="2400"/>
              <a:t>Army config (DSC)</a:t>
            </a:r>
          </a:p>
          <a:p>
            <a:pPr marL="457200" lvl="0" indent="-381000" rtl="0">
              <a:spcBef>
                <a:spcPts val="0"/>
              </a:spcBef>
              <a:buClr>
                <a:schemeClr val="dk2"/>
              </a:buClr>
              <a:buSzPct val="100000"/>
              <a:buFont typeface="Arial"/>
              <a:buChar char="●"/>
            </a:pPr>
            <a:r>
              <a:rPr lang="en-GB" sz="2400"/>
              <a:t>Platoon config (DSC)</a:t>
            </a:r>
          </a:p>
          <a:p>
            <a:pPr marL="457200" lvl="0" indent="-381000" rtl="0">
              <a:spcBef>
                <a:spcPts val="0"/>
              </a:spcBef>
              <a:buClr>
                <a:schemeClr val="dk2"/>
              </a:buClr>
              <a:buSzPct val="100000"/>
              <a:buFont typeface="Arial"/>
              <a:buChar char="●"/>
            </a:pPr>
            <a:r>
              <a:rPr lang="en-GB" sz="2400"/>
              <a:t>Find latest app code</a:t>
            </a:r>
          </a:p>
          <a:p>
            <a:pPr marL="457200" lvl="0" indent="-381000" rtl="0">
              <a:spcBef>
                <a:spcPts val="0"/>
              </a:spcBef>
              <a:buClr>
                <a:schemeClr val="dk2"/>
              </a:buClr>
              <a:buSzPct val="100000"/>
              <a:buFont typeface="Arial"/>
              <a:buChar char="●"/>
            </a:pPr>
            <a:r>
              <a:rPr lang="en-GB" sz="2400"/>
              <a:t>Notify</a:t>
            </a:r>
          </a:p>
          <a:p>
            <a:pPr>
              <a:spcBef>
                <a:spcPts val="0"/>
              </a:spcBef>
              <a:buNone/>
            </a:pPr>
            <a:endParaRPr sz="2400"/>
          </a:p>
        </p:txBody>
      </p:sp>
      <p:pic>
        <p:nvPicPr>
          <p:cNvPr id="109" name="Shape 109"/>
          <p:cNvPicPr preferRelativeResize="0"/>
          <p:nvPr/>
        </p:nvPicPr>
        <p:blipFill rotWithShape="1">
          <a:blip r:embed="rId3">
            <a:alphaModFix/>
          </a:blip>
          <a:srcRect/>
          <a:stretch/>
        </p:blipFill>
        <p:spPr>
          <a:xfrm>
            <a:off x="4507500" y="1114050"/>
            <a:ext cx="3987300" cy="2990700"/>
          </a:xfrm>
          <a:prstGeom prst="rect">
            <a:avLst/>
          </a:prstGeom>
          <a:noFill/>
          <a:ln w="19050" cap="flat">
            <a:solidFill>
              <a:srgbClr val="FFFFFF"/>
            </a:solidFill>
            <a:prstDash val="solid"/>
            <a:round/>
            <a:headEnd type="none" w="med" len="med"/>
            <a:tailEnd type="none" w="med" len="med"/>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GB"/>
              <a:t>Octopus Deploy</a:t>
            </a:r>
          </a:p>
        </p:txBody>
      </p:sp>
      <p:sp>
        <p:nvSpPr>
          <p:cNvPr id="115" name="Shape 115"/>
          <p:cNvSpPr txBox="1">
            <a:spLocks noGrp="1"/>
          </p:cNvSpPr>
          <p:nvPr>
            <p:ph type="body" idx="1"/>
          </p:nvPr>
        </p:nvSpPr>
        <p:spPr>
          <a:xfrm>
            <a:off x="457200" y="971550"/>
            <a:ext cx="8229600" cy="3725699"/>
          </a:xfrm>
          <a:prstGeom prst="rect">
            <a:avLst/>
          </a:prstGeom>
        </p:spPr>
        <p:txBody>
          <a:bodyPr lIns="91425" tIns="91425" rIns="91425" bIns="91425" anchor="t" anchorCtr="0">
            <a:noAutofit/>
          </a:bodyPr>
          <a:lstStyle/>
          <a:p>
            <a:pPr rtl="0">
              <a:spcBef>
                <a:spcPts val="0"/>
              </a:spcBef>
              <a:buNone/>
            </a:pPr>
            <a:r>
              <a:rPr lang="en-GB" sz="2400"/>
              <a:t>The very last PowerShell Script drives OctopusDeploy</a:t>
            </a:r>
          </a:p>
          <a:p>
            <a:pPr rtl="0">
              <a:spcBef>
                <a:spcPts val="0"/>
              </a:spcBef>
              <a:buNone/>
            </a:pPr>
            <a:r>
              <a:rPr lang="en-GB" sz="2400"/>
              <a:t>.NET-based, API-first deployment engine</a:t>
            </a:r>
          </a:p>
          <a:p>
            <a:pPr rtl="0">
              <a:spcBef>
                <a:spcPts val="0"/>
              </a:spcBef>
              <a:buNone/>
            </a:pPr>
            <a:r>
              <a:rPr lang="en-GB" sz="2400"/>
              <a:t>Pulls code from Bamboo/Nuget</a:t>
            </a:r>
          </a:p>
          <a:p>
            <a:pPr rtl="0">
              <a:spcBef>
                <a:spcPts val="0"/>
              </a:spcBef>
              <a:buNone/>
            </a:pPr>
            <a:r>
              <a:rPr lang="en-GB" sz="2400"/>
              <a:t>Pushes it out to servers</a:t>
            </a:r>
          </a:p>
          <a:p>
            <a:pPr rtl="0">
              <a:spcBef>
                <a:spcPts val="0"/>
              </a:spcBef>
              <a:buNone/>
            </a:pPr>
            <a:r>
              <a:rPr lang="en-GB" sz="2400"/>
              <a:t>Executes supporting powershell code</a:t>
            </a:r>
          </a:p>
          <a:p>
            <a:pPr rtl="0">
              <a:spcBef>
                <a:spcPts val="0"/>
              </a:spcBef>
              <a:buNone/>
            </a:pPr>
            <a:endParaRPr sz="2400"/>
          </a:p>
          <a:p>
            <a:pPr>
              <a:spcBef>
                <a:spcPts val="0"/>
              </a:spcBef>
              <a:buNone/>
            </a:pPr>
            <a:endParaRPr sz="2400"/>
          </a:p>
        </p:txBody>
      </p:sp>
      <p:pic>
        <p:nvPicPr>
          <p:cNvPr id="116" name="Shape 116"/>
          <p:cNvPicPr preferRelativeResize="0"/>
          <p:nvPr/>
        </p:nvPicPr>
        <p:blipFill rotWithShape="1">
          <a:blip r:embed="rId3">
            <a:alphaModFix/>
          </a:blip>
          <a:srcRect/>
          <a:stretch/>
        </p:blipFill>
        <p:spPr>
          <a:xfrm>
            <a:off x="6227052" y="3305638"/>
            <a:ext cx="2553000" cy="932999"/>
          </a:xfrm>
          <a:prstGeom prst="rect">
            <a:avLst/>
          </a:prstGeom>
          <a:noFill/>
          <a:ln>
            <a:noFill/>
          </a:ln>
        </p:spPr>
      </p:pic>
      <p:pic>
        <p:nvPicPr>
          <p:cNvPr id="117" name="Shape 117"/>
          <p:cNvPicPr preferRelativeResize="0"/>
          <p:nvPr/>
        </p:nvPicPr>
        <p:blipFill>
          <a:blip r:embed="rId4">
            <a:alphaModFix/>
          </a:blip>
          <a:stretch>
            <a:fillRect/>
          </a:stretch>
        </p:blipFill>
        <p:spPr>
          <a:xfrm>
            <a:off x="6958544" y="1570300"/>
            <a:ext cx="970699" cy="173535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GB"/>
              <a:t>Gotchas</a:t>
            </a:r>
          </a:p>
        </p:txBody>
      </p:sp>
      <p:sp>
        <p:nvSpPr>
          <p:cNvPr id="123" name="Shape 123"/>
          <p:cNvSpPr txBox="1">
            <a:spLocks noGrp="1"/>
          </p:cNvSpPr>
          <p:nvPr>
            <p:ph type="body" idx="1"/>
          </p:nvPr>
        </p:nvSpPr>
        <p:spPr>
          <a:xfrm>
            <a:off x="457200" y="971550"/>
            <a:ext cx="8229600" cy="3725699"/>
          </a:xfrm>
          <a:prstGeom prst="rect">
            <a:avLst/>
          </a:prstGeom>
        </p:spPr>
        <p:txBody>
          <a:bodyPr lIns="91425" tIns="91425" rIns="91425" bIns="91425" anchor="t" anchorCtr="0">
            <a:noAutofit/>
          </a:bodyPr>
          <a:lstStyle/>
          <a:p>
            <a:pPr marL="457200" lvl="0" indent="-381000" rtl="0">
              <a:spcBef>
                <a:spcPts val="0"/>
              </a:spcBef>
              <a:buClr>
                <a:schemeClr val="dk2"/>
              </a:buClr>
              <a:buSzPct val="100000"/>
              <a:buFont typeface="Arial"/>
              <a:buChar char="-"/>
            </a:pPr>
            <a:r>
              <a:rPr lang="en-GB" sz="2400"/>
              <a:t>CFN-Init does not load windows profiles</a:t>
            </a:r>
          </a:p>
          <a:p>
            <a:pPr marL="914400" lvl="1" indent="-342900" rtl="0">
              <a:spcBef>
                <a:spcPts val="0"/>
              </a:spcBef>
              <a:buClr>
                <a:schemeClr val="dk2"/>
              </a:buClr>
              <a:buSzPct val="100000"/>
              <a:buFont typeface="Arial"/>
              <a:buChar char="-"/>
            </a:pPr>
            <a:r>
              <a:rPr lang="en-GB" sz="1800"/>
              <a:t>So it can’t use DPAPI or user environment variables</a:t>
            </a:r>
          </a:p>
          <a:p>
            <a:pPr marL="457200" lvl="0" indent="-381000" rtl="0">
              <a:spcBef>
                <a:spcPts val="0"/>
              </a:spcBef>
              <a:buClr>
                <a:schemeClr val="dk2"/>
              </a:buClr>
              <a:buSzPct val="100000"/>
              <a:buFont typeface="Arial"/>
              <a:buChar char="-"/>
            </a:pPr>
            <a:r>
              <a:rPr lang="en-GB" sz="2400"/>
              <a:t>More services means more stacks</a:t>
            </a:r>
          </a:p>
          <a:p>
            <a:pPr marL="914400" lvl="1" indent="-342900" rtl="0">
              <a:spcBef>
                <a:spcPts val="0"/>
              </a:spcBef>
              <a:buClr>
                <a:schemeClr val="dk2"/>
              </a:buClr>
              <a:buSzPct val="100000"/>
              <a:buFont typeface="Arial"/>
              <a:buChar char="-"/>
            </a:pPr>
            <a:r>
              <a:rPr lang="en-GB" sz="1800"/>
              <a:t>We have to parameterise, or maintain lots of templates</a:t>
            </a:r>
          </a:p>
          <a:p>
            <a:pPr marL="457200" lvl="0" indent="-381000" rtl="0">
              <a:spcBef>
                <a:spcPts val="0"/>
              </a:spcBef>
              <a:buClr>
                <a:schemeClr val="dk2"/>
              </a:buClr>
              <a:buSzPct val="100000"/>
              <a:buFont typeface="Arial"/>
              <a:buChar char="-"/>
            </a:pPr>
            <a:r>
              <a:rPr lang="en-GB" sz="2400"/>
              <a:t>Multi-tenancy is tricky</a:t>
            </a:r>
          </a:p>
          <a:p>
            <a:pPr marL="914400" lvl="1" indent="-342900" rtl="0">
              <a:spcBef>
                <a:spcPts val="0"/>
              </a:spcBef>
              <a:buClr>
                <a:schemeClr val="dk2"/>
              </a:buClr>
              <a:buSzPct val="100000"/>
              <a:buFont typeface="Arial"/>
              <a:buChar char="-"/>
            </a:pPr>
            <a:r>
              <a:rPr lang="en-GB" sz="1800"/>
              <a:t>Luckily, we </a:t>
            </a:r>
            <a:r>
              <a:rPr lang="en-GB" sz="1800" i="1"/>
              <a:t>want</a:t>
            </a:r>
            <a:r>
              <a:rPr lang="en-GB" sz="1800"/>
              <a:t> the resiliency of separate clusters</a:t>
            </a:r>
          </a:p>
          <a:p>
            <a:pPr marL="457200" lvl="0" indent="-381000" rtl="0">
              <a:spcBef>
                <a:spcPts val="0"/>
              </a:spcBef>
              <a:buClr>
                <a:schemeClr val="dk2"/>
              </a:buClr>
              <a:buSzPct val="100000"/>
              <a:buFont typeface="Arial"/>
              <a:buChar char="-"/>
            </a:pPr>
            <a:r>
              <a:rPr lang="en-GB" sz="2400"/>
              <a:t>OctopusDSC</a:t>
            </a:r>
          </a:p>
          <a:p>
            <a:pPr marL="914400" lvl="1" indent="-342900" rtl="0">
              <a:spcBef>
                <a:spcPts val="0"/>
              </a:spcBef>
              <a:buClr>
                <a:schemeClr val="dk2"/>
              </a:buClr>
              <a:buSzPct val="100000"/>
              <a:buFont typeface="Arial"/>
              <a:buChar char="-"/>
            </a:pPr>
            <a:r>
              <a:rPr lang="en-GB" sz="1800"/>
              <a:t>We needed to customise OctopusDSC for AWS</a:t>
            </a:r>
          </a:p>
          <a:p>
            <a:pPr marL="457200" lvl="0" indent="-381000" rtl="0">
              <a:spcBef>
                <a:spcPts val="0"/>
              </a:spcBef>
              <a:buClr>
                <a:schemeClr val="dk2"/>
              </a:buClr>
              <a:buSzPct val="100000"/>
              <a:buFont typeface="Arial"/>
              <a:buChar char="-"/>
            </a:pPr>
            <a:r>
              <a:rPr lang="en-GB" sz="2400"/>
              <a:t>Octopus Reg/Dereg</a:t>
            </a:r>
          </a:p>
          <a:p>
            <a:pPr marL="914400" lvl="1" indent="-342900" rtl="0">
              <a:spcBef>
                <a:spcPts val="0"/>
              </a:spcBef>
              <a:buClr>
                <a:schemeClr val="dk2"/>
              </a:buClr>
              <a:buSzPct val="100000"/>
              <a:buFont typeface="Arial"/>
              <a:buChar char="-"/>
            </a:pPr>
            <a:r>
              <a:rPr lang="en-GB" sz="1800"/>
              <a:t>Custom script to clean-up scaled-down instances</a:t>
            </a:r>
          </a:p>
          <a:p>
            <a:pPr marL="457200" lvl="0" indent="0">
              <a:spcBef>
                <a:spcPts val="0"/>
              </a:spcBef>
              <a:buNone/>
            </a:pPr>
            <a:endParaRPr/>
          </a:p>
        </p:txBody>
      </p:sp>
      <p:pic>
        <p:nvPicPr>
          <p:cNvPr id="124" name="Shape 124"/>
          <p:cNvPicPr preferRelativeResize="0"/>
          <p:nvPr/>
        </p:nvPicPr>
        <p:blipFill>
          <a:blip r:embed="rId3">
            <a:alphaModFix/>
          </a:blip>
          <a:stretch>
            <a:fillRect/>
          </a:stretch>
        </p:blipFill>
        <p:spPr>
          <a:xfrm>
            <a:off x="7134212" y="1577100"/>
            <a:ext cx="1857375" cy="25146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GB"/>
              <a:t>In Conclusion</a:t>
            </a:r>
          </a:p>
        </p:txBody>
      </p:sp>
      <p:sp>
        <p:nvSpPr>
          <p:cNvPr id="130" name="Shape 130"/>
          <p:cNvSpPr txBox="1">
            <a:spLocks noGrp="1"/>
          </p:cNvSpPr>
          <p:nvPr>
            <p:ph type="body" idx="1"/>
          </p:nvPr>
        </p:nvSpPr>
        <p:spPr>
          <a:xfrm>
            <a:off x="457200" y="971550"/>
            <a:ext cx="8229600" cy="3725699"/>
          </a:xfrm>
          <a:prstGeom prst="rect">
            <a:avLst/>
          </a:prstGeom>
        </p:spPr>
        <p:txBody>
          <a:bodyPr lIns="91425" tIns="91425" rIns="91425" bIns="91425" anchor="t" anchorCtr="0">
            <a:noAutofit/>
          </a:bodyPr>
          <a:lstStyle/>
          <a:p>
            <a:pPr rtl="0">
              <a:spcBef>
                <a:spcPts val="0"/>
              </a:spcBef>
              <a:buNone/>
            </a:pPr>
            <a:r>
              <a:rPr lang="en-GB" sz="2200"/>
              <a:t>You can drive the entire provisioning chain </a:t>
            </a:r>
          </a:p>
          <a:p>
            <a:pPr rtl="0">
              <a:spcBef>
                <a:spcPts val="0"/>
              </a:spcBef>
              <a:buNone/>
            </a:pPr>
            <a:r>
              <a:rPr lang="en-GB" sz="2200"/>
              <a:t>- (yes, including app deployment)</a:t>
            </a:r>
          </a:p>
          <a:p>
            <a:pPr rtl="0">
              <a:spcBef>
                <a:spcPts val="0"/>
              </a:spcBef>
              <a:buNone/>
            </a:pPr>
            <a:r>
              <a:rPr lang="en-GB" sz="2200"/>
              <a:t>New cluster ~10-15 min </a:t>
            </a:r>
          </a:p>
          <a:p>
            <a:pPr rtl="0">
              <a:spcBef>
                <a:spcPts val="0"/>
              </a:spcBef>
              <a:buNone/>
            </a:pPr>
            <a:r>
              <a:rPr lang="en-GB" sz="2200"/>
              <a:t>Auto-scale: &lt;10 min</a:t>
            </a:r>
          </a:p>
          <a:p>
            <a:pPr rtl="0">
              <a:spcBef>
                <a:spcPts val="0"/>
              </a:spcBef>
              <a:buNone/>
            </a:pPr>
            <a:r>
              <a:rPr lang="en-GB" sz="2200"/>
              <a:t>Cloudformation is </a:t>
            </a:r>
            <a:r>
              <a:rPr lang="en-GB" sz="2200" b="1"/>
              <a:t>epic</a:t>
            </a:r>
          </a:p>
          <a:p>
            <a:pPr rtl="0">
              <a:spcBef>
                <a:spcPts val="0"/>
              </a:spcBef>
              <a:buNone/>
            </a:pPr>
            <a:r>
              <a:rPr lang="en-GB" sz="2200"/>
              <a:t>Domain’s new Microservices deploy </a:t>
            </a:r>
            <a:r>
              <a:rPr lang="en-GB" sz="2200" i="1"/>
              <a:t>on-commit</a:t>
            </a:r>
            <a:r>
              <a:rPr lang="en-GB" sz="2200"/>
              <a:t>, with the capacity to deploy hundreds of times </a:t>
            </a:r>
            <a:r>
              <a:rPr lang="en-GB" sz="2200" i="1"/>
              <a:t>per day </a:t>
            </a:r>
            <a:r>
              <a:rPr lang="en-GB" sz="2200"/>
              <a:t>to AWS.</a:t>
            </a:r>
          </a:p>
          <a:p>
            <a:pPr>
              <a:spcBef>
                <a:spcPts val="0"/>
              </a:spcBef>
              <a:buNone/>
            </a:pPr>
            <a:endParaRPr/>
          </a:p>
        </p:txBody>
      </p:sp>
      <p:pic>
        <p:nvPicPr>
          <p:cNvPr id="131" name="Shape 131"/>
          <p:cNvPicPr preferRelativeResize="0"/>
          <p:nvPr/>
        </p:nvPicPr>
        <p:blipFill>
          <a:blip r:embed="rId3">
            <a:alphaModFix/>
          </a:blip>
          <a:stretch>
            <a:fillRect/>
          </a:stretch>
        </p:blipFill>
        <p:spPr>
          <a:xfrm flipH="1">
            <a:off x="6926062" y="205975"/>
            <a:ext cx="1609725" cy="283845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GB"/>
              <a:t>Want to learn more?</a:t>
            </a:r>
          </a:p>
        </p:txBody>
      </p:sp>
      <p:sp>
        <p:nvSpPr>
          <p:cNvPr id="137" name="Shape 137"/>
          <p:cNvSpPr txBox="1">
            <a:spLocks noGrp="1"/>
          </p:cNvSpPr>
          <p:nvPr>
            <p:ph type="body" idx="1"/>
          </p:nvPr>
        </p:nvSpPr>
        <p:spPr>
          <a:xfrm>
            <a:off x="457200" y="971550"/>
            <a:ext cx="6177600" cy="3725699"/>
          </a:xfrm>
          <a:prstGeom prst="rect">
            <a:avLst/>
          </a:prstGeom>
        </p:spPr>
        <p:txBody>
          <a:bodyPr lIns="91425" tIns="91425" rIns="91425" bIns="91425" anchor="t" anchorCtr="0">
            <a:noAutofit/>
          </a:bodyPr>
          <a:lstStyle/>
          <a:p>
            <a:pPr algn="ctr" rtl="0">
              <a:spcBef>
                <a:spcPts val="0"/>
              </a:spcBef>
              <a:buNone/>
            </a:pPr>
            <a:endParaRPr/>
          </a:p>
          <a:p>
            <a:pPr algn="ctr" rtl="0">
              <a:spcBef>
                <a:spcPts val="0"/>
              </a:spcBef>
              <a:buNone/>
            </a:pPr>
            <a:r>
              <a:rPr lang="en-GB"/>
              <a:t>Follow Domain’s tech blog</a:t>
            </a:r>
          </a:p>
          <a:p>
            <a:pPr algn="ctr" rtl="0">
              <a:spcBef>
                <a:spcPts val="0"/>
              </a:spcBef>
              <a:buNone/>
            </a:pPr>
            <a:r>
              <a:rPr lang="en-GB" u="sng">
                <a:solidFill>
                  <a:schemeClr val="hlink"/>
                </a:solidFill>
                <a:hlinkClick r:id="rId3"/>
              </a:rPr>
              <a:t>http://tech.domain.com.au/</a:t>
            </a:r>
          </a:p>
          <a:p>
            <a:pPr algn="ctr" rtl="0">
              <a:spcBef>
                <a:spcPts val="0"/>
              </a:spcBef>
              <a:buNone/>
            </a:pPr>
            <a:endParaRPr/>
          </a:p>
          <a:p>
            <a:pPr algn="ctr" rtl="0">
              <a:spcBef>
                <a:spcPts val="0"/>
              </a:spcBef>
              <a:buNone/>
            </a:pPr>
            <a:r>
              <a:rPr lang="en-GB"/>
              <a:t>And we are hiring!</a:t>
            </a:r>
          </a:p>
          <a:p>
            <a:pPr algn="ctr" rtl="0">
              <a:spcBef>
                <a:spcPts val="0"/>
              </a:spcBef>
              <a:buNone/>
            </a:pPr>
            <a:endParaRPr/>
          </a:p>
          <a:p>
            <a:pPr>
              <a:spcBef>
                <a:spcPts val="0"/>
              </a:spcBef>
              <a:buNone/>
            </a:pPr>
            <a:endParaRPr/>
          </a:p>
        </p:txBody>
      </p:sp>
      <p:pic>
        <p:nvPicPr>
          <p:cNvPr id="138" name="Shape 138"/>
          <p:cNvPicPr preferRelativeResize="0"/>
          <p:nvPr/>
        </p:nvPicPr>
        <p:blipFill>
          <a:blip r:embed="rId4">
            <a:alphaModFix/>
          </a:blip>
          <a:stretch>
            <a:fillRect/>
          </a:stretch>
        </p:blipFill>
        <p:spPr>
          <a:xfrm>
            <a:off x="6694497" y="427450"/>
            <a:ext cx="2158274" cy="3894425"/>
          </a:xfrm>
          <a:prstGeom prst="rect">
            <a:avLst/>
          </a:prstGeom>
          <a:noFill/>
          <a:ln>
            <a:noFill/>
          </a:ln>
        </p:spPr>
      </p:pic>
      <p:sp>
        <p:nvSpPr>
          <p:cNvPr id="139" name="Shape 139"/>
          <p:cNvSpPr txBox="1"/>
          <p:nvPr/>
        </p:nvSpPr>
        <p:spPr>
          <a:xfrm>
            <a:off x="-52250" y="4233150"/>
            <a:ext cx="4986299" cy="236700"/>
          </a:xfrm>
          <a:prstGeom prst="rect">
            <a:avLst/>
          </a:prstGeom>
          <a:noFill/>
          <a:ln>
            <a:noFill/>
          </a:ln>
        </p:spPr>
        <p:txBody>
          <a:bodyPr lIns="91425" tIns="91425" rIns="91425" bIns="91425" anchor="t" anchorCtr="0">
            <a:noAutofit/>
          </a:bodyPr>
          <a:lstStyle/>
          <a:p>
            <a:pPr>
              <a:spcBef>
                <a:spcPts val="0"/>
              </a:spcBef>
              <a:buNone/>
            </a:pPr>
            <a:r>
              <a:rPr lang="en-GB" sz="800" dirty="0"/>
              <a:t>Big thanks to all the Invader </a:t>
            </a:r>
            <a:r>
              <a:rPr lang="en-GB" sz="800" dirty="0" err="1"/>
              <a:t>Zim</a:t>
            </a:r>
            <a:r>
              <a:rPr lang="en-GB" sz="800" dirty="0"/>
              <a:t> fan sites </a:t>
            </a:r>
            <a:r>
              <a:rPr lang="en-GB" sz="800" dirty="0" smtClean="0"/>
              <a:t>which </a:t>
            </a:r>
            <a:r>
              <a:rPr lang="en-GB" sz="800" dirty="0"/>
              <a:t>contributed images for this presentation!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GB"/>
              <a:t>Who Are We?</a:t>
            </a:r>
          </a:p>
        </p:txBody>
      </p:sp>
      <p:pic>
        <p:nvPicPr>
          <p:cNvPr id="34" name="Shape 34"/>
          <p:cNvPicPr preferRelativeResize="0"/>
          <p:nvPr/>
        </p:nvPicPr>
        <p:blipFill>
          <a:blip r:embed="rId3">
            <a:alphaModFix/>
          </a:blip>
          <a:stretch>
            <a:fillRect/>
          </a:stretch>
        </p:blipFill>
        <p:spPr>
          <a:xfrm>
            <a:off x="898175" y="1129574"/>
            <a:ext cx="4065401" cy="3108099"/>
          </a:xfrm>
          <a:prstGeom prst="rect">
            <a:avLst/>
          </a:prstGeom>
          <a:noFill/>
          <a:ln>
            <a:noFill/>
          </a:ln>
        </p:spPr>
      </p:pic>
      <p:pic>
        <p:nvPicPr>
          <p:cNvPr id="35" name="Shape 35"/>
          <p:cNvPicPr preferRelativeResize="0"/>
          <p:nvPr/>
        </p:nvPicPr>
        <p:blipFill>
          <a:blip r:embed="rId4">
            <a:alphaModFix/>
          </a:blip>
          <a:stretch>
            <a:fillRect/>
          </a:stretch>
        </p:blipFill>
        <p:spPr>
          <a:xfrm>
            <a:off x="7272437" y="2851587"/>
            <a:ext cx="962025" cy="1457325"/>
          </a:xfrm>
          <a:prstGeom prst="rect">
            <a:avLst/>
          </a:prstGeom>
          <a:noFill/>
          <a:ln>
            <a:noFill/>
          </a:ln>
        </p:spPr>
      </p:pic>
      <p:pic>
        <p:nvPicPr>
          <p:cNvPr id="36" name="Shape 36"/>
          <p:cNvPicPr preferRelativeResize="0"/>
          <p:nvPr/>
        </p:nvPicPr>
        <p:blipFill>
          <a:blip r:embed="rId5">
            <a:alphaModFix/>
          </a:blip>
          <a:stretch>
            <a:fillRect/>
          </a:stretch>
        </p:blipFill>
        <p:spPr>
          <a:xfrm>
            <a:off x="5310575" y="2235525"/>
            <a:ext cx="1761999" cy="211159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GB"/>
              <a:t>What we’ll cover</a:t>
            </a:r>
          </a:p>
        </p:txBody>
      </p:sp>
      <p:sp>
        <p:nvSpPr>
          <p:cNvPr id="42" name="Shape 42"/>
          <p:cNvSpPr txBox="1">
            <a:spLocks noGrp="1"/>
          </p:cNvSpPr>
          <p:nvPr>
            <p:ph type="body" idx="1"/>
          </p:nvPr>
        </p:nvSpPr>
        <p:spPr>
          <a:xfrm>
            <a:off x="457200" y="971550"/>
            <a:ext cx="8229600" cy="3725699"/>
          </a:xfrm>
          <a:prstGeom prst="rect">
            <a:avLst/>
          </a:prstGeom>
        </p:spPr>
        <p:txBody>
          <a:bodyPr lIns="91425" tIns="91425" rIns="91425" bIns="91425" anchor="t" anchorCtr="0">
            <a:noAutofit/>
          </a:bodyPr>
          <a:lstStyle/>
          <a:p>
            <a:pPr rtl="0">
              <a:spcBef>
                <a:spcPts val="0"/>
              </a:spcBef>
              <a:buNone/>
            </a:pPr>
            <a:endParaRPr/>
          </a:p>
          <a:p>
            <a:pPr rtl="0">
              <a:spcBef>
                <a:spcPts val="0"/>
              </a:spcBef>
              <a:buNone/>
            </a:pPr>
            <a:r>
              <a:rPr lang="en-GB"/>
              <a:t>The Challenges</a:t>
            </a:r>
          </a:p>
          <a:p>
            <a:pPr rtl="0">
              <a:spcBef>
                <a:spcPts val="0"/>
              </a:spcBef>
              <a:buNone/>
            </a:pPr>
            <a:r>
              <a:rPr lang="en-GB"/>
              <a:t>The CloudFormation</a:t>
            </a:r>
          </a:p>
          <a:p>
            <a:pPr rtl="0">
              <a:spcBef>
                <a:spcPts val="0"/>
              </a:spcBef>
              <a:buNone/>
            </a:pPr>
            <a:r>
              <a:rPr lang="en-GB"/>
              <a:t>The Supporting Code</a:t>
            </a:r>
          </a:p>
          <a:p>
            <a:pPr rtl="0">
              <a:spcBef>
                <a:spcPts val="0"/>
              </a:spcBef>
              <a:buNone/>
            </a:pPr>
            <a:r>
              <a:rPr lang="en-GB"/>
              <a:t>The Gotchas</a:t>
            </a:r>
          </a:p>
          <a:p>
            <a:pPr>
              <a:spcBef>
                <a:spcPts val="0"/>
              </a:spcBef>
              <a:buNone/>
            </a:pPr>
            <a:endParaRPr/>
          </a:p>
        </p:txBody>
      </p:sp>
      <p:pic>
        <p:nvPicPr>
          <p:cNvPr id="43" name="Shape 43"/>
          <p:cNvPicPr preferRelativeResize="0"/>
          <p:nvPr/>
        </p:nvPicPr>
        <p:blipFill>
          <a:blip r:embed="rId3">
            <a:alphaModFix/>
          </a:blip>
          <a:stretch>
            <a:fillRect/>
          </a:stretch>
        </p:blipFill>
        <p:spPr>
          <a:xfrm>
            <a:off x="5896575" y="1127873"/>
            <a:ext cx="1417500" cy="265805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GB"/>
              <a:t>Challenges at Domain	</a:t>
            </a:r>
          </a:p>
        </p:txBody>
      </p:sp>
      <p:sp>
        <p:nvSpPr>
          <p:cNvPr id="49" name="Shape 49"/>
          <p:cNvSpPr txBox="1">
            <a:spLocks noGrp="1"/>
          </p:cNvSpPr>
          <p:nvPr>
            <p:ph type="body" idx="1"/>
          </p:nvPr>
        </p:nvSpPr>
        <p:spPr>
          <a:xfrm>
            <a:off x="457200" y="971550"/>
            <a:ext cx="8229600" cy="37256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en-GB"/>
              <a:t>Complete Microservice re-architecture</a:t>
            </a:r>
          </a:p>
          <a:p>
            <a:pPr marL="457200" lvl="0" indent="-419100" rtl="0">
              <a:spcBef>
                <a:spcPts val="0"/>
              </a:spcBef>
              <a:buClr>
                <a:schemeClr val="dk2"/>
              </a:buClr>
              <a:buSzPct val="100000"/>
              <a:buFont typeface="Arial"/>
              <a:buChar char="●"/>
            </a:pPr>
            <a:r>
              <a:rPr lang="en-GB"/>
              <a:t>Continuous Delivery</a:t>
            </a:r>
          </a:p>
          <a:p>
            <a:pPr marL="457200" lvl="0" indent="-419100" rtl="0">
              <a:spcBef>
                <a:spcPts val="0"/>
              </a:spcBef>
              <a:buClr>
                <a:schemeClr val="dk2"/>
              </a:buClr>
              <a:buSzPct val="100000"/>
              <a:buFont typeface="Arial"/>
              <a:buChar char="●"/>
            </a:pPr>
            <a:r>
              <a:rPr lang="en-GB"/>
              <a:t>Agile </a:t>
            </a:r>
          </a:p>
          <a:p>
            <a:pPr marL="457200" lvl="0" indent="-419100" rtl="0">
              <a:spcBef>
                <a:spcPts val="0"/>
              </a:spcBef>
              <a:buClr>
                <a:schemeClr val="dk2"/>
              </a:buClr>
              <a:buSzPct val="100000"/>
              <a:buFont typeface="Arial"/>
              <a:buChar char="●"/>
            </a:pPr>
            <a:r>
              <a:rPr lang="en-GB"/>
              <a:t>Windows </a:t>
            </a:r>
          </a:p>
          <a:p>
            <a:pPr rtl="0">
              <a:spcBef>
                <a:spcPts val="0"/>
              </a:spcBef>
              <a:buNone/>
            </a:pPr>
            <a:endParaRPr/>
          </a:p>
          <a:p>
            <a:pPr lvl="0" rtl="0">
              <a:spcBef>
                <a:spcPts val="0"/>
              </a:spcBef>
              <a:buNone/>
            </a:pPr>
            <a:r>
              <a:rPr lang="en-GB"/>
              <a:t>Plus all the usual...</a:t>
            </a:r>
          </a:p>
          <a:p>
            <a:pPr>
              <a:spcBef>
                <a:spcPts val="0"/>
              </a:spcBef>
              <a:buNone/>
            </a:pPr>
            <a:endParaRPr/>
          </a:p>
        </p:txBody>
      </p:sp>
      <p:pic>
        <p:nvPicPr>
          <p:cNvPr id="50" name="Shape 50"/>
          <p:cNvPicPr preferRelativeResize="0"/>
          <p:nvPr/>
        </p:nvPicPr>
        <p:blipFill>
          <a:blip r:embed="rId3">
            <a:alphaModFix/>
          </a:blip>
          <a:stretch>
            <a:fillRect/>
          </a:stretch>
        </p:blipFill>
        <p:spPr>
          <a:xfrm>
            <a:off x="7181575" y="2048300"/>
            <a:ext cx="1617550" cy="23857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5" name="Shape 55"/>
          <p:cNvPicPr preferRelativeResize="0"/>
          <p:nvPr/>
        </p:nvPicPr>
        <p:blipFill>
          <a:blip r:embed="rId3">
            <a:alphaModFix/>
          </a:blip>
          <a:stretch>
            <a:fillRect/>
          </a:stretch>
        </p:blipFill>
        <p:spPr>
          <a:xfrm>
            <a:off x="394675" y="1872350"/>
            <a:ext cx="1674524" cy="1674524"/>
          </a:xfrm>
          <a:prstGeom prst="rect">
            <a:avLst/>
          </a:prstGeom>
          <a:noFill/>
          <a:ln>
            <a:noFill/>
          </a:ln>
        </p:spPr>
      </p:pic>
      <p:pic>
        <p:nvPicPr>
          <p:cNvPr id="56" name="Shape 56"/>
          <p:cNvPicPr preferRelativeResize="0"/>
          <p:nvPr/>
        </p:nvPicPr>
        <p:blipFill>
          <a:blip r:embed="rId3">
            <a:alphaModFix/>
          </a:blip>
          <a:stretch>
            <a:fillRect/>
          </a:stretch>
        </p:blipFill>
        <p:spPr>
          <a:xfrm>
            <a:off x="2528275" y="1872350"/>
            <a:ext cx="1674524" cy="1674524"/>
          </a:xfrm>
          <a:prstGeom prst="rect">
            <a:avLst/>
          </a:prstGeom>
          <a:noFill/>
          <a:ln>
            <a:noFill/>
          </a:ln>
        </p:spPr>
      </p:pic>
      <p:sp>
        <p:nvSpPr>
          <p:cNvPr id="57" name="Shape 5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GB"/>
              <a:t>How we do it</a:t>
            </a:r>
          </a:p>
        </p:txBody>
      </p:sp>
      <p:pic>
        <p:nvPicPr>
          <p:cNvPr id="58" name="Shape 58"/>
          <p:cNvPicPr preferRelativeResize="0"/>
          <p:nvPr/>
        </p:nvPicPr>
        <p:blipFill rotWithShape="1">
          <a:blip r:embed="rId4">
            <a:alphaModFix/>
          </a:blip>
          <a:srcRect/>
          <a:stretch/>
        </p:blipFill>
        <p:spPr>
          <a:xfrm>
            <a:off x="5720275" y="1188899"/>
            <a:ext cx="2879700" cy="932999"/>
          </a:xfrm>
          <a:prstGeom prst="rect">
            <a:avLst/>
          </a:prstGeom>
          <a:noFill/>
          <a:ln>
            <a:noFill/>
          </a:ln>
        </p:spPr>
      </p:pic>
      <p:pic>
        <p:nvPicPr>
          <p:cNvPr id="59" name="Shape 59"/>
          <p:cNvPicPr preferRelativeResize="0"/>
          <p:nvPr/>
        </p:nvPicPr>
        <p:blipFill rotWithShape="1">
          <a:blip r:embed="rId5">
            <a:alphaModFix/>
          </a:blip>
          <a:srcRect/>
          <a:stretch/>
        </p:blipFill>
        <p:spPr>
          <a:xfrm>
            <a:off x="5916650" y="3351700"/>
            <a:ext cx="2553000" cy="659999"/>
          </a:xfrm>
          <a:prstGeom prst="rect">
            <a:avLst/>
          </a:prstGeom>
          <a:noFill/>
          <a:ln>
            <a:noFill/>
          </a:ln>
        </p:spPr>
      </p:pic>
      <p:pic>
        <p:nvPicPr>
          <p:cNvPr id="60" name="Shape 60"/>
          <p:cNvPicPr preferRelativeResize="0"/>
          <p:nvPr/>
        </p:nvPicPr>
        <p:blipFill rotWithShape="1">
          <a:blip r:embed="rId6">
            <a:alphaModFix/>
          </a:blip>
          <a:srcRect/>
          <a:stretch/>
        </p:blipFill>
        <p:spPr>
          <a:xfrm>
            <a:off x="5916652" y="2330138"/>
            <a:ext cx="2553000" cy="932999"/>
          </a:xfrm>
          <a:prstGeom prst="rect">
            <a:avLst/>
          </a:prstGeom>
          <a:noFill/>
          <a:ln>
            <a:noFill/>
          </a:ln>
        </p:spPr>
      </p:pic>
      <p:pic>
        <p:nvPicPr>
          <p:cNvPr id="61" name="Shape 61"/>
          <p:cNvPicPr preferRelativeResize="0"/>
          <p:nvPr/>
        </p:nvPicPr>
        <p:blipFill rotWithShape="1">
          <a:blip r:embed="rId7">
            <a:alphaModFix/>
          </a:blip>
          <a:srcRect/>
          <a:stretch/>
        </p:blipFill>
        <p:spPr>
          <a:xfrm>
            <a:off x="4408264" y="2534524"/>
            <a:ext cx="1268099" cy="1268099"/>
          </a:xfrm>
          <a:prstGeom prst="rect">
            <a:avLst/>
          </a:prstGeom>
          <a:noFill/>
          <a:ln>
            <a:noFill/>
          </a:ln>
        </p:spPr>
      </p:pic>
      <p:pic>
        <p:nvPicPr>
          <p:cNvPr id="62" name="Shape 62"/>
          <p:cNvPicPr preferRelativeResize="0"/>
          <p:nvPr/>
        </p:nvPicPr>
        <p:blipFill rotWithShape="1">
          <a:blip r:embed="rId8">
            <a:alphaModFix/>
          </a:blip>
          <a:srcRect/>
          <a:stretch/>
        </p:blipFill>
        <p:spPr>
          <a:xfrm>
            <a:off x="4413676" y="1031700"/>
            <a:ext cx="1343699" cy="1343699"/>
          </a:xfrm>
          <a:prstGeom prst="rect">
            <a:avLst/>
          </a:prstGeom>
          <a:noFill/>
          <a:ln>
            <a:noFill/>
          </a:ln>
        </p:spPr>
      </p:pic>
      <p:pic>
        <p:nvPicPr>
          <p:cNvPr id="63" name="Shape 63"/>
          <p:cNvPicPr preferRelativeResize="0"/>
          <p:nvPr/>
        </p:nvPicPr>
        <p:blipFill>
          <a:blip r:embed="rId3">
            <a:alphaModFix/>
          </a:blip>
          <a:stretch>
            <a:fillRect/>
          </a:stretch>
        </p:blipFill>
        <p:spPr>
          <a:xfrm>
            <a:off x="1928450" y="1714825"/>
            <a:ext cx="1950275" cy="1950275"/>
          </a:xfrm>
          <a:prstGeom prst="rect">
            <a:avLst/>
          </a:prstGeom>
          <a:noFill/>
          <a:ln>
            <a:noFill/>
          </a:ln>
        </p:spPr>
      </p:pic>
      <p:pic>
        <p:nvPicPr>
          <p:cNvPr id="64" name="Shape 64"/>
          <p:cNvPicPr preferRelativeResize="0"/>
          <p:nvPr/>
        </p:nvPicPr>
        <p:blipFill>
          <a:blip r:embed="rId3">
            <a:alphaModFix/>
          </a:blip>
          <a:stretch>
            <a:fillRect/>
          </a:stretch>
        </p:blipFill>
        <p:spPr>
          <a:xfrm>
            <a:off x="709250" y="1714825"/>
            <a:ext cx="1950275" cy="1950275"/>
          </a:xfrm>
          <a:prstGeom prst="rect">
            <a:avLst/>
          </a:prstGeom>
          <a:noFill/>
          <a:ln>
            <a:noFill/>
          </a:ln>
        </p:spPr>
      </p:pic>
      <p:pic>
        <p:nvPicPr>
          <p:cNvPr id="65" name="Shape 65"/>
          <p:cNvPicPr preferRelativeResize="0"/>
          <p:nvPr/>
        </p:nvPicPr>
        <p:blipFill>
          <a:blip r:embed="rId3">
            <a:alphaModFix/>
          </a:blip>
          <a:stretch>
            <a:fillRect/>
          </a:stretch>
        </p:blipFill>
        <p:spPr>
          <a:xfrm>
            <a:off x="893000" y="1341887"/>
            <a:ext cx="2696149" cy="2696149"/>
          </a:xfrm>
          <a:prstGeom prst="rect">
            <a:avLst/>
          </a:prstGeom>
          <a:noFill/>
          <a:ln>
            <a:noFill/>
          </a:ln>
        </p:spPr>
      </p:pic>
      <p:pic>
        <p:nvPicPr>
          <p:cNvPr id="66" name="Shape 66"/>
          <p:cNvPicPr preferRelativeResize="0"/>
          <p:nvPr/>
        </p:nvPicPr>
        <p:blipFill>
          <a:blip r:embed="rId3">
            <a:alphaModFix/>
          </a:blip>
          <a:stretch>
            <a:fillRect/>
          </a:stretch>
        </p:blipFill>
        <p:spPr>
          <a:xfrm>
            <a:off x="-205150" y="1714825"/>
            <a:ext cx="1950275" cy="1950275"/>
          </a:xfrm>
          <a:prstGeom prst="rect">
            <a:avLst/>
          </a:prstGeom>
          <a:noFill/>
          <a:ln>
            <a:noFill/>
          </a:ln>
        </p:spPr>
      </p:pic>
      <p:pic>
        <p:nvPicPr>
          <p:cNvPr id="67" name="Shape 67"/>
          <p:cNvPicPr preferRelativeResize="0"/>
          <p:nvPr/>
        </p:nvPicPr>
        <p:blipFill>
          <a:blip r:embed="rId3">
            <a:alphaModFix/>
          </a:blip>
          <a:stretch>
            <a:fillRect/>
          </a:stretch>
        </p:blipFill>
        <p:spPr>
          <a:xfrm>
            <a:off x="2909275" y="1749000"/>
            <a:ext cx="1950275" cy="19502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GB"/>
              <a:t>Intro to CloudFormation</a:t>
            </a:r>
          </a:p>
        </p:txBody>
      </p:sp>
      <p:sp>
        <p:nvSpPr>
          <p:cNvPr id="73" name="Shape 73"/>
          <p:cNvSpPr txBox="1">
            <a:spLocks noGrp="1"/>
          </p:cNvSpPr>
          <p:nvPr>
            <p:ph type="body" idx="1"/>
          </p:nvPr>
        </p:nvSpPr>
        <p:spPr>
          <a:xfrm>
            <a:off x="457200" y="971550"/>
            <a:ext cx="8229600" cy="37256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en-GB"/>
              <a:t>Infrastructure as code</a:t>
            </a:r>
          </a:p>
          <a:p>
            <a:pPr marL="457200" lvl="0" indent="-419100" rtl="0">
              <a:spcBef>
                <a:spcPts val="0"/>
              </a:spcBef>
              <a:buClr>
                <a:schemeClr val="dk2"/>
              </a:buClr>
              <a:buSzPct val="100000"/>
              <a:buFont typeface="Arial"/>
              <a:buChar char="●"/>
            </a:pPr>
            <a:r>
              <a:rPr lang="en-GB"/>
              <a:t>Glue your AWS services together</a:t>
            </a:r>
          </a:p>
          <a:p>
            <a:pPr marL="457200" lvl="0" indent="-419100" rtl="0">
              <a:spcBef>
                <a:spcPts val="0"/>
              </a:spcBef>
              <a:buClr>
                <a:schemeClr val="dk2"/>
              </a:buClr>
              <a:buSzPct val="100000"/>
              <a:buFont typeface="Arial"/>
              <a:buChar char="●"/>
            </a:pPr>
            <a:r>
              <a:rPr lang="en-GB"/>
              <a:t>Constantly expanding</a:t>
            </a:r>
          </a:p>
          <a:p>
            <a:pPr marL="457200" lvl="0" indent="-419100" rtl="0">
              <a:spcBef>
                <a:spcPts val="0"/>
              </a:spcBef>
              <a:buClr>
                <a:schemeClr val="dk2"/>
              </a:buClr>
              <a:buSzPct val="100000"/>
              <a:buFont typeface="Arial"/>
              <a:buChar char="●"/>
            </a:pPr>
            <a:r>
              <a:rPr lang="en-GB"/>
              <a:t>Well documented</a:t>
            </a:r>
          </a:p>
          <a:p>
            <a:pPr marL="457200" lvl="0" indent="-419100" rtl="0">
              <a:spcBef>
                <a:spcPts val="0"/>
              </a:spcBef>
              <a:buClr>
                <a:schemeClr val="dk2"/>
              </a:buClr>
              <a:buSzPct val="100000"/>
              <a:buFont typeface="Arial"/>
              <a:buChar char="●"/>
            </a:pPr>
            <a:r>
              <a:rPr lang="en-GB"/>
              <a:t>Lots of samples available</a:t>
            </a:r>
          </a:p>
          <a:p>
            <a:pPr marL="457200" lvl="0" indent="-419100">
              <a:spcBef>
                <a:spcPts val="0"/>
              </a:spcBef>
              <a:buClr>
                <a:schemeClr val="dk2"/>
              </a:buClr>
              <a:buSzPct val="100000"/>
              <a:buFont typeface="Arial"/>
              <a:buChar char="●"/>
            </a:pPr>
            <a:r>
              <a:rPr lang="en-GB"/>
              <a:t>JSON syntax</a:t>
            </a:r>
          </a:p>
        </p:txBody>
      </p:sp>
      <p:pic>
        <p:nvPicPr>
          <p:cNvPr id="74" name="Shape 74"/>
          <p:cNvPicPr preferRelativeResize="0"/>
          <p:nvPr/>
        </p:nvPicPr>
        <p:blipFill rotWithShape="1">
          <a:blip r:embed="rId3">
            <a:alphaModFix/>
          </a:blip>
          <a:srcRect/>
          <a:stretch/>
        </p:blipFill>
        <p:spPr>
          <a:xfrm>
            <a:off x="6172325" y="2068600"/>
            <a:ext cx="2341499" cy="23414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Shape 79"/>
          <p:cNvPicPr preferRelativeResize="0"/>
          <p:nvPr/>
        </p:nvPicPr>
        <p:blipFill>
          <a:blip r:embed="rId3">
            <a:alphaModFix/>
          </a:blip>
          <a:stretch>
            <a:fillRect/>
          </a:stretch>
        </p:blipFill>
        <p:spPr>
          <a:xfrm>
            <a:off x="3572326" y="298799"/>
            <a:ext cx="5542449" cy="4170299"/>
          </a:xfrm>
          <a:prstGeom prst="rect">
            <a:avLst/>
          </a:prstGeom>
          <a:noFill/>
          <a:ln>
            <a:noFill/>
          </a:ln>
        </p:spPr>
      </p:pic>
      <p:sp>
        <p:nvSpPr>
          <p:cNvPr id="80" name="Shape 8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GB"/>
              <a:t>An example...</a:t>
            </a:r>
          </a:p>
        </p:txBody>
      </p:sp>
      <p:sp>
        <p:nvSpPr>
          <p:cNvPr id="81" name="Shape 81"/>
          <p:cNvSpPr txBox="1"/>
          <p:nvPr/>
        </p:nvSpPr>
        <p:spPr>
          <a:xfrm>
            <a:off x="457200" y="1282162"/>
            <a:ext cx="3910500" cy="3384600"/>
          </a:xfrm>
          <a:prstGeom prst="rect">
            <a:avLst/>
          </a:prstGeom>
          <a:noFill/>
          <a:ln>
            <a:noFill/>
          </a:ln>
        </p:spPr>
        <p:txBody>
          <a:bodyPr lIns="91425" tIns="91425" rIns="91425" bIns="91425" anchor="t" anchorCtr="0">
            <a:noAutofit/>
          </a:bodyPr>
          <a:lstStyle/>
          <a:p>
            <a:pPr rtl="0">
              <a:spcBef>
                <a:spcPts val="0"/>
              </a:spcBef>
              <a:buNone/>
            </a:pPr>
            <a:r>
              <a:rPr lang="en-GB" sz="1800" b="1">
                <a:solidFill>
                  <a:schemeClr val="dk2"/>
                </a:solidFill>
              </a:rPr>
              <a:t>ELB</a:t>
            </a:r>
          </a:p>
          <a:p>
            <a:pPr rtl="0">
              <a:spcBef>
                <a:spcPts val="0"/>
              </a:spcBef>
              <a:buNone/>
            </a:pPr>
            <a:endParaRPr sz="1800">
              <a:solidFill>
                <a:schemeClr val="dk2"/>
              </a:solidFill>
            </a:endParaRPr>
          </a:p>
          <a:p>
            <a:pPr rtl="0">
              <a:spcBef>
                <a:spcPts val="0"/>
              </a:spcBef>
              <a:buNone/>
            </a:pPr>
            <a:r>
              <a:rPr lang="en-GB" sz="1800">
                <a:solidFill>
                  <a:schemeClr val="dk2"/>
                </a:solidFill>
              </a:rPr>
              <a:t>Health-check</a:t>
            </a:r>
          </a:p>
          <a:p>
            <a:pPr rtl="0">
              <a:spcBef>
                <a:spcPts val="0"/>
              </a:spcBef>
              <a:buNone/>
            </a:pPr>
            <a:endParaRPr sz="1800">
              <a:solidFill>
                <a:schemeClr val="dk2"/>
              </a:solidFill>
            </a:endParaRPr>
          </a:p>
          <a:p>
            <a:pPr rtl="0">
              <a:spcBef>
                <a:spcPts val="0"/>
              </a:spcBef>
              <a:buNone/>
            </a:pPr>
            <a:r>
              <a:rPr lang="en-GB" sz="1800">
                <a:solidFill>
                  <a:schemeClr val="dk2"/>
                </a:solidFill>
              </a:rPr>
              <a:t>HTTP port</a:t>
            </a:r>
          </a:p>
          <a:p>
            <a:pPr rtl="0">
              <a:spcBef>
                <a:spcPts val="0"/>
              </a:spcBef>
              <a:buNone/>
            </a:pPr>
            <a:endParaRPr sz="1800">
              <a:solidFill>
                <a:schemeClr val="dk2"/>
              </a:solidFill>
            </a:endParaRPr>
          </a:p>
          <a:p>
            <a:pPr rtl="0">
              <a:spcBef>
                <a:spcPts val="0"/>
              </a:spcBef>
              <a:buNone/>
            </a:pPr>
            <a:r>
              <a:rPr lang="en-GB" sz="1800">
                <a:solidFill>
                  <a:schemeClr val="dk2"/>
                </a:solidFill>
              </a:rPr>
              <a:t>HTTPS port </a:t>
            </a:r>
          </a:p>
          <a:p>
            <a:pPr rtl="0">
              <a:spcBef>
                <a:spcPts val="0"/>
              </a:spcBef>
              <a:buNone/>
            </a:pPr>
            <a:endParaRPr sz="1800">
              <a:solidFill>
                <a:schemeClr val="dk2"/>
              </a:solidFill>
            </a:endParaRPr>
          </a:p>
          <a:p>
            <a:pPr rtl="0">
              <a:spcBef>
                <a:spcPts val="0"/>
              </a:spcBef>
              <a:buNone/>
            </a:pPr>
            <a:r>
              <a:rPr lang="en-GB" sz="1800">
                <a:solidFill>
                  <a:schemeClr val="dk2"/>
                </a:solidFill>
              </a:rPr>
              <a:t>Cross-Zone</a:t>
            </a:r>
          </a:p>
          <a:p>
            <a:pPr rtl="0">
              <a:spcBef>
                <a:spcPts val="0"/>
              </a:spcBef>
              <a:buNone/>
            </a:pPr>
            <a:endParaRPr sz="1800">
              <a:solidFill>
                <a:schemeClr val="dk2"/>
              </a:solidFill>
            </a:endParaRPr>
          </a:p>
          <a:p>
            <a:pPr>
              <a:spcBef>
                <a:spcPts val="0"/>
              </a:spcBef>
              <a:buNone/>
            </a:pPr>
            <a:r>
              <a:rPr lang="en-GB" sz="1800">
                <a:solidFill>
                  <a:schemeClr val="dk2"/>
                </a:solidFill>
              </a:rPr>
              <a:t>Tags!!</a:t>
            </a:r>
          </a:p>
        </p:txBody>
      </p:sp>
      <p:cxnSp>
        <p:nvCxnSpPr>
          <p:cNvPr id="82" name="Shape 82"/>
          <p:cNvCxnSpPr/>
          <p:nvPr/>
        </p:nvCxnSpPr>
        <p:spPr>
          <a:xfrm rot="10800000" flipH="1">
            <a:off x="1866475" y="3158374"/>
            <a:ext cx="1790400" cy="552000"/>
          </a:xfrm>
          <a:prstGeom prst="straightConnector1">
            <a:avLst/>
          </a:prstGeom>
          <a:noFill/>
          <a:ln w="19050" cap="flat">
            <a:solidFill>
              <a:schemeClr val="dk2"/>
            </a:solidFill>
            <a:prstDash val="solid"/>
            <a:round/>
            <a:headEnd type="none" w="lg" len="lg"/>
            <a:tailEnd type="triangle" w="lg" len="lg"/>
          </a:ln>
        </p:spPr>
      </p:cxnSp>
      <p:cxnSp>
        <p:nvCxnSpPr>
          <p:cNvPr id="83" name="Shape 83"/>
          <p:cNvCxnSpPr/>
          <p:nvPr/>
        </p:nvCxnSpPr>
        <p:spPr>
          <a:xfrm rot="10800000" flipH="1">
            <a:off x="1866475" y="2502675"/>
            <a:ext cx="1800000" cy="693599"/>
          </a:xfrm>
          <a:prstGeom prst="straightConnector1">
            <a:avLst/>
          </a:prstGeom>
          <a:noFill/>
          <a:ln w="19050" cap="flat">
            <a:solidFill>
              <a:schemeClr val="dk2"/>
            </a:solidFill>
            <a:prstDash val="solid"/>
            <a:round/>
            <a:headEnd type="none" w="lg" len="lg"/>
            <a:tailEnd type="triangle" w="lg" len="lg"/>
          </a:ln>
        </p:spPr>
      </p:cxnSp>
      <p:cxnSp>
        <p:nvCxnSpPr>
          <p:cNvPr id="84" name="Shape 84"/>
          <p:cNvCxnSpPr/>
          <p:nvPr/>
        </p:nvCxnSpPr>
        <p:spPr>
          <a:xfrm rot="10800000" flipH="1">
            <a:off x="1776250" y="1871125"/>
            <a:ext cx="1956599" cy="740999"/>
          </a:xfrm>
          <a:prstGeom prst="straightConnector1">
            <a:avLst/>
          </a:prstGeom>
          <a:noFill/>
          <a:ln w="19050" cap="flat">
            <a:solidFill>
              <a:schemeClr val="dk2"/>
            </a:solidFill>
            <a:prstDash val="solid"/>
            <a:round/>
            <a:headEnd type="none" w="lg" len="lg"/>
            <a:tailEnd type="triangle" w="lg" len="lg"/>
          </a:ln>
        </p:spPr>
      </p:cxnSp>
      <p:cxnSp>
        <p:nvCxnSpPr>
          <p:cNvPr id="85" name="Shape 85"/>
          <p:cNvCxnSpPr/>
          <p:nvPr/>
        </p:nvCxnSpPr>
        <p:spPr>
          <a:xfrm rot="10800000" flipH="1">
            <a:off x="1989950" y="1282299"/>
            <a:ext cx="1833000" cy="788400"/>
          </a:xfrm>
          <a:prstGeom prst="straightConnector1">
            <a:avLst/>
          </a:prstGeom>
          <a:noFill/>
          <a:ln w="19050" cap="flat">
            <a:solidFill>
              <a:schemeClr val="dk2"/>
            </a:solidFill>
            <a:prstDash val="solid"/>
            <a:round/>
            <a:headEnd type="none" w="lg" len="lg"/>
            <a:tailEnd type="triangle" w="lg" len="lg"/>
          </a:ln>
        </p:spPr>
      </p:cxnSp>
      <p:pic>
        <p:nvPicPr>
          <p:cNvPr id="86" name="Shape 86"/>
          <p:cNvPicPr preferRelativeResize="0"/>
          <p:nvPr/>
        </p:nvPicPr>
        <p:blipFill>
          <a:blip r:embed="rId4">
            <a:alphaModFix/>
          </a:blip>
          <a:stretch>
            <a:fillRect/>
          </a:stretch>
        </p:blipFill>
        <p:spPr>
          <a:xfrm>
            <a:off x="6693725" y="143100"/>
            <a:ext cx="1746225" cy="2225025"/>
          </a:xfrm>
          <a:prstGeom prst="rect">
            <a:avLst/>
          </a:prstGeom>
          <a:noFill/>
          <a:ln>
            <a:noFill/>
          </a:ln>
        </p:spPr>
      </p:pic>
      <p:cxnSp>
        <p:nvCxnSpPr>
          <p:cNvPr id="87" name="Shape 87"/>
          <p:cNvCxnSpPr/>
          <p:nvPr/>
        </p:nvCxnSpPr>
        <p:spPr>
          <a:xfrm rot="10800000" flipH="1">
            <a:off x="1424800" y="3818324"/>
            <a:ext cx="2208300" cy="460800"/>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GB"/>
              <a:t>CloudFormation at Domain</a:t>
            </a:r>
          </a:p>
        </p:txBody>
      </p:sp>
      <p:sp>
        <p:nvSpPr>
          <p:cNvPr id="93" name="Shape 93"/>
          <p:cNvSpPr txBox="1">
            <a:spLocks noGrp="1"/>
          </p:cNvSpPr>
          <p:nvPr>
            <p:ph type="body" idx="1"/>
          </p:nvPr>
        </p:nvSpPr>
        <p:spPr>
          <a:xfrm>
            <a:off x="457200" y="971550"/>
            <a:ext cx="8229600" cy="3725699"/>
          </a:xfrm>
          <a:prstGeom prst="rect">
            <a:avLst/>
          </a:prstGeom>
        </p:spPr>
        <p:txBody>
          <a:bodyPr lIns="91425" tIns="91425" rIns="91425" bIns="91425" anchor="t" anchorCtr="0">
            <a:noAutofit/>
          </a:bodyPr>
          <a:lstStyle/>
          <a:p>
            <a:pPr rtl="0">
              <a:spcBef>
                <a:spcPts val="0"/>
              </a:spcBef>
              <a:buNone/>
            </a:pPr>
            <a:r>
              <a:rPr lang="en-GB" sz="2400" dirty="0"/>
              <a:t>We took a pre-existing template and extended it</a:t>
            </a:r>
          </a:p>
          <a:p>
            <a:pPr indent="457200" rtl="0">
              <a:spcBef>
                <a:spcPts val="0"/>
              </a:spcBef>
              <a:buNone/>
            </a:pPr>
            <a:r>
              <a:rPr lang="en-GB" sz="2400" i="1" dirty="0"/>
              <a:t>Then we cut it back down significantly</a:t>
            </a:r>
          </a:p>
          <a:p>
            <a:pPr rtl="0">
              <a:spcBef>
                <a:spcPts val="0"/>
              </a:spcBef>
              <a:buNone/>
            </a:pPr>
            <a:r>
              <a:rPr lang="en-GB" sz="2400" dirty="0"/>
              <a:t>Multi-AZ Load-balanced, </a:t>
            </a:r>
            <a:r>
              <a:rPr lang="en-GB" sz="2400" dirty="0" err="1"/>
              <a:t>AutoScaling</a:t>
            </a:r>
            <a:r>
              <a:rPr lang="en-GB" sz="2400" dirty="0"/>
              <a:t> &amp; Self-healing</a:t>
            </a:r>
          </a:p>
          <a:p>
            <a:pPr rtl="0">
              <a:spcBef>
                <a:spcPts val="0"/>
              </a:spcBef>
              <a:buNone/>
            </a:pPr>
            <a:r>
              <a:rPr lang="en-GB" sz="2400" dirty="0"/>
              <a:t>Each platoon has its own template and </a:t>
            </a:r>
            <a:r>
              <a:rPr lang="en-GB" sz="2400" dirty="0" err="1"/>
              <a:t>config</a:t>
            </a:r>
            <a:endParaRPr lang="en-GB" sz="2400" dirty="0"/>
          </a:p>
          <a:p>
            <a:pPr rtl="0">
              <a:spcBef>
                <a:spcPts val="0"/>
              </a:spcBef>
              <a:buNone/>
            </a:pPr>
            <a:r>
              <a:rPr lang="en-GB" sz="2400" dirty="0" smtClean="0"/>
              <a:t>Customised </a:t>
            </a:r>
            <a:r>
              <a:rPr lang="en-GB" sz="2400" dirty="0" err="1"/>
              <a:t>LaunchConfiguration</a:t>
            </a:r>
            <a:endParaRPr lang="en-GB" sz="2400" dirty="0"/>
          </a:p>
          <a:p>
            <a:pPr rtl="0">
              <a:spcBef>
                <a:spcPts val="0"/>
              </a:spcBef>
              <a:buNone/>
            </a:pPr>
            <a:r>
              <a:rPr lang="en-GB" sz="2400" dirty="0"/>
              <a:t>Uses standard AWS AMIs </a:t>
            </a:r>
          </a:p>
          <a:p>
            <a:pPr rtl="0">
              <a:spcBef>
                <a:spcPts val="0"/>
              </a:spcBef>
              <a:buNone/>
            </a:pPr>
            <a:r>
              <a:rPr lang="en-GB" sz="2400" dirty="0"/>
              <a:t>Versioned using Git</a:t>
            </a:r>
          </a:p>
          <a:p>
            <a:pPr>
              <a:spcBef>
                <a:spcPts val="0"/>
              </a:spcBef>
              <a:buNone/>
            </a:pPr>
            <a:endParaRPr sz="2400" dirty="0"/>
          </a:p>
        </p:txBody>
      </p:sp>
      <p:pic>
        <p:nvPicPr>
          <p:cNvPr id="94" name="Shape 94"/>
          <p:cNvPicPr preferRelativeResize="0"/>
          <p:nvPr/>
        </p:nvPicPr>
        <p:blipFill>
          <a:blip r:embed="rId3">
            <a:alphaModFix/>
          </a:blip>
          <a:stretch>
            <a:fillRect/>
          </a:stretch>
        </p:blipFill>
        <p:spPr>
          <a:xfrm>
            <a:off x="7200900" y="2459775"/>
            <a:ext cx="1742975" cy="20009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GB"/>
              <a:t>The LaunchConfiguration</a:t>
            </a:r>
          </a:p>
        </p:txBody>
      </p:sp>
      <p:sp>
        <p:nvSpPr>
          <p:cNvPr id="100" name="Shape 100"/>
          <p:cNvSpPr txBox="1">
            <a:spLocks noGrp="1"/>
          </p:cNvSpPr>
          <p:nvPr>
            <p:ph type="body" idx="1"/>
          </p:nvPr>
        </p:nvSpPr>
        <p:spPr>
          <a:xfrm>
            <a:off x="457200" y="971550"/>
            <a:ext cx="5224800" cy="3725699"/>
          </a:xfrm>
          <a:prstGeom prst="rect">
            <a:avLst/>
          </a:prstGeom>
        </p:spPr>
        <p:txBody>
          <a:bodyPr lIns="91425" tIns="91425" rIns="91425" bIns="91425" anchor="t" anchorCtr="0">
            <a:noAutofit/>
          </a:bodyPr>
          <a:lstStyle/>
          <a:p>
            <a:pPr marL="457200" lvl="0" indent="-381000" rtl="0">
              <a:spcBef>
                <a:spcPts val="0"/>
              </a:spcBef>
              <a:buClr>
                <a:schemeClr val="dk2"/>
              </a:buClr>
              <a:buSzPct val="100000"/>
              <a:buFont typeface="Arial"/>
              <a:buChar char="●"/>
            </a:pPr>
            <a:r>
              <a:rPr lang="en-GB" sz="2400" dirty="0" smtClean="0"/>
              <a:t>The pivotal step</a:t>
            </a:r>
            <a:endParaRPr lang="en-GB" sz="2400" dirty="0"/>
          </a:p>
          <a:p>
            <a:pPr marL="457200" lvl="0" indent="-381000" rtl="0">
              <a:spcBef>
                <a:spcPts val="0"/>
              </a:spcBef>
              <a:buClr>
                <a:schemeClr val="dk2"/>
              </a:buClr>
              <a:buSzPct val="100000"/>
              <a:buFont typeface="Arial"/>
              <a:buChar char="●"/>
            </a:pPr>
            <a:r>
              <a:rPr lang="en-GB" sz="2400" dirty="0"/>
              <a:t>Lots of </a:t>
            </a:r>
            <a:r>
              <a:rPr lang="en-GB" sz="2400" dirty="0" smtClean="0"/>
              <a:t>PowerShell</a:t>
            </a:r>
            <a:endParaRPr lang="en-GB" sz="2400" dirty="0"/>
          </a:p>
          <a:p>
            <a:pPr marL="457200" lvl="0" indent="-381000" rtl="0">
              <a:spcBef>
                <a:spcPts val="0"/>
              </a:spcBef>
              <a:buClr>
                <a:schemeClr val="dk2"/>
              </a:buClr>
              <a:buSzPct val="100000"/>
              <a:buFont typeface="Arial"/>
              <a:buChar char="●"/>
            </a:pPr>
            <a:r>
              <a:rPr lang="en-GB" sz="2400" dirty="0"/>
              <a:t>Pulls pre-built scripts from S3 based on cluster name</a:t>
            </a:r>
          </a:p>
          <a:p>
            <a:pPr>
              <a:spcBef>
                <a:spcPts val="0"/>
              </a:spcBef>
              <a:buNone/>
            </a:pPr>
            <a:endParaRPr dirty="0"/>
          </a:p>
        </p:txBody>
      </p:sp>
      <p:pic>
        <p:nvPicPr>
          <p:cNvPr id="101" name="Shape 101"/>
          <p:cNvPicPr preferRelativeResize="0"/>
          <p:nvPr/>
        </p:nvPicPr>
        <p:blipFill>
          <a:blip r:embed="rId3">
            <a:alphaModFix/>
          </a:blip>
          <a:stretch>
            <a:fillRect/>
          </a:stretch>
        </p:blipFill>
        <p:spPr>
          <a:xfrm>
            <a:off x="5918050" y="1063375"/>
            <a:ext cx="2436947" cy="3249303"/>
          </a:xfrm>
          <a:prstGeom prst="rect">
            <a:avLst/>
          </a:prstGeom>
          <a:noFill/>
          <a:ln>
            <a:noFill/>
          </a:ln>
        </p:spPr>
      </p:pic>
      <p:pic>
        <p:nvPicPr>
          <p:cNvPr id="102" name="Shape 102"/>
          <p:cNvPicPr preferRelativeResize="0"/>
          <p:nvPr/>
        </p:nvPicPr>
        <p:blipFill>
          <a:blip r:embed="rId4">
            <a:alphaModFix/>
          </a:blip>
          <a:stretch>
            <a:fillRect/>
          </a:stretch>
        </p:blipFill>
        <p:spPr>
          <a:xfrm>
            <a:off x="1990930" y="3008580"/>
            <a:ext cx="2297699" cy="142757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2172</Words>
  <Application>Microsoft Office PowerPoint</Application>
  <PresentationFormat>On-screen Show (16:9)</PresentationFormat>
  <Paragraphs>197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Verdana</vt:lpstr>
      <vt:lpstr>simple-light</vt:lpstr>
      <vt:lpstr>Domain’s Robot Army</vt:lpstr>
      <vt:lpstr>Who Are We?</vt:lpstr>
      <vt:lpstr>What we’ll cover</vt:lpstr>
      <vt:lpstr>Challenges at Domain </vt:lpstr>
      <vt:lpstr>How we do it</vt:lpstr>
      <vt:lpstr>Intro to CloudFormation</vt:lpstr>
      <vt:lpstr>An example...</vt:lpstr>
      <vt:lpstr>CloudFormation at Domain</vt:lpstr>
      <vt:lpstr>The LaunchConfiguration</vt:lpstr>
      <vt:lpstr>The Powershell</vt:lpstr>
      <vt:lpstr>Octopus Deploy</vt:lpstr>
      <vt:lpstr>Gotchas</vt:lpstr>
      <vt:lpstr>In Conclusion</vt:lpstr>
      <vt:lpstr>Want to learn more?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Domain’s Robot Army</dc:title>
  <cp:lastModifiedBy>Jason Brown</cp:lastModifiedBy>
  <cp:revision>3</cp:revision>
  <dcterms:modified xsi:type="dcterms:W3CDTF">2014-10-01T07:28:06Z</dcterms:modified>
</cp:coreProperties>
</file>