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753" r:id="rId4"/>
    <p:sldId id="759" r:id="rId5"/>
    <p:sldId id="760" r:id="rId6"/>
    <p:sldId id="761" r:id="rId7"/>
    <p:sldId id="762" r:id="rId8"/>
    <p:sldId id="763" r:id="rId9"/>
    <p:sldId id="764" r:id="rId10"/>
    <p:sldId id="7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B5F52-ADCD-4F30-BE95-D075FF140B7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35030-190F-4597-BC05-90251A0C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1115F2-7A21-4B20-A98E-9DF2AF85D2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66C9-51E9-4824-9ECC-6B2E2843605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29FB-F5E0-45DB-B010-9D9620C446D1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8BE1-C04E-4158-AF0D-FE07B8DBE8A0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17FB33-1C2E-4D3F-AD68-F80DF1B0CA9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13A9-238F-4871-8CC5-B44C43EA2EE5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8C20-474A-4308-B480-58CB6B53ABA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8EDC-F623-49B8-8830-1CDE0716166E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F5FA-8655-44DE-BC5E-9E1FA218EB4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533631B-5505-4467-B14E-EE73A5C0A1D0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460D781-34F7-4697-865E-003558E59DB0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40FED1-4F2B-470A-9379-BE8FAF3DC6E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896175"/>
            <a:ext cx="10318418" cy="4501975"/>
          </a:xfrm>
        </p:spPr>
        <p:txBody>
          <a:bodyPr/>
          <a:lstStyle/>
          <a:p>
            <a:r>
              <a:rPr lang="en-US" sz="3200" b="1" dirty="0">
                <a:cs typeface="Calibri Light"/>
              </a:rPr>
              <a:t>Data Structures </a:t>
            </a:r>
            <a:r>
              <a:rPr lang="en-US" sz="3200" b="1" dirty="0" smtClean="0">
                <a:cs typeface="Calibri Light"/>
              </a:rPr>
              <a:t/>
            </a:r>
            <a:br>
              <a:rPr lang="en-US" sz="3200" b="1" dirty="0" smtClean="0">
                <a:cs typeface="Calibri Light"/>
              </a:rPr>
            </a:br>
            <a:r>
              <a:rPr lang="en-US" sz="3200" b="1" dirty="0" smtClean="0">
                <a:cs typeface="Calibri Light"/>
              </a:rPr>
              <a:t>and </a:t>
            </a:r>
            <a:br>
              <a:rPr lang="en-US" sz="3200" b="1" dirty="0" smtClean="0">
                <a:cs typeface="Calibri Light"/>
              </a:rPr>
            </a:br>
            <a:r>
              <a:rPr lang="en-US" sz="3200" b="1" dirty="0" smtClean="0">
                <a:cs typeface="Calibri Light"/>
              </a:rPr>
              <a:t>Algorithms</a:t>
            </a:r>
            <a:br>
              <a:rPr lang="en-US" sz="3200" b="1" dirty="0" smtClean="0">
                <a:cs typeface="Calibri Light"/>
              </a:rPr>
            </a:br>
            <a:r>
              <a:rPr lang="en-US" sz="3200" b="1" dirty="0" smtClean="0">
                <a:cs typeface="Calibri Light"/>
              </a:rPr>
              <a:t/>
            </a:r>
            <a:br>
              <a:rPr lang="en-US" sz="3200" b="1" dirty="0" smtClean="0">
                <a:cs typeface="Calibri Light"/>
              </a:rPr>
            </a:br>
            <a:r>
              <a:rPr lang="en-US" sz="4000" b="1" dirty="0" smtClean="0">
                <a:solidFill>
                  <a:srgbClr val="FFC000"/>
                </a:solidFill>
                <a:cs typeface="Calibri Light"/>
              </a:rPr>
              <a:t>Ch4: graphs</a:t>
            </a:r>
            <a:r>
              <a:rPr lang="en-US" sz="3200" b="1" dirty="0" smtClean="0">
                <a:cs typeface="Calibri Light"/>
              </a:rPr>
              <a:t/>
            </a:r>
            <a:br>
              <a:rPr lang="en-US" sz="3200" b="1" dirty="0" smtClean="0">
                <a:cs typeface="Calibri Light"/>
              </a:rPr>
            </a:br>
            <a:r>
              <a:rPr lang="en-US" sz="3200" b="1" dirty="0" smtClean="0">
                <a:cs typeface="Calibri Light"/>
              </a:rPr>
              <a:t> </a:t>
            </a:r>
            <a:r>
              <a:rPr lang="en-US" sz="12000" b="1" dirty="0" smtClean="0">
                <a:solidFill>
                  <a:srgbClr val="FFC000"/>
                </a:solidFill>
                <a:cs typeface="Calibri Light"/>
              </a:rPr>
              <a:t>74</a:t>
            </a:r>
            <a:r>
              <a:rPr lang="en-US" sz="3200" b="1" dirty="0" smtClean="0">
                <a:cs typeface="Calibri Light"/>
              </a:rPr>
              <a:t/>
            </a:r>
            <a:br>
              <a:rPr lang="en-US" sz="3200" b="1" dirty="0" smtClean="0">
                <a:cs typeface="Calibri Light"/>
              </a:rPr>
            </a:br>
            <a:r>
              <a:rPr lang="en-US" sz="3200" b="1" dirty="0" smtClean="0">
                <a:cs typeface="Calibri Light"/>
              </a:rPr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University of Montevallo</a:t>
            </a: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Spring 2021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1" y="0"/>
            <a:ext cx="2665855" cy="25121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395287"/>
            <a:ext cx="77057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cap="all" spc="8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S</a:t>
            </a:r>
            <a:r>
              <a:rPr lang="en-US" sz="6000" b="1" cap="all" spc="800" dirty="0">
                <a:solidFill>
                  <a:schemeClr val="tx2"/>
                </a:solidFill>
                <a:latin typeface="+mj-lt"/>
                <a:ea typeface="+mj-ea"/>
                <a:cs typeface="Calibri Light"/>
              </a:rPr>
              <a:t>t</a:t>
            </a:r>
            <a:r>
              <a:rPr lang="en-US" sz="6000" b="1" cap="all" spc="8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a</a:t>
            </a:r>
            <a:r>
              <a:rPr lang="en-US" sz="6000" b="1" cap="all" spc="800" dirty="0">
                <a:solidFill>
                  <a:schemeClr val="tx2"/>
                </a:solidFill>
                <a:latin typeface="+mj-lt"/>
                <a:ea typeface="+mj-ea"/>
                <a:cs typeface="Calibri Light"/>
              </a:rPr>
              <a:t>y </a:t>
            </a:r>
            <a:r>
              <a:rPr lang="en-US" sz="6000" b="1" cap="all" spc="8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S</a:t>
            </a:r>
            <a:r>
              <a:rPr lang="en-US" sz="6000" b="1" cap="all" spc="800" dirty="0">
                <a:solidFill>
                  <a:schemeClr val="tx2"/>
                </a:solidFill>
                <a:latin typeface="+mj-lt"/>
                <a:ea typeface="+mj-ea"/>
                <a:cs typeface="Calibri Light"/>
              </a:rPr>
              <a:t>a</a:t>
            </a:r>
            <a:r>
              <a:rPr lang="en-US" sz="6000" b="1" cap="all" spc="8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f</a:t>
            </a:r>
            <a:r>
              <a:rPr lang="en-US" sz="6000" b="1" cap="all" spc="800" dirty="0">
                <a:solidFill>
                  <a:schemeClr val="tx2"/>
                </a:solidFill>
                <a:latin typeface="+mj-lt"/>
                <a:ea typeface="+mj-ea"/>
                <a:cs typeface="Calibri Light"/>
              </a:rPr>
              <a:t>e </a:t>
            </a:r>
            <a:r>
              <a:rPr lang="en-US" sz="6000" b="1" cap="all" spc="8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&amp;</a:t>
            </a:r>
            <a:r>
              <a:rPr lang="en-US" sz="6000" b="1" cap="all" spc="800" dirty="0">
                <a:solidFill>
                  <a:schemeClr val="tx2"/>
                </a:solidFill>
                <a:latin typeface="+mj-lt"/>
                <a:ea typeface="+mj-ea"/>
                <a:cs typeface="Calibri Light"/>
              </a:rPr>
              <a:t> H</a:t>
            </a:r>
            <a:r>
              <a:rPr lang="en-US" sz="6000" b="1" cap="all" spc="8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a</a:t>
            </a:r>
            <a:r>
              <a:rPr lang="en-US" sz="6000" b="1" cap="all" spc="800" dirty="0">
                <a:solidFill>
                  <a:schemeClr val="tx2"/>
                </a:solidFill>
                <a:latin typeface="+mj-lt"/>
                <a:ea typeface="+mj-ea"/>
                <a:cs typeface="Calibri Light"/>
              </a:rPr>
              <a:t>p</a:t>
            </a:r>
            <a:r>
              <a:rPr lang="en-US" sz="6000" b="1" cap="all" spc="800" dirty="0">
                <a:solidFill>
                  <a:srgbClr val="FFC000"/>
                </a:solidFill>
                <a:latin typeface="+mj-lt"/>
                <a:ea typeface="+mj-ea"/>
                <a:cs typeface="Calibri Light"/>
              </a:rPr>
              <a:t>p</a:t>
            </a:r>
            <a:r>
              <a:rPr lang="en-US" sz="6000" b="1" cap="all" spc="800" dirty="0">
                <a:solidFill>
                  <a:schemeClr val="tx2"/>
                </a:solidFill>
                <a:latin typeface="+mj-lt"/>
                <a:ea typeface="+mj-ea"/>
                <a:cs typeface="Calibri Light"/>
              </a:rPr>
              <a:t>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273" y="1251284"/>
            <a:ext cx="10318418" cy="5012112"/>
          </a:xfrm>
        </p:spPr>
        <p:txBody>
          <a:bodyPr/>
          <a:lstStyle/>
          <a:p>
            <a:r>
              <a:rPr lang="en-US" sz="4400" b="1" dirty="0">
                <a:cs typeface="Calibri Light"/>
              </a:rPr>
              <a:t>Section </a:t>
            </a:r>
            <a:r>
              <a:rPr lang="en-US" sz="4400" b="1" dirty="0" smtClean="0">
                <a:cs typeface="Calibri Light"/>
              </a:rPr>
              <a:t>4.1</a:t>
            </a:r>
            <a:br>
              <a:rPr lang="en-US" sz="4400" b="1" dirty="0" smtClean="0">
                <a:cs typeface="Calibri Light"/>
              </a:rPr>
            </a:br>
            <a:r>
              <a:rPr lang="en-US" sz="4400" b="1" dirty="0" smtClean="0">
                <a:cs typeface="Calibri Light"/>
              </a:rPr>
              <a:t/>
            </a:r>
            <a:br>
              <a:rPr lang="en-US" sz="4400" b="1" dirty="0" smtClean="0">
                <a:cs typeface="Calibri Light"/>
              </a:rPr>
            </a:br>
            <a:r>
              <a:rPr lang="en-US" sz="4400" b="1" dirty="0" smtClean="0">
                <a:cs typeface="Calibri Light"/>
              </a:rPr>
              <a:t>Undirected</a:t>
            </a:r>
            <a:br>
              <a:rPr lang="en-US" sz="4400" b="1" dirty="0" smtClean="0">
                <a:cs typeface="Calibri Light"/>
              </a:rPr>
            </a:br>
            <a:r>
              <a:rPr lang="en-US" sz="4400" b="1" dirty="0" smtClean="0">
                <a:cs typeface="Calibri Light"/>
              </a:rPr>
              <a:t>Graphs</a:t>
            </a:r>
            <a:r>
              <a:rPr lang="en-US" sz="4400" b="1" dirty="0">
                <a:cs typeface="Calibri Light"/>
              </a:rPr>
              <a:t/>
            </a:r>
            <a:br>
              <a:rPr lang="en-US" sz="4400" b="1" dirty="0">
                <a:cs typeface="Calibri Light"/>
              </a:rPr>
            </a:br>
            <a:r>
              <a:rPr lang="en-US" sz="4400" b="1" dirty="0" smtClean="0">
                <a:cs typeface="Calibri Light"/>
              </a:rPr>
              <a:t/>
            </a:r>
            <a:br>
              <a:rPr lang="en-US" sz="4400" b="1" dirty="0" smtClean="0">
                <a:cs typeface="Calibri Light"/>
              </a:rPr>
            </a:br>
            <a:endParaRPr lang="en-US" sz="3100" b="1" dirty="0">
              <a:cs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1" y="0"/>
            <a:ext cx="2665855" cy="25121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189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 quick review on the 5 last sessions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76" y="2031522"/>
            <a:ext cx="7893924" cy="29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are we about to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5226519"/>
            <a:ext cx="10178322" cy="912956"/>
          </a:xfrm>
        </p:spPr>
        <p:txBody>
          <a:bodyPr/>
          <a:lstStyle/>
          <a:p>
            <a:r>
              <a:rPr lang="en-US" dirty="0" smtClean="0"/>
              <a:t>Run the OS method of the </a:t>
            </a:r>
            <a:r>
              <a:rPr lang="en-US" dirty="0"/>
              <a:t>class Graph you made last session </a:t>
            </a:r>
            <a:r>
              <a:rPr lang="en-US" dirty="0" smtClean="0"/>
              <a:t>to make sure it works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2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75" y="5053263"/>
            <a:ext cx="10857297" cy="11669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Create the graph above with Java.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51678" y="289805"/>
            <a:ext cx="2088288" cy="96012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Garamond" panose="02020404030301010803" pitchFamily="18" charset="0"/>
                <a:cs typeface="Calibri Light"/>
              </a:rPr>
              <a:t>Activity</a:t>
            </a:r>
            <a:br>
              <a:rPr lang="en-US" b="1" dirty="0" smtClean="0">
                <a:latin typeface="Garamond" panose="02020404030301010803" pitchFamily="18" charset="0"/>
                <a:cs typeface="Calibri Light"/>
              </a:rPr>
            </a:br>
            <a:r>
              <a:rPr lang="en-US" sz="9100" b="1" dirty="0" smtClean="0">
                <a:solidFill>
                  <a:srgbClr val="FFC000"/>
                </a:solidFill>
                <a:latin typeface="Garamond" panose="02020404030301010803" pitchFamily="18" charset="0"/>
                <a:cs typeface="Calibri Light"/>
              </a:rPr>
              <a:t>1</a:t>
            </a:r>
            <a:endParaRPr lang="en-US" sz="9100" b="1" dirty="0">
              <a:solidFill>
                <a:srgbClr val="FFC000"/>
              </a:solidFill>
              <a:latin typeface="Garamond" panose="02020404030301010803" pitchFamily="18" charset="0"/>
              <a:cs typeface="Calibri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1411" y="318673"/>
            <a:ext cx="5558589" cy="76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Note:</a:t>
            </a:r>
            <a:r>
              <a:rPr lang="en-US" sz="1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2200" dirty="0" smtClean="0">
                <a:latin typeface="Garamond" panose="02020404030301010803" pitchFamily="18" charset="0"/>
              </a:rPr>
              <a:t>The next slide is the answer to this activity so do not proceed until you are done with the activity.</a:t>
            </a:r>
            <a:endParaRPr lang="en-US" sz="2200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453013"/>
            <a:ext cx="3429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738312"/>
            <a:ext cx="7572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75" y="5053263"/>
            <a:ext cx="10857297" cy="11669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Continue activity 1 by running </a:t>
            </a:r>
            <a:r>
              <a:rPr lang="en-US" dirty="0"/>
              <a:t>OS with </a:t>
            </a:r>
            <a:r>
              <a:rPr lang="en-US" dirty="0" smtClean="0"/>
              <a:t>current </a:t>
            </a:r>
            <a:r>
              <a:rPr lang="en-US" dirty="0"/>
              <a:t>output</a:t>
            </a:r>
            <a:r>
              <a:rPr lang="en-US" dirty="0" smtClean="0"/>
              <a:t>={4} and current </a:t>
            </a:r>
            <a:r>
              <a:rPr lang="en-US" dirty="0"/>
              <a:t>stack</a:t>
            </a:r>
            <a:r>
              <a:rPr lang="en-US" dirty="0" smtClean="0"/>
              <a:t>={7, 3, 2, 0}. The output </a:t>
            </a:r>
            <a:r>
              <a:rPr lang="en-US" dirty="0"/>
              <a:t>must be </a:t>
            </a:r>
            <a:r>
              <a:rPr lang="en-US" dirty="0" smtClean="0"/>
              <a:t>new </a:t>
            </a:r>
            <a:r>
              <a:rPr lang="en-US" dirty="0"/>
              <a:t>output</a:t>
            </a:r>
            <a:r>
              <a:rPr lang="en-US" dirty="0" smtClean="0"/>
              <a:t>={4, 0} and new </a:t>
            </a:r>
            <a:r>
              <a:rPr lang="en-US" dirty="0"/>
              <a:t>stack</a:t>
            </a:r>
            <a:r>
              <a:rPr lang="en-US" dirty="0" smtClean="0"/>
              <a:t>={7, 2, 8, 3}.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51678" y="289805"/>
            <a:ext cx="2088288" cy="96012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Garamond" panose="02020404030301010803" pitchFamily="18" charset="0"/>
                <a:cs typeface="Calibri Light"/>
              </a:rPr>
              <a:t>Activity</a:t>
            </a:r>
            <a:br>
              <a:rPr lang="en-US" b="1" dirty="0" smtClean="0">
                <a:latin typeface="Garamond" panose="02020404030301010803" pitchFamily="18" charset="0"/>
                <a:cs typeface="Calibri Light"/>
              </a:rPr>
            </a:br>
            <a:r>
              <a:rPr lang="en-US" sz="9100" b="1" dirty="0" smtClean="0">
                <a:solidFill>
                  <a:srgbClr val="FFC000"/>
                </a:solidFill>
                <a:latin typeface="Garamond" panose="02020404030301010803" pitchFamily="18" charset="0"/>
                <a:cs typeface="Calibri Light"/>
              </a:rPr>
              <a:t>2</a:t>
            </a:r>
            <a:endParaRPr lang="en-US" sz="9100" b="1" dirty="0">
              <a:solidFill>
                <a:srgbClr val="FFC000"/>
              </a:solidFill>
              <a:latin typeface="Garamond" panose="02020404030301010803" pitchFamily="18" charset="0"/>
              <a:cs typeface="Calibri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1411" y="318673"/>
            <a:ext cx="5558589" cy="76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Note:</a:t>
            </a:r>
            <a:r>
              <a:rPr lang="en-US" sz="1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2200" dirty="0" smtClean="0">
                <a:latin typeface="Garamond" panose="02020404030301010803" pitchFamily="18" charset="0"/>
              </a:rPr>
              <a:t>The next slide is the answer to this activity so do not proceed until you are done with the activity.</a:t>
            </a:r>
            <a:endParaRPr lang="en-US" sz="2200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453013"/>
            <a:ext cx="3429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290512"/>
            <a:ext cx="77057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75" y="5053263"/>
            <a:ext cx="10857297" cy="11669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Continue activity 2 by getting </a:t>
            </a:r>
            <a:r>
              <a:rPr lang="en-US" dirty="0"/>
              <a:t>what it returns as current output and stack to get the new output and stack. The output must be </a:t>
            </a:r>
            <a:r>
              <a:rPr lang="en-US" dirty="0" smtClean="0"/>
              <a:t>new output={4, 0, 3} and new stack={7, 2, 8, 9, 1}.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51678" y="289805"/>
            <a:ext cx="2088288" cy="96012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Garamond" panose="02020404030301010803" pitchFamily="18" charset="0"/>
                <a:cs typeface="Calibri Light"/>
              </a:rPr>
              <a:t>Activity</a:t>
            </a:r>
            <a:br>
              <a:rPr lang="en-US" b="1" dirty="0" smtClean="0">
                <a:latin typeface="Garamond" panose="02020404030301010803" pitchFamily="18" charset="0"/>
                <a:cs typeface="Calibri Light"/>
              </a:rPr>
            </a:br>
            <a:r>
              <a:rPr lang="en-US" sz="9100" b="1" dirty="0" smtClean="0">
                <a:solidFill>
                  <a:srgbClr val="FFC000"/>
                </a:solidFill>
                <a:latin typeface="Garamond" panose="02020404030301010803" pitchFamily="18" charset="0"/>
                <a:cs typeface="Calibri Light"/>
              </a:rPr>
              <a:t>3</a:t>
            </a:r>
            <a:endParaRPr lang="en-US" sz="9100" b="1" dirty="0">
              <a:solidFill>
                <a:srgbClr val="FFC000"/>
              </a:solidFill>
              <a:latin typeface="Garamond" panose="02020404030301010803" pitchFamily="18" charset="0"/>
              <a:cs typeface="Calibri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1411" y="318673"/>
            <a:ext cx="5558589" cy="76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Note:</a:t>
            </a:r>
            <a:r>
              <a:rPr lang="en-US" sz="1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2200" dirty="0" smtClean="0">
                <a:latin typeface="Garamond" panose="02020404030301010803" pitchFamily="18" charset="0"/>
              </a:rPr>
              <a:t>The next slide is the answer to this activity so do not proceed until you are done with the activity.</a:t>
            </a:r>
            <a:endParaRPr lang="en-US" sz="2200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453013"/>
            <a:ext cx="3429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31254</TotalTime>
  <Words>259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Gill Sans MT</vt:lpstr>
      <vt:lpstr>Impact</vt:lpstr>
      <vt:lpstr>Badge</vt:lpstr>
      <vt:lpstr>Data Structures  and  Algorithms  Ch4: graphs  74  </vt:lpstr>
      <vt:lpstr>Section 4.1  Undirected Graphs  </vt:lpstr>
      <vt:lpstr>A quick review on the 5 last sessions</vt:lpstr>
      <vt:lpstr>What are we about to today?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   1</dc:title>
  <dc:creator>Jasemi Zargani, Milad</dc:creator>
  <cp:lastModifiedBy>Jasemi Zargani, Milad</cp:lastModifiedBy>
  <cp:revision>732</cp:revision>
  <dcterms:created xsi:type="dcterms:W3CDTF">2020-08-05T16:49:33Z</dcterms:created>
  <dcterms:modified xsi:type="dcterms:W3CDTF">2021-04-27T12:31:22Z</dcterms:modified>
</cp:coreProperties>
</file>