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90" r:id="rId2"/>
    <p:sldId id="306" r:id="rId3"/>
    <p:sldId id="333" r:id="rId4"/>
    <p:sldId id="309" r:id="rId5"/>
    <p:sldId id="310" r:id="rId6"/>
    <p:sldId id="311" r:id="rId7"/>
    <p:sldId id="312" r:id="rId8"/>
    <p:sldId id="320" r:id="rId9"/>
    <p:sldId id="329" r:id="rId10"/>
    <p:sldId id="321" r:id="rId11"/>
    <p:sldId id="327" r:id="rId12"/>
    <p:sldId id="328" r:id="rId13"/>
    <p:sldId id="319" r:id="rId14"/>
    <p:sldId id="332" r:id="rId15"/>
    <p:sldId id="335" r:id="rId16"/>
    <p:sldId id="325" r:id="rId17"/>
    <p:sldId id="323" r:id="rId18"/>
    <p:sldId id="330" r:id="rId19"/>
    <p:sldId id="331" r:id="rId20"/>
    <p:sldId id="322" r:id="rId21"/>
    <p:sldId id="326" r:id="rId22"/>
    <p:sldId id="286" r:id="rId2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3145">
          <p15:clr>
            <a:srgbClr val="A4A3A4"/>
          </p15:clr>
        </p15:guide>
        <p15:guide id="3" orient="horz" pos="509">
          <p15:clr>
            <a:srgbClr val="A4A3A4"/>
          </p15:clr>
        </p15:guide>
        <p15:guide id="4" orient="horz" pos="767">
          <p15:clr>
            <a:srgbClr val="A4A3A4"/>
          </p15:clr>
        </p15:guide>
        <p15:guide id="5" pos="2880">
          <p15:clr>
            <a:srgbClr val="A4A3A4"/>
          </p15:clr>
        </p15:guide>
        <p15:guide id="6" pos="150">
          <p15:clr>
            <a:srgbClr val="A4A3A4"/>
          </p15:clr>
        </p15:guide>
        <p15:guide id="7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935"/>
    <a:srgbClr val="C73937"/>
    <a:srgbClr val="1E3040"/>
    <a:srgbClr val="F2D053"/>
    <a:srgbClr val="86A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6"/>
  </p:normalViewPr>
  <p:slideViewPr>
    <p:cSldViewPr snapToGrid="0" showGuides="1">
      <p:cViewPr varScale="1">
        <p:scale>
          <a:sx n="144" d="100"/>
          <a:sy n="144" d="100"/>
        </p:scale>
        <p:origin x="720" y="192"/>
      </p:cViewPr>
      <p:guideLst>
        <p:guide orient="horz" pos="101"/>
        <p:guide orient="horz" pos="3145"/>
        <p:guide orient="horz" pos="509"/>
        <p:guide orient="horz" pos="767"/>
        <p:guide pos="2880"/>
        <p:guide pos="150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E204-7ACD-454E-B571-A2CB839A547B}" type="datetimeFigureOut">
              <a:rPr lang="it-IT" smtClean="0"/>
              <a:t>28/05/19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A84A-B35A-4020-9797-237ED8FAC4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580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06569-0CA4-4FC0-B615-4CF2912AE288}" type="datetimeFigureOut">
              <a:rPr lang="it-IT" smtClean="0"/>
              <a:t>28/05/19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B4C1-DDB5-4987-A897-9DD997701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9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magine 1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01" y="464585"/>
            <a:ext cx="1991834" cy="764694"/>
          </a:xfrm>
          <a:prstGeom prst="rect">
            <a:avLst/>
          </a:prstGeom>
        </p:spPr>
      </p:pic>
      <p:pic>
        <p:nvPicPr>
          <p:cNvPr id="10" name="Segnaposto immagine 10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3" r="19703"/>
          <a:stretch>
            <a:fillRect/>
          </a:stretch>
        </p:blipFill>
        <p:spPr>
          <a:xfrm flipH="1">
            <a:off x="4114681" y="0"/>
            <a:ext cx="5029319" cy="5166305"/>
          </a:xfrm>
          <a:custGeom>
            <a:avLst/>
            <a:gdLst>
              <a:gd name="connsiteX0" fmla="*/ 0 w 6704013"/>
              <a:gd name="connsiteY0" fmla="*/ 0 h 6096000"/>
              <a:gd name="connsiteX1" fmla="*/ 6704013 w 6704013"/>
              <a:gd name="connsiteY1" fmla="*/ 0 h 6096000"/>
              <a:gd name="connsiteX2" fmla="*/ 6704013 w 6704013"/>
              <a:gd name="connsiteY2" fmla="*/ 6096000 h 6096000"/>
              <a:gd name="connsiteX3" fmla="*/ 0 w 6704013"/>
              <a:gd name="connsiteY3" fmla="*/ 6096000 h 6096000"/>
              <a:gd name="connsiteX4" fmla="*/ 0 w 6704013"/>
              <a:gd name="connsiteY4" fmla="*/ 0 h 6096000"/>
              <a:gd name="connsiteX0" fmla="*/ 0 w 6704013"/>
              <a:gd name="connsiteY0" fmla="*/ 0 h 6096000"/>
              <a:gd name="connsiteX1" fmla="*/ 6704013 w 6704013"/>
              <a:gd name="connsiteY1" fmla="*/ 0 h 6096000"/>
              <a:gd name="connsiteX2" fmla="*/ 4497841 w 6704013"/>
              <a:gd name="connsiteY2" fmla="*/ 6081486 h 6096000"/>
              <a:gd name="connsiteX3" fmla="*/ 0 w 6704013"/>
              <a:gd name="connsiteY3" fmla="*/ 6096000 h 6096000"/>
              <a:gd name="connsiteX4" fmla="*/ 0 w 6704013"/>
              <a:gd name="connsiteY4" fmla="*/ 0 h 6096000"/>
              <a:gd name="connsiteX0" fmla="*/ 0 w 6704013"/>
              <a:gd name="connsiteY0" fmla="*/ 0 h 6098422"/>
              <a:gd name="connsiteX1" fmla="*/ 6704013 w 6704013"/>
              <a:gd name="connsiteY1" fmla="*/ 0 h 6098422"/>
              <a:gd name="connsiteX2" fmla="*/ 4193041 w 6704013"/>
              <a:gd name="connsiteY2" fmla="*/ 6098422 h 6098422"/>
              <a:gd name="connsiteX3" fmla="*/ 0 w 6704013"/>
              <a:gd name="connsiteY3" fmla="*/ 6096000 h 6098422"/>
              <a:gd name="connsiteX4" fmla="*/ 0 w 6704013"/>
              <a:gd name="connsiteY4" fmla="*/ 0 h 6098422"/>
              <a:gd name="connsiteX0" fmla="*/ 0 w 6704013"/>
              <a:gd name="connsiteY0" fmla="*/ 0 h 6123825"/>
              <a:gd name="connsiteX1" fmla="*/ 6704013 w 6704013"/>
              <a:gd name="connsiteY1" fmla="*/ 0 h 6123825"/>
              <a:gd name="connsiteX2" fmla="*/ 4231141 w 6704013"/>
              <a:gd name="connsiteY2" fmla="*/ 6123825 h 6123825"/>
              <a:gd name="connsiteX3" fmla="*/ 0 w 6704013"/>
              <a:gd name="connsiteY3" fmla="*/ 6096000 h 6123825"/>
              <a:gd name="connsiteX4" fmla="*/ 0 w 6704013"/>
              <a:gd name="connsiteY4" fmla="*/ 0 h 6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4013" h="6123825">
                <a:moveTo>
                  <a:pt x="0" y="0"/>
                </a:moveTo>
                <a:lnTo>
                  <a:pt x="6704013" y="0"/>
                </a:lnTo>
                <a:lnTo>
                  <a:pt x="4231141" y="6123825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Rectangle 1"/>
          <p:cNvSpPr/>
          <p:nvPr userDrawn="1"/>
        </p:nvSpPr>
        <p:spPr>
          <a:xfrm>
            <a:off x="80938" y="4667250"/>
            <a:ext cx="1323975" cy="446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uppo 142"/>
          <p:cNvGrpSpPr/>
          <p:nvPr userDrawn="1"/>
        </p:nvGrpSpPr>
        <p:grpSpPr>
          <a:xfrm>
            <a:off x="342358" y="4920688"/>
            <a:ext cx="8459285" cy="72000"/>
            <a:chOff x="255588" y="160338"/>
            <a:chExt cx="8459285" cy="72000"/>
          </a:xfrm>
        </p:grpSpPr>
        <p:sp>
          <p:nvSpPr>
            <p:cNvPr id="12" name="Rettangolo 143"/>
            <p:cNvSpPr/>
            <p:nvPr userDrawn="1"/>
          </p:nvSpPr>
          <p:spPr>
            <a:xfrm>
              <a:off x="25558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44"/>
            <p:cNvSpPr/>
            <p:nvPr userDrawn="1"/>
          </p:nvSpPr>
          <p:spPr>
            <a:xfrm>
              <a:off x="49909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45"/>
            <p:cNvSpPr/>
            <p:nvPr userDrawn="1"/>
          </p:nvSpPr>
          <p:spPr>
            <a:xfrm>
              <a:off x="74260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6"/>
            <p:cNvSpPr/>
            <p:nvPr userDrawn="1"/>
          </p:nvSpPr>
          <p:spPr>
            <a:xfrm>
              <a:off x="98611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47"/>
            <p:cNvSpPr/>
            <p:nvPr userDrawn="1"/>
          </p:nvSpPr>
          <p:spPr>
            <a:xfrm>
              <a:off x="122962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48"/>
            <p:cNvSpPr/>
            <p:nvPr userDrawn="1"/>
          </p:nvSpPr>
          <p:spPr>
            <a:xfrm>
              <a:off x="147312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49"/>
            <p:cNvSpPr/>
            <p:nvPr userDrawn="1"/>
          </p:nvSpPr>
          <p:spPr>
            <a:xfrm>
              <a:off x="171663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50"/>
            <p:cNvSpPr/>
            <p:nvPr userDrawn="1"/>
          </p:nvSpPr>
          <p:spPr>
            <a:xfrm>
              <a:off x="196014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51"/>
            <p:cNvSpPr/>
            <p:nvPr userDrawn="1"/>
          </p:nvSpPr>
          <p:spPr>
            <a:xfrm>
              <a:off x="220365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152"/>
            <p:cNvSpPr/>
            <p:nvPr userDrawn="1"/>
          </p:nvSpPr>
          <p:spPr>
            <a:xfrm>
              <a:off x="244716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153"/>
            <p:cNvSpPr/>
            <p:nvPr userDrawn="1"/>
          </p:nvSpPr>
          <p:spPr>
            <a:xfrm>
              <a:off x="269066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154"/>
            <p:cNvSpPr/>
            <p:nvPr userDrawn="1"/>
          </p:nvSpPr>
          <p:spPr>
            <a:xfrm>
              <a:off x="293417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155"/>
            <p:cNvSpPr/>
            <p:nvPr userDrawn="1"/>
          </p:nvSpPr>
          <p:spPr>
            <a:xfrm>
              <a:off x="317768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156"/>
            <p:cNvSpPr/>
            <p:nvPr userDrawn="1"/>
          </p:nvSpPr>
          <p:spPr>
            <a:xfrm>
              <a:off x="342119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157"/>
            <p:cNvSpPr/>
            <p:nvPr userDrawn="1"/>
          </p:nvSpPr>
          <p:spPr>
            <a:xfrm>
              <a:off x="366470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158"/>
            <p:cNvSpPr/>
            <p:nvPr userDrawn="1"/>
          </p:nvSpPr>
          <p:spPr>
            <a:xfrm>
              <a:off x="390820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159"/>
            <p:cNvSpPr/>
            <p:nvPr userDrawn="1"/>
          </p:nvSpPr>
          <p:spPr>
            <a:xfrm>
              <a:off x="415171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160"/>
            <p:cNvSpPr/>
            <p:nvPr userDrawn="1"/>
          </p:nvSpPr>
          <p:spPr>
            <a:xfrm>
              <a:off x="439522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161"/>
            <p:cNvSpPr/>
            <p:nvPr userDrawn="1"/>
          </p:nvSpPr>
          <p:spPr>
            <a:xfrm>
              <a:off x="463873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162"/>
            <p:cNvSpPr/>
            <p:nvPr userDrawn="1"/>
          </p:nvSpPr>
          <p:spPr>
            <a:xfrm>
              <a:off x="488224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163"/>
            <p:cNvSpPr/>
            <p:nvPr userDrawn="1"/>
          </p:nvSpPr>
          <p:spPr>
            <a:xfrm>
              <a:off x="512574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164"/>
            <p:cNvSpPr/>
            <p:nvPr userDrawn="1"/>
          </p:nvSpPr>
          <p:spPr>
            <a:xfrm>
              <a:off x="536925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165"/>
            <p:cNvSpPr/>
            <p:nvPr userDrawn="1"/>
          </p:nvSpPr>
          <p:spPr>
            <a:xfrm>
              <a:off x="561276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166"/>
            <p:cNvSpPr/>
            <p:nvPr userDrawn="1"/>
          </p:nvSpPr>
          <p:spPr>
            <a:xfrm>
              <a:off x="585627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167"/>
            <p:cNvSpPr/>
            <p:nvPr userDrawn="1"/>
          </p:nvSpPr>
          <p:spPr>
            <a:xfrm>
              <a:off x="609978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168"/>
            <p:cNvSpPr/>
            <p:nvPr userDrawn="1"/>
          </p:nvSpPr>
          <p:spPr>
            <a:xfrm>
              <a:off x="634328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169"/>
            <p:cNvSpPr/>
            <p:nvPr userDrawn="1"/>
          </p:nvSpPr>
          <p:spPr>
            <a:xfrm>
              <a:off x="658679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170"/>
            <p:cNvSpPr/>
            <p:nvPr userDrawn="1"/>
          </p:nvSpPr>
          <p:spPr>
            <a:xfrm>
              <a:off x="683030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171"/>
            <p:cNvSpPr/>
            <p:nvPr userDrawn="1"/>
          </p:nvSpPr>
          <p:spPr>
            <a:xfrm>
              <a:off x="707381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172"/>
            <p:cNvSpPr/>
            <p:nvPr userDrawn="1"/>
          </p:nvSpPr>
          <p:spPr>
            <a:xfrm>
              <a:off x="7317320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173"/>
            <p:cNvSpPr/>
            <p:nvPr userDrawn="1"/>
          </p:nvSpPr>
          <p:spPr>
            <a:xfrm>
              <a:off x="7560828" y="16033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174"/>
            <p:cNvSpPr/>
            <p:nvPr userDrawn="1"/>
          </p:nvSpPr>
          <p:spPr>
            <a:xfrm>
              <a:off x="7804336" y="16033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175"/>
            <p:cNvSpPr/>
            <p:nvPr userDrawn="1"/>
          </p:nvSpPr>
          <p:spPr>
            <a:xfrm>
              <a:off x="8047844" y="16033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176"/>
            <p:cNvSpPr/>
            <p:nvPr userDrawn="1"/>
          </p:nvSpPr>
          <p:spPr>
            <a:xfrm>
              <a:off x="8291352" y="16033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177"/>
            <p:cNvSpPr/>
            <p:nvPr userDrawn="1"/>
          </p:nvSpPr>
          <p:spPr>
            <a:xfrm>
              <a:off x="8534873" y="16033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Title 15"/>
          <p:cNvSpPr>
            <a:spLocks noGrp="1"/>
          </p:cNvSpPr>
          <p:nvPr>
            <p:ph type="title" hasCustomPrompt="1"/>
          </p:nvPr>
        </p:nvSpPr>
        <p:spPr>
          <a:xfrm>
            <a:off x="333374" y="1654151"/>
            <a:ext cx="4239689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>
              <a:defRPr sz="21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48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94592" y="2086505"/>
            <a:ext cx="3517253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200" baseline="0">
                <a:solidFill>
                  <a:srgbClr val="86A13A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Subtitle Presentation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641288" y="3058278"/>
            <a:ext cx="1593134" cy="148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lnSpc>
                <a:spcPts val="1275"/>
              </a:lnSpc>
              <a:buNone/>
              <a:defRPr sz="800">
                <a:solidFill>
                  <a:srgbClr val="86A13A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Role</a:t>
            </a:r>
          </a:p>
        </p:txBody>
      </p:sp>
      <p:sp>
        <p:nvSpPr>
          <p:cNvPr id="50" name="Rounded Rectangle 4"/>
          <p:cNvSpPr/>
          <p:nvPr userDrawn="1"/>
        </p:nvSpPr>
        <p:spPr>
          <a:xfrm>
            <a:off x="1044888" y="2600121"/>
            <a:ext cx="2785934" cy="366712"/>
          </a:xfrm>
          <a:prstGeom prst="roundRect">
            <a:avLst>
              <a:gd name="adj" fmla="val 3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 noProof="0">
              <a:latin typeface="+mj-lt"/>
            </a:endParaRPr>
          </a:p>
        </p:txBody>
      </p:sp>
      <p:sp>
        <p:nvSpPr>
          <p:cNvPr id="5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1044889" y="2689990"/>
            <a:ext cx="278593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 Surname</a:t>
            </a:r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8122" y="3403331"/>
            <a:ext cx="4219467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 | Date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342357" y="4057940"/>
            <a:ext cx="4046624" cy="769441"/>
            <a:chOff x="342357" y="4057940"/>
            <a:chExt cx="4046624" cy="769441"/>
          </a:xfrm>
        </p:grpSpPr>
        <p:sp>
          <p:nvSpPr>
            <p:cNvPr id="54" name="Rectangle 53"/>
            <p:cNvSpPr/>
            <p:nvPr userDrawn="1"/>
          </p:nvSpPr>
          <p:spPr>
            <a:xfrm>
              <a:off x="1457301" y="4057940"/>
              <a:ext cx="293168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>
                  <a:solidFill>
                    <a:srgbClr val="003299"/>
                  </a:solidFill>
                </a:rPr>
                <a:t>This project has received funding from the European Union’s Horizon 2020 research and innovation programme under grant agreement No 731155.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7" y="4072039"/>
              <a:ext cx="1121069" cy="747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7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diagon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38125" y="808038"/>
            <a:ext cx="2219080" cy="261593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390857" y="808038"/>
            <a:ext cx="2219080" cy="261593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43589" y="808038"/>
            <a:ext cx="2219080" cy="261593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96320" y="808038"/>
            <a:ext cx="2219080" cy="261593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21" name="Rettangolo 14"/>
          <p:cNvSpPr/>
          <p:nvPr userDrawn="1"/>
        </p:nvSpPr>
        <p:spPr>
          <a:xfrm>
            <a:off x="237583" y="586906"/>
            <a:ext cx="180000" cy="72000"/>
          </a:xfrm>
          <a:prstGeom prst="rect">
            <a:avLst/>
          </a:prstGeom>
          <a:solidFill>
            <a:srgbClr val="1E3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15"/>
          <p:cNvSpPr/>
          <p:nvPr userDrawn="1"/>
        </p:nvSpPr>
        <p:spPr>
          <a:xfrm>
            <a:off x="481091" y="586906"/>
            <a:ext cx="180000" cy="72000"/>
          </a:xfrm>
          <a:prstGeom prst="rect">
            <a:avLst/>
          </a:prstGeom>
          <a:solidFill>
            <a:srgbClr val="86A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16"/>
          <p:cNvSpPr/>
          <p:nvPr userDrawn="1"/>
        </p:nvSpPr>
        <p:spPr>
          <a:xfrm>
            <a:off x="724599" y="586906"/>
            <a:ext cx="180000" cy="72000"/>
          </a:xfrm>
          <a:prstGeom prst="rect">
            <a:avLst/>
          </a:prstGeom>
          <a:solidFill>
            <a:srgbClr val="C7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17"/>
          <p:cNvSpPr/>
          <p:nvPr userDrawn="1"/>
        </p:nvSpPr>
        <p:spPr>
          <a:xfrm>
            <a:off x="968107" y="586906"/>
            <a:ext cx="180000" cy="72000"/>
          </a:xfrm>
          <a:prstGeom prst="rect">
            <a:avLst/>
          </a:prstGeom>
          <a:solidFill>
            <a:srgbClr val="D98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18"/>
          <p:cNvSpPr/>
          <p:nvPr userDrawn="1"/>
        </p:nvSpPr>
        <p:spPr>
          <a:xfrm>
            <a:off x="1211615" y="586906"/>
            <a:ext cx="180000" cy="72000"/>
          </a:xfrm>
          <a:prstGeom prst="rect">
            <a:avLst/>
          </a:prstGeom>
          <a:solidFill>
            <a:srgbClr val="F2D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18"/>
          <p:cNvCxnSpPr/>
          <p:nvPr userDrawn="1"/>
        </p:nvCxnSpPr>
        <p:spPr>
          <a:xfrm>
            <a:off x="238123" y="3419475"/>
            <a:ext cx="6882" cy="1358518"/>
          </a:xfrm>
          <a:prstGeom prst="line">
            <a:avLst/>
          </a:prstGeom>
          <a:ln w="19050" cmpd="sng">
            <a:solidFill>
              <a:srgbClr val="C73937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 userDrawn="1"/>
        </p:nvCxnSpPr>
        <p:spPr>
          <a:xfrm>
            <a:off x="2390773" y="3419475"/>
            <a:ext cx="6882" cy="1358518"/>
          </a:xfrm>
          <a:prstGeom prst="line">
            <a:avLst/>
          </a:prstGeom>
          <a:ln w="19050" cmpd="sng">
            <a:solidFill>
              <a:srgbClr val="D98935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/>
          <p:cNvCxnSpPr/>
          <p:nvPr userDrawn="1"/>
        </p:nvCxnSpPr>
        <p:spPr>
          <a:xfrm>
            <a:off x="4565118" y="3419475"/>
            <a:ext cx="6882" cy="1358518"/>
          </a:xfrm>
          <a:prstGeom prst="line">
            <a:avLst/>
          </a:prstGeom>
          <a:ln w="19050" cmpd="sng">
            <a:solidFill>
              <a:srgbClr val="F2D05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/>
          <p:cNvCxnSpPr/>
          <p:nvPr userDrawn="1"/>
        </p:nvCxnSpPr>
        <p:spPr>
          <a:xfrm>
            <a:off x="6717768" y="3419475"/>
            <a:ext cx="6882" cy="1358518"/>
          </a:xfrm>
          <a:prstGeom prst="line">
            <a:avLst/>
          </a:prstGeom>
          <a:ln w="19050" cmpd="sng">
            <a:solidFill>
              <a:srgbClr val="86A13A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39" y="3745307"/>
            <a:ext cx="8664335" cy="4226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400" b="1" cap="none" baseline="0">
                <a:solidFill>
                  <a:srgbClr val="1E3040"/>
                </a:solidFill>
                <a:latin typeface="Arial" panose="020B0604020202020204" pitchFamily="34" charset="0"/>
                <a:ea typeface="Criticized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grpSp>
        <p:nvGrpSpPr>
          <p:cNvPr id="23" name="Gruppo 22"/>
          <p:cNvGrpSpPr/>
          <p:nvPr userDrawn="1"/>
        </p:nvGrpSpPr>
        <p:grpSpPr>
          <a:xfrm>
            <a:off x="237583" y="3587281"/>
            <a:ext cx="1154032" cy="72000"/>
            <a:chOff x="237583" y="586906"/>
            <a:chExt cx="1154032" cy="72000"/>
          </a:xfrm>
        </p:grpSpPr>
        <p:sp>
          <p:nvSpPr>
            <p:cNvPr id="18" name="Rettangolo 17"/>
            <p:cNvSpPr/>
            <p:nvPr userDrawn="1"/>
          </p:nvSpPr>
          <p:spPr>
            <a:xfrm>
              <a:off x="237583" y="586906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 userDrawn="1"/>
          </p:nvSpPr>
          <p:spPr>
            <a:xfrm>
              <a:off x="481091" y="586906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 userDrawn="1"/>
          </p:nvSpPr>
          <p:spPr>
            <a:xfrm>
              <a:off x="724599" y="586906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 userDrawn="1"/>
          </p:nvSpPr>
          <p:spPr>
            <a:xfrm>
              <a:off x="968107" y="586906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 userDrawn="1"/>
          </p:nvSpPr>
          <p:spPr>
            <a:xfrm>
              <a:off x="1211615" y="586906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/>
              <a:t>Location, DD/MM/YYYY</a:t>
            </a:r>
          </a:p>
        </p:txBody>
      </p:sp>
      <p:pic>
        <p:nvPicPr>
          <p:cNvPr id="17" name="Segnaposto immagine 10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19" y="-1"/>
            <a:ext cx="502618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23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39" y="3745307"/>
            <a:ext cx="8664335" cy="4226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400" b="1" cap="none" baseline="0">
                <a:solidFill>
                  <a:srgbClr val="1E3040"/>
                </a:solidFill>
                <a:latin typeface="Arial" panose="020B0604020202020204" pitchFamily="34" charset="0"/>
                <a:ea typeface="Criticized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grpSp>
        <p:nvGrpSpPr>
          <p:cNvPr id="23" name="Gruppo 22"/>
          <p:cNvGrpSpPr/>
          <p:nvPr userDrawn="1"/>
        </p:nvGrpSpPr>
        <p:grpSpPr>
          <a:xfrm>
            <a:off x="237583" y="3587281"/>
            <a:ext cx="1154032" cy="72000"/>
            <a:chOff x="237583" y="586906"/>
            <a:chExt cx="1154032" cy="72000"/>
          </a:xfrm>
        </p:grpSpPr>
        <p:sp>
          <p:nvSpPr>
            <p:cNvPr id="18" name="Rettangolo 17"/>
            <p:cNvSpPr/>
            <p:nvPr userDrawn="1"/>
          </p:nvSpPr>
          <p:spPr>
            <a:xfrm>
              <a:off x="237583" y="586906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 userDrawn="1"/>
          </p:nvSpPr>
          <p:spPr>
            <a:xfrm>
              <a:off x="481091" y="586906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 userDrawn="1"/>
          </p:nvSpPr>
          <p:spPr>
            <a:xfrm>
              <a:off x="724599" y="586906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 userDrawn="1"/>
          </p:nvSpPr>
          <p:spPr>
            <a:xfrm>
              <a:off x="968107" y="586906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 userDrawn="1"/>
          </p:nvSpPr>
          <p:spPr>
            <a:xfrm>
              <a:off x="1211615" y="586906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/>
              <a:t>Location, DD/MM/YYYY</a:t>
            </a:r>
          </a:p>
        </p:txBody>
      </p:sp>
      <p:pic>
        <p:nvPicPr>
          <p:cNvPr id="17" name="Segnaposto immagine 10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12" y="-1"/>
            <a:ext cx="5003995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44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0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50" y="1"/>
            <a:ext cx="5026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39" y="163907"/>
            <a:ext cx="8664335" cy="4226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400" b="1" cap="none" baseline="0">
                <a:solidFill>
                  <a:srgbClr val="1E3040"/>
                </a:solidFill>
                <a:latin typeface="Arial" panose="020B0604020202020204" pitchFamily="34" charset="0"/>
                <a:ea typeface="Criticized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Rettangolo 10"/>
          <p:cNvSpPr/>
          <p:nvPr userDrawn="1"/>
        </p:nvSpPr>
        <p:spPr>
          <a:xfrm>
            <a:off x="237583" y="586906"/>
            <a:ext cx="180000" cy="72000"/>
          </a:xfrm>
          <a:prstGeom prst="rect">
            <a:avLst/>
          </a:prstGeom>
          <a:solidFill>
            <a:srgbClr val="1E3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 userDrawn="1"/>
        </p:nvSpPr>
        <p:spPr>
          <a:xfrm>
            <a:off x="481091" y="586906"/>
            <a:ext cx="180000" cy="72000"/>
          </a:xfrm>
          <a:prstGeom prst="rect">
            <a:avLst/>
          </a:prstGeom>
          <a:solidFill>
            <a:srgbClr val="86A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 userDrawn="1"/>
        </p:nvSpPr>
        <p:spPr>
          <a:xfrm>
            <a:off x="724599" y="586906"/>
            <a:ext cx="180000" cy="72000"/>
          </a:xfrm>
          <a:prstGeom prst="rect">
            <a:avLst/>
          </a:prstGeom>
          <a:solidFill>
            <a:srgbClr val="C7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 userDrawn="1"/>
        </p:nvSpPr>
        <p:spPr>
          <a:xfrm>
            <a:off x="968107" y="586906"/>
            <a:ext cx="180000" cy="72000"/>
          </a:xfrm>
          <a:prstGeom prst="rect">
            <a:avLst/>
          </a:prstGeom>
          <a:solidFill>
            <a:srgbClr val="D98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 userDrawn="1"/>
        </p:nvSpPr>
        <p:spPr>
          <a:xfrm>
            <a:off x="1211615" y="586906"/>
            <a:ext cx="180000" cy="72000"/>
          </a:xfrm>
          <a:prstGeom prst="rect">
            <a:avLst/>
          </a:prstGeom>
          <a:solidFill>
            <a:srgbClr val="F2D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38" y="178241"/>
            <a:ext cx="2274658" cy="1442705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595" y="4191752"/>
            <a:ext cx="4280178" cy="920500"/>
            <a:chOff x="19595" y="4191752"/>
            <a:chExt cx="4280178" cy="9205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368093" y="4191752"/>
              <a:ext cx="293168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>
                  <a:solidFill>
                    <a:srgbClr val="003299"/>
                  </a:solidFill>
                </a:rPr>
                <a:t>This project has received funding from the European Union’s Horizon 2020 research and innovation programme under grant agreement No 731155.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9595" y="4494257"/>
              <a:ext cx="1382750" cy="617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49" y="4205851"/>
              <a:ext cx="1121069" cy="747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3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8124" y="723900"/>
            <a:ext cx="8782051" cy="3924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59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8124" y="942974"/>
            <a:ext cx="8782051" cy="37242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241539" y="712788"/>
            <a:ext cx="86643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200" b="1" cap="none" baseline="0">
                <a:solidFill>
                  <a:srgbClr val="C73937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772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8125" y="723900"/>
            <a:ext cx="4320000" cy="396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95825" y="723900"/>
            <a:ext cx="43200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8125" y="981074"/>
            <a:ext cx="4320000" cy="3702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95825" y="981074"/>
            <a:ext cx="4320000" cy="3702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9" name="Segnaposto contenuto 2"/>
          <p:cNvSpPr>
            <a:spLocks noGrp="1"/>
          </p:cNvSpPr>
          <p:nvPr>
            <p:ph idx="15" hasCustomPrompt="1"/>
          </p:nvPr>
        </p:nvSpPr>
        <p:spPr>
          <a:xfrm>
            <a:off x="241540" y="733425"/>
            <a:ext cx="433998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200" b="1" cap="none" baseline="0">
                <a:solidFill>
                  <a:srgbClr val="C73937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/>
              <a:t>SUBTITLE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6" hasCustomPrompt="1"/>
          </p:nvPr>
        </p:nvSpPr>
        <p:spPr>
          <a:xfrm>
            <a:off x="4718290" y="733425"/>
            <a:ext cx="43114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Clr>
                <a:srgbClr val="0079C1"/>
              </a:buClr>
              <a:buFont typeface="Arial" panose="020B0604020202020204" pitchFamily="34" charset="0"/>
              <a:buNone/>
              <a:defRPr sz="1200" b="1" cap="none" baseline="0">
                <a:solidFill>
                  <a:srgbClr val="C73937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79C1"/>
              </a:buClr>
              <a:buFont typeface="Segoe UI" panose="020B0502040204020203" pitchFamily="34" charset="0"/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Clr>
                <a:srgbClr val="0079C1"/>
              </a:buClr>
              <a:buFont typeface="Segoe UI" panose="020B0502040204020203" pitchFamily="34" charset="0"/>
              <a:buNone/>
              <a:defRPr lang="it-IT" sz="2200" kern="1200" noProof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Clr>
                <a:srgbClr val="0079C1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Clr>
                <a:srgbClr val="0079C1"/>
              </a:buClr>
              <a:buFont typeface="Segoe UI" panose="020B0502040204020203" pitchFamily="34" charset="0"/>
              <a:buNone/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0349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8125" y="723900"/>
            <a:ext cx="4320000" cy="396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724401" y="0"/>
            <a:ext cx="4419600" cy="51435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482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62325" y="723900"/>
            <a:ext cx="5676900" cy="396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8699" y="723900"/>
            <a:ext cx="3117785" cy="3895725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306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olo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28699" y="807704"/>
            <a:ext cx="1409601" cy="178787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237583" y="586906"/>
            <a:ext cx="180000" cy="72000"/>
          </a:xfrm>
          <a:prstGeom prst="rect">
            <a:avLst/>
          </a:prstGeom>
          <a:solidFill>
            <a:srgbClr val="1E3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 userDrawn="1"/>
        </p:nvSpPr>
        <p:spPr>
          <a:xfrm>
            <a:off x="481091" y="586906"/>
            <a:ext cx="180000" cy="72000"/>
          </a:xfrm>
          <a:prstGeom prst="rect">
            <a:avLst/>
          </a:prstGeom>
          <a:solidFill>
            <a:srgbClr val="86A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 userDrawn="1"/>
        </p:nvSpPr>
        <p:spPr>
          <a:xfrm>
            <a:off x="724599" y="586906"/>
            <a:ext cx="180000" cy="72000"/>
          </a:xfrm>
          <a:prstGeom prst="rect">
            <a:avLst/>
          </a:prstGeom>
          <a:solidFill>
            <a:srgbClr val="C7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 userDrawn="1"/>
        </p:nvSpPr>
        <p:spPr>
          <a:xfrm>
            <a:off x="968107" y="586906"/>
            <a:ext cx="180000" cy="72000"/>
          </a:xfrm>
          <a:prstGeom prst="rect">
            <a:avLst/>
          </a:prstGeom>
          <a:solidFill>
            <a:srgbClr val="D98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 userDrawn="1"/>
        </p:nvSpPr>
        <p:spPr>
          <a:xfrm>
            <a:off x="1211615" y="586906"/>
            <a:ext cx="180000" cy="72000"/>
          </a:xfrm>
          <a:prstGeom prst="rect">
            <a:avLst/>
          </a:prstGeom>
          <a:solidFill>
            <a:srgbClr val="F2D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"/>
          <p:cNvSpPr/>
          <p:nvPr userDrawn="1"/>
        </p:nvSpPr>
        <p:spPr>
          <a:xfrm>
            <a:off x="1638300" y="807042"/>
            <a:ext cx="2828925" cy="1789200"/>
          </a:xfrm>
          <a:prstGeom prst="rect">
            <a:avLst/>
          </a:prstGeom>
          <a:solidFill>
            <a:srgbClr val="C7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8699" y="2846054"/>
            <a:ext cx="1409601" cy="178787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Rettangolo 21"/>
          <p:cNvSpPr/>
          <p:nvPr userDrawn="1"/>
        </p:nvSpPr>
        <p:spPr>
          <a:xfrm>
            <a:off x="1638300" y="2845392"/>
            <a:ext cx="2828925" cy="1789200"/>
          </a:xfrm>
          <a:prstGeom prst="rect">
            <a:avLst/>
          </a:prstGeom>
          <a:solidFill>
            <a:srgbClr val="1E3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38794" y="807704"/>
            <a:ext cx="1409601" cy="178787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ttangolo 23"/>
          <p:cNvSpPr/>
          <p:nvPr userDrawn="1"/>
        </p:nvSpPr>
        <p:spPr>
          <a:xfrm>
            <a:off x="6048395" y="807042"/>
            <a:ext cx="2828925" cy="1789200"/>
          </a:xfrm>
          <a:prstGeom prst="rect">
            <a:avLst/>
          </a:prstGeom>
          <a:solidFill>
            <a:srgbClr val="D98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638794" y="2846054"/>
            <a:ext cx="1409601" cy="178787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Rettangolo 25"/>
          <p:cNvSpPr/>
          <p:nvPr userDrawn="1"/>
        </p:nvSpPr>
        <p:spPr>
          <a:xfrm>
            <a:off x="6048395" y="2845392"/>
            <a:ext cx="2828925" cy="1789200"/>
          </a:xfrm>
          <a:prstGeom prst="rect">
            <a:avLst/>
          </a:prstGeom>
          <a:solidFill>
            <a:srgbClr val="86A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3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olored 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Location, DD/MM/YYYY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36360" y="1217613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466315" y="1217613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96270" y="1217613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926226" y="1217613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sp>
      <p:cxnSp>
        <p:nvCxnSpPr>
          <p:cNvPr id="12" name="Straight Connector 18"/>
          <p:cNvCxnSpPr/>
          <p:nvPr userDrawn="1"/>
        </p:nvCxnSpPr>
        <p:spPr>
          <a:xfrm>
            <a:off x="224092" y="3344181"/>
            <a:ext cx="1946825" cy="0"/>
          </a:xfrm>
          <a:prstGeom prst="line">
            <a:avLst/>
          </a:prstGeom>
          <a:ln w="19050" cmpd="sng">
            <a:solidFill>
              <a:srgbClr val="C73937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 userDrawn="1"/>
        </p:nvCxnSpPr>
        <p:spPr>
          <a:xfrm>
            <a:off x="2454047" y="3344181"/>
            <a:ext cx="1946825" cy="0"/>
          </a:xfrm>
          <a:prstGeom prst="line">
            <a:avLst/>
          </a:prstGeom>
          <a:ln w="19050" cmpd="sng">
            <a:solidFill>
              <a:srgbClr val="D98935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/>
          <p:cNvCxnSpPr/>
          <p:nvPr userDrawn="1"/>
        </p:nvCxnSpPr>
        <p:spPr>
          <a:xfrm>
            <a:off x="4684002" y="3344181"/>
            <a:ext cx="1946825" cy="0"/>
          </a:xfrm>
          <a:prstGeom prst="line">
            <a:avLst/>
          </a:prstGeom>
          <a:ln w="19050" cmpd="sng">
            <a:solidFill>
              <a:srgbClr val="F2D05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/>
          <p:cNvCxnSpPr/>
          <p:nvPr userDrawn="1"/>
        </p:nvCxnSpPr>
        <p:spPr>
          <a:xfrm>
            <a:off x="6913958" y="3344181"/>
            <a:ext cx="1946825" cy="0"/>
          </a:xfrm>
          <a:prstGeom prst="line">
            <a:avLst/>
          </a:prstGeom>
          <a:ln w="19050" cmpd="sng">
            <a:solidFill>
              <a:srgbClr val="86A13A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50" y="206375"/>
            <a:ext cx="8905875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83" y="733425"/>
            <a:ext cx="8792117" cy="39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4808" y="4745269"/>
            <a:ext cx="154221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1E3040"/>
                </a:solidFill>
              </a:defRPr>
            </a:lvl1pPr>
          </a:lstStyle>
          <a:p>
            <a:r>
              <a:rPr lang="it-IT"/>
              <a:t>Location, DD/MM/YYYY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599" y="4745269"/>
            <a:ext cx="442912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1E3040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1874" y="4745269"/>
            <a:ext cx="16668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1E3040"/>
                </a:solidFill>
              </a:defRPr>
            </a:lvl1pPr>
          </a:lstStyle>
          <a:p>
            <a:fld id="{D660C72A-7C84-4E59-BAB5-166C006BB930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23"/>
          <p:cNvSpPr/>
          <p:nvPr userDrawn="1"/>
        </p:nvSpPr>
        <p:spPr>
          <a:xfrm>
            <a:off x="237583" y="586906"/>
            <a:ext cx="180000" cy="72000"/>
          </a:xfrm>
          <a:prstGeom prst="rect">
            <a:avLst/>
          </a:prstGeom>
          <a:solidFill>
            <a:srgbClr val="1E3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24"/>
          <p:cNvSpPr/>
          <p:nvPr userDrawn="1"/>
        </p:nvSpPr>
        <p:spPr>
          <a:xfrm>
            <a:off x="481091" y="586906"/>
            <a:ext cx="180000" cy="72000"/>
          </a:xfrm>
          <a:prstGeom prst="rect">
            <a:avLst/>
          </a:prstGeom>
          <a:solidFill>
            <a:srgbClr val="86A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25"/>
          <p:cNvSpPr/>
          <p:nvPr userDrawn="1"/>
        </p:nvSpPr>
        <p:spPr>
          <a:xfrm>
            <a:off x="724599" y="586906"/>
            <a:ext cx="180000" cy="72000"/>
          </a:xfrm>
          <a:prstGeom prst="rect">
            <a:avLst/>
          </a:prstGeom>
          <a:solidFill>
            <a:srgbClr val="C7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26"/>
          <p:cNvSpPr/>
          <p:nvPr userDrawn="1"/>
        </p:nvSpPr>
        <p:spPr>
          <a:xfrm>
            <a:off x="968107" y="586906"/>
            <a:ext cx="180000" cy="72000"/>
          </a:xfrm>
          <a:prstGeom prst="rect">
            <a:avLst/>
          </a:prstGeom>
          <a:solidFill>
            <a:srgbClr val="D98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27"/>
          <p:cNvSpPr/>
          <p:nvPr userDrawn="1"/>
        </p:nvSpPr>
        <p:spPr>
          <a:xfrm>
            <a:off x="1211615" y="586906"/>
            <a:ext cx="180000" cy="72000"/>
          </a:xfrm>
          <a:prstGeom prst="rect">
            <a:avLst/>
          </a:prstGeom>
          <a:solidFill>
            <a:srgbClr val="F2D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7462858" y="4846587"/>
            <a:ext cx="1154032" cy="72000"/>
            <a:chOff x="7462858" y="4920688"/>
            <a:chExt cx="1154032" cy="72000"/>
          </a:xfrm>
        </p:grpSpPr>
        <p:sp>
          <p:nvSpPr>
            <p:cNvPr id="12" name="Rettangolo 59"/>
            <p:cNvSpPr/>
            <p:nvPr userDrawn="1"/>
          </p:nvSpPr>
          <p:spPr>
            <a:xfrm>
              <a:off x="7462858" y="4920688"/>
              <a:ext cx="180000" cy="72000"/>
            </a:xfrm>
            <a:prstGeom prst="rect">
              <a:avLst/>
            </a:prstGeom>
            <a:solidFill>
              <a:srgbClr val="1E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60"/>
            <p:cNvSpPr/>
            <p:nvPr userDrawn="1"/>
          </p:nvSpPr>
          <p:spPr>
            <a:xfrm>
              <a:off x="7706366" y="4920688"/>
              <a:ext cx="180000" cy="72000"/>
            </a:xfrm>
            <a:prstGeom prst="rect">
              <a:avLst/>
            </a:prstGeom>
            <a:solidFill>
              <a:srgbClr val="86A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61"/>
            <p:cNvSpPr/>
            <p:nvPr userDrawn="1"/>
          </p:nvSpPr>
          <p:spPr>
            <a:xfrm>
              <a:off x="7949874" y="4920688"/>
              <a:ext cx="180000" cy="72000"/>
            </a:xfrm>
            <a:prstGeom prst="rect">
              <a:avLst/>
            </a:prstGeom>
            <a:solidFill>
              <a:srgbClr val="C73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62"/>
            <p:cNvSpPr/>
            <p:nvPr userDrawn="1"/>
          </p:nvSpPr>
          <p:spPr>
            <a:xfrm>
              <a:off x="8193382" y="4920688"/>
              <a:ext cx="180000" cy="72000"/>
            </a:xfrm>
            <a:prstGeom prst="rect">
              <a:avLst/>
            </a:prstGeom>
            <a:solidFill>
              <a:srgbClr val="D98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63"/>
            <p:cNvSpPr/>
            <p:nvPr userDrawn="1"/>
          </p:nvSpPr>
          <p:spPr>
            <a:xfrm>
              <a:off x="8436890" y="4920688"/>
              <a:ext cx="180000" cy="72000"/>
            </a:xfrm>
            <a:prstGeom prst="rect">
              <a:avLst/>
            </a:prstGeom>
            <a:solidFill>
              <a:srgbClr val="F2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9" name="Immagine 17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3" y="4733889"/>
            <a:ext cx="1022745" cy="3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9" r:id="rId12"/>
    <p:sldLayoutId id="2147483676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it-IT" sz="2400" b="1" kern="1200" cap="none" baseline="0" dirty="0">
          <a:solidFill>
            <a:srgbClr val="1E304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60000" algn="l" defTabSz="914400" rtl="0" eaLnBrk="1" latinLnBrk="0" hangingPunct="1">
        <a:spcBef>
          <a:spcPct val="20000"/>
        </a:spcBef>
        <a:buClr>
          <a:srgbClr val="C73937"/>
        </a:buClr>
        <a:buFont typeface="Arial" panose="020B0604020202020204" pitchFamily="34" charset="0"/>
        <a:buChar char="•"/>
        <a:tabLst>
          <a:tab pos="176213" algn="l"/>
        </a:tabLst>
        <a:defRPr 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360000" algn="l" defTabSz="914400" rtl="0" eaLnBrk="1" latinLnBrk="0" hangingPunct="1">
        <a:spcBef>
          <a:spcPct val="20000"/>
        </a:spcBef>
        <a:buClr>
          <a:srgbClr val="C73937"/>
        </a:buClr>
        <a:buFont typeface="Arial" panose="020B0604020202020204" pitchFamily="34" charset="0"/>
        <a:buChar char="–"/>
        <a:tabLst>
          <a:tab pos="176213" algn="l"/>
        </a:tabLst>
        <a:defRPr 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360000" algn="l" defTabSz="914400" rtl="0" eaLnBrk="1" latinLnBrk="0" hangingPunct="1">
        <a:spcBef>
          <a:spcPct val="20000"/>
        </a:spcBef>
        <a:buClr>
          <a:srgbClr val="C73937"/>
        </a:buClr>
        <a:buFont typeface="Arial" panose="020B0604020202020204" pitchFamily="34" charset="0"/>
        <a:buChar char="•"/>
        <a:tabLst>
          <a:tab pos="176213" algn="l"/>
        </a:tabLst>
        <a:defRPr 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360000" algn="l" defTabSz="914400" rtl="0" eaLnBrk="1" latinLnBrk="0" hangingPunct="1">
        <a:spcBef>
          <a:spcPct val="20000"/>
        </a:spcBef>
        <a:buClr>
          <a:srgbClr val="C73937"/>
        </a:buClr>
        <a:buFont typeface="Arial" panose="020B0604020202020204" pitchFamily="34" charset="0"/>
        <a:buChar char="–"/>
        <a:tabLst>
          <a:tab pos="176213" algn="l"/>
        </a:tabLst>
        <a:defRPr 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360000" algn="l" defTabSz="914400" rtl="0" eaLnBrk="1" latinLnBrk="0" hangingPunct="1">
        <a:spcBef>
          <a:spcPct val="20000"/>
        </a:spcBef>
        <a:buClr>
          <a:srgbClr val="C73937"/>
        </a:buClr>
        <a:buFont typeface="Arial" panose="020B0604020202020204" pitchFamily="34" charset="0"/>
        <a:buChar char="»"/>
        <a:tabLst>
          <a:tab pos="176213" algn="l"/>
        </a:tabLst>
        <a:defRPr lang="it-IT" sz="16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eo.ferraris@linksfoundation.com" TargetMode="External"/><Relationship Id="rId2" Type="http://schemas.openxmlformats.org/officeDocument/2006/relationships/hyperlink" Target="https://twitter.com/ferraris_mat7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innodev.ismb.it/" TargetMode="External"/><Relationship Id="rId4" Type="http://schemas.openxmlformats.org/officeDocument/2006/relationships/hyperlink" Target="mailto:ferraris@ismb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3374" y="1654151"/>
            <a:ext cx="4381501" cy="323165"/>
          </a:xfrm>
        </p:spPr>
        <p:txBody>
          <a:bodyPr/>
          <a:lstStyle/>
          <a:p>
            <a:r>
              <a:rPr lang="en-GB" dirty="0"/>
              <a:t>WP5 – Economic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94592" y="2091829"/>
            <a:ext cx="3517253" cy="369332"/>
          </a:xfrm>
        </p:spPr>
        <p:txBody>
          <a:bodyPr/>
          <a:lstStyle/>
          <a:p>
            <a:r>
              <a:rPr lang="en-GB" dirty="0"/>
              <a:t>T5.2. – DSF Interoperability with 3</a:t>
            </a:r>
            <a:r>
              <a:rPr lang="en-GB" baseline="30000" dirty="0"/>
              <a:t>rd</a:t>
            </a:r>
            <a:r>
              <a:rPr lang="en-GB" dirty="0"/>
              <a:t> party and DSO system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641288" y="2974922"/>
            <a:ext cx="1593134" cy="315086"/>
          </a:xfrm>
        </p:spPr>
        <p:txBody>
          <a:bodyPr/>
          <a:lstStyle/>
          <a:p>
            <a:r>
              <a:rPr lang="en-GB" dirty="0"/>
              <a:t>LINKS – Innovation Development Senior Business Analyst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Matteo Ferraris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GB" dirty="0"/>
              <a:t>Skive | 27-29 May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14875" y="4745038"/>
            <a:ext cx="4429125" cy="274637"/>
          </a:xfrm>
        </p:spPr>
        <p:txBody>
          <a:bodyPr/>
          <a:lstStyle/>
          <a:p>
            <a:r>
              <a:rPr lang="en-US"/>
              <a:t>Presentation Title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77125" y="4745038"/>
            <a:ext cx="1666875" cy="274637"/>
          </a:xfrm>
        </p:spPr>
        <p:txBody>
          <a:bodyPr/>
          <a:lstStyle/>
          <a:p>
            <a:fld id="{D660C72A-7C84-4E59-BAB5-166C006BB930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22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B4D055-329F-2740-9213-5901BADB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10024"/>
              </p:ext>
            </p:extLst>
          </p:nvPr>
        </p:nvGraphicFramePr>
        <p:xfrm>
          <a:off x="334978" y="1079917"/>
          <a:ext cx="8311080" cy="3535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399">
                  <a:extLst>
                    <a:ext uri="{9D8B030D-6E8A-4147-A177-3AD203B41FA5}">
                      <a16:colId xmlns:a16="http://schemas.microsoft.com/office/drawing/2014/main" val="822826018"/>
                    </a:ext>
                  </a:extLst>
                </a:gridCol>
                <a:gridCol w="927702">
                  <a:extLst>
                    <a:ext uri="{9D8B030D-6E8A-4147-A177-3AD203B41FA5}">
                      <a16:colId xmlns:a16="http://schemas.microsoft.com/office/drawing/2014/main" val="2764820173"/>
                    </a:ext>
                  </a:extLst>
                </a:gridCol>
                <a:gridCol w="1025606">
                  <a:extLst>
                    <a:ext uri="{9D8B030D-6E8A-4147-A177-3AD203B41FA5}">
                      <a16:colId xmlns:a16="http://schemas.microsoft.com/office/drawing/2014/main" val="2140451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737592892"/>
                    </a:ext>
                  </a:extLst>
                </a:gridCol>
                <a:gridCol w="3811508">
                  <a:extLst>
                    <a:ext uri="{9D8B030D-6E8A-4147-A177-3AD203B41FA5}">
                      <a16:colId xmlns:a16="http://schemas.microsoft.com/office/drawing/2014/main" val="3530709546"/>
                    </a:ext>
                  </a:extLst>
                </a:gridCol>
              </a:tblGrid>
              <a:tr h="280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Variable Name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Variable acronym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Professional GUI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Unit of measure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Task Owner (TO) and description of the source of the variable (DES)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682423295"/>
                  </a:ext>
                </a:extLst>
              </a:tr>
              <a:tr h="36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Time frame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</a:t>
                      </a:r>
                      <a:r>
                        <a:rPr lang="en-GB" sz="800" baseline="-25000">
                          <a:effectLst/>
                        </a:rPr>
                        <a:t>Inv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Years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Users/DSF-SE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DSO should decide appropriate time horizon for an investment in grid strengthening and in battery exploitation (e.g., 10, 15, 20 years?)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The timeline should be inserted by the User or, alternatively, automatically by the DSF-SE (t=20 years) if the User does not choose a time frame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438974571"/>
                  </a:ext>
                </a:extLst>
              </a:tr>
              <a:tr h="1645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PV penetration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PV</a:t>
                      </a:r>
                      <a:r>
                        <a:rPr lang="en-GB" sz="800" baseline="-25000">
                          <a:effectLst/>
                        </a:rPr>
                        <a:t>pen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Input from Technical DSF-SE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Percentage (%)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and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kWp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User/DSF-SE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The correspondence between percentage and </a:t>
                      </a:r>
                      <a:r>
                        <a:rPr lang="en-GB" sz="800" dirty="0" err="1">
                          <a:effectLst/>
                        </a:rPr>
                        <a:t>kWp</a:t>
                      </a:r>
                      <a:r>
                        <a:rPr lang="en-GB" sz="800" dirty="0">
                          <a:effectLst/>
                        </a:rPr>
                        <a:t> is provided by Table 10 of D2.4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869018166"/>
                  </a:ext>
                </a:extLst>
              </a:tr>
              <a:tr h="1645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Equivalent PV penetration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PV</a:t>
                      </a:r>
                      <a:r>
                        <a:rPr lang="en-GB" sz="800" baseline="-25000">
                          <a:effectLst/>
                        </a:rPr>
                        <a:t>pen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Input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Percentage (%)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and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</a:rPr>
                        <a:t>kWp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LINKS and ALL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The correspondence between percentage and </a:t>
                      </a:r>
                      <a:r>
                        <a:rPr lang="en-GB" sz="800" dirty="0" err="1">
                          <a:effectLst/>
                        </a:rPr>
                        <a:t>kWp</a:t>
                      </a:r>
                      <a:r>
                        <a:rPr lang="en-GB" sz="800" dirty="0">
                          <a:effectLst/>
                        </a:rPr>
                        <a:t> is provided by Table 10 of D2.4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456306096"/>
                  </a:ext>
                </a:extLst>
              </a:tr>
              <a:tr h="2717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Capital Expenditure for grid strengthening (scenario 0)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CapEx</a:t>
                      </a:r>
                      <a:r>
                        <a:rPr lang="en-GB" sz="800" baseline="-25000">
                          <a:effectLst/>
                        </a:rPr>
                        <a:t>grid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ENIIG, EDYNA,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The main figures are provided internally by S4G partners. For the other values, LINKS built a polynomial regression model to associate for each PV penetration a correspondent figure of cost (Table 10 of D2.4)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97896575"/>
                  </a:ext>
                </a:extLst>
              </a:tr>
              <a:tr h="226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Operational Expenditure for grid strengthening (scenario 0)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OpEx</a:t>
                      </a:r>
                      <a:r>
                        <a:rPr lang="en-GB" sz="800" baseline="-25000">
                          <a:effectLst/>
                        </a:rPr>
                        <a:t>grid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ENIIG, EDYNA (?)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S4G Partners should provide a value of OpEx in terms of percentage of CapEx. As a consequence, we can compute OpEx for every value of PV penetration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2720077325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Capital Expenditure for grid strengthening (scenario 1, 2)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CapEx</a:t>
                      </a:r>
                      <a:r>
                        <a:rPr lang="en-GB" sz="800" baseline="-25000">
                          <a:effectLst/>
                        </a:rPr>
                        <a:t>grid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ENIIG, EDYNA,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Table 10 of D2.4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2336982364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Operational Expenditure for grid strengthening (scenario 1, 2)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OpEx</a:t>
                      </a:r>
                      <a:r>
                        <a:rPr lang="en-GB" sz="800" baseline="-25000">
                          <a:effectLst/>
                        </a:rPr>
                        <a:t>grid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Input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It will be computed automatically based on the new 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90069413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B6A205-FBA4-2F42-9AF5-0CAD0D234E13}"/>
              </a:ext>
            </a:extLst>
          </p:cNvPr>
          <p:cNvSpPr txBox="1"/>
          <p:nvPr/>
        </p:nvSpPr>
        <p:spPr>
          <a:xfrm>
            <a:off x="2978458" y="674703"/>
            <a:ext cx="31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 of </a:t>
            </a:r>
            <a:r>
              <a:rPr lang="it-IT" dirty="0" err="1"/>
              <a:t>variables</a:t>
            </a:r>
            <a:r>
              <a:rPr lang="it-IT" dirty="0"/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1554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B4D055-329F-2740-9213-5901BADB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9751"/>
              </p:ext>
            </p:extLst>
          </p:nvPr>
        </p:nvGraphicFramePr>
        <p:xfrm>
          <a:off x="334978" y="1166859"/>
          <a:ext cx="831108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399">
                  <a:extLst>
                    <a:ext uri="{9D8B030D-6E8A-4147-A177-3AD203B41FA5}">
                      <a16:colId xmlns:a16="http://schemas.microsoft.com/office/drawing/2014/main" val="822826018"/>
                    </a:ext>
                  </a:extLst>
                </a:gridCol>
                <a:gridCol w="927702">
                  <a:extLst>
                    <a:ext uri="{9D8B030D-6E8A-4147-A177-3AD203B41FA5}">
                      <a16:colId xmlns:a16="http://schemas.microsoft.com/office/drawing/2014/main" val="2764820173"/>
                    </a:ext>
                  </a:extLst>
                </a:gridCol>
                <a:gridCol w="1034660">
                  <a:extLst>
                    <a:ext uri="{9D8B030D-6E8A-4147-A177-3AD203B41FA5}">
                      <a16:colId xmlns:a16="http://schemas.microsoft.com/office/drawing/2014/main" val="2140451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737592892"/>
                    </a:ext>
                  </a:extLst>
                </a:gridCol>
                <a:gridCol w="3802454">
                  <a:extLst>
                    <a:ext uri="{9D8B030D-6E8A-4147-A177-3AD203B41FA5}">
                      <a16:colId xmlns:a16="http://schemas.microsoft.com/office/drawing/2014/main" val="3530709546"/>
                    </a:ext>
                  </a:extLst>
                </a:gridCol>
              </a:tblGrid>
              <a:tr h="176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Variable Name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Variable acronym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Professional GUI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Unit of measure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Task Owner (TO) and description of the source of the variable (DES)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682423295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</a:rPr>
                        <a:t>Power Losses (scenario 0)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</a:rPr>
                        <a:t>PwLoss</a:t>
                      </a:r>
                      <a:r>
                        <a:rPr lang="en-GB" sz="800" baseline="-25000" dirty="0" err="1">
                          <a:effectLst/>
                        </a:rPr>
                        <a:t>t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Input from Technical DSF-SE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kWh per year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DSF-SE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It will be computed automatically based on the DSF-SE electric engine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84881987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Power Losses Costs (scenario 0)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PwLoss</a:t>
                      </a:r>
                      <a:r>
                        <a:rPr lang="en-GB" sz="800" baseline="-25000">
                          <a:effectLst/>
                        </a:rPr>
                        <a:t>t </a:t>
                      </a:r>
                      <a:r>
                        <a:rPr lang="en-GB" sz="800">
                          <a:effectLst/>
                        </a:rPr>
                        <a:t>(SC</a:t>
                      </a:r>
                      <a:r>
                        <a:rPr lang="en-GB" sz="800" baseline="-25000">
                          <a:effectLst/>
                        </a:rPr>
                        <a:t>0</a:t>
                      </a:r>
                      <a:r>
                        <a:rPr lang="en-GB" sz="800">
                          <a:effectLst/>
                        </a:rPr>
                        <a:t>)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Euro per year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Current price of energy (Euro per kWh)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555545626"/>
                  </a:ext>
                </a:extLst>
              </a:tr>
              <a:tr h="18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Power Losses (scenario 1, 2)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PwLoss</a:t>
                      </a:r>
                      <a:r>
                        <a:rPr lang="en-GB" sz="800" baseline="-25000">
                          <a:effectLst/>
                        </a:rPr>
                        <a:t>t </a:t>
                      </a:r>
                      <a:r>
                        <a:rPr lang="en-GB" sz="800">
                          <a:effectLst/>
                        </a:rPr>
                        <a:t>(SC</a:t>
                      </a:r>
                      <a:r>
                        <a:rPr lang="en-GB" sz="800" baseline="-25000">
                          <a:effectLst/>
                        </a:rPr>
                        <a:t>1,2</a:t>
                      </a:r>
                      <a:r>
                        <a:rPr lang="en-GB" sz="800">
                          <a:effectLst/>
                        </a:rPr>
                        <a:t>)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kWh per year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DSF-SE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It will be computed automatically based on the DSF-SE electric engine based on the new information after introduction of ESS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4266300668"/>
                  </a:ext>
                </a:extLst>
              </a:tr>
              <a:tr h="5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Battery info: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2254595302"/>
                  </a:ext>
                </a:extLst>
              </a:tr>
              <a:tr h="1811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Operational Mode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</a:t>
                      </a:r>
                      <a:r>
                        <a:rPr lang="en-US" sz="800" baseline="-25000">
                          <a:effectLst/>
                        </a:rPr>
                        <a:t>Expl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Text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DSO, User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This is an information the User insert in the Professional GUI through a drop-down menu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680761971"/>
                  </a:ext>
                </a:extLst>
              </a:tr>
              <a:tr h="271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Type and Size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Type</a:t>
                      </a:r>
                      <a:r>
                        <a:rPr lang="en-GB" sz="800" baseline="-25000">
                          <a:effectLst/>
                        </a:rPr>
                        <a:t>ESS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kWh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DSO, User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This is an information the User insert in the Professional GUI for the technical DSF-SE through a drop-down menu where she can select two or more types of battery (e.g., 12kWh, 70 kWh, etc.)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860761959"/>
                  </a:ext>
                </a:extLst>
              </a:tr>
              <a:tr h="271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 (storage penetration)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</a:rPr>
                        <a:t>ESS</a:t>
                      </a:r>
                      <a:r>
                        <a:rPr lang="en-GB" sz="800" baseline="-25000" dirty="0" err="1">
                          <a:effectLst/>
                        </a:rPr>
                        <a:t>pen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#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DSF-SE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This is an information the User inserts in the Professional GUI for the technical DSF-SE. Through a manual selection in the DSF-SE she can select how many and where to install the storage.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4018589927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Lifetime of battery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</a:t>
                      </a:r>
                      <a:r>
                        <a:rPr lang="en-US" sz="800" baseline="-25000">
                          <a:effectLst/>
                        </a:rPr>
                        <a:t>time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from Technical DSF-SE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# of Years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DSF-SE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This is information technical DSF-SE will compute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759711843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Price of batteries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C(ESS)</a:t>
                      </a:r>
                      <a:r>
                        <a:rPr lang="en-GB" sz="800" baseline="-25000" dirty="0">
                          <a:effectLst/>
                        </a:rPr>
                        <a:t>type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 per kWh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</a:t>
                      </a:r>
                      <a:r>
                        <a:rPr lang="en-GB" sz="800" dirty="0" err="1">
                          <a:effectLst/>
                        </a:rPr>
                        <a:t>LiBAL</a:t>
                      </a:r>
                      <a:r>
                        <a:rPr lang="en-GB" sz="800" dirty="0">
                          <a:effectLst/>
                        </a:rPr>
                        <a:t>,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This information can come from </a:t>
                      </a:r>
                      <a:r>
                        <a:rPr lang="en-GB" sz="800" dirty="0" err="1">
                          <a:effectLst/>
                        </a:rPr>
                        <a:t>LiBAL</a:t>
                      </a:r>
                      <a:r>
                        <a:rPr lang="en-GB" sz="800" dirty="0">
                          <a:effectLst/>
                        </a:rPr>
                        <a:t> inputs or from literature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112254338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A62D6C-8004-9A4A-A12B-9AA74622462C}"/>
              </a:ext>
            </a:extLst>
          </p:cNvPr>
          <p:cNvSpPr txBox="1"/>
          <p:nvPr/>
        </p:nvSpPr>
        <p:spPr>
          <a:xfrm>
            <a:off x="2978457" y="674703"/>
            <a:ext cx="39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 of </a:t>
            </a:r>
            <a:r>
              <a:rPr lang="it-IT" dirty="0" err="1"/>
              <a:t>variables</a:t>
            </a:r>
            <a:r>
              <a:rPr lang="it-IT" dirty="0"/>
              <a:t> of the Model (</a:t>
            </a:r>
            <a:r>
              <a:rPr lang="it-IT" dirty="0" err="1"/>
              <a:t>cont’d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01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B4D055-329F-2740-9213-5901BADB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91712"/>
              </p:ext>
            </p:extLst>
          </p:nvPr>
        </p:nvGraphicFramePr>
        <p:xfrm>
          <a:off x="334978" y="1381754"/>
          <a:ext cx="831108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399">
                  <a:extLst>
                    <a:ext uri="{9D8B030D-6E8A-4147-A177-3AD203B41FA5}">
                      <a16:colId xmlns:a16="http://schemas.microsoft.com/office/drawing/2014/main" val="822826018"/>
                    </a:ext>
                  </a:extLst>
                </a:gridCol>
                <a:gridCol w="927702">
                  <a:extLst>
                    <a:ext uri="{9D8B030D-6E8A-4147-A177-3AD203B41FA5}">
                      <a16:colId xmlns:a16="http://schemas.microsoft.com/office/drawing/2014/main" val="2764820173"/>
                    </a:ext>
                  </a:extLst>
                </a:gridCol>
                <a:gridCol w="1007499">
                  <a:extLst>
                    <a:ext uri="{9D8B030D-6E8A-4147-A177-3AD203B41FA5}">
                      <a16:colId xmlns:a16="http://schemas.microsoft.com/office/drawing/2014/main" val="214045102"/>
                    </a:ext>
                  </a:extLst>
                </a:gridCol>
                <a:gridCol w="769545">
                  <a:extLst>
                    <a:ext uri="{9D8B030D-6E8A-4147-A177-3AD203B41FA5}">
                      <a16:colId xmlns:a16="http://schemas.microsoft.com/office/drawing/2014/main" val="1737592892"/>
                    </a:ext>
                  </a:extLst>
                </a:gridCol>
                <a:gridCol w="3883935">
                  <a:extLst>
                    <a:ext uri="{9D8B030D-6E8A-4147-A177-3AD203B41FA5}">
                      <a16:colId xmlns:a16="http://schemas.microsoft.com/office/drawing/2014/main" val="3530709546"/>
                    </a:ext>
                  </a:extLst>
                </a:gridCol>
              </a:tblGrid>
              <a:tr h="176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Variable Name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Variable acronym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Professional GUI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Unit of measure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Task Owner (TO) and description of the source of the variable (DES)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682423295"/>
                  </a:ext>
                </a:extLst>
              </a:tr>
              <a:tr h="226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PV Equivalent (Scenario 1, 2)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PV</a:t>
                      </a:r>
                      <a:r>
                        <a:rPr lang="en-GB" sz="800" baseline="-25000">
                          <a:effectLst/>
                        </a:rPr>
                        <a:t>eq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Percentage (%)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and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kWp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ALL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The simulation DSF-SE engine will provide </a:t>
                      </a:r>
                      <a:r>
                        <a:rPr lang="en-GB" sz="800" dirty="0" err="1">
                          <a:effectLst/>
                        </a:rPr>
                        <a:t>kWp</a:t>
                      </a:r>
                      <a:r>
                        <a:rPr lang="en-GB" sz="800" dirty="0">
                          <a:effectLst/>
                        </a:rPr>
                        <a:t> of the grid after the introduction of a storage system at sub-station or at residential level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603374104"/>
                  </a:ext>
                </a:extLst>
              </a:tr>
              <a:tr h="109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Cost of capital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i="1" dirty="0">
                          <a:effectLst/>
                        </a:rPr>
                        <a:t>r</a:t>
                      </a:r>
                      <a:endParaRPr lang="it-IT" sz="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Percentage (%)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LINKS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Interest rate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285329174"/>
                  </a:ext>
                </a:extLst>
              </a:tr>
              <a:tr h="181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Trend for batteries pricing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C(ESS)</a:t>
                      </a:r>
                      <a:r>
                        <a:rPr lang="en-GB" sz="800" baseline="-25000" dirty="0">
                          <a:effectLst/>
                        </a:rPr>
                        <a:t>trend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S4G assumption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Percentage (%)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This is based on the literature. LINKS provides an estimation of the future trend for batteries prices in the long run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470448913"/>
                  </a:ext>
                </a:extLst>
              </a:tr>
              <a:tr h="109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Cost of Ownership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TCO</a:t>
                      </a:r>
                      <a:r>
                        <a:rPr lang="en-GB" sz="800" baseline="-25000">
                          <a:effectLst/>
                        </a:rPr>
                        <a:t>i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Output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LINKS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Functional form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175949057"/>
                  </a:ext>
                </a:extLst>
              </a:tr>
              <a:tr h="1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Delta Total Cost of Ownership for different scenarios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sym typeface="Symbol" pitchFamily="2" charset="2"/>
                        </a:rPr>
                        <a:t></a:t>
                      </a:r>
                      <a:r>
                        <a:rPr lang="en-GB" sz="800">
                          <a:effectLst/>
                        </a:rPr>
                        <a:t>TCO</a:t>
                      </a:r>
                      <a:r>
                        <a:rPr lang="en-GB" sz="800" baseline="-25000">
                          <a:effectLst/>
                        </a:rPr>
                        <a:t>i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Output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TO: LINKS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DES: Functional form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3405541601"/>
                  </a:ext>
                </a:extLst>
              </a:tr>
              <a:tr h="109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Incentives/Subsidies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Sub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Output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Euro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TO: LINKS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DES: Functional form</a:t>
                      </a:r>
                      <a:endParaRPr lang="it-IT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08" marR="24408" marT="0" marB="0"/>
                </a:tc>
                <a:extLst>
                  <a:ext uri="{0D108BD9-81ED-4DB2-BD59-A6C34878D82A}">
                    <a16:rowId xmlns:a16="http://schemas.microsoft.com/office/drawing/2014/main" val="247241927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80EB92-9627-EA46-A415-16F19FFAF389}"/>
              </a:ext>
            </a:extLst>
          </p:cNvPr>
          <p:cNvSpPr txBox="1"/>
          <p:nvPr/>
        </p:nvSpPr>
        <p:spPr>
          <a:xfrm>
            <a:off x="2978457" y="674703"/>
            <a:ext cx="39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 of </a:t>
            </a:r>
            <a:r>
              <a:rPr lang="it-IT" dirty="0" err="1"/>
              <a:t>variables</a:t>
            </a:r>
            <a:r>
              <a:rPr lang="it-IT" dirty="0"/>
              <a:t> of the Model (</a:t>
            </a:r>
            <a:r>
              <a:rPr lang="it-IT" dirty="0" err="1"/>
              <a:t>cont’d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628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it-IT" b="1" dirty="0" err="1"/>
              <a:t>Functional</a:t>
            </a:r>
            <a:r>
              <a:rPr lang="it-IT" b="1" dirty="0"/>
              <a:t> Form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Cost</a:t>
            </a:r>
            <a:r>
              <a:rPr lang="it-IT" dirty="0"/>
              <a:t> of </a:t>
            </a:r>
            <a:r>
              <a:rPr lang="it-IT" dirty="0" err="1"/>
              <a:t>Ownership</a:t>
            </a:r>
            <a:r>
              <a:rPr lang="it-IT" dirty="0"/>
              <a:t> (TCO) for DSO</a:t>
            </a:r>
          </a:p>
          <a:p>
            <a:pPr lvl="1"/>
            <a:r>
              <a:rPr lang="it-IT" dirty="0"/>
              <a:t>TCO for the community (DSO + </a:t>
            </a:r>
            <a:r>
              <a:rPr lang="it-IT" dirty="0" err="1"/>
              <a:t>prosumer</a:t>
            </a:r>
            <a:r>
              <a:rPr lang="it-IT" dirty="0"/>
              <a:t>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DF2AF6-5C66-4F4A-BF69-70187BB6D6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884002"/>
            <a:ext cx="6116320" cy="1875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0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sp>
        <p:nvSpPr>
          <p:cNvPr id="9" name="Rectángulo 17">
            <a:extLst>
              <a:ext uri="{FF2B5EF4-FFF2-40B4-BE49-F238E27FC236}">
                <a16:creationId xmlns:a16="http://schemas.microsoft.com/office/drawing/2014/main" id="{7E8D6E5A-F1A4-6948-992E-C1C50F2A658D}"/>
              </a:ext>
            </a:extLst>
          </p:cNvPr>
          <p:cNvSpPr/>
          <p:nvPr/>
        </p:nvSpPr>
        <p:spPr>
          <a:xfrm>
            <a:off x="16982" y="742376"/>
            <a:ext cx="862092" cy="38473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B49B67-F9E7-DB42-A7F3-8A34B10317DC}"/>
              </a:ext>
            </a:extLst>
          </p:cNvPr>
          <p:cNvSpPr txBox="1"/>
          <p:nvPr/>
        </p:nvSpPr>
        <p:spPr>
          <a:xfrm>
            <a:off x="75166" y="2387084"/>
            <a:ext cx="74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TCO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C766DE0-C8CA-114C-BE76-5A970A2B93AA}"/>
                  </a:ext>
                </a:extLst>
              </p:cNvPr>
              <p:cNvSpPr txBox="1"/>
              <p:nvPr/>
            </p:nvSpPr>
            <p:spPr>
              <a:xfrm>
                <a:off x="922799" y="1367682"/>
                <a:ext cx="778290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𝑇𝐶𝑂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𝐷𝑆𝑂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𝐶𝑎𝑝𝐸𝑥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𝑂𝑝𝐸𝑥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𝑃𝑉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%)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𝑃𝑤𝐿𝑜𝑠𝑠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C766DE0-C8CA-114C-BE76-5A970A2B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" y="1367682"/>
                <a:ext cx="7782900" cy="778868"/>
              </a:xfrm>
              <a:prstGeom prst="rect">
                <a:avLst/>
              </a:prstGeom>
              <a:blipFill>
                <a:blip r:embed="rId2"/>
                <a:stretch>
                  <a:fillRect t="-114754" b="-175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46E9F4A-83C1-C643-BD38-EF345352004C}"/>
                  </a:ext>
                </a:extLst>
              </p:cNvPr>
              <p:cNvSpPr txBox="1"/>
              <p:nvPr/>
            </p:nvSpPr>
            <p:spPr>
              <a:xfrm>
                <a:off x="-117694" y="2336476"/>
                <a:ext cx="9035358" cy="2111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𝑇𝐶𝑂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𝐷𝑆𝑂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𝐶𝑎𝑝𝐸𝑥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𝑂𝑝𝐸𝑥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𝑃𝑉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%)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𝐶𝑎𝑝𝐸𝑥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𝑠𝑢𝑏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𝐸𝑆𝑆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𝐸𝑆𝑆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%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𝑃𝑤𝐿𝑜𝑠𝑠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</m:e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46E9F4A-83C1-C643-BD38-EF345352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694" y="2336476"/>
                <a:ext cx="9035358" cy="2111732"/>
              </a:xfrm>
              <a:prstGeom prst="rect">
                <a:avLst/>
              </a:prstGeom>
              <a:blipFill>
                <a:blip r:embed="rId3"/>
                <a:stretch>
                  <a:fillRect t="-41317" b="-37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FD029A-35C9-9247-B061-D3482FC8C806}"/>
              </a:ext>
            </a:extLst>
          </p:cNvPr>
          <p:cNvSpPr txBox="1"/>
          <p:nvPr/>
        </p:nvSpPr>
        <p:spPr>
          <a:xfrm>
            <a:off x="3160450" y="67470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‘Preliminary’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form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4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sp>
        <p:nvSpPr>
          <p:cNvPr id="9" name="Rectángulo 17">
            <a:extLst>
              <a:ext uri="{FF2B5EF4-FFF2-40B4-BE49-F238E27FC236}">
                <a16:creationId xmlns:a16="http://schemas.microsoft.com/office/drawing/2014/main" id="{7E8D6E5A-F1A4-6948-992E-C1C50F2A658D}"/>
              </a:ext>
            </a:extLst>
          </p:cNvPr>
          <p:cNvSpPr/>
          <p:nvPr/>
        </p:nvSpPr>
        <p:spPr>
          <a:xfrm>
            <a:off x="16982" y="742376"/>
            <a:ext cx="862092" cy="38473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B49B67-F9E7-DB42-A7F3-8A34B10317DC}"/>
              </a:ext>
            </a:extLst>
          </p:cNvPr>
          <p:cNvSpPr txBox="1"/>
          <p:nvPr/>
        </p:nvSpPr>
        <p:spPr>
          <a:xfrm>
            <a:off x="75166" y="2387084"/>
            <a:ext cx="74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TCO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46E9F4A-83C1-C643-BD38-EF345352004C}"/>
                  </a:ext>
                </a:extLst>
              </p:cNvPr>
              <p:cNvSpPr txBox="1"/>
              <p:nvPr/>
            </p:nvSpPr>
            <p:spPr>
              <a:xfrm>
                <a:off x="-63549" y="1250408"/>
                <a:ext cx="9035358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𝑇𝐶𝑂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𝐷𝑆𝑂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𝐶𝑎𝑝𝐸𝑥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𝑂𝑝𝐸𝑥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𝑃𝑉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%)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46E9F4A-83C1-C643-BD38-EF345352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49" y="1250408"/>
                <a:ext cx="9035358" cy="778868"/>
              </a:xfrm>
              <a:prstGeom prst="rect">
                <a:avLst/>
              </a:prstGeom>
              <a:blipFill>
                <a:blip r:embed="rId2"/>
                <a:stretch>
                  <a:fillRect t="-107937" b="-169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0A05B8E-5558-9943-8A3D-7F7E63760888}"/>
                  </a:ext>
                </a:extLst>
              </p:cNvPr>
              <p:cNvSpPr txBox="1"/>
              <p:nvPr/>
            </p:nvSpPr>
            <p:spPr>
              <a:xfrm>
                <a:off x="-354771" y="2359162"/>
                <a:ext cx="9035358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𝑇𝐶𝑂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𝑃𝑟𝑜𝑠𝑢𝑚𝑒𝑟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𝐸𝑆𝑆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𝐶𝑎𝑝𝐸𝑥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𝐸𝑆𝑆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%))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0A05B8E-5558-9943-8A3D-7F7E6376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4771" y="2359162"/>
                <a:ext cx="9035358" cy="778868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49EBE79-A44E-9A44-8B8B-68169F71B7A4}"/>
                  </a:ext>
                </a:extLst>
              </p:cNvPr>
              <p:cNvSpPr txBox="1"/>
              <p:nvPr/>
            </p:nvSpPr>
            <p:spPr>
              <a:xfrm>
                <a:off x="-200863" y="3785129"/>
                <a:ext cx="9035358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𝑇𝐶𝑂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𝐷𝑆𝑂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𝑃𝑟𝑜𝑠𝑢𝑚𝑒𝑟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𝑆𝐶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𝑇𝐶𝑂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𝐷𝑆𝑂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𝑇𝐶𝑂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𝑃𝑟𝑜𝑠𝑢𝑚𝑒𝑟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49EBE79-A44E-9A44-8B8B-68169F71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863" y="3785129"/>
                <a:ext cx="9035358" cy="31188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A4E914-2D15-CB46-B2EB-5FD3B2A3A5F7}"/>
              </a:ext>
            </a:extLst>
          </p:cNvPr>
          <p:cNvSpPr txBox="1"/>
          <p:nvPr/>
        </p:nvSpPr>
        <p:spPr>
          <a:xfrm>
            <a:off x="3160450" y="67470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‘Preliminary’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form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49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INTERACTION WITH GUI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49C97A4-DCCD-404C-A069-E5BA1355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036"/>
            <a:ext cx="9144000" cy="32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EXAMPLE of ECONOMIC MODEL IMPLEMENTATION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User </a:t>
            </a:r>
            <a:r>
              <a:rPr lang="it-IT" dirty="0" err="1"/>
              <a:t>inserts</a:t>
            </a:r>
            <a:r>
              <a:rPr lang="it-IT" dirty="0"/>
              <a:t>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in the GUI (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):</a:t>
            </a:r>
          </a:p>
          <a:p>
            <a:pPr lvl="1"/>
            <a:r>
              <a:rPr lang="it-IT" dirty="0"/>
              <a:t>Time = 20</a:t>
            </a:r>
          </a:p>
          <a:p>
            <a:r>
              <a:rPr lang="it-IT" dirty="0"/>
              <a:t>User </a:t>
            </a:r>
            <a:r>
              <a:rPr lang="it-IT" dirty="0" err="1"/>
              <a:t>inserts</a:t>
            </a:r>
            <a:r>
              <a:rPr lang="it-IT" dirty="0"/>
              <a:t>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in the GUI (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GUI):</a:t>
            </a:r>
          </a:p>
          <a:p>
            <a:pPr lvl="1"/>
            <a:r>
              <a:rPr lang="it-IT" dirty="0"/>
              <a:t>PV </a:t>
            </a:r>
            <a:r>
              <a:rPr lang="it-IT" dirty="0" err="1"/>
              <a:t>penetration</a:t>
            </a:r>
            <a:r>
              <a:rPr lang="it-IT" dirty="0"/>
              <a:t> = 74%</a:t>
            </a:r>
          </a:p>
          <a:p>
            <a:pPr lvl="1"/>
            <a:r>
              <a:rPr lang="it-IT" dirty="0" err="1"/>
              <a:t>Size</a:t>
            </a:r>
            <a:r>
              <a:rPr lang="it-IT" dirty="0"/>
              <a:t> of sub-station </a:t>
            </a:r>
            <a:r>
              <a:rPr lang="it-IT" dirty="0" err="1"/>
              <a:t>battery</a:t>
            </a:r>
            <a:r>
              <a:rPr lang="it-IT" dirty="0"/>
              <a:t> for Scenario 1 (70kWh)</a:t>
            </a:r>
          </a:p>
          <a:p>
            <a:pPr lvl="1"/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residential</a:t>
            </a:r>
            <a:r>
              <a:rPr lang="it-IT" dirty="0"/>
              <a:t> </a:t>
            </a:r>
            <a:r>
              <a:rPr lang="it-IT" dirty="0" err="1"/>
              <a:t>battery</a:t>
            </a:r>
            <a:r>
              <a:rPr lang="it-IT" dirty="0"/>
              <a:t> for Scenario 2 (12 kWh)</a:t>
            </a:r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Batteries</a:t>
            </a:r>
            <a:r>
              <a:rPr lang="it-IT" dirty="0"/>
              <a:t> for Scenario 2 (</a:t>
            </a:r>
            <a:r>
              <a:rPr lang="en-GB" dirty="0" err="1"/>
              <a:t>ESS</a:t>
            </a:r>
            <a:r>
              <a:rPr lang="en-GB" baseline="-25000" dirty="0" err="1"/>
              <a:t>pen</a:t>
            </a:r>
            <a:r>
              <a:rPr lang="en-GB" baseline="-25000" dirty="0"/>
              <a:t> </a:t>
            </a:r>
            <a:r>
              <a:rPr lang="it-IT" dirty="0"/>
              <a:t>= 7)</a:t>
            </a:r>
          </a:p>
          <a:p>
            <a:pPr lvl="1"/>
            <a:r>
              <a:rPr lang="it-IT" dirty="0"/>
              <a:t>Location of </a:t>
            </a:r>
            <a:r>
              <a:rPr lang="it-IT" dirty="0" err="1"/>
              <a:t>Batteries</a:t>
            </a:r>
            <a:r>
              <a:rPr lang="it-IT" dirty="0"/>
              <a:t> in the </a:t>
            </a:r>
            <a:r>
              <a:rPr lang="it-IT" dirty="0" err="1"/>
              <a:t>grid</a:t>
            </a:r>
            <a:r>
              <a:rPr lang="it-IT" dirty="0"/>
              <a:t> for Scenario 2 (</a:t>
            </a:r>
            <a:r>
              <a:rPr lang="it-IT" dirty="0" err="1"/>
              <a:t>decided</a:t>
            </a:r>
            <a:r>
              <a:rPr lang="it-IT" dirty="0"/>
              <a:t> by </a:t>
            </a:r>
            <a:r>
              <a:rPr lang="it-IT" dirty="0" err="1"/>
              <a:t>Users</a:t>
            </a:r>
            <a:r>
              <a:rPr lang="it-IT" dirty="0"/>
              <a:t>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0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EXAMPLE of ECONOMIC MODEL IMPLEMENTATION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(</a:t>
            </a:r>
            <a:r>
              <a:rPr lang="it-IT" i="1" dirty="0" err="1"/>
              <a:t>Electrical</a:t>
            </a:r>
            <a:r>
              <a:rPr lang="it-IT" dirty="0"/>
              <a:t>) DSF-SE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compute:</a:t>
            </a:r>
          </a:p>
          <a:p>
            <a:pPr lvl="1"/>
            <a:r>
              <a:rPr lang="it-IT" dirty="0" err="1"/>
              <a:t>Power</a:t>
            </a:r>
            <a:r>
              <a:rPr lang="it-IT" dirty="0"/>
              <a:t> </a:t>
            </a:r>
            <a:r>
              <a:rPr lang="it-IT" dirty="0" err="1"/>
              <a:t>Losses</a:t>
            </a:r>
            <a:r>
              <a:rPr lang="it-IT" dirty="0"/>
              <a:t> for Scenario 1 (kWh)</a:t>
            </a:r>
          </a:p>
          <a:p>
            <a:pPr lvl="1"/>
            <a:r>
              <a:rPr lang="it-IT" dirty="0" err="1"/>
              <a:t>Power</a:t>
            </a:r>
            <a:r>
              <a:rPr lang="it-IT" dirty="0"/>
              <a:t> </a:t>
            </a:r>
            <a:r>
              <a:rPr lang="it-IT" dirty="0" err="1"/>
              <a:t>Losses</a:t>
            </a:r>
            <a:r>
              <a:rPr lang="it-IT" dirty="0"/>
              <a:t> for Scenario 2 (kWh)</a:t>
            </a:r>
          </a:p>
          <a:p>
            <a:r>
              <a:rPr lang="it-IT" dirty="0"/>
              <a:t>(</a:t>
            </a:r>
            <a:r>
              <a:rPr lang="it-IT" i="1" dirty="0" err="1"/>
              <a:t>Economic</a:t>
            </a:r>
            <a:r>
              <a:rPr lang="it-IT" dirty="0"/>
              <a:t>) DSF-EE </a:t>
            </a:r>
            <a:r>
              <a:rPr lang="it-IT" dirty="0" err="1"/>
              <a:t>will</a:t>
            </a:r>
            <a:r>
              <a:rPr lang="it-IT" dirty="0"/>
              <a:t> compute:</a:t>
            </a:r>
          </a:p>
          <a:p>
            <a:pPr lvl="1"/>
            <a:r>
              <a:rPr lang="it-IT" dirty="0" err="1"/>
              <a:t>CapEx</a:t>
            </a:r>
            <a:r>
              <a:rPr lang="it-IT" dirty="0"/>
              <a:t> for Scenario 0, 1 and 2 (Euro)</a:t>
            </a:r>
          </a:p>
          <a:p>
            <a:pPr lvl="1"/>
            <a:r>
              <a:rPr lang="it-IT" dirty="0" err="1"/>
              <a:t>OpEx</a:t>
            </a:r>
            <a:r>
              <a:rPr lang="it-IT" dirty="0"/>
              <a:t> for Scenario 0, 1 and 2 (Euro)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price</a:t>
            </a:r>
            <a:r>
              <a:rPr lang="it-IT" dirty="0"/>
              <a:t> of </a:t>
            </a:r>
            <a:r>
              <a:rPr lang="it-IT" dirty="0" err="1"/>
              <a:t>batteries</a:t>
            </a:r>
            <a:r>
              <a:rPr lang="it-IT" dirty="0"/>
              <a:t> for Scenario 1 and 2 (Euro)</a:t>
            </a:r>
          </a:p>
          <a:p>
            <a:pPr lvl="1"/>
            <a:r>
              <a:rPr lang="it-IT" dirty="0" err="1"/>
              <a:t>Cost</a:t>
            </a:r>
            <a:r>
              <a:rPr lang="it-IT" dirty="0"/>
              <a:t> for </a:t>
            </a:r>
            <a:r>
              <a:rPr lang="it-IT" dirty="0" err="1"/>
              <a:t>power</a:t>
            </a:r>
            <a:r>
              <a:rPr lang="it-IT" dirty="0"/>
              <a:t> </a:t>
            </a:r>
            <a:r>
              <a:rPr lang="it-IT" dirty="0" err="1"/>
              <a:t>losses</a:t>
            </a:r>
            <a:r>
              <a:rPr lang="it-IT" dirty="0"/>
              <a:t> in Scenario 1 and 2 (Euro)</a:t>
            </a:r>
          </a:p>
          <a:p>
            <a:pPr lvl="1"/>
            <a:r>
              <a:rPr lang="it-IT" dirty="0"/>
              <a:t>TCO for Scenario 0, 1 and 2</a:t>
            </a:r>
          </a:p>
          <a:p>
            <a:pPr lvl="1"/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3443851-0D53-1046-AD99-9178D5A5D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3465301"/>
            <a:ext cx="2123859" cy="12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AA8039E-DF14-514B-853E-6E58F83D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55"/>
              </p:ext>
            </p:extLst>
          </p:nvPr>
        </p:nvGraphicFramePr>
        <p:xfrm>
          <a:off x="133350" y="889338"/>
          <a:ext cx="4005051" cy="3695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916">
                  <a:extLst>
                    <a:ext uri="{9D8B030D-6E8A-4147-A177-3AD203B41FA5}">
                      <a16:colId xmlns:a16="http://schemas.microsoft.com/office/drawing/2014/main" val="3881559531"/>
                    </a:ext>
                  </a:extLst>
                </a:gridCol>
                <a:gridCol w="1320065">
                  <a:extLst>
                    <a:ext uri="{9D8B030D-6E8A-4147-A177-3AD203B41FA5}">
                      <a16:colId xmlns:a16="http://schemas.microsoft.com/office/drawing/2014/main" val="2430037434"/>
                    </a:ext>
                  </a:extLst>
                </a:gridCol>
                <a:gridCol w="1324070">
                  <a:extLst>
                    <a:ext uri="{9D8B030D-6E8A-4147-A177-3AD203B41FA5}">
                      <a16:colId xmlns:a16="http://schemas.microsoft.com/office/drawing/2014/main" val="2872408730"/>
                    </a:ext>
                  </a:extLst>
                </a:gridCol>
              </a:tblGrid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INPUTS/VARIABLE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VALUES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SOURCE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74821366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PV penetration (%)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74%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LINKS assumption (but in the Professional GUI, the professional user will decide her own percentage)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2829720835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PV penetration (kWp)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111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Economic regression model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2975529682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Battery at substation level  Info: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 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 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274228228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Type size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70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328443157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Number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1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280541451"/>
                  </a:ext>
                </a:extLst>
              </a:tr>
              <a:tr h="2412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Price (Euro)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74,470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computed as price of batteries per kWh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916308127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Lifetime (years)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8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800519330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Operational mode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Support voltage regulation (sub-station)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445719233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Battery at substation level Info: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 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 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862097489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Type size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12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805739327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Number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7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922893711"/>
                  </a:ext>
                </a:extLst>
              </a:tr>
              <a:tr h="2412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Price (Euro)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12,766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computed as price of batteries per kWh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16718529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Lifetime (years)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8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2052258621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Operational mode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Self-consumption (residential)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LINKS assumption (but in the DSF-SE S4G Partners will provide these information)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051902650"/>
                  </a:ext>
                </a:extLst>
              </a:tr>
            </a:tbl>
          </a:graphicData>
        </a:graphic>
      </p:graphicFrame>
      <p:sp>
        <p:nvSpPr>
          <p:cNvPr id="15" name="Titolo 2">
            <a:extLst>
              <a:ext uri="{FF2B5EF4-FFF2-40B4-BE49-F238E27FC236}">
                <a16:creationId xmlns:a16="http://schemas.microsoft.com/office/drawing/2014/main" id="{23F76B6E-F67A-A04A-BE16-37C03133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6375"/>
            <a:ext cx="8905875" cy="346075"/>
          </a:xfrm>
        </p:spPr>
        <p:txBody>
          <a:bodyPr>
            <a:normAutofit fontScale="90000"/>
          </a:bodyPr>
          <a:lstStyle/>
          <a:p>
            <a:r>
              <a:rPr lang="it-IT" dirty="0"/>
              <a:t>WP5 – EXAMPLE of ECONOMIC </a:t>
            </a:r>
            <a:r>
              <a:rPr lang="it-IT"/>
              <a:t>MODEL Input/Output</a:t>
            </a:r>
            <a:endParaRPr lang="it-IT" dirty="0"/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5DB690C7-185B-0146-8725-283FBC245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73097"/>
              </p:ext>
            </p:extLst>
          </p:nvPr>
        </p:nvGraphicFramePr>
        <p:xfrm>
          <a:off x="4586287" y="889338"/>
          <a:ext cx="4005051" cy="2630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916">
                  <a:extLst>
                    <a:ext uri="{9D8B030D-6E8A-4147-A177-3AD203B41FA5}">
                      <a16:colId xmlns:a16="http://schemas.microsoft.com/office/drawing/2014/main" val="3881559531"/>
                    </a:ext>
                  </a:extLst>
                </a:gridCol>
                <a:gridCol w="1320065">
                  <a:extLst>
                    <a:ext uri="{9D8B030D-6E8A-4147-A177-3AD203B41FA5}">
                      <a16:colId xmlns:a16="http://schemas.microsoft.com/office/drawing/2014/main" val="2430037434"/>
                    </a:ext>
                  </a:extLst>
                </a:gridCol>
                <a:gridCol w="1324070">
                  <a:extLst>
                    <a:ext uri="{9D8B030D-6E8A-4147-A177-3AD203B41FA5}">
                      <a16:colId xmlns:a16="http://schemas.microsoft.com/office/drawing/2014/main" val="2872408730"/>
                    </a:ext>
                  </a:extLst>
                </a:gridCol>
              </a:tblGrid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INPUTS/VARIABLE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VALUES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SOURCE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74821366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OpEx</a:t>
                      </a:r>
                      <a:r>
                        <a:rPr lang="en-US" sz="600" dirty="0">
                          <a:effectLst/>
                        </a:rPr>
                        <a:t> (percentage of </a:t>
                      </a:r>
                      <a:r>
                        <a:rPr lang="en-US" sz="600" dirty="0" err="1">
                          <a:effectLst/>
                        </a:rPr>
                        <a:t>CapEx</a:t>
                      </a:r>
                      <a:r>
                        <a:rPr lang="en-US" sz="600" dirty="0">
                          <a:effectLst/>
                        </a:rPr>
                        <a:t>), including grid repairs, etc.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10%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LINKS assumption</a:t>
                      </a:r>
                      <a:r>
                        <a:rPr lang="it-IT" sz="600">
                          <a:effectLst/>
                        </a:rPr>
                        <a:t> 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730231507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CapEx – Scenario 0 (Euro)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24,007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Economic regression model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416534869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OpEx – Scenario 0 (Euro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2,401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Economic model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5373290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Losses – Scenario 0 (kWh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10,000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LINKS assumption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2899412072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Losses – Scenario 0 (Euro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3,100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DSF-SE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4185467797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Equivalent PV penetration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55 (37%)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Economic regression model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227001961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CapEx – Scenario </a:t>
                      </a:r>
                      <a:r>
                        <a:rPr lang="en-US" sz="600">
                          <a:effectLst/>
                        </a:rPr>
                        <a:t>1 and 2 </a:t>
                      </a:r>
                      <a:r>
                        <a:rPr lang="en-GB" sz="600">
                          <a:effectLst/>
                        </a:rPr>
                        <a:t> (Euro)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13,762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S4G Partners and Economic Model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247985160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OpEx – Scenario 1 and 2  (Euro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1,376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S4G Partners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422396053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Losses – Scenario 1 and 2 (kWh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5,000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LINKS assumption (but DSF-SE will provide this figure)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757722876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Losses – Scenario </a:t>
                      </a:r>
                      <a:r>
                        <a:rPr lang="en-US" sz="600">
                          <a:effectLst/>
                        </a:rPr>
                        <a:t>1 and 2 </a:t>
                      </a:r>
                      <a:r>
                        <a:rPr lang="it-IT" sz="600">
                          <a:effectLst/>
                        </a:rPr>
                        <a:t>(Euro per year)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1,555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LINKS assumption (but DSF-SE will provide this figure)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261372846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Timeline (years)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20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LINKS assumption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3297680008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Cost of capital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5%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600">
                          <a:effectLst/>
                        </a:rPr>
                        <a:t>LINKS assumption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1882449976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Rate of decreasing storage prices/costs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-7.16%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LINKS assumption based on literature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4120971417"/>
                  </a:ext>
                </a:extLst>
              </a:tr>
              <a:tr h="171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Price of energy (Euro)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0.31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LINKS assumption (based on the current price in Denmark)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4184800276"/>
                  </a:ext>
                </a:extLst>
              </a:tr>
              <a:tr h="102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houses with PV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it-IT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LINKS assumption (based on the Denmark grid)</a:t>
                      </a:r>
                      <a:endParaRPr lang="it-IT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489" marR="16489" marT="16489" marB="16489" anchor="ctr"/>
                </a:tc>
                <a:extLst>
                  <a:ext uri="{0D108BD9-81ED-4DB2-BD59-A6C34878D82A}">
                    <a16:rowId xmlns:a16="http://schemas.microsoft.com/office/drawing/2014/main" val="8182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preliminary</a:t>
            </a:r>
            <a:r>
              <a:rPr lang="it-IT" dirty="0"/>
              <a:t> </a:t>
            </a:r>
            <a:r>
              <a:rPr lang="it-IT" b="1" dirty="0" err="1"/>
              <a:t>draft</a:t>
            </a:r>
            <a:r>
              <a:rPr lang="it-IT" dirty="0"/>
              <a:t> of </a:t>
            </a:r>
            <a:r>
              <a:rPr lang="it-IT" dirty="0" err="1"/>
              <a:t>Economic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in D2.4 </a:t>
            </a:r>
            <a:r>
              <a:rPr lang="it-IT" dirty="0" err="1"/>
              <a:t>linked</a:t>
            </a:r>
            <a:r>
              <a:rPr lang="it-IT" dirty="0"/>
              <a:t> to the HLUC-3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in DSF-SE (</a:t>
            </a:r>
            <a:r>
              <a:rPr lang="it-IT" b="1" dirty="0"/>
              <a:t>WP5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b="1" dirty="0" err="1"/>
              <a:t>steps</a:t>
            </a:r>
            <a:r>
              <a:rPr lang="it-IT" dirty="0"/>
              <a:t> for </a:t>
            </a:r>
            <a:r>
              <a:rPr lang="it-IT" dirty="0" err="1"/>
              <a:t>identifying</a:t>
            </a:r>
            <a:r>
              <a:rPr lang="it-IT" dirty="0"/>
              <a:t> the </a:t>
            </a:r>
            <a:r>
              <a:rPr lang="it-IT" dirty="0" err="1"/>
              <a:t>Economic</a:t>
            </a:r>
            <a:r>
              <a:rPr lang="it-IT" dirty="0"/>
              <a:t> Model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it-IT" i="1" dirty="0" err="1"/>
              <a:t>Stakeholders</a:t>
            </a:r>
            <a:r>
              <a:rPr lang="it-IT" i="1" dirty="0"/>
              <a:t> </a:t>
            </a:r>
            <a:r>
              <a:rPr lang="it-IT" i="1" dirty="0" err="1"/>
              <a:t>identification</a:t>
            </a:r>
            <a:endParaRPr lang="it-IT" i="1" dirty="0"/>
          </a:p>
          <a:p>
            <a:pPr lvl="1">
              <a:buFont typeface="+mj-lt"/>
              <a:buAutoNum type="arabicPeriod"/>
            </a:pPr>
            <a:r>
              <a:rPr lang="it-IT" i="1" dirty="0" err="1"/>
              <a:t>Scenarios</a:t>
            </a:r>
            <a:r>
              <a:rPr lang="it-IT" i="1" dirty="0"/>
              <a:t> </a:t>
            </a:r>
            <a:r>
              <a:rPr lang="it-IT" i="1" dirty="0" err="1"/>
              <a:t>selection</a:t>
            </a:r>
            <a:endParaRPr lang="it-IT" i="1" dirty="0">
              <a:sym typeface="Wingdings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i="1" dirty="0" err="1"/>
              <a:t>Identification</a:t>
            </a:r>
            <a:r>
              <a:rPr lang="it-IT" i="1" dirty="0"/>
              <a:t> of the are of </a:t>
            </a:r>
            <a:r>
              <a:rPr lang="it-IT" i="1" dirty="0" err="1"/>
              <a:t>reference</a:t>
            </a:r>
            <a:r>
              <a:rPr lang="it-IT" i="1" dirty="0"/>
              <a:t> (</a:t>
            </a:r>
            <a:r>
              <a:rPr lang="it-IT" i="1" dirty="0" err="1"/>
              <a:t>Fur</a:t>
            </a:r>
            <a:r>
              <a:rPr lang="it-IT" i="1" dirty="0"/>
              <a:t>/</a:t>
            </a:r>
            <a:r>
              <a:rPr lang="it-IT" i="1" dirty="0" err="1"/>
              <a:t>Skive</a:t>
            </a:r>
            <a:r>
              <a:rPr lang="it-IT" i="1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it-IT" i="1" dirty="0" err="1"/>
              <a:t>Selection</a:t>
            </a:r>
            <a:r>
              <a:rPr lang="it-IT" i="1" dirty="0"/>
              <a:t> of the </a:t>
            </a:r>
            <a:r>
              <a:rPr lang="it-IT" i="1" dirty="0" err="1"/>
              <a:t>main</a:t>
            </a:r>
            <a:r>
              <a:rPr lang="it-IT" i="1" dirty="0"/>
              <a:t> </a:t>
            </a:r>
            <a:r>
              <a:rPr lang="it-IT" i="1" dirty="0" err="1"/>
              <a:t>variables</a:t>
            </a:r>
            <a:r>
              <a:rPr lang="it-IT" i="1" dirty="0"/>
              <a:t>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each</a:t>
            </a:r>
            <a:r>
              <a:rPr lang="it-IT" i="1" dirty="0"/>
              <a:t> </a:t>
            </a:r>
            <a:r>
              <a:rPr lang="it-IT" i="1" dirty="0" err="1"/>
              <a:t>variable</a:t>
            </a:r>
            <a:r>
              <a:rPr lang="it-IT" i="1" dirty="0"/>
              <a:t> </a:t>
            </a:r>
            <a:r>
              <a:rPr lang="it-IT" i="1" dirty="0" err="1"/>
              <a:t>has</a:t>
            </a:r>
            <a:r>
              <a:rPr lang="it-IT" i="1" dirty="0"/>
              <a:t> </a:t>
            </a:r>
            <a:r>
              <a:rPr lang="it-IT" i="1" dirty="0" err="1"/>
              <a:t>been</a:t>
            </a:r>
            <a:r>
              <a:rPr lang="it-IT" i="1" dirty="0"/>
              <a:t> </a:t>
            </a:r>
            <a:r>
              <a:rPr lang="it-IT" i="1" dirty="0" err="1"/>
              <a:t>described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it-IT" i="1" dirty="0"/>
              <a:t>Definition of the </a:t>
            </a:r>
            <a:r>
              <a:rPr lang="it-IT" i="1" dirty="0" err="1"/>
              <a:t>functional</a:t>
            </a:r>
            <a:r>
              <a:rPr lang="it-IT" i="1" dirty="0"/>
              <a:t> </a:t>
            </a:r>
            <a:r>
              <a:rPr lang="it-IT" i="1" dirty="0" err="1"/>
              <a:t>form</a:t>
            </a:r>
            <a:r>
              <a:rPr lang="it-IT" i="1" dirty="0"/>
              <a:t> (TCO)</a:t>
            </a:r>
          </a:p>
          <a:p>
            <a:r>
              <a:rPr lang="it-IT" b="1" dirty="0" err="1"/>
              <a:t>Implementation</a:t>
            </a:r>
            <a:r>
              <a:rPr lang="it-IT" dirty="0"/>
              <a:t> of the model and </a:t>
            </a:r>
            <a:r>
              <a:rPr lang="it-IT" b="1" dirty="0" err="1"/>
              <a:t>results</a:t>
            </a:r>
            <a:endParaRPr lang="it-IT" b="1" dirty="0"/>
          </a:p>
          <a:p>
            <a:r>
              <a:rPr lang="it-IT" dirty="0" err="1">
                <a:solidFill>
                  <a:schemeClr val="tx1"/>
                </a:solidFill>
              </a:rPr>
              <a:t>Interaction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b="1" dirty="0">
                <a:solidFill>
                  <a:schemeClr val="tx1"/>
                </a:solidFill>
              </a:rPr>
              <a:t>Professional GUI </a:t>
            </a:r>
            <a:r>
              <a:rPr lang="it-IT" dirty="0">
                <a:solidFill>
                  <a:schemeClr val="tx1"/>
                </a:solidFill>
              </a:rPr>
              <a:t>(Input/Output) and </a:t>
            </a:r>
            <a:r>
              <a:rPr lang="it-IT" b="1" dirty="0">
                <a:solidFill>
                  <a:schemeClr val="tx1"/>
                </a:solidFill>
              </a:rPr>
              <a:t>DSF-EE </a:t>
            </a:r>
            <a:r>
              <a:rPr lang="it-IT" dirty="0">
                <a:solidFill>
                  <a:schemeClr val="tx1"/>
                </a:solidFill>
              </a:rPr>
              <a:t>(DSF-</a:t>
            </a:r>
            <a:r>
              <a:rPr lang="it-IT" dirty="0" err="1">
                <a:solidFill>
                  <a:schemeClr val="tx1"/>
                </a:solidFill>
              </a:rPr>
              <a:t>Economic</a:t>
            </a:r>
            <a:r>
              <a:rPr lang="it-IT" dirty="0">
                <a:solidFill>
                  <a:schemeClr val="tx1"/>
                </a:solidFill>
              </a:rPr>
              <a:t> Engine)</a:t>
            </a:r>
          </a:p>
          <a:p>
            <a:r>
              <a:rPr lang="it-IT" b="1" dirty="0" err="1"/>
              <a:t>Example</a:t>
            </a:r>
            <a:r>
              <a:rPr lang="it-IT" dirty="0"/>
              <a:t> of </a:t>
            </a:r>
            <a:r>
              <a:rPr lang="it-IT" dirty="0" err="1"/>
              <a:t>implementation</a:t>
            </a:r>
            <a:r>
              <a:rPr lang="it-IT" dirty="0"/>
              <a:t> of the model</a:t>
            </a:r>
          </a:p>
          <a:p>
            <a:r>
              <a:rPr lang="it-IT" b="1" dirty="0"/>
              <a:t>Tools</a:t>
            </a:r>
            <a:r>
              <a:rPr lang="it-IT" dirty="0"/>
              <a:t> for the </a:t>
            </a:r>
            <a:r>
              <a:rPr lang="it-IT" dirty="0" err="1"/>
              <a:t>computation</a:t>
            </a:r>
            <a:r>
              <a:rPr lang="it-IT" dirty="0"/>
              <a:t> (e.g., Excel, </a:t>
            </a:r>
            <a:r>
              <a:rPr lang="it-IT" dirty="0" err="1"/>
              <a:t>MatLab</a:t>
            </a:r>
            <a:r>
              <a:rPr lang="it-IT" dirty="0"/>
              <a:t>, Stata, </a:t>
            </a:r>
            <a:r>
              <a:rPr lang="it-IT" dirty="0" err="1"/>
              <a:t>other</a:t>
            </a:r>
            <a:r>
              <a:rPr lang="it-IT" dirty="0"/>
              <a:t>?)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CCF9F-6041-8C46-99B5-B42A6F1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B871F5B-026F-854E-9C03-DC063B5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187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EXAMPLE of ECONOMIC </a:t>
            </a:r>
            <a:r>
              <a:rPr lang="it-IT"/>
              <a:t>MODEL Input/Output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4" name="Immagine 3" descr="Immagine che contiene computer, monitor, interni, parete&#10;&#10;Descrizione generata automaticamente">
            <a:extLst>
              <a:ext uri="{FF2B5EF4-FFF2-40B4-BE49-F238E27FC236}">
                <a16:creationId xmlns:a16="http://schemas.microsoft.com/office/drawing/2014/main" id="{2190D3D9-D29F-EC4F-B769-14C18A369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t="23153" r="10542" b="25995"/>
          <a:stretch/>
        </p:blipFill>
        <p:spPr>
          <a:xfrm>
            <a:off x="356454" y="1049849"/>
            <a:ext cx="8431092" cy="30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Tools for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How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economic</a:t>
            </a:r>
            <a:r>
              <a:rPr lang="it-IT" dirty="0"/>
              <a:t> model? The </a:t>
            </a:r>
            <a:r>
              <a:rPr lang="it-IT" dirty="0" err="1"/>
              <a:t>algorythm</a:t>
            </a:r>
            <a:r>
              <a:rPr lang="it-IT" dirty="0"/>
              <a:t> can be </a:t>
            </a:r>
            <a:r>
              <a:rPr lang="it-IT" dirty="0" err="1"/>
              <a:t>done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Directly</a:t>
            </a:r>
            <a:r>
              <a:rPr lang="it-IT" dirty="0"/>
              <a:t> in the DSF-EE</a:t>
            </a:r>
          </a:p>
          <a:p>
            <a:pPr lvl="1"/>
            <a:r>
              <a:rPr lang="it-IT" dirty="0" err="1"/>
              <a:t>Through</a:t>
            </a:r>
            <a:r>
              <a:rPr lang="it-IT" dirty="0"/>
              <a:t> an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(and </a:t>
            </a:r>
            <a:r>
              <a:rPr lang="it-IT" dirty="0" err="1"/>
              <a:t>imported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output in the DSF-EE):</a:t>
            </a:r>
          </a:p>
          <a:p>
            <a:pPr lvl="2"/>
            <a:r>
              <a:rPr lang="it-IT" dirty="0"/>
              <a:t>Stata</a:t>
            </a:r>
          </a:p>
          <a:p>
            <a:pPr lvl="2"/>
            <a:r>
              <a:rPr lang="it-IT" dirty="0"/>
              <a:t>Excel</a:t>
            </a:r>
          </a:p>
          <a:p>
            <a:pPr lvl="2"/>
            <a:r>
              <a:rPr lang="it-IT" dirty="0" err="1"/>
              <a:t>Matlab</a:t>
            </a:r>
            <a:endParaRPr lang="it-IT" dirty="0"/>
          </a:p>
          <a:p>
            <a:pPr lvl="2"/>
            <a:r>
              <a:rPr lang="it-IT" dirty="0" err="1"/>
              <a:t>Other</a:t>
            </a:r>
            <a:r>
              <a:rPr lang="it-IT" dirty="0"/>
              <a:t>?</a:t>
            </a:r>
          </a:p>
          <a:p>
            <a:r>
              <a:rPr lang="it-IT" dirty="0"/>
              <a:t>How to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economic</a:t>
            </a:r>
            <a:r>
              <a:rPr lang="it-IT" dirty="0"/>
              <a:t> model?</a:t>
            </a:r>
          </a:p>
          <a:p>
            <a:pPr lvl="1"/>
            <a:r>
              <a:rPr lang="it-IT" dirty="0"/>
              <a:t>The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computations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scenarios</a:t>
            </a:r>
            <a:r>
              <a:rPr lang="it-IT" dirty="0"/>
              <a:t> in a single output box (or </a:t>
            </a:r>
            <a:r>
              <a:rPr lang="it-IT" dirty="0" err="1"/>
              <a:t>graph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the User </a:t>
            </a:r>
            <a:r>
              <a:rPr lang="it-IT" dirty="0" err="1"/>
              <a:t>would</a:t>
            </a:r>
            <a:r>
              <a:rPr lang="it-IT" dirty="0"/>
              <a:t> simulate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how</a:t>
            </a:r>
            <a:r>
              <a:rPr lang="it-IT" dirty="0"/>
              <a:t> can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? (API, etc.)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890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3353" y="3747339"/>
            <a:ext cx="18448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Matteo Ferraris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793353" y="3253984"/>
            <a:ext cx="18448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050" dirty="0">
                <a:hlinkClick r:id="rId2"/>
              </a:rPr>
              <a:t>@ferraris_mat75</a:t>
            </a:r>
            <a:r>
              <a:rPr lang="it-IT" sz="1050" dirty="0"/>
              <a:t> </a:t>
            </a:r>
            <a:endParaRPr lang="en-US" sz="1050" dirty="0"/>
          </a:p>
        </p:txBody>
      </p:sp>
      <p:sp>
        <p:nvSpPr>
          <p:cNvPr id="9" name="TextBox 11"/>
          <p:cNvSpPr txBox="1"/>
          <p:nvPr/>
        </p:nvSpPr>
        <p:spPr>
          <a:xfrm>
            <a:off x="788984" y="2146333"/>
            <a:ext cx="251657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hlinkClick r:id="rId3"/>
              </a:rPr>
              <a:t>matteo.ferraris@linksfoundation.com</a:t>
            </a:r>
            <a:r>
              <a:rPr lang="en-US" sz="1050" dirty="0"/>
              <a:t> </a:t>
            </a:r>
            <a:r>
              <a:rPr lang="en-US" sz="1050" dirty="0">
                <a:hlinkClick r:id="rId4"/>
              </a:rPr>
              <a:t>ferraris@ismb.it</a:t>
            </a:r>
            <a:r>
              <a:rPr lang="en-US" sz="1050" dirty="0"/>
              <a:t> 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369288" y="2251669"/>
            <a:ext cx="202928" cy="151304"/>
            <a:chOff x="7369603" y="5046774"/>
            <a:chExt cx="270571" cy="201739"/>
          </a:xfrm>
          <a:solidFill>
            <a:schemeClr val="accent2"/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7382202" y="5168981"/>
              <a:ext cx="243929" cy="79532"/>
            </a:xfrm>
            <a:custGeom>
              <a:avLst/>
              <a:gdLst>
                <a:gd name="T0" fmla="*/ 574 w 612"/>
                <a:gd name="T1" fmla="*/ 200 h 200"/>
                <a:gd name="T2" fmla="*/ 612 w 612"/>
                <a:gd name="T3" fmla="*/ 185 h 200"/>
                <a:gd name="T4" fmla="*/ 427 w 612"/>
                <a:gd name="T5" fmla="*/ 0 h 200"/>
                <a:gd name="T6" fmla="*/ 414 w 612"/>
                <a:gd name="T7" fmla="*/ 9 h 200"/>
                <a:gd name="T8" fmla="*/ 381 w 612"/>
                <a:gd name="T9" fmla="*/ 33 h 200"/>
                <a:gd name="T10" fmla="*/ 346 w 612"/>
                <a:gd name="T11" fmla="*/ 51 h 200"/>
                <a:gd name="T12" fmla="*/ 306 w 612"/>
                <a:gd name="T13" fmla="*/ 60 h 200"/>
                <a:gd name="T14" fmla="*/ 306 w 612"/>
                <a:gd name="T15" fmla="*/ 60 h 200"/>
                <a:gd name="T16" fmla="*/ 305 w 612"/>
                <a:gd name="T17" fmla="*/ 60 h 200"/>
                <a:gd name="T18" fmla="*/ 265 w 612"/>
                <a:gd name="T19" fmla="*/ 51 h 200"/>
                <a:gd name="T20" fmla="*/ 231 w 612"/>
                <a:gd name="T21" fmla="*/ 33 h 200"/>
                <a:gd name="T22" fmla="*/ 197 w 612"/>
                <a:gd name="T23" fmla="*/ 9 h 200"/>
                <a:gd name="T24" fmla="*/ 185 w 612"/>
                <a:gd name="T25" fmla="*/ 0 h 200"/>
                <a:gd name="T26" fmla="*/ 0 w 612"/>
                <a:gd name="T27" fmla="*/ 185 h 200"/>
                <a:gd name="T28" fmla="*/ 38 w 612"/>
                <a:gd name="T29" fmla="*/ 200 h 200"/>
                <a:gd name="T30" fmla="*/ 574 w 612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2" h="200">
                  <a:moveTo>
                    <a:pt x="574" y="200"/>
                  </a:moveTo>
                  <a:cubicBezTo>
                    <a:pt x="588" y="200"/>
                    <a:pt x="601" y="195"/>
                    <a:pt x="612" y="185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23" y="3"/>
                    <a:pt x="418" y="7"/>
                    <a:pt x="414" y="9"/>
                  </a:cubicBezTo>
                  <a:cubicBezTo>
                    <a:pt x="400" y="20"/>
                    <a:pt x="389" y="28"/>
                    <a:pt x="381" y="33"/>
                  </a:cubicBezTo>
                  <a:cubicBezTo>
                    <a:pt x="372" y="39"/>
                    <a:pt x="361" y="45"/>
                    <a:pt x="346" y="51"/>
                  </a:cubicBezTo>
                  <a:cubicBezTo>
                    <a:pt x="332" y="57"/>
                    <a:pt x="319" y="60"/>
                    <a:pt x="306" y="60"/>
                  </a:cubicBezTo>
                  <a:cubicBezTo>
                    <a:pt x="306" y="60"/>
                    <a:pt x="306" y="60"/>
                    <a:pt x="306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293" y="60"/>
                    <a:pt x="280" y="57"/>
                    <a:pt x="265" y="51"/>
                  </a:cubicBezTo>
                  <a:cubicBezTo>
                    <a:pt x="251" y="45"/>
                    <a:pt x="240" y="39"/>
                    <a:pt x="231" y="33"/>
                  </a:cubicBezTo>
                  <a:cubicBezTo>
                    <a:pt x="222" y="28"/>
                    <a:pt x="211" y="20"/>
                    <a:pt x="197" y="9"/>
                  </a:cubicBezTo>
                  <a:cubicBezTo>
                    <a:pt x="193" y="7"/>
                    <a:pt x="189" y="4"/>
                    <a:pt x="185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0" y="195"/>
                    <a:pt x="23" y="200"/>
                    <a:pt x="38" y="200"/>
                  </a:cubicBezTo>
                  <a:lnTo>
                    <a:pt x="5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369603" y="5109817"/>
              <a:ext cx="64983" cy="112023"/>
            </a:xfrm>
            <a:custGeom>
              <a:avLst/>
              <a:gdLst>
                <a:gd name="T0" fmla="*/ 37 w 163"/>
                <a:gd name="T1" fmla="*/ 32 h 281"/>
                <a:gd name="T2" fmla="*/ 0 w 163"/>
                <a:gd name="T3" fmla="*/ 0 h 281"/>
                <a:gd name="T4" fmla="*/ 0 w 163"/>
                <a:gd name="T5" fmla="*/ 281 h 281"/>
                <a:gd name="T6" fmla="*/ 163 w 163"/>
                <a:gd name="T7" fmla="*/ 119 h 281"/>
                <a:gd name="T8" fmla="*/ 37 w 163"/>
                <a:gd name="T9" fmla="*/ 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81">
                  <a:moveTo>
                    <a:pt x="37" y="32"/>
                  </a:moveTo>
                  <a:cubicBezTo>
                    <a:pt x="23" y="23"/>
                    <a:pt x="11" y="12"/>
                    <a:pt x="0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30" y="96"/>
                    <a:pt x="88" y="67"/>
                    <a:pt x="3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575191" y="5109817"/>
              <a:ext cx="64983" cy="112023"/>
            </a:xfrm>
            <a:custGeom>
              <a:avLst/>
              <a:gdLst>
                <a:gd name="T0" fmla="*/ 126 w 163"/>
                <a:gd name="T1" fmla="*/ 32 h 281"/>
                <a:gd name="T2" fmla="*/ 0 w 163"/>
                <a:gd name="T3" fmla="*/ 119 h 281"/>
                <a:gd name="T4" fmla="*/ 163 w 163"/>
                <a:gd name="T5" fmla="*/ 281 h 281"/>
                <a:gd name="T6" fmla="*/ 163 w 163"/>
                <a:gd name="T7" fmla="*/ 0 h 281"/>
                <a:gd name="T8" fmla="*/ 126 w 163"/>
                <a:gd name="T9" fmla="*/ 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81">
                  <a:moveTo>
                    <a:pt x="126" y="32"/>
                  </a:moveTo>
                  <a:cubicBezTo>
                    <a:pt x="77" y="65"/>
                    <a:pt x="34" y="94"/>
                    <a:pt x="0" y="119"/>
                  </a:cubicBezTo>
                  <a:cubicBezTo>
                    <a:pt x="163" y="281"/>
                    <a:pt x="163" y="281"/>
                    <a:pt x="163" y="28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2" y="12"/>
                    <a:pt x="140" y="22"/>
                    <a:pt x="12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7374443" y="5046774"/>
              <a:ext cx="259932" cy="130451"/>
            </a:xfrm>
            <a:custGeom>
              <a:avLst/>
              <a:gdLst>
                <a:gd name="T0" fmla="*/ 594 w 652"/>
                <a:gd name="T1" fmla="*/ 0 h 327"/>
                <a:gd name="T2" fmla="*/ 58 w 652"/>
                <a:gd name="T3" fmla="*/ 0 h 327"/>
                <a:gd name="T4" fmla="*/ 15 w 652"/>
                <a:gd name="T5" fmla="*/ 19 h 327"/>
                <a:gd name="T6" fmla="*/ 0 w 652"/>
                <a:gd name="T7" fmla="*/ 67 h 327"/>
                <a:gd name="T8" fmla="*/ 20 w 652"/>
                <a:gd name="T9" fmla="*/ 116 h 327"/>
                <a:gd name="T10" fmla="*/ 62 w 652"/>
                <a:gd name="T11" fmla="*/ 158 h 327"/>
                <a:gd name="T12" fmla="*/ 137 w 652"/>
                <a:gd name="T13" fmla="*/ 210 h 327"/>
                <a:gd name="T14" fmla="*/ 195 w 652"/>
                <a:gd name="T15" fmla="*/ 251 h 327"/>
                <a:gd name="T16" fmla="*/ 232 w 652"/>
                <a:gd name="T17" fmla="*/ 277 h 327"/>
                <a:gd name="T18" fmla="*/ 238 w 652"/>
                <a:gd name="T19" fmla="*/ 281 h 327"/>
                <a:gd name="T20" fmla="*/ 248 w 652"/>
                <a:gd name="T21" fmla="*/ 288 h 327"/>
                <a:gd name="T22" fmla="*/ 267 w 652"/>
                <a:gd name="T23" fmla="*/ 302 h 327"/>
                <a:gd name="T24" fmla="*/ 286 w 652"/>
                <a:gd name="T25" fmla="*/ 314 h 327"/>
                <a:gd name="T26" fmla="*/ 307 w 652"/>
                <a:gd name="T27" fmla="*/ 323 h 327"/>
                <a:gd name="T28" fmla="*/ 325 w 652"/>
                <a:gd name="T29" fmla="*/ 327 h 327"/>
                <a:gd name="T30" fmla="*/ 326 w 652"/>
                <a:gd name="T31" fmla="*/ 327 h 327"/>
                <a:gd name="T32" fmla="*/ 326 w 652"/>
                <a:gd name="T33" fmla="*/ 327 h 327"/>
                <a:gd name="T34" fmla="*/ 344 w 652"/>
                <a:gd name="T35" fmla="*/ 323 h 327"/>
                <a:gd name="T36" fmla="*/ 365 w 652"/>
                <a:gd name="T37" fmla="*/ 314 h 327"/>
                <a:gd name="T38" fmla="*/ 384 w 652"/>
                <a:gd name="T39" fmla="*/ 302 h 327"/>
                <a:gd name="T40" fmla="*/ 404 w 652"/>
                <a:gd name="T41" fmla="*/ 288 h 327"/>
                <a:gd name="T42" fmla="*/ 414 w 652"/>
                <a:gd name="T43" fmla="*/ 281 h 327"/>
                <a:gd name="T44" fmla="*/ 419 w 652"/>
                <a:gd name="T45" fmla="*/ 277 h 327"/>
                <a:gd name="T46" fmla="*/ 456 w 652"/>
                <a:gd name="T47" fmla="*/ 251 h 327"/>
                <a:gd name="T48" fmla="*/ 590 w 652"/>
                <a:gd name="T49" fmla="*/ 158 h 327"/>
                <a:gd name="T50" fmla="*/ 634 w 652"/>
                <a:gd name="T51" fmla="*/ 114 h 327"/>
                <a:gd name="T52" fmla="*/ 652 w 652"/>
                <a:gd name="T53" fmla="*/ 59 h 327"/>
                <a:gd name="T54" fmla="*/ 635 w 652"/>
                <a:gd name="T55" fmla="*/ 17 h 327"/>
                <a:gd name="T56" fmla="*/ 594 w 652"/>
                <a:gd name="T5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2" h="327">
                  <a:moveTo>
                    <a:pt x="5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39" y="0"/>
                    <a:pt x="25" y="7"/>
                    <a:pt x="15" y="19"/>
                  </a:cubicBezTo>
                  <a:cubicBezTo>
                    <a:pt x="5" y="32"/>
                    <a:pt x="0" y="48"/>
                    <a:pt x="0" y="67"/>
                  </a:cubicBezTo>
                  <a:cubicBezTo>
                    <a:pt x="0" y="82"/>
                    <a:pt x="6" y="98"/>
                    <a:pt x="20" y="116"/>
                  </a:cubicBezTo>
                  <a:cubicBezTo>
                    <a:pt x="33" y="134"/>
                    <a:pt x="47" y="148"/>
                    <a:pt x="62" y="158"/>
                  </a:cubicBezTo>
                  <a:cubicBezTo>
                    <a:pt x="70" y="164"/>
                    <a:pt x="95" y="182"/>
                    <a:pt x="137" y="210"/>
                  </a:cubicBezTo>
                  <a:cubicBezTo>
                    <a:pt x="159" y="226"/>
                    <a:pt x="179" y="239"/>
                    <a:pt x="195" y="251"/>
                  </a:cubicBezTo>
                  <a:cubicBezTo>
                    <a:pt x="210" y="261"/>
                    <a:pt x="222" y="270"/>
                    <a:pt x="232" y="277"/>
                  </a:cubicBezTo>
                  <a:cubicBezTo>
                    <a:pt x="233" y="278"/>
                    <a:pt x="235" y="279"/>
                    <a:pt x="238" y="281"/>
                  </a:cubicBezTo>
                  <a:cubicBezTo>
                    <a:pt x="240" y="283"/>
                    <a:pt x="244" y="285"/>
                    <a:pt x="248" y="288"/>
                  </a:cubicBezTo>
                  <a:cubicBezTo>
                    <a:pt x="256" y="294"/>
                    <a:pt x="262" y="298"/>
                    <a:pt x="267" y="302"/>
                  </a:cubicBezTo>
                  <a:cubicBezTo>
                    <a:pt x="273" y="305"/>
                    <a:pt x="279" y="309"/>
                    <a:pt x="286" y="314"/>
                  </a:cubicBezTo>
                  <a:cubicBezTo>
                    <a:pt x="294" y="318"/>
                    <a:pt x="301" y="321"/>
                    <a:pt x="307" y="323"/>
                  </a:cubicBezTo>
                  <a:cubicBezTo>
                    <a:pt x="314" y="326"/>
                    <a:pt x="320" y="327"/>
                    <a:pt x="325" y="327"/>
                  </a:cubicBezTo>
                  <a:cubicBezTo>
                    <a:pt x="326" y="327"/>
                    <a:pt x="326" y="327"/>
                    <a:pt x="326" y="327"/>
                  </a:cubicBezTo>
                  <a:cubicBezTo>
                    <a:pt x="326" y="327"/>
                    <a:pt x="326" y="327"/>
                    <a:pt x="326" y="327"/>
                  </a:cubicBezTo>
                  <a:cubicBezTo>
                    <a:pt x="332" y="327"/>
                    <a:pt x="338" y="326"/>
                    <a:pt x="344" y="323"/>
                  </a:cubicBezTo>
                  <a:cubicBezTo>
                    <a:pt x="351" y="321"/>
                    <a:pt x="358" y="318"/>
                    <a:pt x="365" y="314"/>
                  </a:cubicBezTo>
                  <a:cubicBezTo>
                    <a:pt x="373" y="309"/>
                    <a:pt x="379" y="305"/>
                    <a:pt x="384" y="302"/>
                  </a:cubicBezTo>
                  <a:cubicBezTo>
                    <a:pt x="389" y="298"/>
                    <a:pt x="396" y="294"/>
                    <a:pt x="404" y="288"/>
                  </a:cubicBezTo>
                  <a:cubicBezTo>
                    <a:pt x="408" y="285"/>
                    <a:pt x="411" y="283"/>
                    <a:pt x="414" y="281"/>
                  </a:cubicBezTo>
                  <a:cubicBezTo>
                    <a:pt x="416" y="279"/>
                    <a:pt x="418" y="278"/>
                    <a:pt x="419" y="277"/>
                  </a:cubicBezTo>
                  <a:cubicBezTo>
                    <a:pt x="427" y="271"/>
                    <a:pt x="440" y="263"/>
                    <a:pt x="456" y="251"/>
                  </a:cubicBezTo>
                  <a:cubicBezTo>
                    <a:pt x="486" y="230"/>
                    <a:pt x="531" y="199"/>
                    <a:pt x="590" y="158"/>
                  </a:cubicBezTo>
                  <a:cubicBezTo>
                    <a:pt x="608" y="146"/>
                    <a:pt x="622" y="131"/>
                    <a:pt x="634" y="114"/>
                  </a:cubicBezTo>
                  <a:cubicBezTo>
                    <a:pt x="646" y="96"/>
                    <a:pt x="652" y="78"/>
                    <a:pt x="652" y="59"/>
                  </a:cubicBezTo>
                  <a:cubicBezTo>
                    <a:pt x="652" y="43"/>
                    <a:pt x="646" y="29"/>
                    <a:pt x="635" y="17"/>
                  </a:cubicBezTo>
                  <a:cubicBezTo>
                    <a:pt x="623" y="6"/>
                    <a:pt x="610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" name="Text Placeholder 4"/>
          <p:cNvSpPr txBox="1">
            <a:spLocks/>
          </p:cNvSpPr>
          <p:nvPr/>
        </p:nvSpPr>
        <p:spPr>
          <a:xfrm>
            <a:off x="788984" y="1662986"/>
            <a:ext cx="2792879" cy="4750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50" dirty="0">
                <a:solidFill>
                  <a:schemeClr val="tx1"/>
                </a:solidFill>
              </a:rPr>
              <a:t>LINKS,  Via </a:t>
            </a:r>
            <a:r>
              <a:rPr lang="en-GB" sz="1050" dirty="0" err="1">
                <a:solidFill>
                  <a:schemeClr val="tx1"/>
                </a:solidFill>
              </a:rPr>
              <a:t>Piercarlo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Boggio</a:t>
            </a:r>
            <a:r>
              <a:rPr lang="en-GB" sz="1050" dirty="0">
                <a:solidFill>
                  <a:schemeClr val="tx1"/>
                </a:solidFill>
              </a:rPr>
              <a:t> 61,</a:t>
            </a:r>
          </a:p>
          <a:p>
            <a:pPr algn="l"/>
            <a:r>
              <a:rPr lang="en-GB" sz="1050" dirty="0">
                <a:solidFill>
                  <a:schemeClr val="tx1"/>
                </a:solidFill>
              </a:rPr>
              <a:t>10136, Torino, IT</a:t>
            </a:r>
          </a:p>
        </p:txBody>
      </p:sp>
      <p:sp>
        <p:nvSpPr>
          <p:cNvPr id="16" name="Freeform 171"/>
          <p:cNvSpPr>
            <a:spLocks noEditPoints="1"/>
          </p:cNvSpPr>
          <p:nvPr/>
        </p:nvSpPr>
        <p:spPr bwMode="auto">
          <a:xfrm>
            <a:off x="391556" y="1706633"/>
            <a:ext cx="158393" cy="235350"/>
          </a:xfrm>
          <a:custGeom>
            <a:avLst/>
            <a:gdLst>
              <a:gd name="T0" fmla="*/ 228 w 267"/>
              <a:gd name="T1" fmla="*/ 39 h 400"/>
              <a:gd name="T2" fmla="*/ 133 w 267"/>
              <a:gd name="T3" fmla="*/ 0 h 400"/>
              <a:gd name="T4" fmla="*/ 39 w 267"/>
              <a:gd name="T5" fmla="*/ 39 h 400"/>
              <a:gd name="T6" fmla="*/ 0 w 267"/>
              <a:gd name="T7" fmla="*/ 133 h 400"/>
              <a:gd name="T8" fmla="*/ 9 w 267"/>
              <a:gd name="T9" fmla="*/ 180 h 400"/>
              <a:gd name="T10" fmla="*/ 104 w 267"/>
              <a:gd name="T11" fmla="*/ 382 h 400"/>
              <a:gd name="T12" fmla="*/ 116 w 267"/>
              <a:gd name="T13" fmla="*/ 395 h 400"/>
              <a:gd name="T14" fmla="*/ 133 w 267"/>
              <a:gd name="T15" fmla="*/ 400 h 400"/>
              <a:gd name="T16" fmla="*/ 151 w 267"/>
              <a:gd name="T17" fmla="*/ 395 h 400"/>
              <a:gd name="T18" fmla="*/ 163 w 267"/>
              <a:gd name="T19" fmla="*/ 382 h 400"/>
              <a:gd name="T20" fmla="*/ 258 w 267"/>
              <a:gd name="T21" fmla="*/ 180 h 400"/>
              <a:gd name="T22" fmla="*/ 267 w 267"/>
              <a:gd name="T23" fmla="*/ 133 h 400"/>
              <a:gd name="T24" fmla="*/ 228 w 267"/>
              <a:gd name="T25" fmla="*/ 39 h 400"/>
              <a:gd name="T26" fmla="*/ 181 w 267"/>
              <a:gd name="T27" fmla="*/ 181 h 400"/>
              <a:gd name="T28" fmla="*/ 133 w 267"/>
              <a:gd name="T29" fmla="*/ 200 h 400"/>
              <a:gd name="T30" fmla="*/ 86 w 267"/>
              <a:gd name="T31" fmla="*/ 181 h 400"/>
              <a:gd name="T32" fmla="*/ 67 w 267"/>
              <a:gd name="T33" fmla="*/ 133 h 400"/>
              <a:gd name="T34" fmla="*/ 86 w 267"/>
              <a:gd name="T35" fmla="*/ 86 h 400"/>
              <a:gd name="T36" fmla="*/ 133 w 267"/>
              <a:gd name="T37" fmla="*/ 67 h 400"/>
              <a:gd name="T38" fmla="*/ 181 w 267"/>
              <a:gd name="T39" fmla="*/ 86 h 400"/>
              <a:gd name="T40" fmla="*/ 200 w 267"/>
              <a:gd name="T41" fmla="*/ 133 h 400"/>
              <a:gd name="T42" fmla="*/ 181 w 267"/>
              <a:gd name="T43" fmla="*/ 181 h 400"/>
              <a:gd name="T44" fmla="*/ 181 w 267"/>
              <a:gd name="T45" fmla="*/ 181 h 400"/>
              <a:gd name="T46" fmla="*/ 181 w 267"/>
              <a:gd name="T47" fmla="*/ 18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7" h="400">
                <a:moveTo>
                  <a:pt x="228" y="39"/>
                </a:moveTo>
                <a:cubicBezTo>
                  <a:pt x="202" y="13"/>
                  <a:pt x="170" y="0"/>
                  <a:pt x="133" y="0"/>
                </a:cubicBezTo>
                <a:cubicBezTo>
                  <a:pt x="97" y="0"/>
                  <a:pt x="65" y="13"/>
                  <a:pt x="39" y="39"/>
                </a:cubicBezTo>
                <a:cubicBezTo>
                  <a:pt x="13" y="65"/>
                  <a:pt x="0" y="97"/>
                  <a:pt x="0" y="133"/>
                </a:cubicBezTo>
                <a:cubicBezTo>
                  <a:pt x="0" y="152"/>
                  <a:pt x="3" y="168"/>
                  <a:pt x="9" y="180"/>
                </a:cubicBezTo>
                <a:cubicBezTo>
                  <a:pt x="104" y="382"/>
                  <a:pt x="104" y="382"/>
                  <a:pt x="104" y="382"/>
                </a:cubicBezTo>
                <a:cubicBezTo>
                  <a:pt x="106" y="388"/>
                  <a:pt x="110" y="392"/>
                  <a:pt x="116" y="395"/>
                </a:cubicBezTo>
                <a:cubicBezTo>
                  <a:pt x="121" y="399"/>
                  <a:pt x="127" y="400"/>
                  <a:pt x="133" y="400"/>
                </a:cubicBezTo>
                <a:cubicBezTo>
                  <a:pt x="140" y="400"/>
                  <a:pt x="146" y="399"/>
                  <a:pt x="151" y="395"/>
                </a:cubicBezTo>
                <a:cubicBezTo>
                  <a:pt x="157" y="392"/>
                  <a:pt x="161" y="388"/>
                  <a:pt x="163" y="382"/>
                </a:cubicBezTo>
                <a:cubicBezTo>
                  <a:pt x="258" y="180"/>
                  <a:pt x="258" y="180"/>
                  <a:pt x="258" y="180"/>
                </a:cubicBezTo>
                <a:cubicBezTo>
                  <a:pt x="264" y="168"/>
                  <a:pt x="267" y="152"/>
                  <a:pt x="267" y="133"/>
                </a:cubicBezTo>
                <a:cubicBezTo>
                  <a:pt x="267" y="97"/>
                  <a:pt x="254" y="65"/>
                  <a:pt x="228" y="39"/>
                </a:cubicBezTo>
                <a:close/>
                <a:moveTo>
                  <a:pt x="181" y="181"/>
                </a:moveTo>
                <a:cubicBezTo>
                  <a:pt x="168" y="194"/>
                  <a:pt x="152" y="200"/>
                  <a:pt x="133" y="200"/>
                </a:cubicBezTo>
                <a:cubicBezTo>
                  <a:pt x="115" y="200"/>
                  <a:pt x="99" y="194"/>
                  <a:pt x="86" y="181"/>
                </a:cubicBezTo>
                <a:cubicBezTo>
                  <a:pt x="73" y="168"/>
                  <a:pt x="67" y="152"/>
                  <a:pt x="67" y="133"/>
                </a:cubicBezTo>
                <a:cubicBezTo>
                  <a:pt x="67" y="115"/>
                  <a:pt x="73" y="99"/>
                  <a:pt x="86" y="86"/>
                </a:cubicBezTo>
                <a:cubicBezTo>
                  <a:pt x="99" y="73"/>
                  <a:pt x="115" y="67"/>
                  <a:pt x="133" y="67"/>
                </a:cubicBezTo>
                <a:cubicBezTo>
                  <a:pt x="152" y="67"/>
                  <a:pt x="168" y="73"/>
                  <a:pt x="181" y="86"/>
                </a:cubicBezTo>
                <a:cubicBezTo>
                  <a:pt x="194" y="99"/>
                  <a:pt x="200" y="115"/>
                  <a:pt x="200" y="133"/>
                </a:cubicBezTo>
                <a:cubicBezTo>
                  <a:pt x="200" y="152"/>
                  <a:pt x="194" y="168"/>
                  <a:pt x="181" y="181"/>
                </a:cubicBezTo>
                <a:close/>
                <a:moveTo>
                  <a:pt x="181" y="181"/>
                </a:moveTo>
                <a:cubicBezTo>
                  <a:pt x="181" y="181"/>
                  <a:pt x="181" y="181"/>
                  <a:pt x="181" y="1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TextBox 21"/>
          <p:cNvSpPr txBox="1"/>
          <p:nvPr/>
        </p:nvSpPr>
        <p:spPr>
          <a:xfrm>
            <a:off x="788983" y="2738966"/>
            <a:ext cx="2501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>
                <a:hlinkClick r:id="rId5"/>
              </a:rPr>
              <a:t>http://innodev.ismb.it</a:t>
            </a:r>
            <a:endParaRPr lang="en-GB" sz="1050" dirty="0"/>
          </a:p>
        </p:txBody>
      </p:sp>
      <p:sp>
        <p:nvSpPr>
          <p:cNvPr id="18" name="Rounded Rectangle 31"/>
          <p:cNvSpPr/>
          <p:nvPr/>
        </p:nvSpPr>
        <p:spPr>
          <a:xfrm>
            <a:off x="267390" y="1620946"/>
            <a:ext cx="406724" cy="406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32"/>
          <p:cNvSpPr/>
          <p:nvPr/>
        </p:nvSpPr>
        <p:spPr>
          <a:xfrm>
            <a:off x="267390" y="3124770"/>
            <a:ext cx="406724" cy="406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33"/>
          <p:cNvSpPr/>
          <p:nvPr/>
        </p:nvSpPr>
        <p:spPr>
          <a:xfrm>
            <a:off x="267390" y="3624781"/>
            <a:ext cx="406724" cy="406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34"/>
          <p:cNvSpPr/>
          <p:nvPr/>
        </p:nvSpPr>
        <p:spPr>
          <a:xfrm>
            <a:off x="267390" y="2123957"/>
            <a:ext cx="406724" cy="406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ounded Rectangle 35"/>
          <p:cNvSpPr/>
          <p:nvPr/>
        </p:nvSpPr>
        <p:spPr>
          <a:xfrm>
            <a:off x="267390" y="2620332"/>
            <a:ext cx="406724" cy="406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34"/>
          <p:cNvSpPr txBox="1"/>
          <p:nvPr/>
        </p:nvSpPr>
        <p:spPr>
          <a:xfrm>
            <a:off x="265205" y="885663"/>
            <a:ext cx="2504479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sz="16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MATTEO FERRARIS</a:t>
            </a:r>
          </a:p>
        </p:txBody>
      </p:sp>
      <p:sp>
        <p:nvSpPr>
          <p:cNvPr id="24" name="TextBox 34"/>
          <p:cNvSpPr txBox="1"/>
          <p:nvPr/>
        </p:nvSpPr>
        <p:spPr>
          <a:xfrm>
            <a:off x="265205" y="1131471"/>
            <a:ext cx="3126924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sz="160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Senior Business Analysist Innovation Development Area</a:t>
            </a:r>
          </a:p>
        </p:txBody>
      </p:sp>
      <p:sp>
        <p:nvSpPr>
          <p:cNvPr id="26" name="Shape 4591"/>
          <p:cNvSpPr/>
          <p:nvPr/>
        </p:nvSpPr>
        <p:spPr>
          <a:xfrm>
            <a:off x="336972" y="3190924"/>
            <a:ext cx="267560" cy="267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2" y="8848"/>
                </a:moveTo>
                <a:cubicBezTo>
                  <a:pt x="15197" y="8940"/>
                  <a:pt x="15199" y="9032"/>
                  <a:pt x="15199" y="9124"/>
                </a:cubicBezTo>
                <a:cubicBezTo>
                  <a:pt x="15199" y="11934"/>
                  <a:pt x="13059" y="15174"/>
                  <a:pt x="9147" y="15174"/>
                </a:cubicBezTo>
                <a:cubicBezTo>
                  <a:pt x="7945" y="15174"/>
                  <a:pt x="6827" y="14822"/>
                  <a:pt x="5886" y="14220"/>
                </a:cubicBezTo>
                <a:cubicBezTo>
                  <a:pt x="6053" y="14239"/>
                  <a:pt x="6222" y="14250"/>
                  <a:pt x="6394" y="14250"/>
                </a:cubicBezTo>
                <a:cubicBezTo>
                  <a:pt x="7390" y="14250"/>
                  <a:pt x="8307" y="13909"/>
                  <a:pt x="9036" y="13337"/>
                </a:cubicBezTo>
                <a:cubicBezTo>
                  <a:pt x="8105" y="13321"/>
                  <a:pt x="7319" y="12706"/>
                  <a:pt x="7048" y="11861"/>
                </a:cubicBezTo>
                <a:cubicBezTo>
                  <a:pt x="7178" y="11885"/>
                  <a:pt x="7311" y="11899"/>
                  <a:pt x="7449" y="11899"/>
                </a:cubicBezTo>
                <a:cubicBezTo>
                  <a:pt x="7643" y="11899"/>
                  <a:pt x="7831" y="11874"/>
                  <a:pt x="8009" y="11825"/>
                </a:cubicBezTo>
                <a:cubicBezTo>
                  <a:pt x="7036" y="11630"/>
                  <a:pt x="6303" y="10769"/>
                  <a:pt x="6303" y="9739"/>
                </a:cubicBezTo>
                <a:cubicBezTo>
                  <a:pt x="6303" y="9731"/>
                  <a:pt x="6303" y="9720"/>
                  <a:pt x="6303" y="9712"/>
                </a:cubicBezTo>
                <a:cubicBezTo>
                  <a:pt x="6589" y="9872"/>
                  <a:pt x="6918" y="9967"/>
                  <a:pt x="7266" y="9978"/>
                </a:cubicBezTo>
                <a:cubicBezTo>
                  <a:pt x="6696" y="9596"/>
                  <a:pt x="6319" y="8946"/>
                  <a:pt x="6319" y="8209"/>
                </a:cubicBezTo>
                <a:cubicBezTo>
                  <a:pt x="6319" y="7819"/>
                  <a:pt x="6425" y="7453"/>
                  <a:pt x="6608" y="7139"/>
                </a:cubicBezTo>
                <a:cubicBezTo>
                  <a:pt x="7657" y="8425"/>
                  <a:pt x="9224" y="9273"/>
                  <a:pt x="10993" y="9360"/>
                </a:cubicBezTo>
                <a:cubicBezTo>
                  <a:pt x="10956" y="9206"/>
                  <a:pt x="10937" y="9043"/>
                  <a:pt x="10937" y="8875"/>
                </a:cubicBezTo>
                <a:cubicBezTo>
                  <a:pt x="10937" y="7702"/>
                  <a:pt x="11890" y="6748"/>
                  <a:pt x="13064" y="6748"/>
                </a:cubicBezTo>
                <a:cubicBezTo>
                  <a:pt x="13677" y="6748"/>
                  <a:pt x="14229" y="7009"/>
                  <a:pt x="14617" y="7420"/>
                </a:cubicBezTo>
                <a:cubicBezTo>
                  <a:pt x="15102" y="7326"/>
                  <a:pt x="15557" y="7149"/>
                  <a:pt x="15967" y="6906"/>
                </a:cubicBezTo>
                <a:cubicBezTo>
                  <a:pt x="15809" y="7401"/>
                  <a:pt x="15472" y="7819"/>
                  <a:pt x="15033" y="8081"/>
                </a:cubicBezTo>
                <a:cubicBezTo>
                  <a:pt x="15463" y="8030"/>
                  <a:pt x="15873" y="7916"/>
                  <a:pt x="16255" y="7748"/>
                </a:cubicBezTo>
                <a:cubicBezTo>
                  <a:pt x="15969" y="8173"/>
                  <a:pt x="15608" y="8547"/>
                  <a:pt x="15192" y="8848"/>
                </a:cubicBezTo>
                <a:close/>
                <a:moveTo>
                  <a:pt x="10801" y="0"/>
                </a:moveTo>
                <a:cubicBezTo>
                  <a:pt x="4835" y="0"/>
                  <a:pt x="0" y="4836"/>
                  <a:pt x="0" y="10801"/>
                </a:cubicBezTo>
                <a:cubicBezTo>
                  <a:pt x="0" y="16764"/>
                  <a:pt x="4835" y="21600"/>
                  <a:pt x="10801" y="21600"/>
                </a:cubicBezTo>
                <a:cubicBezTo>
                  <a:pt x="16765" y="21600"/>
                  <a:pt x="21600" y="16764"/>
                  <a:pt x="21600" y="10801"/>
                </a:cubicBezTo>
                <a:cubicBezTo>
                  <a:pt x="21600" y="4836"/>
                  <a:pt x="16765" y="0"/>
                  <a:pt x="10801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27" name="Shape 4595"/>
          <p:cNvSpPr/>
          <p:nvPr/>
        </p:nvSpPr>
        <p:spPr>
          <a:xfrm>
            <a:off x="336388" y="3694789"/>
            <a:ext cx="268729" cy="26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43" y="15276"/>
                </a:moveTo>
                <a:lnTo>
                  <a:pt x="13956" y="15276"/>
                </a:lnTo>
                <a:lnTo>
                  <a:pt x="13956" y="11374"/>
                </a:lnTo>
                <a:cubicBezTo>
                  <a:pt x="13956" y="10469"/>
                  <a:pt x="13639" y="9849"/>
                  <a:pt x="12848" y="9849"/>
                </a:cubicBezTo>
                <a:cubicBezTo>
                  <a:pt x="12243" y="9849"/>
                  <a:pt x="11883" y="10266"/>
                  <a:pt x="11725" y="10670"/>
                </a:cubicBezTo>
                <a:cubicBezTo>
                  <a:pt x="11668" y="10814"/>
                  <a:pt x="11653" y="11017"/>
                  <a:pt x="11653" y="11217"/>
                </a:cubicBezTo>
                <a:lnTo>
                  <a:pt x="11653" y="15276"/>
                </a:lnTo>
                <a:lnTo>
                  <a:pt x="9465" y="15276"/>
                </a:lnTo>
                <a:lnTo>
                  <a:pt x="9465" y="10483"/>
                </a:lnTo>
                <a:cubicBezTo>
                  <a:pt x="9465" y="9605"/>
                  <a:pt x="9437" y="8871"/>
                  <a:pt x="9408" y="8237"/>
                </a:cubicBezTo>
                <a:lnTo>
                  <a:pt x="11307" y="8237"/>
                </a:lnTo>
                <a:lnTo>
                  <a:pt x="11409" y="9218"/>
                </a:lnTo>
                <a:lnTo>
                  <a:pt x="11451" y="9218"/>
                </a:lnTo>
                <a:cubicBezTo>
                  <a:pt x="11739" y="8757"/>
                  <a:pt x="12444" y="8080"/>
                  <a:pt x="13625" y="8080"/>
                </a:cubicBezTo>
                <a:cubicBezTo>
                  <a:pt x="15064" y="8080"/>
                  <a:pt x="16143" y="9044"/>
                  <a:pt x="16143" y="11117"/>
                </a:cubicBezTo>
                <a:cubicBezTo>
                  <a:pt x="16143" y="11117"/>
                  <a:pt x="16143" y="15276"/>
                  <a:pt x="16143" y="15276"/>
                </a:cubicBezTo>
                <a:close/>
                <a:moveTo>
                  <a:pt x="7048" y="7375"/>
                </a:moveTo>
                <a:cubicBezTo>
                  <a:pt x="6357" y="7375"/>
                  <a:pt x="5912" y="6885"/>
                  <a:pt x="5912" y="6281"/>
                </a:cubicBezTo>
                <a:cubicBezTo>
                  <a:pt x="5912" y="5663"/>
                  <a:pt x="6372" y="5186"/>
                  <a:pt x="7077" y="5186"/>
                </a:cubicBezTo>
                <a:cubicBezTo>
                  <a:pt x="7783" y="5186"/>
                  <a:pt x="8215" y="5663"/>
                  <a:pt x="8228" y="6281"/>
                </a:cubicBezTo>
                <a:cubicBezTo>
                  <a:pt x="8228" y="6885"/>
                  <a:pt x="7783" y="7375"/>
                  <a:pt x="7048" y="7375"/>
                </a:cubicBezTo>
                <a:close/>
                <a:moveTo>
                  <a:pt x="8156" y="15276"/>
                </a:moveTo>
                <a:lnTo>
                  <a:pt x="5969" y="15276"/>
                </a:lnTo>
                <a:lnTo>
                  <a:pt x="5969" y="8237"/>
                </a:lnTo>
                <a:lnTo>
                  <a:pt x="8156" y="8237"/>
                </a:lnTo>
                <a:cubicBezTo>
                  <a:pt x="8156" y="8237"/>
                  <a:pt x="8156" y="15276"/>
                  <a:pt x="8156" y="15276"/>
                </a:cubicBezTo>
                <a:close/>
                <a:moveTo>
                  <a:pt x="10799" y="0"/>
                </a:moveTo>
                <a:cubicBezTo>
                  <a:pt x="4835" y="0"/>
                  <a:pt x="0" y="4834"/>
                  <a:pt x="0" y="10800"/>
                </a:cubicBezTo>
                <a:cubicBezTo>
                  <a:pt x="0" y="16764"/>
                  <a:pt x="4835" y="21600"/>
                  <a:pt x="10799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4"/>
                  <a:pt x="16765" y="0"/>
                  <a:pt x="1079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29" name="Shape 4443"/>
          <p:cNvSpPr/>
          <p:nvPr/>
        </p:nvSpPr>
        <p:spPr>
          <a:xfrm>
            <a:off x="350403" y="2705466"/>
            <a:ext cx="240698" cy="24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18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CCF9F-6041-8C46-99B5-B42A6F1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B871F5B-026F-854E-9C03-DC063B5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FA4B0A5-F81F-E342-BFD0-D103BFDE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83" y="787682"/>
            <a:ext cx="2954243" cy="3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b="1" dirty="0"/>
              <a:t>Stakeholder </a:t>
            </a:r>
            <a:r>
              <a:rPr lang="it-IT" b="1" dirty="0" err="1"/>
              <a:t>Identification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DSO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</a:t>
            </a:r>
            <a:r>
              <a:rPr lang="it-IT" dirty="0" err="1"/>
              <a:t>main</a:t>
            </a:r>
            <a:r>
              <a:rPr lang="it-IT" dirty="0"/>
              <a:t> Professional User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DSF-SE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modelling</a:t>
            </a:r>
            <a:endParaRPr lang="it-IT" dirty="0"/>
          </a:p>
          <a:p>
            <a:pPr lvl="1"/>
            <a:r>
              <a:rPr lang="it-IT" b="1" dirty="0"/>
              <a:t>Social Planner </a:t>
            </a:r>
            <a:r>
              <a:rPr lang="it-IT" dirty="0"/>
              <a:t>(i.e., </a:t>
            </a:r>
            <a:r>
              <a:rPr lang="it-IT" dirty="0" err="1"/>
              <a:t>decision</a:t>
            </a:r>
            <a:r>
              <a:rPr lang="it-IT" dirty="0"/>
              <a:t> maker) </a:t>
            </a:r>
            <a:r>
              <a:rPr lang="it-IT" dirty="0" err="1"/>
              <a:t>will</a:t>
            </a:r>
            <a:r>
              <a:rPr lang="it-IT" dirty="0"/>
              <a:t> be the </a:t>
            </a:r>
            <a:r>
              <a:rPr lang="it-IT" dirty="0" err="1"/>
              <a:t>actor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get</a:t>
            </a:r>
            <a:r>
              <a:rPr lang="it-IT" dirty="0"/>
              <a:t> output </a:t>
            </a:r>
            <a:r>
              <a:rPr lang="it-IT" dirty="0" err="1"/>
              <a:t>useful</a:t>
            </a:r>
            <a:r>
              <a:rPr lang="it-IT" dirty="0"/>
              <a:t> from welfare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view</a:t>
            </a:r>
            <a:endParaRPr lang="it-IT" dirty="0"/>
          </a:p>
          <a:p>
            <a:pPr lvl="1"/>
            <a:r>
              <a:rPr lang="it-IT" b="1" dirty="0" err="1"/>
              <a:t>Prosumers</a:t>
            </a:r>
            <a:r>
              <a:rPr lang="it-IT" dirty="0"/>
              <a:t> </a:t>
            </a:r>
            <a:r>
              <a:rPr lang="it-IT" dirty="0" err="1"/>
              <a:t>perspective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NICE TO HAVE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stage of the </a:t>
            </a:r>
            <a:r>
              <a:rPr lang="it-IT" dirty="0" err="1"/>
              <a:t>project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TRL </a:t>
            </a:r>
            <a:r>
              <a:rPr lang="it-IT" dirty="0" err="1"/>
              <a:t>tool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320DFB-3CDA-CE49-AD69-EE57872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F0F75C-799C-3845-9769-132DF13A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5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it-IT" b="1" dirty="0"/>
              <a:t>Scenario </a:t>
            </a:r>
            <a:r>
              <a:rPr lang="it-IT" b="1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(Baseline)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b="1" dirty="0">
                <a:sym typeface="Wingdings" pitchFamily="2" charset="2"/>
              </a:rPr>
              <a:t>Scenario 0</a:t>
            </a:r>
            <a:r>
              <a:rPr lang="it-IT" dirty="0">
                <a:sym typeface="Wingdings" pitchFamily="2" charset="2"/>
              </a:rPr>
              <a:t> with </a:t>
            </a:r>
            <a:r>
              <a:rPr lang="it-IT" dirty="0" err="1">
                <a:sym typeface="Wingdings" pitchFamily="2" charset="2"/>
              </a:rPr>
              <a:t>grid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strengthening</a:t>
            </a:r>
            <a:r>
              <a:rPr lang="it-IT" dirty="0">
                <a:sym typeface="Wingdings" pitchFamily="2" charset="2"/>
              </a:rPr>
              <a:t> (HLUC-3-PUC-1-BM-1)</a:t>
            </a:r>
          </a:p>
          <a:p>
            <a:pPr lvl="1"/>
            <a:r>
              <a:rPr lang="it-IT" b="1" dirty="0">
                <a:sym typeface="Wingdings" pitchFamily="2" charset="2"/>
              </a:rPr>
              <a:t>Scenario 1</a:t>
            </a:r>
            <a:r>
              <a:rPr lang="it-IT" dirty="0">
                <a:sym typeface="Wingdings" pitchFamily="2" charset="2"/>
              </a:rPr>
              <a:t> with ESS </a:t>
            </a:r>
            <a:r>
              <a:rPr lang="it-IT" dirty="0" err="1">
                <a:sym typeface="Wingdings" pitchFamily="2" charset="2"/>
              </a:rPr>
              <a:t>at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residential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level</a:t>
            </a:r>
            <a:r>
              <a:rPr lang="it-IT" dirty="0">
                <a:sym typeface="Wingdings" pitchFamily="2" charset="2"/>
              </a:rPr>
              <a:t> (HLUC-3-PUC-2)</a:t>
            </a:r>
          </a:p>
          <a:p>
            <a:pPr lvl="1"/>
            <a:r>
              <a:rPr lang="it-IT" b="1" dirty="0">
                <a:sym typeface="Wingdings" pitchFamily="2" charset="2"/>
              </a:rPr>
              <a:t>Scenario 2</a:t>
            </a:r>
            <a:r>
              <a:rPr lang="it-IT" dirty="0">
                <a:sym typeface="Wingdings" pitchFamily="2" charset="2"/>
              </a:rPr>
              <a:t> with ESS </a:t>
            </a:r>
            <a:r>
              <a:rPr lang="it-IT" dirty="0" err="1">
                <a:sym typeface="Wingdings" pitchFamily="2" charset="2"/>
              </a:rPr>
              <a:t>at</a:t>
            </a:r>
            <a:r>
              <a:rPr lang="it-IT" dirty="0">
                <a:sym typeface="Wingdings" pitchFamily="2" charset="2"/>
              </a:rPr>
              <a:t> sub-station </a:t>
            </a:r>
            <a:r>
              <a:rPr lang="it-IT" dirty="0" err="1">
                <a:sym typeface="Wingdings" pitchFamily="2" charset="2"/>
              </a:rPr>
              <a:t>level</a:t>
            </a:r>
            <a:r>
              <a:rPr lang="it-IT" dirty="0">
                <a:sym typeface="Wingdings" pitchFamily="2" charset="2"/>
              </a:rPr>
              <a:t> (HLUC-3-PUC-3)</a:t>
            </a:r>
          </a:p>
          <a:p>
            <a:pPr lvl="1"/>
            <a:r>
              <a:rPr lang="it-IT" b="1" dirty="0">
                <a:solidFill>
                  <a:srgbClr val="C00000"/>
                </a:solidFill>
                <a:sym typeface="Wingdings" pitchFamily="2" charset="2"/>
              </a:rPr>
              <a:t>Scenario 3</a:t>
            </a:r>
            <a:r>
              <a:rPr lang="it-IT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it-IT" dirty="0" err="1">
                <a:solidFill>
                  <a:srgbClr val="C00000"/>
                </a:solidFill>
                <a:sym typeface="Wingdings" pitchFamily="2" charset="2"/>
              </a:rPr>
              <a:t>both</a:t>
            </a:r>
            <a:r>
              <a:rPr lang="it-IT" dirty="0">
                <a:solidFill>
                  <a:srgbClr val="C00000"/>
                </a:solidFill>
                <a:sym typeface="Wingdings" pitchFamily="2" charset="2"/>
              </a:rPr>
              <a:t> with ESS </a:t>
            </a:r>
            <a:r>
              <a:rPr lang="it-IT" dirty="0" err="1">
                <a:solidFill>
                  <a:srgbClr val="C00000"/>
                </a:solidFill>
                <a:sym typeface="Wingdings" pitchFamily="2" charset="2"/>
              </a:rPr>
              <a:t>at</a:t>
            </a:r>
            <a:r>
              <a:rPr lang="it-IT" dirty="0">
                <a:solidFill>
                  <a:srgbClr val="C00000"/>
                </a:solidFill>
                <a:sym typeface="Wingdings" pitchFamily="2" charset="2"/>
              </a:rPr>
              <a:t> sub-station and </a:t>
            </a:r>
            <a:r>
              <a:rPr lang="it-IT" dirty="0" err="1">
                <a:solidFill>
                  <a:srgbClr val="C00000"/>
                </a:solidFill>
                <a:sym typeface="Wingdings" pitchFamily="2" charset="2"/>
              </a:rPr>
              <a:t>residential</a:t>
            </a:r>
            <a:r>
              <a:rPr lang="it-IT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it-IT" dirty="0" err="1">
                <a:solidFill>
                  <a:srgbClr val="C00000"/>
                </a:solidFill>
                <a:sym typeface="Wingdings" pitchFamily="2" charset="2"/>
              </a:rPr>
              <a:t>level</a:t>
            </a:r>
            <a:r>
              <a:rPr lang="it-IT" dirty="0">
                <a:solidFill>
                  <a:srgbClr val="C00000"/>
                </a:solidFill>
                <a:sym typeface="Wingdings" pitchFamily="2" charset="2"/>
              </a:rPr>
              <a:t> (HLUC-3-PUC-4)</a:t>
            </a:r>
            <a:endParaRPr lang="it-IT" dirty="0">
              <a:solidFill>
                <a:srgbClr val="C00000"/>
              </a:solidFill>
            </a:endParaRPr>
          </a:p>
          <a:p>
            <a:endParaRPr lang="it-IT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AD3946-DCAA-DA4E-B875-D3729B61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17DDB7-7F1C-2A4E-AB1E-C9E98C4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11" name="Immagine 10" descr="Immagine che contiene cielo, interni&#10;&#10;Descrizione generata automaticamente">
            <a:extLst>
              <a:ext uri="{FF2B5EF4-FFF2-40B4-BE49-F238E27FC236}">
                <a16:creationId xmlns:a16="http://schemas.microsoft.com/office/drawing/2014/main" id="{124AFE3E-54FA-3544-A4F0-79021C6673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5" y="2508379"/>
            <a:ext cx="1566228" cy="1789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 descr="Immagine che contiene cielo&#10;&#10;Descrizione generata automaticamente">
            <a:extLst>
              <a:ext uri="{FF2B5EF4-FFF2-40B4-BE49-F238E27FC236}">
                <a16:creationId xmlns:a16="http://schemas.microsoft.com/office/drawing/2014/main" id="{BB4B911C-2E15-504E-9A89-CFB73878E5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18" y="2508379"/>
            <a:ext cx="1566229" cy="1789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 descr="Immagine che contiene interni, cielo&#10;&#10;Descrizione generata automaticamente">
            <a:extLst>
              <a:ext uri="{FF2B5EF4-FFF2-40B4-BE49-F238E27FC236}">
                <a16:creationId xmlns:a16="http://schemas.microsoft.com/office/drawing/2014/main" id="{30AC47BA-F8E5-3842-9212-1DE450ED60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02" y="2508379"/>
            <a:ext cx="1566228" cy="1793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2019B43-0FBF-A548-8B53-59527133FFE6}"/>
              </a:ext>
            </a:extLst>
          </p:cNvPr>
          <p:cNvSpPr/>
          <p:nvPr/>
        </p:nvSpPr>
        <p:spPr>
          <a:xfrm>
            <a:off x="6684885" y="2508379"/>
            <a:ext cx="1566228" cy="17891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Wok in Progress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8E60E6C-E193-8F46-BD09-8D17F5919FD0}"/>
              </a:ext>
            </a:extLst>
          </p:cNvPr>
          <p:cNvCxnSpPr>
            <a:cxnSpLocks/>
          </p:cNvCxnSpPr>
          <p:nvPr/>
        </p:nvCxnSpPr>
        <p:spPr>
          <a:xfrm>
            <a:off x="6258757" y="2201662"/>
            <a:ext cx="852257" cy="23969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>
          <a:xfrm>
            <a:off x="238124" y="723900"/>
            <a:ext cx="6038389" cy="10960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it-IT" dirty="0" err="1"/>
              <a:t>Identification</a:t>
            </a:r>
            <a:r>
              <a:rPr lang="it-IT" dirty="0"/>
              <a:t> of the </a:t>
            </a:r>
            <a:r>
              <a:rPr lang="it-IT" b="1" dirty="0"/>
              <a:t>Area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to simulate the DSF-EE:</a:t>
            </a:r>
          </a:p>
          <a:p>
            <a:pPr lvl="1"/>
            <a:r>
              <a:rPr lang="it-IT" b="1" dirty="0" err="1"/>
              <a:t>Fur</a:t>
            </a:r>
            <a:r>
              <a:rPr lang="it-IT" b="1" dirty="0"/>
              <a:t>/</a:t>
            </a:r>
            <a:r>
              <a:rPr lang="it-IT" b="1" dirty="0" err="1"/>
              <a:t>Skive</a:t>
            </a:r>
            <a:endParaRPr lang="it-IT" b="1" dirty="0"/>
          </a:p>
          <a:p>
            <a:pPr lvl="1"/>
            <a:r>
              <a:rPr lang="it-IT" dirty="0"/>
              <a:t>Bolzano for EV </a:t>
            </a:r>
            <a:r>
              <a:rPr lang="it-IT" dirty="0" err="1"/>
              <a:t>penetration</a:t>
            </a:r>
            <a:r>
              <a:rPr lang="it-IT" dirty="0"/>
              <a:t> scenario (?) </a:t>
            </a:r>
            <a:r>
              <a:rPr lang="it-IT" dirty="0">
                <a:sym typeface="Wingdings" pitchFamily="2" charset="2"/>
              </a:rPr>
              <a:t> Open </a:t>
            </a:r>
            <a:r>
              <a:rPr lang="it-IT" dirty="0" err="1">
                <a:sym typeface="Wingdings" pitchFamily="2" charset="2"/>
              </a:rPr>
              <a:t>issue</a:t>
            </a:r>
            <a:r>
              <a:rPr lang="it-IT" dirty="0">
                <a:sym typeface="Wingdings" pitchFamily="2" charset="2"/>
              </a:rPr>
              <a:t>!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121319-A29A-F041-B86A-2893AC4E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7D066C-2C43-9347-96F9-1446841A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pic>
        <p:nvPicPr>
          <p:cNvPr id="11" name="Picture 1" descr="page60image35277872">
            <a:extLst>
              <a:ext uri="{FF2B5EF4-FFF2-40B4-BE49-F238E27FC236}">
                <a16:creationId xmlns:a16="http://schemas.microsoft.com/office/drawing/2014/main" id="{5DE08F61-0E65-C34B-9E5F-8D538EF36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6" y="1722268"/>
            <a:ext cx="4227010" cy="27376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977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it-IT" b="1" dirty="0" err="1"/>
              <a:t>Variable</a:t>
            </a:r>
            <a:r>
              <a:rPr lang="it-IT" b="1" dirty="0"/>
              <a:t> </a:t>
            </a:r>
            <a:r>
              <a:rPr lang="it-IT" b="1" dirty="0" err="1"/>
              <a:t>selection</a:t>
            </a:r>
            <a:endParaRPr lang="it-IT" b="1" dirty="0"/>
          </a:p>
          <a:p>
            <a:r>
              <a:rPr lang="it-IT" dirty="0" err="1"/>
              <a:t>Selection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for the model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with the </a:t>
            </a:r>
            <a:r>
              <a:rPr lang="it-IT" dirty="0" err="1"/>
              <a:t>technical</a:t>
            </a:r>
            <a:r>
              <a:rPr lang="it-IT" dirty="0"/>
              <a:t> DSF-SE (</a:t>
            </a:r>
            <a:r>
              <a:rPr lang="it-IT" dirty="0" err="1"/>
              <a:t>electric</a:t>
            </a:r>
            <a:r>
              <a:rPr lang="it-IT" dirty="0"/>
              <a:t> simulator </a:t>
            </a:r>
            <a:r>
              <a:rPr lang="it-IT" dirty="0" err="1"/>
              <a:t>engine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:</a:t>
            </a:r>
          </a:p>
          <a:p>
            <a:pPr lvl="1"/>
            <a:r>
              <a:rPr lang="it-IT" i="1" dirty="0" err="1"/>
              <a:t>Description</a:t>
            </a:r>
            <a:r>
              <a:rPr lang="it-IT" i="1" dirty="0"/>
              <a:t> and </a:t>
            </a:r>
            <a:r>
              <a:rPr lang="it-IT" i="1" dirty="0" err="1"/>
              <a:t>functional</a:t>
            </a:r>
            <a:r>
              <a:rPr lang="it-IT" i="1" dirty="0"/>
              <a:t> </a:t>
            </a:r>
            <a:r>
              <a:rPr lang="it-IT" i="1" dirty="0" err="1"/>
              <a:t>form</a:t>
            </a:r>
            <a:endParaRPr lang="it-IT" i="1" dirty="0"/>
          </a:p>
          <a:p>
            <a:pPr lvl="1"/>
            <a:r>
              <a:rPr lang="it-IT" i="1" dirty="0" err="1"/>
              <a:t>Acronym</a:t>
            </a:r>
            <a:endParaRPr lang="it-IT" i="1" dirty="0"/>
          </a:p>
          <a:p>
            <a:pPr lvl="1"/>
            <a:r>
              <a:rPr lang="it-IT" i="1" dirty="0" err="1"/>
              <a:t>Interaction</a:t>
            </a:r>
            <a:r>
              <a:rPr lang="it-IT" i="1" dirty="0"/>
              <a:t> with the Professional GUI</a:t>
            </a:r>
          </a:p>
          <a:p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(</a:t>
            </a:r>
            <a:r>
              <a:rPr lang="it-IT" dirty="0" err="1"/>
              <a:t>initial</a:t>
            </a:r>
            <a:r>
              <a:rPr lang="it-IT" dirty="0"/>
              <a:t>) list of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to be </a:t>
            </a:r>
            <a:r>
              <a:rPr lang="it-IT" dirty="0" err="1"/>
              <a:t>considered</a:t>
            </a:r>
            <a:r>
              <a:rPr lang="it-IT" dirty="0"/>
              <a:t> for the </a:t>
            </a:r>
            <a:r>
              <a:rPr lang="it-IT" dirty="0" err="1"/>
              <a:t>Economic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  <a:p>
            <a:endParaRPr lang="it-IT" dirty="0"/>
          </a:p>
          <a:p>
            <a:pPr lvl="1"/>
            <a:endParaRPr lang="it-IT" dirty="0"/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F0C2364-2AA8-314E-A414-28F4C848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733A39-416F-E740-B2C6-A4AB24B2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34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PV </a:t>
            </a:r>
            <a:r>
              <a:rPr lang="it-IT" dirty="0" err="1"/>
              <a:t>penetration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model</a:t>
            </a:r>
          </a:p>
          <a:p>
            <a:pPr lvl="1"/>
            <a:r>
              <a:rPr lang="it-IT" dirty="0" err="1"/>
              <a:t>kWp</a:t>
            </a:r>
            <a:endParaRPr lang="it-IT" dirty="0"/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CapEx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A704B10-0B89-7541-B09F-A94C00E05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5027"/>
              </p:ext>
            </p:extLst>
          </p:nvPr>
        </p:nvGraphicFramePr>
        <p:xfrm>
          <a:off x="4128117" y="1050202"/>
          <a:ext cx="4996830" cy="3733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3019775031"/>
                    </a:ext>
                  </a:extLst>
                </a:gridCol>
                <a:gridCol w="1665610">
                  <a:extLst>
                    <a:ext uri="{9D8B030D-6E8A-4147-A177-3AD203B41FA5}">
                      <a16:colId xmlns:a16="http://schemas.microsoft.com/office/drawing/2014/main" val="1016800157"/>
                    </a:ext>
                  </a:extLst>
                </a:gridCol>
                <a:gridCol w="1665610">
                  <a:extLst>
                    <a:ext uri="{9D8B030D-6E8A-4147-A177-3AD203B41FA5}">
                      <a16:colId xmlns:a16="http://schemas.microsoft.com/office/drawing/2014/main" val="3453083102"/>
                    </a:ext>
                  </a:extLst>
                </a:gridCol>
              </a:tblGrid>
              <a:tr h="59525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PV penetration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kWp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Grid strengthening cost </a:t>
                      </a:r>
                      <a:r>
                        <a:rPr lang="en-GB" sz="1100" dirty="0" err="1">
                          <a:effectLst/>
                        </a:rPr>
                        <a:t>CapEx</a:t>
                      </a:r>
                      <a:r>
                        <a:rPr lang="en-GB" sz="1100" dirty="0">
                          <a:effectLst/>
                        </a:rPr>
                        <a:t> (Euro)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687801742"/>
                  </a:ext>
                </a:extLst>
              </a:tr>
              <a:tr h="31579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139162073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161730745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24% flicker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27,300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295493037"/>
                  </a:ext>
                </a:extLst>
              </a:tr>
              <a:tr h="31579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…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650084106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C00000"/>
                          </a:solidFill>
                          <a:effectLst/>
                        </a:rPr>
                        <a:t>40%</a:t>
                      </a:r>
                      <a:endParaRPr lang="it-IT" sz="1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C00000"/>
                          </a:solidFill>
                          <a:effectLst/>
                        </a:rPr>
                        <a:t>60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C00000"/>
                          </a:solidFill>
                          <a:effectLst/>
                        </a:rPr>
                        <a:t>15,930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24006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64%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9,850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174541806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74%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21,000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465181632"/>
                  </a:ext>
                </a:extLst>
              </a:tr>
              <a:tr h="31579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651776477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100%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47,500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868494934"/>
                  </a:ext>
                </a:extLst>
              </a:tr>
            </a:tbl>
          </a:graphicData>
        </a:graphic>
      </p:graphicFrame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B0963B2-6F3D-7747-9E0F-9D07E98C45A8}"/>
              </a:ext>
            </a:extLst>
          </p:cNvPr>
          <p:cNvSpPr/>
          <p:nvPr/>
        </p:nvSpPr>
        <p:spPr>
          <a:xfrm>
            <a:off x="4128117" y="3165844"/>
            <a:ext cx="4996830" cy="28757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3473ADCD-B85D-164A-AD0C-A4FF4AFD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5" y="2024708"/>
            <a:ext cx="4144112" cy="2484549"/>
          </a:xfrm>
          <a:prstGeom prst="rect">
            <a:avLst/>
          </a:prstGeom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85AB94EE-D23D-684F-82E2-E6375C9175D9}"/>
              </a:ext>
            </a:extLst>
          </p:cNvPr>
          <p:cNvSpPr/>
          <p:nvPr/>
        </p:nvSpPr>
        <p:spPr>
          <a:xfrm rot="10800000">
            <a:off x="3660237" y="3165844"/>
            <a:ext cx="415493" cy="28757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WP5 – ECONOMIC MODEL DESIGN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PV </a:t>
            </a:r>
            <a:r>
              <a:rPr lang="it-IT" dirty="0" err="1"/>
              <a:t>penetration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model</a:t>
            </a:r>
          </a:p>
          <a:p>
            <a:pPr lvl="1"/>
            <a:r>
              <a:rPr lang="it-IT" dirty="0" err="1"/>
              <a:t>kWp</a:t>
            </a:r>
            <a:endParaRPr lang="it-IT" dirty="0"/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CapEx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rgbClr val="C00000"/>
                </a:solidFill>
              </a:rPr>
              <a:t>OpEx</a:t>
            </a:r>
            <a:endParaRPr lang="it-IT" dirty="0">
              <a:solidFill>
                <a:srgbClr val="C00000"/>
              </a:solidFill>
            </a:endParaRPr>
          </a:p>
          <a:p>
            <a:r>
              <a:rPr lang="it-IT" dirty="0" err="1">
                <a:solidFill>
                  <a:schemeClr val="tx1"/>
                </a:solidFill>
              </a:rPr>
              <a:t>Battery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price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t</a:t>
            </a:r>
            <a:r>
              <a:rPr lang="it-IT" dirty="0">
                <a:solidFill>
                  <a:schemeClr val="tx1"/>
                </a:solidFill>
              </a:rPr>
              <a:t>rend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72A-7C84-4E59-BAB5-166C006BB930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3EB0B9-97D9-B141-ABE5-7C564B0F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4808" y="4745269"/>
            <a:ext cx="1542218" cy="274637"/>
          </a:xfrm>
        </p:spPr>
        <p:txBody>
          <a:bodyPr/>
          <a:lstStyle/>
          <a:p>
            <a:r>
              <a:rPr lang="it-IT" dirty="0" err="1"/>
              <a:t>Skive</a:t>
            </a:r>
            <a:r>
              <a:rPr lang="it-IT" dirty="0"/>
              <a:t>, 28/05/2019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4A47D1-8563-794A-AB3F-32649F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599" y="4745269"/>
            <a:ext cx="4429126" cy="274637"/>
          </a:xfrm>
        </p:spPr>
        <p:txBody>
          <a:bodyPr/>
          <a:lstStyle/>
          <a:p>
            <a:r>
              <a:rPr lang="en-US" dirty="0"/>
              <a:t>WP5 – Decision Support Framework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A704B10-0B89-7541-B09F-A94C00E05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36980"/>
              </p:ext>
            </p:extLst>
          </p:nvPr>
        </p:nvGraphicFramePr>
        <p:xfrm>
          <a:off x="3639847" y="1260624"/>
          <a:ext cx="5348427" cy="3733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0">
                  <a:extLst>
                    <a:ext uri="{9D8B030D-6E8A-4147-A177-3AD203B41FA5}">
                      <a16:colId xmlns:a16="http://schemas.microsoft.com/office/drawing/2014/main" val="3019775031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1016800157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453083102"/>
                    </a:ext>
                  </a:extLst>
                </a:gridCol>
                <a:gridCol w="1637561">
                  <a:extLst>
                    <a:ext uri="{9D8B030D-6E8A-4147-A177-3AD203B41FA5}">
                      <a16:colId xmlns:a16="http://schemas.microsoft.com/office/drawing/2014/main" val="3081110120"/>
                    </a:ext>
                  </a:extLst>
                </a:gridCol>
              </a:tblGrid>
              <a:tr h="104478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PV penetration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kWp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Grid strengthening cost </a:t>
                      </a:r>
                      <a:r>
                        <a:rPr lang="en-GB" sz="1100" dirty="0" err="1">
                          <a:effectLst/>
                        </a:rPr>
                        <a:t>CapEx</a:t>
                      </a:r>
                      <a:r>
                        <a:rPr lang="en-GB" sz="1100" dirty="0">
                          <a:effectLst/>
                        </a:rPr>
                        <a:t> (Euro)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Grid strengthening cost </a:t>
                      </a:r>
                      <a:r>
                        <a:rPr lang="it-IT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OpEx</a:t>
                      </a:r>
                      <a:r>
                        <a:rPr lang="it-IT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(% of </a:t>
                      </a:r>
                      <a:r>
                        <a:rPr lang="it-IT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CapEx</a:t>
                      </a:r>
                      <a:r>
                        <a:rPr lang="it-IT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687801742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139162073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…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161730745"/>
                  </a:ext>
                </a:extLst>
              </a:tr>
              <a:tr h="64981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24% flicker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27,300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295493037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…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650084106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C00000"/>
                          </a:solidFill>
                          <a:effectLst/>
                        </a:rPr>
                        <a:t>40%</a:t>
                      </a:r>
                      <a:endParaRPr lang="it-IT" sz="1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C00000"/>
                          </a:solidFill>
                          <a:effectLst/>
                        </a:rPr>
                        <a:t>60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C00000"/>
                          </a:solidFill>
                          <a:effectLst/>
                        </a:rPr>
                        <a:t>15,930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24006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64%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9,850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174541806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74%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21,000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465181632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…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3651776477"/>
                  </a:ext>
                </a:extLst>
              </a:tr>
              <a:tr h="25485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100%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47,500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86849493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7B603DDC-BC14-524F-8845-45A1534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2571750"/>
            <a:ext cx="3116062" cy="190426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9379DD5-2009-404F-AE53-DCA70E4915EF}"/>
              </a:ext>
            </a:extLst>
          </p:cNvPr>
          <p:cNvSpPr/>
          <p:nvPr/>
        </p:nvSpPr>
        <p:spPr>
          <a:xfrm>
            <a:off x="505011" y="3833542"/>
            <a:ext cx="28679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err="1">
                <a:solidFill>
                  <a:srgbClr val="C00000"/>
                </a:solidFill>
              </a:rPr>
              <a:t>Average</a:t>
            </a:r>
            <a:r>
              <a:rPr lang="it-IT" sz="1000" dirty="0">
                <a:solidFill>
                  <a:srgbClr val="C00000"/>
                </a:solidFill>
              </a:rPr>
              <a:t> rate of </a:t>
            </a:r>
            <a:r>
              <a:rPr lang="it-IT" sz="1000" dirty="0" err="1">
                <a:solidFill>
                  <a:srgbClr val="C00000"/>
                </a:solidFill>
              </a:rPr>
              <a:t>battery</a:t>
            </a:r>
            <a:r>
              <a:rPr lang="it-IT" sz="1000" dirty="0">
                <a:solidFill>
                  <a:srgbClr val="C00000"/>
                </a:solidFill>
              </a:rPr>
              <a:t> </a:t>
            </a:r>
            <a:r>
              <a:rPr lang="it-IT" sz="1000" dirty="0" err="1">
                <a:solidFill>
                  <a:srgbClr val="C00000"/>
                </a:solidFill>
              </a:rPr>
              <a:t>decreasing</a:t>
            </a:r>
            <a:r>
              <a:rPr lang="it-IT" sz="1000" dirty="0">
                <a:solidFill>
                  <a:srgbClr val="C00000"/>
                </a:solidFill>
              </a:rPr>
              <a:t> </a:t>
            </a:r>
            <a:r>
              <a:rPr lang="it-IT" sz="1000" dirty="0" err="1">
                <a:solidFill>
                  <a:srgbClr val="C00000"/>
                </a:solidFill>
              </a:rPr>
              <a:t>price</a:t>
            </a:r>
            <a:r>
              <a:rPr lang="it-IT" sz="1000" dirty="0">
                <a:solidFill>
                  <a:srgbClr val="C00000"/>
                </a:solidFill>
              </a:rPr>
              <a:t> -7.16%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C786BC5-9668-FC43-B76F-BF4A53096F97}"/>
              </a:ext>
            </a:extLst>
          </p:cNvPr>
          <p:cNvSpPr/>
          <p:nvPr/>
        </p:nvSpPr>
        <p:spPr>
          <a:xfrm>
            <a:off x="7353300" y="1234764"/>
            <a:ext cx="1666875" cy="3759282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C00000"/>
                </a:solidFill>
                <a:prstDash val="dash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7866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Storage4Grid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1E3040"/>
      </a:accent1>
      <a:accent2>
        <a:srgbClr val="86A13A"/>
      </a:accent2>
      <a:accent3>
        <a:srgbClr val="C73937"/>
      </a:accent3>
      <a:accent4>
        <a:srgbClr val="D98935"/>
      </a:accent4>
      <a:accent5>
        <a:srgbClr val="F2D053"/>
      </a:accent5>
      <a:accent6>
        <a:srgbClr val="7F7F7F"/>
      </a:accent6>
      <a:hlink>
        <a:srgbClr val="1E3040"/>
      </a:hlink>
      <a:folHlink>
        <a:srgbClr val="86A13A"/>
      </a:folHlink>
    </a:clrScheme>
    <a:fontScheme name="Storage4Gri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2405</Words>
  <Application>Microsoft Macintosh PowerPoint</Application>
  <PresentationFormat>Presentazione su schermo (16:9)</PresentationFormat>
  <Paragraphs>492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Segoe UI</vt:lpstr>
      <vt:lpstr>Sinkin Sans 400 Regular</vt:lpstr>
      <vt:lpstr>Symbol</vt:lpstr>
      <vt:lpstr>Times New Roman</vt:lpstr>
      <vt:lpstr>1_Tema di Office</vt:lpstr>
      <vt:lpstr>WP5 – Economic Model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DESIGN</vt:lpstr>
      <vt:lpstr>WP5 – ECONOMIC MODEL INTERACTION WITH GUI</vt:lpstr>
      <vt:lpstr>WP5 – EXAMPLE of ECONOMIC MODEL IMPLEMENTATION</vt:lpstr>
      <vt:lpstr>WP5 – EXAMPLE of ECONOMIC MODEL IMPLEMENTATION</vt:lpstr>
      <vt:lpstr>WP5 – EXAMPLE of ECONOMIC MODEL Input/Output</vt:lpstr>
      <vt:lpstr>WP5 – EXAMPLE of ECONOMIC MODEL Input/Output</vt:lpstr>
      <vt:lpstr>WP5 – Tools for Economic Simulation</vt:lpstr>
      <vt:lpstr>CONTACTS</vt:lpstr>
    </vt:vector>
  </TitlesOfParts>
  <Company>UNINOVA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Storage4Grid Presentation template</dc:title>
  <dc:creator>Anabela Pronto;Vasco Delgado-Gomes</dc:creator>
  <cp:lastModifiedBy>Matteo Ferraris</cp:lastModifiedBy>
  <cp:revision>670</cp:revision>
  <dcterms:created xsi:type="dcterms:W3CDTF">2016-09-05T07:46:16Z</dcterms:created>
  <dcterms:modified xsi:type="dcterms:W3CDTF">2019-05-28T15:42:30Z</dcterms:modified>
</cp:coreProperties>
</file>