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304" r:id="rId3"/>
    <p:sldId id="295" r:id="rId4"/>
    <p:sldId id="296" r:id="rId5"/>
    <p:sldId id="297" r:id="rId6"/>
    <p:sldId id="290" r:id="rId7"/>
    <p:sldId id="292" r:id="rId8"/>
    <p:sldId id="293" r:id="rId9"/>
    <p:sldId id="277" r:id="rId10"/>
    <p:sldId id="291" r:id="rId11"/>
    <p:sldId id="278" r:id="rId12"/>
    <p:sldId id="279" r:id="rId13"/>
    <p:sldId id="280" r:id="rId14"/>
    <p:sldId id="300" r:id="rId15"/>
    <p:sldId id="301" r:id="rId16"/>
    <p:sldId id="306" r:id="rId17"/>
    <p:sldId id="307" r:id="rId18"/>
    <p:sldId id="308" r:id="rId19"/>
    <p:sldId id="302" r:id="rId20"/>
    <p:sldId id="309" r:id="rId21"/>
    <p:sldId id="299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1729F-8A06-4E0D-9594-60063602BA79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D66E7-CB1A-48C9-ABBC-A741C45C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D66E7-CB1A-48C9-ABBC-A741C45CB9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7" name="Shape 860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028" name="Shape 860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7491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1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4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_Type A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목차 Type A-3-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0157" y="884596"/>
            <a:ext cx="7776000" cy="56832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00">
                <a:solidFill>
                  <a:srgbClr val="F5822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altLang="ko-KR" dirty="0" smtClean="0"/>
              <a:t>Content (30~40pt)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9777" y="1741634"/>
            <a:ext cx="7768004" cy="2620963"/>
          </a:xfrm>
          <a:prstGeom prst="rect">
            <a:avLst/>
          </a:prstGeom>
        </p:spPr>
        <p:txBody>
          <a:bodyPr>
            <a:norm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1600" b="0" i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55600" indent="136525">
              <a:buFont typeface="+mj-lt"/>
              <a:buAutoNum type="arabicPeriod"/>
              <a:defRPr sz="120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>
              <a:defRPr sz="1000">
                <a:latin typeface="KoPub돋움체_Pro Medium"/>
                <a:ea typeface="KoPub돋움체_Pro Medium"/>
                <a:cs typeface="KoPub돋움체_Pro Medium"/>
              </a:defRPr>
            </a:lvl4pPr>
          </a:lstStyle>
          <a:p>
            <a:pPr marL="252000" indent="-252000">
              <a:buFontTx/>
              <a:buAutoNum type="romanUcPeriod"/>
            </a:pPr>
            <a:r>
              <a:rPr lang="en-US" altLang="ko-KR" dirty="0" smtClean="0"/>
              <a:t>Input Content (15~20pt)</a:t>
            </a:r>
          </a:p>
          <a:p>
            <a:pPr marL="742950" lvl="1" indent="-252000">
              <a:buFontTx/>
              <a:buAutoNum type="romanUcPeriod"/>
            </a:pPr>
            <a:r>
              <a:rPr lang="en-US" altLang="ko-KR" dirty="0" smtClean="0"/>
              <a:t>Input Content (8~15pt)</a:t>
            </a:r>
          </a:p>
          <a:p>
            <a:pPr marL="742950" lvl="1" indent="-252000">
              <a:buFontTx/>
              <a:buAutoNum type="romanUcPeriod"/>
            </a:pPr>
            <a:r>
              <a:rPr lang="en-US" altLang="ko-KR" dirty="0" smtClean="0"/>
              <a:t>Input Content (8~15pt)</a:t>
            </a:r>
          </a:p>
        </p:txBody>
      </p:sp>
    </p:spTree>
    <p:extLst>
      <p:ext uri="{BB962C8B-B14F-4D97-AF65-F5344CB8AC3E}">
        <p14:creationId xmlns:p14="http://schemas.microsoft.com/office/powerpoint/2010/main" val="1931077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_Type 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" y="-831"/>
            <a:ext cx="9145108" cy="6858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0157" y="884596"/>
            <a:ext cx="7776000" cy="56832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400" baseline="0">
                <a:solidFill>
                  <a:srgbClr val="F5822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</a:lstStyle>
          <a:p>
            <a:r>
              <a:rPr lang="en-US" altLang="ko-KR" dirty="0" smtClean="0"/>
              <a:t>Content (30~40pt)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559777" y="1741634"/>
            <a:ext cx="7768004" cy="2620963"/>
          </a:xfrm>
          <a:prstGeom prst="rect">
            <a:avLst/>
          </a:prstGeom>
        </p:spPr>
        <p:txBody>
          <a:bodyPr>
            <a:norm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2000" b="0" i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55600" indent="136525">
              <a:buFont typeface="+mj-lt"/>
              <a:buAutoNum type="arabicPeriod"/>
              <a:defRPr sz="150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>
              <a:defRPr sz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>
              <a:defRPr sz="1000">
                <a:latin typeface="KoPub돋움체_Pro Medium"/>
                <a:ea typeface="KoPub돋움체_Pro Medium"/>
                <a:cs typeface="KoPub돋움체_Pro Medium"/>
              </a:defRPr>
            </a:lvl4pPr>
          </a:lstStyle>
          <a:p>
            <a:pPr marL="252000" indent="-252000">
              <a:buFontTx/>
              <a:buAutoNum type="romanUcPeriod"/>
            </a:pPr>
            <a:r>
              <a:rPr lang="en-US" altLang="ko-KR" dirty="0" smtClean="0"/>
              <a:t>Input Content (15~20pt)</a:t>
            </a:r>
          </a:p>
          <a:p>
            <a:pPr marL="742950" lvl="1" indent="-252000">
              <a:buFontTx/>
              <a:buAutoNum type="romanUcPeriod"/>
            </a:pPr>
            <a:r>
              <a:rPr lang="en-US" altLang="ko-KR" dirty="0" smtClean="0"/>
              <a:t>Input Content (8~15pt)</a:t>
            </a:r>
          </a:p>
          <a:p>
            <a:pPr marL="742950" lvl="1" indent="-252000">
              <a:buFontTx/>
              <a:buAutoNum type="romanUcPeriod"/>
            </a:pPr>
            <a:r>
              <a:rPr lang="en-US" altLang="ko-KR" dirty="0" smtClean="0"/>
              <a:t>Input Content (8~15pt)</a:t>
            </a:r>
          </a:p>
        </p:txBody>
      </p:sp>
    </p:spTree>
    <p:extLst>
      <p:ext uri="{BB962C8B-B14F-4D97-AF65-F5344CB8AC3E}">
        <p14:creationId xmlns:p14="http://schemas.microsoft.com/office/powerpoint/2010/main" val="3936418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뒷표지_Typ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906713"/>
            <a:ext cx="7772400" cy="150018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000" b="1" i="0" baseline="0">
                <a:solidFill>
                  <a:srgbClr val="F58125"/>
                </a:solidFill>
                <a:latin typeface="+mj-ea"/>
                <a:ea typeface="+mj-ea"/>
                <a:cs typeface="Noto Sans" panose="020B0802040504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Thank You</a:t>
            </a:r>
          </a:p>
        </p:txBody>
      </p:sp>
      <p:pic>
        <p:nvPicPr>
          <p:cNvPr id="5" name="Picture 4" descr="D:\youns work\CI\Guide\현지법인\인도네시아\미래에셋대우_해외현법로고_인도네시아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463" y="5695505"/>
            <a:ext cx="1548554" cy="52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3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2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8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4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73D9C-AE5F-4669-9A84-F3E919E59FF0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E491-1033-4667-8788-003E24FB3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4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5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Solo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098" name="Picture 2" descr="D:\ari\Cetak Booth\8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7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FF00"/>
                </a:solidFill>
              </a:rPr>
              <a:t>Cara </a:t>
            </a:r>
            <a:r>
              <a:rPr lang="en-US" sz="6600" b="1" dirty="0" err="1" smtClean="0">
                <a:solidFill>
                  <a:srgbClr val="FFFF00"/>
                </a:solidFill>
              </a:rPr>
              <a:t>mengenal</a:t>
            </a:r>
            <a:r>
              <a:rPr lang="en-US" sz="6600" b="1" dirty="0" smtClean="0">
                <a:solidFill>
                  <a:srgbClr val="FFFF00"/>
                </a:solidFill>
              </a:rPr>
              <a:t> </a:t>
            </a:r>
            <a:r>
              <a:rPr lang="en-US" sz="6600" b="1" dirty="0" err="1" smtClean="0">
                <a:solidFill>
                  <a:srgbClr val="FFFF00"/>
                </a:solidFill>
              </a:rPr>
              <a:t>dan</a:t>
            </a:r>
            <a:r>
              <a:rPr lang="en-US" sz="6600" b="1" dirty="0" smtClean="0">
                <a:solidFill>
                  <a:srgbClr val="FFFF00"/>
                </a:solidFill>
              </a:rPr>
              <a:t> </a:t>
            </a:r>
            <a:r>
              <a:rPr lang="en-US" sz="6600" b="1" dirty="0" err="1" smtClean="0">
                <a:solidFill>
                  <a:srgbClr val="FFFF00"/>
                </a:solidFill>
              </a:rPr>
              <a:t>menggunakan</a:t>
            </a:r>
            <a:endParaRPr lang="en-US" sz="66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6600" b="1" dirty="0" smtClean="0">
                <a:solidFill>
                  <a:srgbClr val="FFFF00"/>
                </a:solidFill>
              </a:rPr>
              <a:t>Fundamental </a:t>
            </a:r>
            <a:r>
              <a:rPr lang="en-US" sz="6600" b="1" dirty="0" err="1" smtClean="0">
                <a:solidFill>
                  <a:srgbClr val="FFFF00"/>
                </a:solidFill>
              </a:rPr>
              <a:t>Analisa</a:t>
            </a:r>
            <a:r>
              <a:rPr lang="en-US" sz="6600" b="1" dirty="0" smtClean="0">
                <a:solidFill>
                  <a:srgbClr val="FFFF00"/>
                </a:solidFill>
              </a:rPr>
              <a:t> Basic</a:t>
            </a:r>
            <a:endParaRPr lang="en-US" sz="6600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962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FFF00"/>
                </a:solidFill>
              </a:rPr>
              <a:t>1921 Menu : Income Statement</a:t>
            </a:r>
            <a:endParaRPr lang="en-US" sz="5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D:\agus budiman\New folder\Equity Income Statemen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927"/>
            <a:ext cx="9144000" cy="4717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Elbow Connector 2"/>
          <p:cNvCxnSpPr/>
          <p:nvPr/>
        </p:nvCxnSpPr>
        <p:spPr>
          <a:xfrm rot="5400000">
            <a:off x="1066800" y="4267200"/>
            <a:ext cx="1066800" cy="7620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" y="4742995"/>
            <a:ext cx="5203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Mencari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Saham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yg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terdiskon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PER&amp;PBV = TOTAL </a:t>
            </a:r>
            <a:r>
              <a:rPr lang="en-US" b="1" dirty="0" err="1" smtClean="0">
                <a:solidFill>
                  <a:schemeClr val="bg1"/>
                </a:solidFill>
              </a:rPr>
              <a:t>Semua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dibagi</a:t>
            </a:r>
            <a:r>
              <a:rPr lang="en-US" b="1" dirty="0" smtClean="0">
                <a:solidFill>
                  <a:schemeClr val="bg1"/>
                </a:solidFill>
              </a:rPr>
              <a:t> 4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(</a:t>
            </a:r>
            <a:r>
              <a:rPr lang="en-US" b="1" dirty="0" err="1" smtClean="0">
                <a:solidFill>
                  <a:schemeClr val="bg1"/>
                </a:solidFill>
              </a:rPr>
              <a:t>bandingkan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dengan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yg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diatas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Itu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mahal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atau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murah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US" b="1" dirty="0" err="1" smtClean="0">
                <a:solidFill>
                  <a:schemeClr val="bg1"/>
                </a:solidFill>
              </a:rPr>
              <a:t>kalo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diatas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berarti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lebih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murah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D:\agus budiman\New folder\Equity Balance Sheet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455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/>
          <p:cNvCxnSpPr/>
          <p:nvPr/>
        </p:nvCxnSpPr>
        <p:spPr>
          <a:xfrm rot="16200000" flipH="1">
            <a:off x="1752600" y="2133600"/>
            <a:ext cx="1143000" cy="685800"/>
          </a:xfrm>
          <a:prstGeom prst="curvedConnector3">
            <a:avLst>
              <a:gd name="adj1" fmla="val 39091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6200000" flipH="1">
            <a:off x="2038350" y="3467100"/>
            <a:ext cx="571500" cy="342900"/>
          </a:xfrm>
          <a:prstGeom prst="curved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0074" y="5043054"/>
            <a:ext cx="519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Long term </a:t>
            </a:r>
            <a:r>
              <a:rPr lang="en-US" dirty="0" err="1" smtClean="0">
                <a:solidFill>
                  <a:schemeClr val="bg1"/>
                </a:solidFill>
              </a:rPr>
              <a:t>Liabilites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harus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lebih</a:t>
            </a:r>
            <a:r>
              <a:rPr lang="en-US" b="1" dirty="0" smtClean="0">
                <a:solidFill>
                  <a:schemeClr val="bg1"/>
                </a:solidFill>
              </a:rPr>
              <a:t> Kecil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Total Equity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50152" y="1720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9514" y="2985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309" y="3228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8671" y="3696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0073" y="4673722"/>
            <a:ext cx="5863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Total Current Asset </a:t>
            </a:r>
            <a:r>
              <a:rPr lang="en-US" b="1" dirty="0" err="1" smtClean="0">
                <a:solidFill>
                  <a:schemeClr val="bg1"/>
                </a:solidFill>
              </a:rPr>
              <a:t>harus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lebih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Besar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dari</a:t>
            </a:r>
            <a:r>
              <a:rPr lang="en-US" dirty="0" smtClean="0">
                <a:solidFill>
                  <a:schemeClr val="bg1"/>
                </a:solidFill>
              </a:rPr>
              <a:t> Current </a:t>
            </a:r>
            <a:r>
              <a:rPr lang="en-US" dirty="0" err="1" smtClean="0">
                <a:solidFill>
                  <a:schemeClr val="bg1"/>
                </a:solidFill>
              </a:rPr>
              <a:t>Liabilitas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 descr="D:\agus budiman\New folder\Equity Cash F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927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4604401"/>
            <a:ext cx="65992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Membandingkan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Harus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Meningkat</a:t>
            </a:r>
            <a:r>
              <a:rPr lang="en-US" sz="2400" b="1" dirty="0" smtClean="0">
                <a:solidFill>
                  <a:schemeClr val="bg1"/>
                </a:solidFill>
              </a:rPr>
              <a:t> DER </a:t>
            </a:r>
            <a:r>
              <a:rPr lang="en-US" sz="2400" b="1" dirty="0" err="1" smtClean="0">
                <a:solidFill>
                  <a:schemeClr val="bg1"/>
                </a:solidFill>
              </a:rPr>
              <a:t>pertahun</a:t>
            </a:r>
            <a:r>
              <a:rPr lang="en-US" sz="2400" b="1" smtClean="0">
                <a:solidFill>
                  <a:schemeClr val="bg1"/>
                </a:solidFill>
              </a:rPr>
              <a:t>, </a:t>
            </a:r>
          </a:p>
          <a:p>
            <a:r>
              <a:rPr lang="en-US" sz="2400" b="1" smtClean="0">
                <a:solidFill>
                  <a:schemeClr val="bg1"/>
                </a:solidFill>
              </a:rPr>
              <a:t>ROA </a:t>
            </a:r>
            <a:r>
              <a:rPr lang="en-US" sz="2400" b="1" dirty="0" err="1" smtClean="0">
                <a:solidFill>
                  <a:schemeClr val="bg1"/>
                </a:solidFill>
              </a:rPr>
              <a:t>pertahun,ROE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pertahun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Psikologi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5400" b="1" dirty="0" err="1">
                <a:solidFill>
                  <a:schemeClr val="accent6">
                    <a:lumMod val="75000"/>
                  </a:schemeClr>
                </a:solidFill>
                <a:latin typeface="Mongolian Baiti" pitchFamily="66" charset="0"/>
                <a:cs typeface="Mongolian Baiti" pitchFamily="66" charset="0"/>
              </a:rPr>
              <a:t>Treding</a:t>
            </a:r>
            <a:endParaRPr lang="en-US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C:\Users\DELL\Downloads\WhatsApp Image 2018-01-12 at 21.17.27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" y="990600"/>
            <a:ext cx="9053186" cy="563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999" y="152400"/>
            <a:ext cx="7776000" cy="568326"/>
          </a:xfrm>
        </p:spPr>
        <p:txBody>
          <a:bodyPr/>
          <a:lstStyle/>
          <a:p>
            <a:pPr algn="ctr"/>
            <a:r>
              <a:rPr lang="en-US" sz="6000" dirty="0" err="1" smtClean="0">
                <a:solidFill>
                  <a:srgbClr val="FFFF00"/>
                </a:solidFill>
              </a:rPr>
              <a:t>Kenapa</a:t>
            </a:r>
            <a:r>
              <a:rPr lang="en-US" sz="6000" dirty="0" smtClean="0">
                <a:solidFill>
                  <a:srgbClr val="FFFF00"/>
                </a:solidFill>
              </a:rPr>
              <a:t> </a:t>
            </a:r>
            <a:r>
              <a:rPr lang="en-US" sz="6000" dirty="0" err="1" smtClean="0">
                <a:solidFill>
                  <a:srgbClr val="FFFF00"/>
                </a:solidFill>
              </a:rPr>
              <a:t>Mirae</a:t>
            </a:r>
            <a:r>
              <a:rPr lang="en-US" sz="6000" dirty="0" smtClean="0">
                <a:solidFill>
                  <a:srgbClr val="FFFF00"/>
                </a:solidFill>
              </a:rPr>
              <a:t>??</a:t>
            </a:r>
            <a:endParaRPr lang="en-US" sz="6000" dirty="0">
              <a:solidFill>
                <a:srgbClr val="FFFF00"/>
              </a:solidFill>
            </a:endParaRPr>
          </a:p>
        </p:txBody>
      </p:sp>
      <p:pic>
        <p:nvPicPr>
          <p:cNvPr id="4098" name="Picture 2" descr="D:\signa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8" y="914400"/>
            <a:ext cx="9144001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3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2050" name="Picture 2" descr="D:\EZ Conditi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709"/>
            <a:ext cx="9144000" cy="471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90600" y="471704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0011 Menu : EZ Condition Search</a:t>
            </a: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3074" name="Picture 2" descr="D:\Signal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4592349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0112 Menu : Signal Search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170" name="Picture 2" descr="D:\Scree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-34635"/>
            <a:ext cx="9144000" cy="437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6527" y="4343400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accent6">
                    <a:lumMod val="75000"/>
                  </a:schemeClr>
                </a:solidFill>
              </a:rPr>
              <a:t>0006 Menu : Screen Of All Stocks</a:t>
            </a:r>
            <a:endParaRPr lang="en-US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8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01622" y="48491"/>
            <a:ext cx="8308975" cy="5303837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1480">
              <a:spcBef>
                <a:spcPct val="0"/>
              </a:spcBef>
              <a:buFontTx/>
              <a:buNone/>
              <a:defRPr/>
            </a:pPr>
            <a:endParaRPr lang="en-US" altLang="en-US" sz="2000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 algn="ctr">
              <a:spcBef>
                <a:spcPct val="0"/>
              </a:spcBef>
              <a:buFontTx/>
              <a:buNone/>
              <a:defRPr/>
            </a:pPr>
            <a:r>
              <a:rPr lang="id-ID" altLang="ko-KR" sz="4400" dirty="0">
                <a:solidFill>
                  <a:schemeClr val="bg1"/>
                </a:solidFill>
                <a:latin typeface="KDB_GothicR_Pro"/>
              </a:rPr>
              <a:t>Opening </a:t>
            </a:r>
            <a:r>
              <a:rPr lang="id-ID" altLang="ko-KR" sz="4400" dirty="0" smtClean="0">
                <a:solidFill>
                  <a:schemeClr val="bg1"/>
                </a:solidFill>
                <a:latin typeface="KDB_GothicR_Pro"/>
              </a:rPr>
              <a:t>Account</a:t>
            </a:r>
            <a:endParaRPr lang="en-US" altLang="en-US" sz="2000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None/>
              <a:defRPr/>
            </a:pP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Kelengkapan data yang dilampirkan:</a:t>
            </a:r>
          </a:p>
          <a:p>
            <a:pPr marL="411480">
              <a:spcBef>
                <a:spcPct val="0"/>
              </a:spcBef>
              <a:buFontTx/>
              <a:buChar char="-"/>
              <a:defRPr/>
            </a:pP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Fotocopy KTP </a:t>
            </a:r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Char char="-"/>
              <a:defRPr/>
            </a:pP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Fotocopy NPWP </a:t>
            </a:r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Char char="-"/>
              <a:defRPr/>
            </a:pP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Fotocopy cover buku tabungan</a:t>
            </a:r>
          </a:p>
          <a:p>
            <a:pPr marL="68580" indent="0">
              <a:spcBef>
                <a:spcPct val="0"/>
              </a:spcBef>
              <a:buNone/>
              <a:defRPr/>
            </a:pPr>
            <a:endParaRPr lang="id-ID" altLang="en-US" sz="24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Proses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pendaftaran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: +/- 10</a:t>
            </a: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hari kerja</a:t>
            </a:r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None/>
              <a:defRPr/>
            </a:pPr>
            <a:endParaRPr lang="en-US" altLang="en-US" sz="24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None/>
              <a:defRPr/>
            </a:pP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Nasabah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akan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Mendapat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Email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Konfirmasi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</a:t>
            </a: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yang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berisi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: User ID,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Password,Pin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dan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no</a:t>
            </a: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mer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Rek</a:t>
            </a:r>
            <a:r>
              <a:rPr lang="id-ID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ening</a:t>
            </a:r>
            <a:r>
              <a:rPr lang="en-US" altLang="en-US" sz="2400" b="1" dirty="0" smtClean="0">
                <a:solidFill>
                  <a:schemeClr val="bg1"/>
                </a:solidFill>
                <a:latin typeface="Times New Roman" pitchFamily="18" charset="0"/>
                <a:ea typeface="KDB고딕M_Pro"/>
                <a:cs typeface="Times New Roman" pitchFamily="18" charset="0"/>
              </a:rPr>
              <a:t> Investor.</a:t>
            </a:r>
          </a:p>
          <a:p>
            <a:pPr marL="411480" algn="ctr">
              <a:buFont typeface="Wingdings"/>
              <a:buChar char=""/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  <a:cs typeface="Times New Roman" pitchFamily="18" charset="0"/>
              </a:rPr>
              <a:t>Minimal </a:t>
            </a:r>
            <a:r>
              <a:rPr lang="en-US" sz="3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  <a:cs typeface="Times New Roman" pitchFamily="18" charset="0"/>
              </a:rPr>
              <a:t>investasi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  <a:cs typeface="Times New Roman" pitchFamily="18" charset="0"/>
              </a:rPr>
              <a:t> 10</a:t>
            </a:r>
            <a:r>
              <a:rPr lang="id-ID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itchFamily="18" charset="0"/>
                <a:cs typeface="Times New Roman" pitchFamily="18" charset="0"/>
              </a:rPr>
              <a:t> Juta Rupiah</a:t>
            </a:r>
            <a:endParaRPr 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itchFamily="18" charset="0"/>
              <a:cs typeface="Times New Roman" pitchFamily="18" charset="0"/>
            </a:endParaRPr>
          </a:p>
          <a:p>
            <a:pPr marL="411480" algn="ctr">
              <a:buFont typeface="Wingdings"/>
              <a:buChar char=""/>
              <a:defRPr/>
            </a:pP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Fee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transaksi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0,15%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beli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0,25%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jual</a:t>
            </a:r>
            <a:endParaRPr lang="en-US" sz="28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11480">
              <a:spcBef>
                <a:spcPct val="0"/>
              </a:spcBef>
              <a:buFontTx/>
              <a:buNone/>
              <a:defRPr/>
            </a:pPr>
            <a:endParaRPr lang="id-ID" altLang="en-US" sz="2800" b="1" dirty="0" smtClean="0">
              <a:solidFill>
                <a:schemeClr val="bg1"/>
              </a:solidFill>
              <a:latin typeface="Times New Roman" pitchFamily="18" charset="0"/>
              <a:ea typeface="KDB고딕M_Pro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6000" cy="568326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Modern No. 20" pitchFamily="18" charset="0"/>
              </a:rPr>
              <a:t>Daftar</a:t>
            </a:r>
            <a:r>
              <a:rPr lang="en-US" sz="4400" dirty="0" smtClean="0">
                <a:latin typeface="Modern No. 20" pitchFamily="18" charset="0"/>
              </a:rPr>
              <a:t> Isi :</a:t>
            </a:r>
            <a:endParaRPr lang="en-US" sz="4400" dirty="0">
              <a:latin typeface="Modern No. 20" pitchFamily="18" charset="0"/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4800" y="990600"/>
            <a:ext cx="8839200" cy="2620963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Perbedaan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antara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Treder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dan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Investasi</a:t>
            </a:r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?</a:t>
            </a:r>
          </a:p>
          <a:p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Perbedaan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Saham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Liquid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dan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Non Liquid</a:t>
            </a:r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?</a:t>
            </a:r>
          </a:p>
          <a:p>
            <a:r>
              <a:rPr lang="id-ID" sz="3200" dirty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Metode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Analisa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Teknikal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dan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Fundamental</a:t>
            </a:r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?</a:t>
            </a:r>
          </a:p>
          <a:p>
            <a:r>
              <a:rPr lang="id-ID" sz="3200" dirty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Psikologi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Treding</a:t>
            </a:r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?</a:t>
            </a:r>
          </a:p>
          <a:p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kenapa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Harus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Aplikasi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</a:t>
            </a:r>
            <a:r>
              <a:rPr lang="en-US" sz="3200" dirty="0" err="1" smtClean="0">
                <a:latin typeface="Mongolian Baiti" pitchFamily="66" charset="0"/>
                <a:cs typeface="Mongolian Baiti" pitchFamily="66" charset="0"/>
              </a:rPr>
              <a:t>Mirae</a:t>
            </a:r>
            <a:r>
              <a:rPr lang="en-US" sz="3200" dirty="0" smtClean="0">
                <a:latin typeface="Mongolian Baiti" pitchFamily="66" charset="0"/>
                <a:cs typeface="Mongolian Baiti" pitchFamily="66" charset="0"/>
              </a:rPr>
              <a:t> Asset</a:t>
            </a:r>
            <a:r>
              <a:rPr lang="id-ID" sz="3200" dirty="0" smtClean="0">
                <a:latin typeface="Mongolian Baiti" pitchFamily="66" charset="0"/>
                <a:cs typeface="Mongolian Baiti" pitchFamily="66" charset="0"/>
              </a:rPr>
              <a:t>?</a:t>
            </a:r>
          </a:p>
          <a:p>
            <a:pPr marL="0" indent="0">
              <a:buNone/>
            </a:pPr>
            <a:endParaRPr lang="id-ID" sz="3200" dirty="0" smtClean="0">
              <a:latin typeface="Mongolian Baiti" pitchFamily="66" charset="0"/>
              <a:cs typeface="Mongolian Baiti" pitchFamily="66" charset="0"/>
            </a:endParaRPr>
          </a:p>
          <a:p>
            <a:pPr marL="0" indent="0">
              <a:buNone/>
            </a:pPr>
            <a:endParaRPr lang="id-ID" sz="3200" dirty="0" smtClean="0">
              <a:latin typeface="Mongolian Baiti" pitchFamily="66" charset="0"/>
              <a:cs typeface="Mongolian Baiti" pitchFamily="66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719396" y="6259801"/>
            <a:ext cx="3424604" cy="563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2000" marR="0" indent="-252000" algn="l" defTabSz="4572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romanUcPeriod"/>
              <a:tabLst/>
              <a:defRPr sz="2000" b="0" i="0" kern="120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1pPr>
            <a:lvl2pPr marL="355600" indent="136525" algn="l" defTabSz="914400" rtl="0" eaLnBrk="1" latinLnBrk="0" hangingPunct="1">
              <a:spcBef>
                <a:spcPct val="20000"/>
              </a:spcBef>
              <a:buFont typeface="+mj-lt"/>
              <a:buAutoNum type="arabicPeriod"/>
              <a:defRPr sz="1500" kern="120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0D2D4F"/>
                </a:solidFill>
                <a:latin typeface="KoPub돋움체_Pro Medium"/>
                <a:ea typeface="KoPub돋움체_Pro Medium"/>
                <a:cs typeface="KoPub돋움체_Pro Medium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00" kern="1200">
                <a:solidFill>
                  <a:schemeClr val="tx1"/>
                </a:solidFill>
                <a:latin typeface="KoPub돋움체_Pro Medium"/>
                <a:ea typeface="KoPub돋움체_Pro Medium"/>
                <a:cs typeface="KoPub돋움체_Pro Medium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94606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372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Solo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 descr="D:\p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2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598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4124"/>
            <a:ext cx="9144000" cy="499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291083"/>
            <a:ext cx="4695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Trading Or Invest?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3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Bookman Old Style" pitchFamily="18" charset="0"/>
                <a:cs typeface="Aharoni" pitchFamily="2" charset="-79"/>
              </a:rPr>
              <a:t>Liquid (</a:t>
            </a:r>
            <a:r>
              <a:rPr lang="en-US" sz="5400" b="1" dirty="0" err="1" smtClean="0">
                <a:latin typeface="Bookman Old Style" pitchFamily="18" charset="0"/>
                <a:cs typeface="Aharoni" pitchFamily="2" charset="-79"/>
              </a:rPr>
              <a:t>Bagus</a:t>
            </a:r>
            <a:r>
              <a:rPr lang="en-US" sz="5400" b="1" dirty="0" smtClean="0">
                <a:latin typeface="Bookman Old Style" pitchFamily="18" charset="0"/>
                <a:cs typeface="Aharoni" pitchFamily="2" charset="-79"/>
              </a:rPr>
              <a:t>)</a:t>
            </a:r>
            <a:endParaRPr lang="en-US" sz="5400" b="1" dirty="0">
              <a:latin typeface="Bookman Old Style" pitchFamily="18" charset="0"/>
              <a:cs typeface="Aharoni" pitchFamily="2" charset="-79"/>
            </a:endParaRPr>
          </a:p>
        </p:txBody>
      </p:sp>
      <p:pic>
        <p:nvPicPr>
          <p:cNvPr id="1029" name="Picture 5" descr="D:\asii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7077"/>
            <a:ext cx="9038771" cy="587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66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Bookman Old Style" pitchFamily="18" charset="0"/>
              </a:rPr>
              <a:t>Non Liquid (</a:t>
            </a:r>
            <a:r>
              <a:rPr lang="en-US" sz="4800" b="1" dirty="0" err="1" smtClean="0">
                <a:latin typeface="Bookman Old Style" pitchFamily="18" charset="0"/>
              </a:rPr>
              <a:t>tidak</a:t>
            </a:r>
            <a:r>
              <a:rPr lang="en-US" sz="4800" b="1" dirty="0" smtClean="0">
                <a:latin typeface="Bookman Old Style" pitchFamily="18" charset="0"/>
              </a:rPr>
              <a:t> </a:t>
            </a:r>
            <a:r>
              <a:rPr lang="en-US" sz="4800" b="1" dirty="0" err="1" smtClean="0">
                <a:latin typeface="Bookman Old Style" pitchFamily="18" charset="0"/>
              </a:rPr>
              <a:t>Bagus</a:t>
            </a:r>
            <a:r>
              <a:rPr lang="en-US" sz="4800" b="1" dirty="0" smtClean="0">
                <a:latin typeface="Bookman Old Style" pitchFamily="18" charset="0"/>
              </a:rPr>
              <a:t>)</a:t>
            </a:r>
            <a:endParaRPr lang="en-US" sz="4800" b="1" dirty="0">
              <a:latin typeface="Bookman Old Style" pitchFamily="18" charset="0"/>
            </a:endParaRPr>
          </a:p>
        </p:txBody>
      </p:sp>
      <p:pic>
        <p:nvPicPr>
          <p:cNvPr id="2050" name="Picture 2" descr="D:\aku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6" y="1371600"/>
            <a:ext cx="910936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45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solidFill>
                  <a:srgbClr val="FFFF00"/>
                </a:solidFill>
              </a:rPr>
              <a:t>Cara </a:t>
            </a:r>
            <a:r>
              <a:rPr lang="en-US" sz="6600" dirty="0" err="1">
                <a:solidFill>
                  <a:srgbClr val="FFFF00"/>
                </a:solidFill>
              </a:rPr>
              <a:t>mengenal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dan</a:t>
            </a:r>
            <a:r>
              <a:rPr lang="en-US" sz="6600" dirty="0">
                <a:solidFill>
                  <a:srgbClr val="FFFF00"/>
                </a:solidFill>
              </a:rPr>
              <a:t> </a:t>
            </a:r>
            <a:r>
              <a:rPr lang="en-US" sz="6600" dirty="0" err="1">
                <a:solidFill>
                  <a:srgbClr val="FFFF00"/>
                </a:solidFill>
              </a:rPr>
              <a:t>menggunakan</a:t>
            </a:r>
            <a:endParaRPr lang="en-US" sz="6600" dirty="0" smtClean="0">
              <a:solidFill>
                <a:srgbClr val="FFFF00"/>
              </a:solidFill>
            </a:endParaRPr>
          </a:p>
          <a:p>
            <a:pPr algn="ctr"/>
            <a:r>
              <a:rPr lang="en-US" sz="6600" dirty="0" err="1" smtClean="0">
                <a:solidFill>
                  <a:srgbClr val="FFFF00"/>
                </a:solidFill>
              </a:rPr>
              <a:t>Teknikal</a:t>
            </a:r>
            <a:r>
              <a:rPr lang="en-US" sz="6600" dirty="0" smtClean="0">
                <a:solidFill>
                  <a:srgbClr val="FFFF00"/>
                </a:solidFill>
              </a:rPr>
              <a:t> </a:t>
            </a:r>
            <a:r>
              <a:rPr lang="en-US" sz="6600" dirty="0" err="1" smtClean="0">
                <a:solidFill>
                  <a:srgbClr val="FFFF00"/>
                </a:solidFill>
              </a:rPr>
              <a:t>Analisa</a:t>
            </a:r>
            <a:r>
              <a:rPr lang="en-US" sz="6600" dirty="0" smtClean="0">
                <a:solidFill>
                  <a:srgbClr val="FFFF00"/>
                </a:solidFill>
              </a:rPr>
              <a:t> Basic</a:t>
            </a:r>
            <a:endParaRPr lang="en-US" sz="6600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27660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</a:rPr>
              <a:t>0500 Menu : Multi Chart</a:t>
            </a:r>
            <a:endParaRPr lang="en-US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5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BOLLINGER BAND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3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:\SLOW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6"/>
            <a:ext cx="9144000" cy="685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6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19396" y="6259801"/>
            <a:ext cx="3424604" cy="563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PT.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Mirae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Asset </a:t>
            </a:r>
            <a:r>
              <a:rPr lang="en-US" sz="1600" b="1" dirty="0" err="1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Sekuritas</a:t>
            </a:r>
            <a:r>
              <a:rPr lang="en-US" sz="1600" b="1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 </a:t>
            </a:r>
            <a:endParaRPr lang="en-US" sz="1600" b="1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6146" name="Picture 2" descr="D:\Teknikal Analis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" y="0"/>
            <a:ext cx="913707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71600" y="4114800"/>
            <a:ext cx="531087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solidFill>
                  <a:srgbClr val="FFFF00"/>
                </a:solidFill>
              </a:rPr>
              <a:t>Teknikal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Analisa</a:t>
            </a:r>
            <a:r>
              <a:rPr lang="en-US" sz="2000" b="1" dirty="0" smtClean="0">
                <a:solidFill>
                  <a:srgbClr val="FFFF00"/>
                </a:solidFill>
              </a:rPr>
              <a:t> :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Price Moving Average ( 5 , 10 , 20 , 50 , 200 )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Bollinger Band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rgbClr val="FFFF00"/>
                </a:solidFill>
              </a:rPr>
              <a:t>Price Volume 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rgbClr val="FFFF00"/>
                </a:solidFill>
              </a:rPr>
              <a:t>Stochastics</a:t>
            </a:r>
            <a:r>
              <a:rPr lang="en-US" sz="2000" b="1" dirty="0" smtClean="0">
                <a:solidFill>
                  <a:srgbClr val="FFFF00"/>
                </a:solidFill>
              </a:rPr>
              <a:t> Slow ( 15 , 3 , 3 )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1159</TotalTime>
  <Words>256</Words>
  <Application>Microsoft Office PowerPoint</Application>
  <PresentationFormat>On-screen Show (4:3)</PresentationFormat>
  <Paragraphs>62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Malgun Gothic</vt:lpstr>
      <vt:lpstr>Aharoni</vt:lpstr>
      <vt:lpstr>Arial</vt:lpstr>
      <vt:lpstr>Bookman Old Style</vt:lpstr>
      <vt:lpstr>Calibri</vt:lpstr>
      <vt:lpstr>KDB_GothicR_Pro</vt:lpstr>
      <vt:lpstr>KDB고딕M_Pro</vt:lpstr>
      <vt:lpstr>KoPub돋움체_Pro Medium</vt:lpstr>
      <vt:lpstr>Modern No. 20</vt:lpstr>
      <vt:lpstr>Mongolian Baiti</vt:lpstr>
      <vt:lpstr>Noto Sans</vt:lpstr>
      <vt:lpstr>Rockwell</vt:lpstr>
      <vt:lpstr>Times New Roman</vt:lpstr>
      <vt:lpstr>Wingdings</vt:lpstr>
      <vt:lpstr>Office Theme</vt:lpstr>
      <vt:lpstr>PowerPoint Presentation</vt:lpstr>
      <vt:lpstr>Daftar Isi :</vt:lpstr>
      <vt:lpstr>PowerPoint Presentation</vt:lpstr>
      <vt:lpstr>Liquid (Bagus)</vt:lpstr>
      <vt:lpstr>Non Liquid (tidak Bagus)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Psikologi Treding</vt:lpstr>
      <vt:lpstr>Kenapa Mirae??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Saham-Indonesia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Mirae Asset Sekuritas Indonesia</dc:title>
  <dc:creator>Yulius</dc:creator>
  <cp:lastModifiedBy>Microsoft account</cp:lastModifiedBy>
  <cp:revision>76</cp:revision>
  <dcterms:created xsi:type="dcterms:W3CDTF">2017-11-01T12:58:48Z</dcterms:created>
  <dcterms:modified xsi:type="dcterms:W3CDTF">2020-09-05T04:38:04Z</dcterms:modified>
</cp:coreProperties>
</file>