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6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1" r:id="rId14"/>
    <p:sldId id="270" r:id="rId15"/>
    <p:sldId id="264" r:id="rId16"/>
    <p:sldId id="272" r:id="rId17"/>
    <p:sldId id="273" r:id="rId18"/>
    <p:sldId id="274" r:id="rId19"/>
    <p:sldId id="259" r:id="rId20"/>
    <p:sldId id="26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63"/>
  </p:normalViewPr>
  <p:slideViewPr>
    <p:cSldViewPr snapToGrid="0" snapToObjects="1">
      <p:cViewPr varScale="1">
        <p:scale>
          <a:sx n="130" d="100"/>
          <a:sy n="130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4AF5-9519-7444-B4E5-898537B91C57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681E-55E9-504C-8BEE-CFC2F607B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6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681E-55E9-504C-8BEE-CFC2F607B16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ffinelayer.com/pixsrv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червон</a:t>
            </a:r>
            <a:r>
              <a:rPr lang="ru-RU" dirty="0" smtClean="0"/>
              <a:t> </a:t>
            </a:r>
            <a:r>
              <a:rPr lang="ru-RU" dirty="0" err="1" smtClean="0"/>
              <a:t>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02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нейронной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Ð°ÑÑÐ¸Ð½ÐºÐ¸ Ð¿Ð¾ Ð·Ð°Ð¿ÑÐ¾ÑÑ ÑÑÐ½ÐºÑÐ¸Ð¸ Ð°ÐºÑÐ¸Ð²Ð°ÑÐ¸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" y="1897627"/>
            <a:ext cx="90297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3329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Функция</a:t>
            </a:r>
            <a:r>
              <a:rPr lang="tr-TR" dirty="0"/>
              <a:t> </a:t>
            </a:r>
            <a:r>
              <a:rPr lang="tr-TR" dirty="0" err="1"/>
              <a:t>активации</a:t>
            </a:r>
            <a:r>
              <a:rPr lang="tr-TR" dirty="0"/>
              <a:t> </a:t>
            </a:r>
            <a:r>
              <a:rPr lang="tr-TR" dirty="0" err="1"/>
              <a:t>применяется</a:t>
            </a:r>
            <a:r>
              <a:rPr lang="tr-TR" dirty="0"/>
              <a:t> </a:t>
            </a:r>
            <a:r>
              <a:rPr lang="tr-TR" dirty="0" err="1"/>
              <a:t>для</a:t>
            </a:r>
            <a:r>
              <a:rPr lang="tr-TR" dirty="0"/>
              <a:t> </a:t>
            </a:r>
            <a:r>
              <a:rPr lang="tr-TR" dirty="0" err="1"/>
              <a:t>нормализации</a:t>
            </a:r>
            <a:r>
              <a:rPr lang="tr-TR" dirty="0"/>
              <a:t> </a:t>
            </a:r>
            <a:r>
              <a:rPr lang="tr-TR" dirty="0" err="1"/>
              <a:t>входных</a:t>
            </a:r>
            <a:r>
              <a:rPr lang="tr-TR" dirty="0"/>
              <a:t> </a:t>
            </a:r>
            <a:r>
              <a:rPr lang="tr-TR" dirty="0" err="1" smtClean="0"/>
              <a:t>данных</a:t>
            </a:r>
            <a:endParaRPr lang="tr-TR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1" y="101586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err="1" smtClean="0"/>
              <a:t>Хммм</a:t>
            </a:r>
            <a:r>
              <a:rPr lang="en-US" sz="1400" dirty="0" smtClean="0"/>
              <a:t> </a:t>
            </a:r>
            <a:r>
              <a:rPr lang="ru-RU" sz="1400" dirty="0" err="1" smtClean="0"/>
              <a:t>слоожно</a:t>
            </a:r>
            <a:r>
              <a:rPr lang="mr-IN" sz="1400" dirty="0" smtClean="0"/>
              <a:t>…</a:t>
            </a:r>
            <a:r>
              <a:rPr lang="en-US" sz="1400" dirty="0" smtClean="0"/>
              <a:t>..</a:t>
            </a:r>
            <a:endParaRPr lang="ru-RU" sz="1400" dirty="0"/>
          </a:p>
        </p:txBody>
      </p:sp>
      <p:pic>
        <p:nvPicPr>
          <p:cNvPr id="3076" name="Picture 4" descr="https://habrastorage.org/files/84d/a8a/f6b/84da8af6b86c4c48bcaafb5be1c53f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3026561"/>
            <a:ext cx="2723535" cy="27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habrastorage.org/files/150/8ef/062/1508ef06235444c3bc74a942812b4e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6" y="3164212"/>
            <a:ext cx="2585884" cy="25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habrastorage.org/files/c71/db2/a75/c71db2a756494e5298ed1d5b5f15cbc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88" y="3287115"/>
            <a:ext cx="2202425" cy="22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6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19433"/>
            <a:ext cx="10131425" cy="1456267"/>
          </a:xfrm>
        </p:spPr>
        <p:txBody>
          <a:bodyPr/>
          <a:lstStyle/>
          <a:p>
            <a:pPr fontAlgn="base"/>
            <a:r>
              <a:rPr lang="ru-RU" dirty="0" smtClean="0"/>
              <a:t>Аббревиатуры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459" y="2075700"/>
            <a:ext cx="10131425" cy="4688894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ru-RU" sz="2400" dirty="0"/>
              <a:t>Тренировочный сет</a:t>
            </a:r>
          </a:p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smtClean="0"/>
              <a:t>Тренировочный </a:t>
            </a:r>
            <a:r>
              <a:rPr lang="ru-RU" dirty="0"/>
              <a:t>сет — это последовательность данных, которыми оперирует нейронная сеть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Итерация</a:t>
            </a:r>
          </a:p>
          <a:p>
            <a:pPr fontAlgn="base"/>
            <a:r>
              <a:rPr lang="ru-RU" dirty="0"/>
              <a:t>Это своеобразный счетчик, который увеличивается каждый раз, когда нейронная сеть проходит один тренировочный сет. 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Эпоха</a:t>
            </a:r>
          </a:p>
          <a:p>
            <a:pPr fontAlgn="base"/>
            <a:r>
              <a:rPr lang="ru-RU" dirty="0"/>
              <a:t>При инициализации нейронной сети эта величина устанавливается в 0 и имеет потолок, задаваемый вручную. Чем больше эпоха, тем лучше натренирована сеть и соответственно, ее результат. Эпоха увеличивается каждый раз, когда мы проходим весь набор тренировочных </a:t>
            </a:r>
            <a:r>
              <a:rPr lang="ru-RU" dirty="0" smtClean="0"/>
              <a:t>сетов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Ошибка</a:t>
            </a:r>
          </a:p>
          <a:p>
            <a:pPr fontAlgn="base"/>
            <a:r>
              <a:rPr lang="ru-RU" dirty="0"/>
              <a:t>Ошибка — это процентная величина, отражающая расхождение между ожидаемым и полученным ответами. Ошибка формируется каждую эпоху и должна идти на спад. Если этого не происходит, значит, вы что-то делаете не так.</a:t>
            </a:r>
          </a:p>
          <a:p>
            <a:pPr fontAlgn="base"/>
            <a:endParaRPr lang="ru-RU" dirty="0"/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55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ошибки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76980" y="2246662"/>
            <a:ext cx="12496801" cy="5291266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 descr="https://habrastorage.org/files/8b2/b5a/997/8b2b5a9974f841a0af487f671aae85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6" y="3126657"/>
            <a:ext cx="3102334" cy="15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files/2dc/6e7/193/2dc6e7193baa47178ddd5ea8f33faa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48" y="3126656"/>
            <a:ext cx="3102334" cy="15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habrastorage.org/files/7df/1a8/e0f/7df1a8e0f36944af87d7452701c976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12" y="3126656"/>
            <a:ext cx="3102334" cy="15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0706" y="4519771"/>
            <a:ext cx="1072074" cy="37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MSE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274" y="4522963"/>
            <a:ext cx="1072074" cy="37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ARCTAN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59711" y="4522963"/>
            <a:ext cx="193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MSE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14" y="5368464"/>
            <a:ext cx="2645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ожидаемый результат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Ai = </a:t>
            </a:r>
            <a:r>
              <a:rPr lang="ru-RU" dirty="0" smtClean="0">
                <a:solidFill>
                  <a:schemeClr val="bg1"/>
                </a:solidFill>
              </a:rPr>
              <a:t>выходные данные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 -  </a:t>
            </a:r>
            <a:r>
              <a:rPr lang="ru-RU" dirty="0" smtClean="0">
                <a:solidFill>
                  <a:schemeClr val="bg1"/>
                </a:solidFill>
              </a:rPr>
              <a:t>кол-во сетов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1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 сторона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98323" y="2251587"/>
            <a:ext cx="12496801" cy="5291266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2" name="Picture 2" descr="https://habrastorage.org/files/8bf/88c/293/8bf88c293fc64a55bf09ea3e8c991ec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95" y="2827338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36035" y="3059794"/>
            <a:ext cx="305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входные нейроны</a:t>
            </a:r>
          </a:p>
          <a:p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скрытый нейрон</a:t>
            </a:r>
          </a:p>
          <a:p>
            <a:r>
              <a:rPr lang="en-US" dirty="0">
                <a:solidFill>
                  <a:schemeClr val="bg1"/>
                </a:solidFill>
              </a:rPr>
              <a:t>W - </a:t>
            </a:r>
            <a:r>
              <a:rPr lang="ru-RU" dirty="0">
                <a:solidFill>
                  <a:schemeClr val="bg1"/>
                </a:solidFill>
              </a:rPr>
              <a:t>веса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6035" y="4051983"/>
            <a:ext cx="476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Даем на вход 0 и 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Сгенерируем веса </a:t>
            </a:r>
            <a:r>
              <a:rPr lang="en-US" dirty="0" smtClean="0">
                <a:solidFill>
                  <a:schemeClr val="bg1"/>
                </a:solidFill>
              </a:rPr>
              <a:t>w1 = 0.2 w2 = 0.5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нейрон войдет </a:t>
            </a:r>
            <a:r>
              <a:rPr lang="en-US" dirty="0" smtClean="0">
                <a:solidFill>
                  <a:schemeClr val="bg1"/>
                </a:solidFill>
              </a:rPr>
              <a:t>input =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*0.2+0*0.5 = 0.2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Выходные = </a:t>
            </a:r>
            <a:r>
              <a:rPr lang="en-US" dirty="0" err="1" smtClean="0">
                <a:solidFill>
                  <a:schemeClr val="bg1"/>
                </a:solidFill>
              </a:rPr>
              <a:t>Factivation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1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обучают нейронную сеть?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Прямое </a:t>
            </a:r>
            <a:r>
              <a:rPr lang="ru-RU" dirty="0"/>
              <a:t>распространение ошибки;</a:t>
            </a:r>
          </a:p>
          <a:p>
            <a:r>
              <a:rPr lang="ru-RU" dirty="0"/>
              <a:t>Обратное распространение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Прямое распространение </a:t>
            </a:r>
            <a:r>
              <a:rPr lang="ru-RU" dirty="0" smtClean="0"/>
              <a:t>ошибки</a:t>
            </a:r>
            <a:endParaRPr lang="ru-RU" dirty="0"/>
          </a:p>
        </p:txBody>
      </p:sp>
      <p:pic>
        <p:nvPicPr>
          <p:cNvPr id="7170" name="Picture 2" descr="ÑÑÐ¼Ð¾Ðµ ÑÐ°ÑÐ¿ÑÐ¾ÑÑÑÐ°Ð½ÐµÐ½Ð¸Ð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7" y="1940564"/>
            <a:ext cx="4214429" cy="421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6065" y="19867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Roboto" charset="0"/>
              </a:rPr>
              <a:t>Зададим начальные веса случайным образом</a:t>
            </a:r>
            <a:r>
              <a:rPr lang="ru-RU" dirty="0" smtClean="0">
                <a:latin typeface="Roboto" charset="0"/>
              </a:rPr>
              <a:t>:</a:t>
            </a:r>
          </a:p>
          <a:p>
            <a:endParaRPr lang="ru-RU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Roboto" charset="0"/>
              </a:rPr>
              <a:t>W</a:t>
            </a:r>
            <a:r>
              <a:rPr lang="ru-RU" dirty="0" smtClean="0">
                <a:latin typeface="Roboto" charset="0"/>
              </a:rPr>
              <a:t>1</a:t>
            </a:r>
            <a:endParaRPr lang="ru-RU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Roboto" charset="0"/>
              </a:rPr>
              <a:t>W</a:t>
            </a:r>
            <a:r>
              <a:rPr lang="ru-RU" dirty="0" smtClean="0">
                <a:latin typeface="Roboto" charset="0"/>
              </a:rPr>
              <a:t>2</a:t>
            </a:r>
          </a:p>
          <a:p>
            <a:pPr lvl="1">
              <a:buFont typeface="Arial" charset="0"/>
              <a:buChar char="•"/>
            </a:pPr>
            <a:endParaRPr lang="ru-RU" dirty="0" smtClean="0">
              <a:latin typeface="Roboto" charset="0"/>
            </a:endParaRPr>
          </a:p>
          <a:p>
            <a:r>
              <a:rPr lang="ru-RU" dirty="0" smtClean="0">
                <a:latin typeface="Roboto" charset="0"/>
              </a:rPr>
              <a:t>Умножим </a:t>
            </a:r>
            <a:r>
              <a:rPr lang="ru-RU" dirty="0">
                <a:latin typeface="Roboto" charset="0"/>
              </a:rPr>
              <a:t>входные данные на веса для формирования скрытого слоя</a:t>
            </a:r>
            <a:r>
              <a:rPr lang="ru-RU" dirty="0" smtClean="0">
                <a:latin typeface="Roboto" charset="0"/>
              </a:rPr>
              <a:t>:</a:t>
            </a:r>
          </a:p>
          <a:p>
            <a:endParaRPr lang="ru-RU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ru-RU" dirty="0">
                <a:latin typeface="Roboto" charset="0"/>
              </a:rPr>
              <a:t>h1 = (x1 * w1) + (x2 * w1)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dirty="0">
                <a:latin typeface="Roboto" charset="0"/>
              </a:rPr>
              <a:t>h2 = (x1 * w2) + (x2 * w2)</a:t>
            </a:r>
          </a:p>
          <a:p>
            <a:pPr marL="742950" lvl="1" indent="-285750">
              <a:buFont typeface="Arial" charset="0"/>
              <a:buChar char="•"/>
            </a:pPr>
            <a:r>
              <a:rPr lang="ru-RU" dirty="0" smtClean="0">
                <a:latin typeface="Roboto" charset="0"/>
              </a:rPr>
              <a:t>h3 = (x1 * w3) + (x2 * w3)</a:t>
            </a:r>
            <a:endParaRPr lang="en-US" dirty="0" smtClean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latin typeface="Roboto" charset="0"/>
            </a:endParaRPr>
          </a:p>
          <a:p>
            <a:r>
              <a:rPr lang="ru-RU" dirty="0"/>
              <a:t>Выходные данные из скрытого слоя </a:t>
            </a:r>
            <a:r>
              <a:rPr lang="ru-RU" dirty="0" smtClean="0"/>
              <a:t>передается</a:t>
            </a:r>
            <a:r>
              <a:rPr lang="en-US" dirty="0" smtClean="0"/>
              <a:t> </a:t>
            </a:r>
            <a:r>
              <a:rPr lang="ru-RU" dirty="0" smtClean="0"/>
              <a:t>в функцию активации, </a:t>
            </a:r>
            <a:r>
              <a:rPr lang="ru-RU" dirty="0"/>
              <a:t>для получения выхода </a:t>
            </a:r>
            <a:r>
              <a:rPr lang="ru-RU" dirty="0" smtClean="0"/>
              <a:t>сети:</a:t>
            </a:r>
            <a:r>
              <a:rPr lang="en-US" dirty="0" smtClean="0"/>
              <a:t>  </a:t>
            </a:r>
            <a:r>
              <a:rPr lang="ru-RU" dirty="0" err="1" smtClean="0"/>
              <a:t>y</a:t>
            </a:r>
            <a:r>
              <a:rPr lang="ru-RU" dirty="0"/>
              <a:t>_ = </a:t>
            </a:r>
            <a:r>
              <a:rPr lang="ru-RU" dirty="0" err="1"/>
              <a:t>fn</a:t>
            </a:r>
            <a:r>
              <a:rPr lang="ru-RU" dirty="0"/>
              <a:t>( h1 , h2, h3 )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2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Обратное </a:t>
            </a:r>
            <a:r>
              <a:rPr lang="ru-RU" b="1" dirty="0" smtClean="0"/>
              <a:t>распространение</a:t>
            </a:r>
            <a:endParaRPr lang="ru-RU" dirty="0"/>
          </a:p>
        </p:txBody>
      </p:sp>
      <p:pic>
        <p:nvPicPr>
          <p:cNvPr id="8194" name="Picture 2" descr="¾Ð±ÑÐ°ÑÐ½Ð¾Ðµ ÑÐ°ÑÐ¿ÑÐ¾ÑÑÑÐ°Ð½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7" y="1907457"/>
            <a:ext cx="5250744" cy="253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8437" y="1907457"/>
            <a:ext cx="64106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Суммарная ошибка (</a:t>
            </a:r>
            <a:r>
              <a:rPr lang="ru-RU" dirty="0" err="1">
                <a:latin typeface="Roboto" charset="0"/>
              </a:rPr>
              <a:t>total_error</a:t>
            </a:r>
            <a:r>
              <a:rPr lang="ru-RU" dirty="0">
                <a:latin typeface="Roboto" charset="0"/>
              </a:rPr>
              <a:t>) вычисляется как разность между ожидаемым значением «</a:t>
            </a:r>
            <a:r>
              <a:rPr lang="ru-RU" dirty="0" err="1">
                <a:latin typeface="Roboto" charset="0"/>
              </a:rPr>
              <a:t>y</a:t>
            </a:r>
            <a:r>
              <a:rPr lang="ru-RU" dirty="0">
                <a:latin typeface="Roboto" charset="0"/>
              </a:rPr>
              <a:t>» (из обучающего набора) и полученным значением «</a:t>
            </a:r>
            <a:r>
              <a:rPr lang="ru-RU" dirty="0" err="1">
                <a:latin typeface="Roboto" charset="0"/>
              </a:rPr>
              <a:t>y</a:t>
            </a:r>
            <a:r>
              <a:rPr lang="ru-RU" dirty="0">
                <a:latin typeface="Roboto" charset="0"/>
              </a:rPr>
              <a:t>_» (посчитанное на этапе прямого распространения ошибки), проходящих через функцию потерь (</a:t>
            </a:r>
            <a:r>
              <a:rPr lang="ru-RU" dirty="0" err="1">
                <a:latin typeface="Roboto" charset="0"/>
              </a:rPr>
              <a:t>cost</a:t>
            </a:r>
            <a:r>
              <a:rPr lang="ru-RU" dirty="0">
                <a:latin typeface="Roboto" charset="0"/>
              </a:rPr>
              <a:t> </a:t>
            </a:r>
            <a:r>
              <a:rPr lang="ru-RU" dirty="0" err="1">
                <a:latin typeface="Roboto" charset="0"/>
              </a:rPr>
              <a:t>function</a:t>
            </a:r>
            <a:r>
              <a:rPr lang="ru-RU" dirty="0">
                <a:latin typeface="Roboto" charset="0"/>
              </a:rPr>
              <a:t>).</a:t>
            </a:r>
          </a:p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Частная производная ошибки вычисляется по каждому весу (эти частные дифференциалы отражают вклад каждого веса в общую ошибку (</a:t>
            </a:r>
            <a:r>
              <a:rPr lang="ru-RU" dirty="0" err="1">
                <a:latin typeface="Roboto" charset="0"/>
              </a:rPr>
              <a:t>total_loss</a:t>
            </a:r>
            <a:r>
              <a:rPr lang="ru-RU" dirty="0">
                <a:latin typeface="Roboto" charset="0"/>
              </a:rPr>
              <a:t>)).</a:t>
            </a:r>
          </a:p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Затем эти дифференциалы умножаются на число, называемое скорость обучения или </a:t>
            </a:r>
            <a:r>
              <a:rPr lang="ru-RU" dirty="0" err="1">
                <a:latin typeface="Roboto" charset="0"/>
              </a:rPr>
              <a:t>learning</a:t>
            </a:r>
            <a:r>
              <a:rPr lang="ru-RU" dirty="0">
                <a:latin typeface="Roboto" charset="0"/>
              </a:rPr>
              <a:t> </a:t>
            </a:r>
            <a:r>
              <a:rPr lang="ru-RU" dirty="0" err="1">
                <a:latin typeface="Roboto" charset="0"/>
              </a:rPr>
              <a:t>rate</a:t>
            </a:r>
            <a:r>
              <a:rPr lang="ru-RU" dirty="0">
                <a:latin typeface="Roboto" charset="0"/>
              </a:rPr>
              <a:t> (</a:t>
            </a:r>
            <a:r>
              <a:rPr lang="ru-RU" dirty="0" err="1">
                <a:latin typeface="Roboto" charset="0"/>
              </a:rPr>
              <a:t>η</a:t>
            </a:r>
            <a:r>
              <a:rPr lang="ru-RU" dirty="0">
                <a:latin typeface="Roboto" charset="0"/>
              </a:rPr>
              <a:t>).</a:t>
            </a:r>
          </a:p>
          <a:p>
            <a:r>
              <a:rPr lang="ru-RU" dirty="0">
                <a:latin typeface="Roboto" charset="0"/>
              </a:rPr>
              <a:t>Полученный результат затем вычитается из соответствующих весов.</a:t>
            </a:r>
          </a:p>
          <a:p>
            <a:r>
              <a:rPr lang="ru-RU" dirty="0">
                <a:latin typeface="Roboto" charset="0"/>
              </a:rPr>
              <a:t>В результате получатся следующие обновленные веса:</a:t>
            </a:r>
          </a:p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w1 = w1 — (</a:t>
            </a:r>
            <a:r>
              <a:rPr lang="ru-RU" dirty="0" err="1">
                <a:latin typeface="Roboto" charset="0"/>
              </a:rPr>
              <a:t>η</a:t>
            </a:r>
            <a:r>
              <a:rPr lang="ru-RU" dirty="0">
                <a:latin typeface="Roboto" charset="0"/>
              </a:rPr>
              <a:t> * ∂(</a:t>
            </a:r>
            <a:r>
              <a:rPr lang="ru-RU" dirty="0" err="1">
                <a:latin typeface="Roboto" charset="0"/>
              </a:rPr>
              <a:t>err</a:t>
            </a:r>
            <a:r>
              <a:rPr lang="ru-RU" dirty="0">
                <a:latin typeface="Roboto" charset="0"/>
              </a:rPr>
              <a:t>) / ∂(w1))</a:t>
            </a:r>
          </a:p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w2 = w2 — (</a:t>
            </a:r>
            <a:r>
              <a:rPr lang="ru-RU" dirty="0" err="1">
                <a:latin typeface="Roboto" charset="0"/>
              </a:rPr>
              <a:t>η</a:t>
            </a:r>
            <a:r>
              <a:rPr lang="ru-RU" dirty="0">
                <a:latin typeface="Roboto" charset="0"/>
              </a:rPr>
              <a:t> * ∂(</a:t>
            </a:r>
            <a:r>
              <a:rPr lang="ru-RU" dirty="0" err="1">
                <a:latin typeface="Roboto" charset="0"/>
              </a:rPr>
              <a:t>err</a:t>
            </a:r>
            <a:r>
              <a:rPr lang="ru-RU" dirty="0">
                <a:latin typeface="Roboto" charset="0"/>
              </a:rPr>
              <a:t>) / ∂(w2))</a:t>
            </a:r>
          </a:p>
          <a:p>
            <a:pPr>
              <a:buFont typeface="Arial" charset="0"/>
              <a:buChar char="•"/>
            </a:pPr>
            <a:r>
              <a:rPr lang="ru-RU" dirty="0">
                <a:latin typeface="Roboto" charset="0"/>
              </a:rPr>
              <a:t>w3 = w3 — (</a:t>
            </a:r>
            <a:r>
              <a:rPr lang="ru-RU" dirty="0" err="1">
                <a:latin typeface="Roboto" charset="0"/>
              </a:rPr>
              <a:t>η</a:t>
            </a:r>
            <a:r>
              <a:rPr lang="ru-RU" dirty="0">
                <a:latin typeface="Roboto" charset="0"/>
              </a:rPr>
              <a:t> * ∂(</a:t>
            </a:r>
            <a:r>
              <a:rPr lang="ru-RU" dirty="0" err="1">
                <a:latin typeface="Roboto" charset="0"/>
              </a:rPr>
              <a:t>err</a:t>
            </a:r>
            <a:r>
              <a:rPr lang="ru-RU" dirty="0">
                <a:latin typeface="Roboto" charset="0"/>
              </a:rPr>
              <a:t>) / ∂(w3))</a:t>
            </a:r>
            <a:endParaRPr lang="ru-RU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ºÐ°ÑÐ»Ð¾Ð½ data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9" y="314632"/>
            <a:ext cx="66675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7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Искусственный </a:t>
            </a:r>
            <a:r>
              <a:rPr lang="ru-RU" dirty="0" smtClean="0"/>
              <a:t>нейрон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272345"/>
            <a:ext cx="10131425" cy="2674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Является </a:t>
            </a:r>
            <a:r>
              <a:rPr lang="ru-RU" dirty="0"/>
              <a:t>структурной единицей искусственной нейронной сети и представляет собой аналог биологического нейрона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Проще говоря</a:t>
            </a:r>
            <a:r>
              <a:rPr lang="en-US" dirty="0" smtClean="0"/>
              <a:t>, </a:t>
            </a:r>
            <a:r>
              <a:rPr lang="ru-RU" dirty="0" smtClean="0"/>
              <a:t>искусственный нейрон </a:t>
            </a:r>
            <a:r>
              <a:rPr lang="mr-IN" dirty="0" smtClean="0"/>
              <a:t>–</a:t>
            </a:r>
            <a:r>
              <a:rPr lang="ru-RU" dirty="0" smtClean="0"/>
              <a:t> это некая сущность</a:t>
            </a:r>
            <a:r>
              <a:rPr lang="en-US" dirty="0" smtClean="0"/>
              <a:t>, </a:t>
            </a:r>
            <a:r>
              <a:rPr lang="ru-RU" dirty="0" smtClean="0"/>
              <a:t>которая имеет много входов и один выход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Нейрон — это вычислительная единица, которая получает информацию, производит над ней простые вычисления и передает ее дальше. Они делятся на три основных типа: входной (синий), скрытый (красный) и выходной (зеленый).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0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927123"/>
            <a:ext cx="10131425" cy="24973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Нейросеть</a:t>
            </a:r>
            <a:r>
              <a:rPr lang="ru-RU" dirty="0"/>
              <a:t> – это обучаемая система. Она действует не только в соответствии с заданным алгоритмом и формулами, но и на основании прошлого опыта. Этакий ребенок, который с каждым разом складывает </a:t>
            </a:r>
            <a:r>
              <a:rPr lang="ru-RU" dirty="0" err="1"/>
              <a:t>пазл</a:t>
            </a:r>
            <a:r>
              <a:rPr lang="ru-RU" dirty="0"/>
              <a:t>, делая все меньше ошибок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Нейронная сеть — это последовательность нейронов, соединенных между собой синапсами. Структура нейронной сети пришла в мир программирования прямиком из биологии. Благодаря такой структуре, машина обретает способность анализировать и даже запоминать различную информацию. </a:t>
            </a:r>
          </a:p>
        </p:txBody>
      </p:sp>
    </p:spTree>
    <p:extLst>
      <p:ext uri="{BB962C8B-B14F-4D97-AF65-F5344CB8AC3E}">
        <p14:creationId xmlns:p14="http://schemas.microsoft.com/office/powerpoint/2010/main" val="6030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1026" name="Picture 2" descr="½ÐµÐ¹ÑÐ¾Ð½Ð½Ð°Ñ ÑÐµÑÑ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2" y="1728583"/>
            <a:ext cx="608277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affinelayer.com/pixsrv/index.html</a:t>
            </a:r>
            <a:endParaRPr lang="ru-RU" dirty="0"/>
          </a:p>
          <a:p>
            <a:r>
              <a:rPr lang="en-US" dirty="0"/>
              <a:t>https://</a:t>
            </a:r>
            <a:r>
              <a:rPr lang="en-US" dirty="0" err="1"/>
              <a:t>quickdraw.withgoogle.com</a:t>
            </a:r>
            <a:r>
              <a:rPr lang="en-US" dirty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3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пример</a:t>
            </a:r>
            <a:endParaRPr lang="ru-RU" dirty="0"/>
          </a:p>
        </p:txBody>
      </p:sp>
      <p:pic>
        <p:nvPicPr>
          <p:cNvPr id="10252" name="Picture 12" descr="https://neuralnet.info/wp-content/uploads/2017/08/cyonn-1-predicting_machin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5" y="3391838"/>
            <a:ext cx="6248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99429"/>
              </p:ext>
            </p:extLst>
          </p:nvPr>
        </p:nvGraphicFramePr>
        <p:xfrm>
          <a:off x="757955" y="1935571"/>
          <a:ext cx="9829800" cy="109728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  <a:gridCol w="3276600"/>
              </a:tblGrid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Номер замера</a:t>
                      </a:r>
                      <a:endParaRPr lang="ru-RU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Километры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Мили</a:t>
                      </a:r>
                      <a:endParaRPr lang="ru-RU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bg1"/>
                          </a:solidFill>
                          <a:effectLst/>
                        </a:rPr>
                        <a:t>62.137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2426" y="5617725"/>
            <a:ext cx="10060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STIXGeneral-Regular" charset="0"/>
              </a:rPr>
              <a:t>Погрешность = правильное значение — полученный ответ = 62.137—50 = 12.137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</a:t>
            </a:r>
          </a:p>
        </p:txBody>
      </p:sp>
      <p:pic>
        <p:nvPicPr>
          <p:cNvPr id="11266" name="Picture 2" descr="https://neuralnet.info/wp-content/uploads/2017/08/cyonn-1-predicting_machine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370667"/>
            <a:ext cx="6572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6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Нейронная сеть разрабатывались как попытка частично воспроизвести работу человеческого мозга для создания механизмов, обладающих искусственным интеллектом. Искусственная нейронная сеть обычно обучается с учителем. Это означает наличие обучающего набора (</a:t>
            </a:r>
            <a:r>
              <a:rPr lang="ru-RU" dirty="0" err="1"/>
              <a:t>датасета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036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Классификация</a:t>
            </a:r>
            <a:r>
              <a:rPr lang="ru-RU" dirty="0"/>
              <a:t> — распределение данных по параметрам. Например, на вход дается набор людей и нужно решить, кому из них давать кредит, а кому нет. Эту работу может сделать нейронная сеть, анализируя такую информацию как: возраст, платежеспособность, кредитная история и </a:t>
            </a:r>
            <a:r>
              <a:rPr lang="ru-RU" dirty="0" err="1"/>
              <a:t>тд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Предсказание</a:t>
            </a:r>
            <a:r>
              <a:rPr lang="ru-RU" dirty="0"/>
              <a:t> — возможность предсказывать следующий шаг. Например, рост или падение акций, основываясь на ситуации на фондовом рынке.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Распознавание</a:t>
            </a:r>
            <a:r>
              <a:rPr lang="ru-RU" dirty="0"/>
              <a:t> — в настоящее время, самое широкое применение нейронных сетей. Используется в </a:t>
            </a:r>
            <a:r>
              <a:rPr lang="ru-RU" dirty="0" err="1"/>
              <a:t>Google</a:t>
            </a:r>
            <a:r>
              <a:rPr lang="ru-RU" dirty="0"/>
              <a:t>, когда вы ищете фото или в камерах телефонов, когда оно определяет положение вашего лица и выделяет его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01827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нейронная сеть?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8888"/>
          </a:xfrm>
        </p:spPr>
        <p:txBody>
          <a:bodyPr/>
          <a:lstStyle/>
          <a:p>
            <a:r>
              <a:rPr lang="ru-RU" dirty="0"/>
              <a:t>Входной слой;</a:t>
            </a:r>
          </a:p>
          <a:p>
            <a:r>
              <a:rPr lang="ru-RU" dirty="0"/>
              <a:t>Скрытые (вычислительные) слои;</a:t>
            </a:r>
          </a:p>
          <a:p>
            <a:r>
              <a:rPr lang="ru-RU" dirty="0"/>
              <a:t>Выходной слой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¿ÑÐ¾ÑÑÐ°Ñ Ð½ÐµÐ¸ÌÑÐ¾Ð½Ð½Ð°Ñ ÑÐµÑÑ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80" y="2142068"/>
            <a:ext cx="4800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синапс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2867"/>
            <a:ext cx="10131425" cy="3649133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инапс </a:t>
            </a:r>
            <a:r>
              <a:rPr lang="ru-RU" dirty="0"/>
              <a:t>— это связь между нейронами, каждая из которых имеет свою степень веса. Именно благодаря этой особенности входная информация видоизменяется в процессе передачи. В процессе обработки информация, переданная синапсом, с большим показателем веса </a:t>
            </a:r>
            <a:r>
              <a:rPr lang="ru-RU" dirty="0" smtClean="0"/>
              <a:t>будет преобладающей.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входной слой нейронов поступает определённая информация. Она передаётся посредством синапсов следующему слою, при этом каждый синапс имеет свой коэффициент веса, а каждый следующий нейрон может иметь несколько входящих </a:t>
            </a:r>
            <a:r>
              <a:rPr lang="ru-RU" dirty="0" smtClean="0"/>
              <a:t>синапсов.</a:t>
            </a:r>
          </a:p>
          <a:p>
            <a:endParaRPr lang="ru-RU" dirty="0"/>
          </a:p>
          <a:p>
            <a:r>
              <a:rPr lang="ru-RU" dirty="0" smtClean="0"/>
              <a:t>Информация</a:t>
            </a:r>
            <a:r>
              <a:rPr lang="ru-RU" dirty="0"/>
              <a:t>, полученная следующим нейроном, представляет собой сумму всех данных, перемноженных каждый на свой коэффициент веса. Полученное значение подставляется в функцию активации и получается выходная </a:t>
            </a:r>
            <a:r>
              <a:rPr lang="ru-RU" dirty="0" smtClean="0"/>
              <a:t>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8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290</TotalTime>
  <Words>660</Words>
  <Application>Microsoft Macintosh PowerPoint</Application>
  <PresentationFormat>Широкоэкранный</PresentationFormat>
  <Paragraphs>102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Mangal</vt:lpstr>
      <vt:lpstr>Roboto</vt:lpstr>
      <vt:lpstr>STIXGeneral-Regular</vt:lpstr>
      <vt:lpstr>Arial</vt:lpstr>
      <vt:lpstr>Небеса</vt:lpstr>
      <vt:lpstr>Нейронные сети</vt:lpstr>
      <vt:lpstr>Нейронная сеть</vt:lpstr>
      <vt:lpstr>Простой пример</vt:lpstr>
      <vt:lpstr>Простой пример</vt:lpstr>
      <vt:lpstr>Цели создания</vt:lpstr>
      <vt:lpstr>Примеры использования</vt:lpstr>
      <vt:lpstr>Из чего состоит нейронная сеть?</vt:lpstr>
      <vt:lpstr>Что такое синапс?</vt:lpstr>
      <vt:lpstr>Схема работы нейронной сети</vt:lpstr>
      <vt:lpstr>Схема работы нейронной сети</vt:lpstr>
      <vt:lpstr>Функции активации</vt:lpstr>
      <vt:lpstr>Аббревиатуры</vt:lpstr>
      <vt:lpstr>Вычисление ошибки</vt:lpstr>
      <vt:lpstr>мат сторона</vt:lpstr>
      <vt:lpstr>Как обучают нейронную сеть?</vt:lpstr>
      <vt:lpstr>Прямое распространение ошибки</vt:lpstr>
      <vt:lpstr>Обратное распространение</vt:lpstr>
      <vt:lpstr>Презентация PowerPoint</vt:lpstr>
      <vt:lpstr>Искусственный нейрон</vt:lpstr>
      <vt:lpstr>Принцип работы</vt:lpstr>
      <vt:lpstr>ПРИКОЛЫ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пользователь Microsoft Office</dc:creator>
  <cp:lastModifiedBy>пользователь Microsoft Office</cp:lastModifiedBy>
  <cp:revision>17</cp:revision>
  <dcterms:created xsi:type="dcterms:W3CDTF">2018-10-25T16:16:10Z</dcterms:created>
  <dcterms:modified xsi:type="dcterms:W3CDTF">2018-10-25T21:07:13Z</dcterms:modified>
</cp:coreProperties>
</file>