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8" r:id="rId4"/>
    <p:sldId id="259" r:id="rId5"/>
    <p:sldId id="435" r:id="rId6"/>
    <p:sldId id="436" r:id="rId7"/>
    <p:sldId id="434" r:id="rId8"/>
    <p:sldId id="437" r:id="rId9"/>
    <p:sldId id="438" r:id="rId10"/>
    <p:sldId id="439" r:id="rId11"/>
    <p:sldId id="440" r:id="rId12"/>
    <p:sldId id="441" r:id="rId13"/>
    <p:sldId id="442" r:id="rId14"/>
    <p:sldId id="345" r:id="rId15"/>
  </p:sldIdLst>
  <p:sldSz cx="9144000" cy="6858000" type="screen4x3"/>
  <p:notesSz cx="6858000" cy="9144000"/>
  <p:defaultTextStyle>
    <a:defPPr>
      <a:defRPr lang="es-E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3239"/>
    <a:srgbClr val="660066"/>
    <a:srgbClr val="2E0F00"/>
    <a:srgbClr val="3E1F00"/>
    <a:srgbClr val="1B311F"/>
    <a:srgbClr val="422C16"/>
    <a:srgbClr val="0C788E"/>
    <a:srgbClr val="006666"/>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23"/>
    <p:restoredTop sz="94595"/>
  </p:normalViewPr>
  <p:slideViewPr>
    <p:cSldViewPr showGuides="1">
      <p:cViewPr>
        <p:scale>
          <a:sx n="60" d="100"/>
          <a:sy n="60" d="100"/>
        </p:scale>
        <p:origin x="-1380" y="-180"/>
      </p:cViewPr>
      <p:guideLst>
        <p:guide orient="horz" pos="220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fontAlgn="base">
              <a:defRPr/>
            </a:pPr>
            <a:endParaRPr lang="en-IN" strike="noStrike" noProof="1"/>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fontAlgn="base">
              <a:defRPr/>
            </a:pPr>
            <a:fld id="{20D1B9FA-A8A9-45D2-8C6C-6119596B2F99}" type="datetimeFigureOut">
              <a:rPr lang="en-US" strike="noStrike" noProof="1">
                <a:latin typeface="Arial" panose="020B0604020202020204" pitchFamily="34" charset="0"/>
                <a:ea typeface="+mn-ea"/>
                <a:cs typeface="Arial" panose="020B0604020202020204" pitchFamily="34" charset="0"/>
              </a:rPr>
            </a:fld>
            <a:endParaRPr lang="en-IN" strike="noStrike" noProof="1"/>
          </a:p>
        </p:txBody>
      </p:sp>
      <p:sp>
        <p:nvSpPr>
          <p:cNvPr id="5124" name="Slide Image Placeholder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5125" name="Notes Placeholder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p>
            <a:pPr lvl="0"/>
            <a:r>
              <a:rPr lang="en-US" altLang="zh-CN"/>
              <a:t>Click to edit Master text styles</a:t>
            </a:r>
            <a:endParaRPr lang="en-US" altLang="zh-CN"/>
          </a:p>
          <a:p>
            <a:pPr lvl="1" indent="0"/>
            <a:r>
              <a:rPr lang="en-US" altLang="zh-CN"/>
              <a:t>Second level</a:t>
            </a:r>
            <a:endParaRPr lang="en-US" altLang="zh-CN"/>
          </a:p>
          <a:p>
            <a:pPr lvl="2" indent="0"/>
            <a:r>
              <a:rPr lang="en-US" altLang="zh-CN"/>
              <a:t>Third level</a:t>
            </a:r>
            <a:endParaRPr lang="en-US" altLang="zh-CN"/>
          </a:p>
          <a:p>
            <a:pPr lvl="3" indent="0"/>
            <a:r>
              <a:rPr lang="en-US" altLang="zh-CN"/>
              <a:t>Fourth level</a:t>
            </a:r>
            <a:endParaRPr lang="en-US" altLang="zh-CN"/>
          </a:p>
          <a:p>
            <a:pPr lvl="4" indent="0"/>
            <a:r>
              <a:rPr lang="en-US" altLang="zh-CN"/>
              <a:t>Fifth level</a:t>
            </a:r>
            <a:endParaRPr lang="en-I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fontAlgn="base">
              <a:defRPr/>
            </a:pPr>
            <a:endParaRPr lang="en-IN" strike="noStrike" noProof="1"/>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fontAlgn="base">
              <a:defRPr/>
            </a:pPr>
            <a:fld id="{822FBC55-ED5F-47B2-B3AA-2CB6865E3ABE}" type="slidenum">
              <a:rPr lang="en-IN" strike="noStrike" noProof="1">
                <a:latin typeface="Arial" panose="020B0604020202020204" pitchFamily="34" charset="0"/>
                <a:ea typeface="+mn-ea"/>
                <a:cs typeface="Arial" panose="020B0604020202020204" pitchFamily="34" charset="0"/>
              </a:rPr>
            </a:fld>
            <a:endParaRPr lang="en-IN"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auto"/>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r>
              <a:rPr lang="en-US" strike="noStrike" noProof="1" smtClean="0"/>
              <a:t>Click to edit Master subtitle style</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auto"/>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auto"/>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fontAlgn="base">
              <a:defRPr/>
            </a:pPr>
            <a:endParaRPr lang="es-ES" strike="noStrike" noProof="1"/>
          </a:p>
        </p:txBody>
      </p:sp>
      <p:sp>
        <p:nvSpPr>
          <p:cNvPr id="5" name="Footer Placeholder 4"/>
          <p:cNvSpPr>
            <a:spLocks noGrp="1"/>
          </p:cNvSpPr>
          <p:nvPr>
            <p:ph type="ftr" sz="quarter" idx="11"/>
          </p:nvPr>
        </p:nvSpPr>
        <p:spPr/>
        <p:txBody>
          <a:bodyPr/>
          <a:p>
            <a:pPr fontAlgn="base">
              <a:defRPr/>
            </a:pPr>
            <a:endParaRPr lang="es-ES" strike="noStrike" noProof="1"/>
          </a:p>
        </p:txBody>
      </p:sp>
      <p:sp>
        <p:nvSpPr>
          <p:cNvPr id="6" name="Slide Number Placeholder 5"/>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auto"/>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7" name="Date Placeholder 6"/>
          <p:cNvSpPr>
            <a:spLocks noGrp="1"/>
          </p:cNvSpPr>
          <p:nvPr>
            <p:ph type="dt" sz="half" idx="10"/>
          </p:nvPr>
        </p:nvSpPr>
        <p:spPr/>
        <p:txBody>
          <a:bodyPr/>
          <a:p>
            <a:pPr fontAlgn="base">
              <a:defRPr/>
            </a:pPr>
            <a:endParaRPr lang="es-ES" strike="noStrike" noProof="1"/>
          </a:p>
        </p:txBody>
      </p:sp>
      <p:sp>
        <p:nvSpPr>
          <p:cNvPr id="8" name="Footer Placeholder 7"/>
          <p:cNvSpPr>
            <a:spLocks noGrp="1"/>
          </p:cNvSpPr>
          <p:nvPr>
            <p:ph type="ftr" sz="quarter" idx="11"/>
          </p:nvPr>
        </p:nvSpPr>
        <p:spPr/>
        <p:txBody>
          <a:bodyPr/>
          <a:p>
            <a:pPr fontAlgn="base">
              <a:defRPr/>
            </a:pPr>
            <a:endParaRPr lang="es-ES" strike="noStrike" noProof="1"/>
          </a:p>
        </p:txBody>
      </p:sp>
      <p:sp>
        <p:nvSpPr>
          <p:cNvPr id="9" name="Slide Number Placeholder 8"/>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smtClean="0"/>
              <a:t>Click to edit Master title style</a:t>
            </a:r>
            <a:endParaRPr lang="en-US" strike="noStrike" noProof="1"/>
          </a:p>
        </p:txBody>
      </p:sp>
      <p:sp>
        <p:nvSpPr>
          <p:cNvPr id="3" name="Date Placeholder 2"/>
          <p:cNvSpPr>
            <a:spLocks noGrp="1"/>
          </p:cNvSpPr>
          <p:nvPr>
            <p:ph type="dt" sz="half" idx="10"/>
          </p:nvPr>
        </p:nvSpPr>
        <p:spPr/>
        <p:txBody>
          <a:bodyPr/>
          <a:p>
            <a:pPr fontAlgn="base">
              <a:defRPr/>
            </a:pPr>
            <a:endParaRPr lang="es-ES" strike="noStrike" noProof="1"/>
          </a:p>
        </p:txBody>
      </p:sp>
      <p:sp>
        <p:nvSpPr>
          <p:cNvPr id="4" name="Footer Placeholder 3"/>
          <p:cNvSpPr>
            <a:spLocks noGrp="1"/>
          </p:cNvSpPr>
          <p:nvPr>
            <p:ph type="ftr" sz="quarter" idx="11"/>
          </p:nvPr>
        </p:nvSpPr>
        <p:spPr/>
        <p:txBody>
          <a:bodyPr/>
          <a:p>
            <a:pPr fontAlgn="base">
              <a:defRPr/>
            </a:pPr>
            <a:endParaRPr lang="es-ES" strike="noStrike" noProof="1"/>
          </a:p>
        </p:txBody>
      </p:sp>
      <p:sp>
        <p:nvSpPr>
          <p:cNvPr id="5" name="Slide Number Placeholder 4"/>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base">
              <a:defRPr/>
            </a:pPr>
            <a:endParaRPr lang="es-ES" strike="noStrike" noProof="1"/>
          </a:p>
        </p:txBody>
      </p:sp>
      <p:sp>
        <p:nvSpPr>
          <p:cNvPr id="3" name="Footer Placeholder 2"/>
          <p:cNvSpPr>
            <a:spLocks noGrp="1"/>
          </p:cNvSpPr>
          <p:nvPr>
            <p:ph type="ftr" sz="quarter" idx="11"/>
          </p:nvPr>
        </p:nvSpPr>
        <p:spPr/>
        <p:txBody>
          <a:bodyPr/>
          <a:p>
            <a:pPr fontAlgn="base">
              <a:defRPr/>
            </a:pPr>
            <a:endParaRPr lang="es-ES" strike="noStrike" noProof="1"/>
          </a:p>
        </p:txBody>
      </p:sp>
      <p:sp>
        <p:nvSpPr>
          <p:cNvPr id="4" name="Slide Number Placeholder 3"/>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smtClean="0"/>
              <a:t>Click to edit Master text styles</a:t>
            </a:r>
            <a:endParaRPr lang="en-US" strike="noStrike" noProof="1" smtClean="0"/>
          </a:p>
          <a:p>
            <a:pPr lvl="1" fontAlgn="auto"/>
            <a:r>
              <a:rPr lang="en-US" strike="noStrike" noProof="1" smtClean="0"/>
              <a:t>Second level</a:t>
            </a:r>
            <a:endParaRPr lang="en-US" strike="noStrike" noProof="1" smtClean="0"/>
          </a:p>
          <a:p>
            <a:pPr lvl="2" fontAlgn="auto"/>
            <a:r>
              <a:rPr lang="en-US" strike="noStrike" noProof="1" smtClean="0"/>
              <a:t>Third level</a:t>
            </a:r>
            <a:endParaRPr lang="en-US" strike="noStrike" noProof="1" smtClean="0"/>
          </a:p>
          <a:p>
            <a:pPr lvl="3" fontAlgn="auto"/>
            <a:r>
              <a:rPr lang="en-US" strike="noStrike" noProof="1" smtClean="0"/>
              <a:t>Fourth level</a:t>
            </a:r>
            <a:endParaRPr lang="en-US" strike="noStrike" noProof="1" smtClean="0"/>
          </a:p>
          <a:p>
            <a:pPr lvl="4" fontAlgn="auto"/>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auto"/>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auto"/>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fontAlgn="base">
              <a:defRPr/>
            </a:pPr>
            <a:endParaRPr lang="es-ES" strike="noStrike" noProof="1"/>
          </a:p>
        </p:txBody>
      </p:sp>
      <p:sp>
        <p:nvSpPr>
          <p:cNvPr id="6" name="Footer Placeholder 5"/>
          <p:cNvSpPr>
            <a:spLocks noGrp="1"/>
          </p:cNvSpPr>
          <p:nvPr>
            <p:ph type="ftr" sz="quarter" idx="11"/>
          </p:nvPr>
        </p:nvSpPr>
        <p:spPr/>
        <p:txBody>
          <a:bodyPr/>
          <a:p>
            <a:pPr fontAlgn="base">
              <a:defRPr/>
            </a:pPr>
            <a:endParaRPr lang="es-ES" strike="noStrike" noProof="1"/>
          </a:p>
        </p:txBody>
      </p:sp>
      <p:sp>
        <p:nvSpPr>
          <p:cNvPr id="7" name="Slide Number Placeholder 6"/>
          <p:cNvSpPr>
            <a:spLocks noGrp="1"/>
          </p:cNvSpPr>
          <p:nvPr>
            <p:ph type="sldNum" sz="quarter" idx="12"/>
          </p:nvPr>
        </p:nvSpPr>
        <p:spPr/>
        <p:txBody>
          <a:bodyPr/>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vert="horz" lIns="91440" tIns="45720" rIns="91440" bIns="45720" anchor="ctr"/>
          <a:p>
            <a:pPr lvl="0"/>
            <a:r>
              <a:rPr lang="en-US" altLang="zh-CN"/>
              <a:t>Click to edit Master title style</a:t>
            </a:r>
            <a:endParaRPr lang="en-US" altLang="zh-CN"/>
          </a:p>
        </p:txBody>
      </p:sp>
      <p:sp>
        <p:nvSpPr>
          <p:cNvPr id="1027" name="Text Placeholder 2"/>
          <p:cNvSpPr>
            <a:spLocks noGrp="1"/>
          </p:cNvSpPr>
          <p:nvPr>
            <p:ph type="body"/>
          </p:nvPr>
        </p:nvSpPr>
        <p:spPr>
          <a:xfrm>
            <a:off x="457200" y="1600200"/>
            <a:ext cx="8229600" cy="4525963"/>
          </a:xfrm>
          <a:prstGeom prst="rect">
            <a:avLst/>
          </a:prstGeom>
          <a:noFill/>
          <a:ln w="9525">
            <a:noFill/>
          </a:ln>
        </p:spPr>
        <p:txBody>
          <a:bodyPr vert="horz" lIns="91440" tIns="45720" rIns="91440" bIns="45720" anchor="t"/>
          <a:p>
            <a:pPr lvl="0" indent="-342900"/>
            <a:r>
              <a:rPr lang="en-US" altLang="zh-CN"/>
              <a:t>Click to edit Master text styles</a:t>
            </a:r>
            <a:endParaRPr lang="en-US" altLang="zh-CN"/>
          </a:p>
          <a:p>
            <a:pPr lvl="1" indent="-28575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endParaRPr lang="es-ES" strike="noStrike" noProof="1"/>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es-ES" strike="noStrike" noProof="1"/>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74D32D7-EFB5-44A7-8690-E108EFDB80BB}" type="slidenum">
              <a:rPr lang="es-ES" strike="noStrike" noProof="1" smtClean="0">
                <a:latin typeface="Arial" panose="020B0604020202020204" pitchFamily="34" charset="0"/>
                <a:ea typeface="+mn-ea"/>
                <a:cs typeface="Arial" panose="020B0604020202020204" pitchFamily="34" charset="0"/>
              </a:rPr>
            </a:fld>
            <a:endParaRPr lang="es-E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p:sp>
        <p:nvSpPr>
          <p:cNvPr id="6146" name="Rectangle 170"/>
          <p:cNvSpPr txBox="1"/>
          <p:nvPr/>
        </p:nvSpPr>
        <p:spPr>
          <a:xfrm>
            <a:off x="3214688" y="4500563"/>
            <a:ext cx="5786437" cy="1643062"/>
          </a:xfrm>
          <a:prstGeom prst="rect">
            <a:avLst/>
          </a:prstGeom>
          <a:noFill/>
          <a:ln w="9525">
            <a:noFill/>
          </a:ln>
        </p:spPr>
        <p:txBody>
          <a:bodyPr anchor="ctr"/>
          <a:p>
            <a:pPr algn="r" eaLnBrk="0" hangingPunct="0"/>
            <a:r>
              <a:rPr lang="en-US" altLang="zh-CN" sz="1600" dirty="0">
                <a:solidFill>
                  <a:schemeClr val="bg1"/>
                </a:solidFill>
                <a:latin typeface="Times New Roman" panose="02020603050405020304" pitchFamily="18" charset="0"/>
              </a:rPr>
              <a:t>Dr. Pradeep Kumar Mallick</a:t>
            </a:r>
            <a:endParaRPr lang="en-US" altLang="zh-CN" sz="1600" dirty="0">
              <a:solidFill>
                <a:schemeClr val="bg1"/>
              </a:solidFill>
              <a:latin typeface="Times New Roman" panose="02020603050405020304" pitchFamily="18" charset="0"/>
            </a:endParaRPr>
          </a:p>
          <a:p>
            <a:pPr algn="r" eaLnBrk="0" hangingPunct="0"/>
            <a:r>
              <a:rPr lang="en-US" altLang="zh-CN" sz="1600" dirty="0">
                <a:solidFill>
                  <a:schemeClr val="bg1"/>
                </a:solidFill>
                <a:latin typeface="Times New Roman" panose="02020603050405020304" pitchFamily="18" charset="0"/>
              </a:rPr>
              <a:t>Associate Professor [II] </a:t>
            </a:r>
            <a:br>
              <a:rPr lang="en-US" altLang="zh-CN" sz="1600" dirty="0">
                <a:solidFill>
                  <a:schemeClr val="bg1"/>
                </a:solidFill>
                <a:latin typeface="Times New Roman" panose="02020603050405020304" pitchFamily="18" charset="0"/>
              </a:rPr>
            </a:br>
            <a:r>
              <a:rPr lang="en-US" altLang="zh-CN" sz="1600" dirty="0">
                <a:solidFill>
                  <a:schemeClr val="bg1"/>
                </a:solidFill>
                <a:latin typeface="Times New Roman" panose="02020603050405020304" pitchFamily="18" charset="0"/>
              </a:rPr>
              <a:t>School of Computer  Engineering, </a:t>
            </a:r>
            <a:br>
              <a:rPr lang="en-US" altLang="zh-CN" sz="1600" dirty="0">
                <a:solidFill>
                  <a:schemeClr val="bg1"/>
                </a:solidFill>
                <a:latin typeface="Times New Roman" panose="02020603050405020304" pitchFamily="18" charset="0"/>
              </a:rPr>
            </a:br>
            <a:r>
              <a:rPr lang="en-US" altLang="zh-CN" sz="1600" dirty="0" err="1">
                <a:solidFill>
                  <a:schemeClr val="bg1"/>
                </a:solidFill>
                <a:latin typeface="Times New Roman" panose="02020603050405020304" pitchFamily="18" charset="0"/>
              </a:rPr>
              <a:t>Kalinga</a:t>
            </a:r>
            <a:r>
              <a:rPr lang="en-US" altLang="zh-CN" sz="1600" dirty="0">
                <a:solidFill>
                  <a:schemeClr val="bg1"/>
                </a:solidFill>
                <a:latin typeface="Times New Roman" panose="02020603050405020304" pitchFamily="18" charset="0"/>
              </a:rPr>
              <a:t> Institute of Industrial Technology (KIIT), </a:t>
            </a:r>
            <a:endParaRPr lang="en-US" altLang="zh-CN" sz="1600" dirty="0">
              <a:solidFill>
                <a:schemeClr val="bg1"/>
              </a:solidFill>
              <a:latin typeface="Times New Roman" panose="02020603050405020304" pitchFamily="18" charset="0"/>
            </a:endParaRPr>
          </a:p>
          <a:p>
            <a:pPr algn="r" eaLnBrk="0" hangingPunct="0"/>
            <a:r>
              <a:rPr lang="en-US" altLang="zh-CN" sz="1600" dirty="0">
                <a:solidFill>
                  <a:schemeClr val="bg1"/>
                </a:solidFill>
                <a:latin typeface="Times New Roman" panose="02020603050405020304" pitchFamily="18" charset="0"/>
              </a:rPr>
              <a:t>Deemed to be </a:t>
            </a:r>
            <a:r>
              <a:rPr lang="en-US" altLang="zh-CN" sz="1600" dirty="0" err="1">
                <a:solidFill>
                  <a:schemeClr val="bg1"/>
                </a:solidFill>
                <a:latin typeface="Times New Roman" panose="02020603050405020304" pitchFamily="18" charset="0"/>
              </a:rPr>
              <a:t>University,Odisha</a:t>
            </a:r>
            <a:endParaRPr lang="en-US" altLang="zh-CN" sz="1600" dirty="0">
              <a:solidFill>
                <a:schemeClr val="bg1"/>
              </a:solidFill>
              <a:latin typeface="Times New Roman" panose="02020603050405020304" pitchFamily="18" charset="0"/>
            </a:endParaRPr>
          </a:p>
        </p:txBody>
      </p:sp>
      <p:sp>
        <p:nvSpPr>
          <p:cNvPr id="6147" name="Rectangle 7"/>
          <p:cNvSpPr/>
          <p:nvPr/>
        </p:nvSpPr>
        <p:spPr>
          <a:xfrm>
            <a:off x="0" y="0"/>
            <a:ext cx="9144000" cy="645160"/>
          </a:xfrm>
          <a:prstGeom prst="rect">
            <a:avLst/>
          </a:prstGeom>
          <a:noFill/>
          <a:ln w="9525">
            <a:noFill/>
          </a:ln>
        </p:spPr>
        <p:txBody>
          <a:bodyPr lIns="92075" tIns="46038" rIns="92075" bIns="46038" anchor="t">
            <a:spAutoFit/>
          </a:bodyPr>
          <a:p>
            <a:pPr algn="ctr"/>
            <a:r>
              <a:rPr lang="en-US" altLang="zh-CN" sz="3600" b="1" dirty="0">
                <a:solidFill>
                  <a:schemeClr val="bg1"/>
                </a:solidFill>
                <a:latin typeface="Times New Roman" panose="02020603050405020304" pitchFamily="18" charset="0"/>
              </a:rPr>
              <a:t> C++ Manipulators</a:t>
            </a:r>
            <a:endParaRPr lang="en-US" altLang="zh-CN" sz="3600" b="1" dirty="0">
              <a:solidFill>
                <a:schemeClr val="bg1"/>
              </a:solidFill>
              <a:latin typeface="Times New Roman" panose="02020603050405020304" pitchFamily="18" charset="0"/>
            </a:endParaRPr>
          </a:p>
        </p:txBody>
      </p:sp>
      <p:sp>
        <p:nvSpPr>
          <p:cNvPr id="6148" name="Title 5"/>
          <p:cNvSpPr>
            <a:spLocks noGrp="1"/>
          </p:cNvSpPr>
          <p:nvPr>
            <p:ph type="ctrTitle"/>
          </p:nvPr>
        </p:nvSpPr>
        <p:spPr>
          <a:xfrm>
            <a:off x="728663" y="1173163"/>
            <a:ext cx="7772400" cy="1470025"/>
          </a:xfrm>
          <a:ln/>
        </p:spPr>
        <p:txBody>
          <a:bodyPr vert="horz" lIns="91440" tIns="45720" rIns="91440" bIns="45720" anchor="ctr"/>
          <a:p>
            <a:pPr>
              <a:buClrTx/>
            </a:pPr>
            <a:r>
              <a:rPr lang="en-US" altLang="zh-CN" sz="3200" b="1" dirty="0">
                <a:solidFill>
                  <a:schemeClr val="bg1"/>
                </a:solidFill>
                <a:latin typeface="Times New Roman" panose="02020603050405020304" pitchFamily="18" charset="0"/>
              </a:rPr>
              <a:t>KALINGA INSTITUTE OF INDUSTRIAL TECHNOLOGY</a:t>
            </a:r>
            <a:endParaRPr lang="en-US" altLang="zh-CN" sz="3200" b="1" dirty="0">
              <a:solidFill>
                <a:schemeClr val="bg1"/>
              </a:solidFill>
              <a:latin typeface="Times New Roman" panose="02020603050405020304" pitchFamily="18" charset="0"/>
            </a:endParaRPr>
          </a:p>
        </p:txBody>
      </p:sp>
      <p:sp>
        <p:nvSpPr>
          <p:cNvPr id="6149" name="Rectangle 7"/>
          <p:cNvSpPr/>
          <p:nvPr/>
        </p:nvSpPr>
        <p:spPr>
          <a:xfrm>
            <a:off x="0" y="2857500"/>
            <a:ext cx="9144000" cy="1077913"/>
          </a:xfrm>
          <a:prstGeom prst="rect">
            <a:avLst/>
          </a:prstGeom>
          <a:noFill/>
          <a:ln w="9525">
            <a:noFill/>
          </a:ln>
        </p:spPr>
        <p:txBody>
          <a:bodyPr lIns="92075" tIns="46038" rIns="92075" bIns="46038" anchor="t">
            <a:spAutoFit/>
          </a:bodyPr>
          <a:p>
            <a:pPr algn="ctr"/>
            <a:r>
              <a:rPr lang="en-IN" altLang="en-US" sz="3200" b="1" dirty="0">
                <a:solidFill>
                  <a:schemeClr val="bg1"/>
                </a:solidFill>
                <a:latin typeface="Times New Roman" panose="02020603050405020304" pitchFamily="18" charset="0"/>
              </a:rPr>
              <a:t>School Of Computer </a:t>
            </a:r>
            <a:endParaRPr lang="en-IN" altLang="en-US" sz="3200" b="1" dirty="0">
              <a:solidFill>
                <a:schemeClr val="bg1"/>
              </a:solidFill>
              <a:latin typeface="Times New Roman" panose="02020603050405020304" pitchFamily="18" charset="0"/>
            </a:endParaRPr>
          </a:p>
          <a:p>
            <a:pPr algn="ctr"/>
            <a:r>
              <a:rPr lang="en-IN" altLang="en-US" sz="3200" b="1" dirty="0">
                <a:solidFill>
                  <a:schemeClr val="bg1"/>
                </a:solidFill>
                <a:latin typeface="Times New Roman" panose="02020603050405020304" pitchFamily="18" charset="0"/>
              </a:rPr>
              <a:t>Engineering</a:t>
            </a:r>
            <a:endParaRPr lang="en-IN" altLang="en-US" sz="3200" b="1" dirty="0">
              <a:solidFill>
                <a:schemeClr val="bg1"/>
              </a:solidFill>
              <a:latin typeface="Times New Roman" panose="02020603050405020304" pitchFamily="18" charset="0"/>
            </a:endParaRPr>
          </a:p>
        </p:txBody>
      </p:sp>
      <p:pic>
        <p:nvPicPr>
          <p:cNvPr id="6150" name="Picture 2" descr="C:\Users\nEW u\Desktop\22222.jpg"/>
          <p:cNvPicPr>
            <a:picLocks noChangeAspect="1"/>
          </p:cNvPicPr>
          <p:nvPr/>
        </p:nvPicPr>
        <p:blipFill>
          <a:blip r:embed="rId1"/>
          <a:stretch>
            <a:fillRect/>
          </a:stretch>
        </p:blipFill>
        <p:spPr>
          <a:xfrm>
            <a:off x="4000500" y="4138613"/>
            <a:ext cx="1357313" cy="938212"/>
          </a:xfrm>
          <a:prstGeom prst="rect">
            <a:avLst/>
          </a:prstGeom>
          <a:noFill/>
          <a:ln w="9525">
            <a:noFill/>
          </a:ln>
        </p:spPr>
      </p:pic>
      <p:sp>
        <p:nvSpPr>
          <p:cNvPr id="6151" name="TextBox 8"/>
          <p:cNvSpPr txBox="1"/>
          <p:nvPr/>
        </p:nvSpPr>
        <p:spPr>
          <a:xfrm>
            <a:off x="0" y="6211888"/>
            <a:ext cx="9144000" cy="646112"/>
          </a:xfrm>
          <a:prstGeom prst="rect">
            <a:avLst/>
          </a:prstGeom>
          <a:solidFill>
            <a:schemeClr val="bg1"/>
          </a:solidFill>
          <a:ln w="9525">
            <a:noFill/>
          </a:ln>
        </p:spPr>
        <p:txBody>
          <a:bodyPr wrap="square" anchor="t">
            <a:spAutoFit/>
          </a:bodyPr>
          <a:p>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10" name="TextBox 9"/>
          <p:cNvSpPr txBox="1"/>
          <p:nvPr/>
        </p:nvSpPr>
        <p:spPr>
          <a:xfrm>
            <a:off x="52388" y="6242050"/>
            <a:ext cx="2928938" cy="584200"/>
          </a:xfrm>
          <a:prstGeom prst="rect">
            <a:avLst/>
          </a:prstGeom>
          <a:solidFill>
            <a:schemeClr val="accent6"/>
          </a:solidFill>
        </p:spPr>
        <p:txBody>
          <a:bodyPr wrap="square" rtlCol="0">
            <a:spAutoFit/>
          </a:bodyPr>
          <a:lstStyle/>
          <a:p>
            <a:r>
              <a:rPr lang="en-US" sz="3200" b="1" noProof="1" dirty="0" smtClean="0">
                <a:solidFill>
                  <a:schemeClr val="bg1"/>
                </a:solidFill>
                <a:latin typeface="Arial" panose="020B0604020202020204" pitchFamily="34" charset="0"/>
                <a:ea typeface="+mn-ea"/>
                <a:cs typeface="Arial" panose="020B0604020202020204" pitchFamily="34" charset="0"/>
              </a:rPr>
              <a:t>3 Credit</a:t>
            </a:r>
            <a:endParaRPr lang="en-US" sz="3200" b="1" noProof="1" dirty="0">
              <a:solidFill>
                <a:schemeClr val="bg1"/>
              </a:solidFill>
            </a:endParaRPr>
          </a:p>
        </p:txBody>
      </p:sp>
      <p:sp>
        <p:nvSpPr>
          <p:cNvPr id="6153" name="TextBox 10"/>
          <p:cNvSpPr txBox="1"/>
          <p:nvPr/>
        </p:nvSpPr>
        <p:spPr>
          <a:xfrm>
            <a:off x="3040063" y="6242050"/>
            <a:ext cx="6072187" cy="584200"/>
          </a:xfrm>
          <a:prstGeom prst="rect">
            <a:avLst/>
          </a:prstGeom>
          <a:solidFill>
            <a:srgbClr val="00B0F0"/>
          </a:solidFill>
          <a:ln w="9525">
            <a:noFill/>
          </a:ln>
        </p:spPr>
        <p:txBody>
          <a:bodyPr wrap="square" anchor="t">
            <a:spAutoFit/>
          </a:bodyPr>
          <a:p>
            <a:pPr algn="ctr"/>
            <a:r>
              <a:rPr lang="en-US" altLang="zh-CN" sz="3200" b="1" dirty="0">
                <a:solidFill>
                  <a:schemeClr val="bg1"/>
                </a:solidFill>
                <a:latin typeface="Arial" panose="020B0604020202020204" pitchFamily="34" charset="0"/>
              </a:rPr>
              <a:t>Lecture Note 03</a:t>
            </a:r>
            <a:endParaRPr lang="en-US" altLang="zh-CN" sz="3200" b="1"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513715" y="1403350"/>
            <a:ext cx="7987665" cy="4766945"/>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This is used after setw manipulator.</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If a value does not entirely fill a field, then the character specified in the setfill argument of the manipulator is used for filling the fields</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b="1" dirty="0">
                <a:latin typeface="Times New Roman" panose="02020603050405020304" pitchFamily="18" charset="0"/>
              </a:rPr>
              <a:t>C++ manipulator setfill()</a:t>
            </a:r>
            <a:r>
              <a:rPr lang="en-US" altLang="zh-CN" dirty="0">
                <a:latin typeface="Times New Roman" panose="02020603050405020304" pitchFamily="18" charset="0"/>
              </a:rPr>
              <a:t> function is used to specify a different character to fill the unused filed width of the value.</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b="1" dirty="0">
                <a:latin typeface="Times New Roman" panose="02020603050405020304" pitchFamily="18" charset="0"/>
              </a:rPr>
              <a:t>Syntax:</a:t>
            </a:r>
            <a:endParaRPr lang="en-US" altLang="zh-CN" b="1" dirty="0">
              <a:latin typeface="Times New Roman" panose="02020603050405020304" pitchFamily="18" charset="0"/>
            </a:endParaRPr>
          </a:p>
          <a:p>
            <a:pPr lvl="1" algn="just">
              <a:spcBef>
                <a:spcPct val="20000"/>
              </a:spcBef>
              <a:buFont typeface="Wingdings" panose="05000000000000000000" charset="0"/>
            </a:pPr>
            <a:r>
              <a:rPr lang="en-US" altLang="zh-CN" b="1" dirty="0">
                <a:latin typeface="Times New Roman" panose="02020603050405020304" pitchFamily="18" charset="0"/>
              </a:rPr>
              <a:t>setfill (char_type c); </a:t>
            </a:r>
            <a:r>
              <a:rPr lang="en-US" altLang="zh-CN" dirty="0">
                <a:latin typeface="Times New Roman" panose="02020603050405020304" pitchFamily="18" charset="0"/>
              </a:rPr>
              <a:t>   where c is the new fill character from the string</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#include &lt;iostream&gt;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#include &lt;iomanip&gt;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using namespace std;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int main () {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  cout &lt;&lt; setfill ('x') &lt;&lt; setw (10);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  cout &lt;&lt; 24 &lt;&lt; endl;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  return 0;  </a:t>
            </a:r>
            <a:endParaRPr lang="en-US" altLang="zh-CN" dirty="0">
              <a:latin typeface="Times New Roman" panose="02020603050405020304" pitchFamily="18" charset="0"/>
            </a:endParaRPr>
          </a:p>
          <a:p>
            <a:pPr lvl="1"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C++ Manipulator setfill </a:t>
            </a:r>
            <a:endParaRPr lang="en-US" altLang="zh-CN" sz="3600" b="1" baseline="0" dirty="0">
              <a:latin typeface="Times New Roman" panose="02020603050405020304" pitchFamily="18" charset="0"/>
            </a:endParaRPr>
          </a:p>
        </p:txBody>
      </p:sp>
      <p:sp>
        <p:nvSpPr>
          <p:cNvPr id="2" name="Text Box 1"/>
          <p:cNvSpPr txBox="1"/>
          <p:nvPr/>
        </p:nvSpPr>
        <p:spPr>
          <a:xfrm>
            <a:off x="4814570" y="3770630"/>
            <a:ext cx="3213735" cy="645160"/>
          </a:xfrm>
          <a:prstGeom prst="rect">
            <a:avLst/>
          </a:prstGeom>
          <a:noFill/>
        </p:spPr>
        <p:txBody>
          <a:bodyPr wrap="square" rtlCol="0">
            <a:spAutoFit/>
          </a:bodyPr>
          <a:p>
            <a:r>
              <a:rPr lang="en-US" b="1"/>
              <a:t>O/P:</a:t>
            </a:r>
            <a:endParaRPr lang="en-US" b="1"/>
          </a:p>
          <a:p>
            <a:r>
              <a:rPr lang="en-US"/>
              <a:t>xxxxxxxx24</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1000125" y="1403350"/>
            <a:ext cx="7501255" cy="4766945"/>
          </a:xfrm>
          <a:prstGeom prst="rect">
            <a:avLst/>
          </a:prstGeom>
          <a:noFill/>
          <a:ln w="9525">
            <a:noFill/>
          </a:ln>
        </p:spPr>
        <p:txBody>
          <a:bodyPr anchor="t"/>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C++ manipulator setprecision function is used to control the number of digits of an output stream display of a floating- point value.</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The setprecision Manipulator is used with floating point numbers.</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It is used to set the number of digits printed to the right of the decimal point.</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This may be used in two forms: </a:t>
            </a:r>
            <a:r>
              <a:rPr lang="en-US" altLang="zh-CN" b="1" dirty="0">
                <a:latin typeface="Times New Roman" panose="02020603050405020304" pitchFamily="18" charset="0"/>
              </a:rPr>
              <a:t>fixed and Scientific</a:t>
            </a:r>
            <a:endParaRPr lang="en-US" altLang="zh-CN" b="1"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This manipulator is declared in header file &lt;iomanip&gt;.</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b="1" dirty="0">
                <a:latin typeface="Times New Roman" panose="02020603050405020304" pitchFamily="18" charset="0"/>
              </a:rPr>
              <a:t>Syntax:</a:t>
            </a:r>
            <a:endParaRPr lang="en-US" altLang="zh-CN" b="1" dirty="0">
              <a:latin typeface="Times New Roman" panose="02020603050405020304" pitchFamily="18" charset="0"/>
            </a:endParaRPr>
          </a:p>
          <a:p>
            <a:pPr lvl="1" algn="just">
              <a:spcBef>
                <a:spcPct val="20000"/>
              </a:spcBef>
              <a:buFont typeface="Wingdings" panose="05000000000000000000" charset="0"/>
            </a:pPr>
            <a:r>
              <a:rPr lang="en-US" altLang="zh-CN" b="1" dirty="0">
                <a:latin typeface="Times New Roman" panose="02020603050405020304" pitchFamily="18" charset="0"/>
              </a:rPr>
              <a:t>setprecision (int n);  // </a:t>
            </a:r>
            <a:r>
              <a:rPr lang="en-US" altLang="zh-CN" dirty="0">
                <a:latin typeface="Times New Roman" panose="02020603050405020304" pitchFamily="18" charset="0"/>
              </a:rPr>
              <a:t>n: new value for the decimal precision.</a:t>
            </a:r>
            <a:endParaRPr lang="en-US" altLang="zh-CN" dirty="0">
              <a:latin typeface="Times New Roman" panose="02020603050405020304" pitchFamily="18" charset="0"/>
            </a:endParaRPr>
          </a:p>
          <a:p>
            <a:pPr lvl="1" algn="just">
              <a:spcBef>
                <a:spcPct val="20000"/>
              </a:spcBef>
              <a:buFont typeface="Wingdings" panose="05000000000000000000" charset="0"/>
            </a:pP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C++ Manipulator setprecision </a:t>
            </a:r>
            <a:endParaRPr lang="en-US" altLang="zh-CN" sz="3600" b="1" baseline="0"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702310" y="1403350"/>
            <a:ext cx="7799070" cy="4766945"/>
          </a:xfrm>
          <a:prstGeom prst="rect">
            <a:avLst/>
          </a:prstGeom>
          <a:noFill/>
          <a:ln w="9525">
            <a:noFill/>
          </a:ln>
        </p:spPr>
        <p:txBody>
          <a:bodyPr anchor="t"/>
          <a:p>
            <a:pPr algn="just">
              <a:spcBef>
                <a:spcPct val="20000"/>
              </a:spcBef>
              <a:buFont typeface="Wingdings" panose="05000000000000000000" charset="0"/>
            </a:pPr>
            <a:r>
              <a:rPr lang="en-US" altLang="zh-CN" dirty="0">
                <a:latin typeface="Times New Roman" panose="02020603050405020304" pitchFamily="18" charset="0"/>
              </a:rPr>
              <a:t>#include &lt;iostream&gt;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#include &lt;iomanip&gt;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using namespace std;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int main () {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double f =3.14159;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setprecision(5) &lt;&lt; f &lt;&lt; '\n';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setprecision(9) &lt;&lt; f &lt;&lt; '\n';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fixed;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setprecision(5) &lt;&lt; f &lt;&lt; '\n';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setprecision(9) &lt;&lt; f &lt;&lt; '\n';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return 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Example </a:t>
            </a:r>
            <a:endParaRPr lang="en-US" altLang="zh-CN" sz="3600" b="1" baseline="0" dirty="0">
              <a:latin typeface="Times New Roman" panose="02020603050405020304" pitchFamily="18" charset="0"/>
            </a:endParaRPr>
          </a:p>
        </p:txBody>
      </p:sp>
      <p:sp>
        <p:nvSpPr>
          <p:cNvPr id="2" name="Text Box 1"/>
          <p:cNvSpPr txBox="1"/>
          <p:nvPr/>
        </p:nvSpPr>
        <p:spPr>
          <a:xfrm>
            <a:off x="4982845" y="1676400"/>
            <a:ext cx="3261360" cy="2030095"/>
          </a:xfrm>
          <a:prstGeom prst="rect">
            <a:avLst/>
          </a:prstGeom>
          <a:noFill/>
        </p:spPr>
        <p:txBody>
          <a:bodyPr wrap="square" rtlCol="0">
            <a:spAutoFit/>
          </a:bodyPr>
          <a:p>
            <a:endParaRPr lang="en-US"/>
          </a:p>
          <a:p>
            <a:r>
              <a:rPr lang="en-US" b="1"/>
              <a:t>Output</a:t>
            </a:r>
            <a:endParaRPr lang="en-US" b="1"/>
          </a:p>
          <a:p>
            <a:endParaRPr lang="en-US"/>
          </a:p>
          <a:p>
            <a:r>
              <a:rPr lang="en-US"/>
              <a:t>3.1416</a:t>
            </a:r>
            <a:endParaRPr lang="en-US"/>
          </a:p>
          <a:p>
            <a:r>
              <a:rPr lang="en-US"/>
              <a:t>3.14159</a:t>
            </a:r>
            <a:endParaRPr lang="en-US"/>
          </a:p>
          <a:p>
            <a:r>
              <a:rPr lang="en-US"/>
              <a:t>3.14159</a:t>
            </a:r>
            <a:endParaRPr lang="en-US"/>
          </a:p>
          <a:p>
            <a:r>
              <a:rPr lang="en-US"/>
              <a:t>3.141590000</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7" name="Picture 2" descr="C:\Users\nEW u\Desktop\11111.jpg"/>
          <p:cNvPicPr>
            <a:picLocks noChangeAspect="1"/>
          </p:cNvPicPr>
          <p:nvPr/>
        </p:nvPicPr>
        <p:blipFill>
          <a:blip r:embed="rId1"/>
          <a:stretch>
            <a:fillRect/>
          </a:stretch>
        </p:blipFill>
        <p:spPr>
          <a:xfrm>
            <a:off x="2770188" y="2428875"/>
            <a:ext cx="3603625" cy="2000250"/>
          </a:xfrm>
          <a:prstGeom prst="rect">
            <a:avLst/>
          </a:prstGeom>
          <a:noFill/>
          <a:ln w="9525">
            <a:noFill/>
          </a:ln>
        </p:spPr>
      </p:pic>
      <p:pic>
        <p:nvPicPr>
          <p:cNvPr id="39938" name="Picture 3" descr="C:\Users\nEW u\Desktop\333333.png"/>
          <p:cNvPicPr>
            <a:picLocks noChangeAspect="1"/>
          </p:cNvPicPr>
          <p:nvPr/>
        </p:nvPicPr>
        <p:blipFill>
          <a:blip r:embed="rId2"/>
          <a:stretch>
            <a:fillRect/>
          </a:stretch>
        </p:blipFill>
        <p:spPr>
          <a:xfrm>
            <a:off x="857250" y="6429375"/>
            <a:ext cx="7715250" cy="357188"/>
          </a:xfrm>
          <a:prstGeom prst="rect">
            <a:avLst/>
          </a:prstGeom>
          <a:noFill/>
          <a:ln w="9525">
            <a:noFill/>
          </a:ln>
        </p:spPr>
      </p:pic>
      <p:sp>
        <p:nvSpPr>
          <p:cNvPr id="6"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7" name="TextBox 6"/>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39941" name="Picture 2" descr="C:\Users\nEW u\Desktop\22222.jpg"/>
          <p:cNvPicPr>
            <a:picLocks noChangeAspect="1"/>
          </p:cNvPicPr>
          <p:nvPr/>
        </p:nvPicPr>
        <p:blipFill>
          <a:blip r:embed="rId3"/>
          <a:stretch>
            <a:fillRect/>
          </a:stretch>
        </p:blipFill>
        <p:spPr>
          <a:xfrm>
            <a:off x="8215313" y="71438"/>
            <a:ext cx="928687" cy="642937"/>
          </a:xfrm>
          <a:prstGeom prst="rect">
            <a:avLst/>
          </a:prstGeom>
          <a:noFill/>
          <a:ln w="9525">
            <a:noFill/>
          </a:ln>
        </p:spPr>
      </p:pic>
      <p:sp>
        <p:nvSpPr>
          <p:cNvPr id="2" name="Text Box 1"/>
          <p:cNvSpPr txBox="1"/>
          <p:nvPr/>
        </p:nvSpPr>
        <p:spPr>
          <a:xfrm>
            <a:off x="2174240" y="5031105"/>
            <a:ext cx="5854065" cy="645160"/>
          </a:xfrm>
          <a:prstGeom prst="rect">
            <a:avLst/>
          </a:prstGeom>
          <a:noFill/>
        </p:spPr>
        <p:txBody>
          <a:bodyPr wrap="square" rtlCol="0">
            <a:spAutoFit/>
          </a:bodyPr>
          <a:p>
            <a:r>
              <a:rPr lang="en-US"/>
              <a:t>Reference : https://www.javatpoint.com/cpp-std-manipulators-function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xfrm>
            <a:off x="128588" y="71438"/>
            <a:ext cx="7943850" cy="642937"/>
          </a:xfrm>
          <a:ln/>
        </p:spPr>
        <p:txBody>
          <a:bodyPr vert="horz" lIns="91440" tIns="45720" rIns="91440" bIns="45720" anchor="ctr"/>
          <a:p>
            <a:pPr algn="l"/>
            <a:r>
              <a:rPr lang="en-US" altLang="zh-CN" sz="3600" b="1" dirty="0">
                <a:latin typeface="Times New Roman" panose="02020603050405020304" pitchFamily="18" charset="0"/>
              </a:rPr>
              <a:t>Chapter Contents</a:t>
            </a:r>
            <a:endParaRPr lang="en-US" altLang="zh-CN" sz="3600" b="1" dirty="0">
              <a:latin typeface="Times New Roman" panose="02020603050405020304" pitchFamily="18" charset="0"/>
            </a:endParaRPr>
          </a:p>
        </p:txBody>
      </p:sp>
      <p:sp>
        <p:nvSpPr>
          <p:cNvPr id="7170" name="Rectangle 3"/>
          <p:cNvSpPr>
            <a:spLocks noGrp="1"/>
          </p:cNvSpPr>
          <p:nvPr>
            <p:ph idx="1"/>
          </p:nvPr>
        </p:nvSpPr>
        <p:spPr>
          <a:xfrm>
            <a:off x="1200150" y="1285875"/>
            <a:ext cx="7300913" cy="3929063"/>
          </a:xfrm>
          <a:ln/>
        </p:spPr>
        <p:txBody>
          <a:bodyPr vert="horz" lIns="91440" tIns="45720" rIns="91440" bIns="45720" anchor="t"/>
          <a:p>
            <a:pPr>
              <a:lnSpc>
                <a:spcPct val="150000"/>
              </a:lnSpc>
              <a:spcBef>
                <a:spcPct val="0"/>
              </a:spcBef>
              <a:buFont typeface="Wingdings" panose="05000000000000000000" pitchFamily="2" charset="2"/>
              <a:buChar char="q"/>
            </a:pPr>
            <a:r>
              <a:rPr lang="en-US" altLang="zh-CN" sz="1800" b="1" dirty="0">
                <a:solidFill>
                  <a:srgbClr val="002060"/>
                </a:solidFill>
                <a:latin typeface="Times New Roman" panose="02020603050405020304" pitchFamily="18" charset="0"/>
              </a:rPr>
              <a:t> Manipulator </a:t>
            </a:r>
            <a:endParaRPr lang="en-US" altLang="zh-CN" sz="1800" b="1" dirty="0">
              <a:solidFill>
                <a:srgbClr val="002060"/>
              </a:solidFill>
              <a:latin typeface="Times New Roman" panose="02020603050405020304" pitchFamily="18" charset="0"/>
            </a:endParaRPr>
          </a:p>
          <a:p>
            <a:pPr>
              <a:lnSpc>
                <a:spcPct val="150000"/>
              </a:lnSpc>
              <a:spcBef>
                <a:spcPct val="0"/>
              </a:spcBef>
              <a:buFont typeface="Wingdings" panose="05000000000000000000" pitchFamily="2" charset="2"/>
              <a:buChar char="q"/>
            </a:pPr>
            <a:endParaRPr lang="en-US" altLang="zh-CN" sz="1800" dirty="0">
              <a:solidFill>
                <a:srgbClr val="002060"/>
              </a:solidFill>
              <a:latin typeface="Times New Roman" panose="02020603050405020304" pitchFamily="18" charset="0"/>
            </a:endParaRPr>
          </a:p>
          <a:p>
            <a:pPr>
              <a:lnSpc>
                <a:spcPct val="150000"/>
              </a:lnSpc>
              <a:spcBef>
                <a:spcPct val="0"/>
              </a:spcBef>
              <a:buFont typeface="Wingdings" panose="05000000000000000000" pitchFamily="2" charset="2"/>
              <a:buChar char="q"/>
            </a:pPr>
            <a:endParaRPr lang="en-US" altLang="zh-CN" sz="1800" dirty="0">
              <a:solidFill>
                <a:srgbClr val="002060"/>
              </a:solidFill>
              <a:latin typeface="Times New Roman" panose="02020603050405020304" pitchFamily="18" charset="0"/>
            </a:endParaRPr>
          </a:p>
          <a:p>
            <a:pPr>
              <a:spcBef>
                <a:spcPct val="0"/>
              </a:spcBef>
              <a:buFont typeface="Wingdings" panose="05000000000000000000" pitchFamily="2" charset="2"/>
              <a:buChar char="q"/>
            </a:pPr>
            <a:endParaRPr lang="en-US" altLang="zh-CN" sz="1800" dirty="0">
              <a:solidFill>
                <a:srgbClr val="002060"/>
              </a:solidFill>
              <a:latin typeface="Times New Roman" panose="02020603050405020304" pitchFamily="18" charset="0"/>
            </a:endParaRPr>
          </a:p>
          <a:p>
            <a:pPr marL="0" indent="0">
              <a:buFont typeface="Wingdings" panose="05000000000000000000" pitchFamily="2" charset="2"/>
              <a:buNone/>
            </a:pPr>
            <a:endParaRPr lang="en-US" altLang="zh-CN" sz="1800" dirty="0">
              <a:solidFill>
                <a:srgbClr val="002060"/>
              </a:solidFill>
              <a:latin typeface="Times New Roman" panose="02020603050405020304" pitchFamily="18" charset="0"/>
            </a:endParaRPr>
          </a:p>
        </p:txBody>
      </p:sp>
      <p:pic>
        <p:nvPicPr>
          <p:cNvPr id="7171"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7"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8" name="TextBox 7"/>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7174"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Content Placeholder 2"/>
          <p:cNvSpPr txBox="1"/>
          <p:nvPr/>
        </p:nvSpPr>
        <p:spPr>
          <a:xfrm>
            <a:off x="785813" y="1214438"/>
            <a:ext cx="7858125" cy="4525963"/>
          </a:xfrm>
          <a:prstGeom prst="rect">
            <a:avLst/>
          </a:prstGeom>
          <a:noFill/>
          <a:ln w="9525">
            <a:noFill/>
          </a:ln>
        </p:spPr>
        <p:txBody>
          <a:bodyPr anchor="t"/>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rPr>
              <a:t>Manipulators are operators used in C++ for formatting output. The data is manipulated by the programmer’s choice of display.</a:t>
            </a:r>
            <a:endParaRPr lang="en-US" altLang="en-IN" sz="1600" noProof="1" dirty="0">
              <a:latin typeface="Times New Roman" panose="02020603050405020304" pitchFamily="18" charset="0"/>
            </a:endParaRPr>
          </a:p>
          <a:p>
            <a:pPr marL="342900" indent="-342900" algn="just">
              <a:spcBef>
                <a:spcPct val="20000"/>
              </a:spcBef>
              <a:buFont typeface="Wingdings" panose="05000000000000000000" pitchFamily="2" charset="2"/>
              <a:buChar char="ü"/>
            </a:pPr>
            <a:r>
              <a:rPr lang="en-US" altLang="en-IN" sz="1600" noProof="1" dirty="0">
                <a:latin typeface="Times New Roman" panose="02020603050405020304" pitchFamily="18" charset="0"/>
              </a:rPr>
              <a:t>In this C++ tutorial, you will learn what a manipulator is, endl manipulator, setw manipulator, setfill manipulator and setprecision manipulator are all explained along with syntax and examples.</a:t>
            </a:r>
            <a:endParaRPr lang="en-US" altLang="en-IN" sz="1600" noProof="1" dirty="0">
              <a:latin typeface="Times New Roman" panose="02020603050405020304" pitchFamily="18" charset="0"/>
            </a:endParaRPr>
          </a:p>
        </p:txBody>
      </p:sp>
      <p:pic>
        <p:nvPicPr>
          <p:cNvPr id="8194"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10"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11" name="TextBox 10"/>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8197"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8198" name="Rectangle 2"/>
          <p:cNvSpPr txBox="1"/>
          <p:nvPr/>
        </p:nvSpPr>
        <p:spPr>
          <a:xfrm>
            <a:off x="128588" y="71438"/>
            <a:ext cx="7943850" cy="642937"/>
          </a:xfrm>
          <a:prstGeom prst="rect">
            <a:avLst/>
          </a:prstGeom>
          <a:noFill/>
          <a:ln w="9525">
            <a:noFill/>
          </a:ln>
        </p:spPr>
        <p:txBody>
          <a:bodyPr lIns="91440" tIns="45720" rIns="91440" bIns="45720" anchor="ctr"/>
          <a:p>
            <a:r>
              <a:rPr lang="en-US" altLang="zh-CN" sz="3600" b="1" baseline="0" dirty="0">
                <a:latin typeface="Times New Roman" panose="02020603050405020304" pitchFamily="18" charset="0"/>
              </a:rPr>
              <a:t>C++ Manipulators</a:t>
            </a:r>
            <a:endParaRPr lang="en-US" altLang="zh-CN" sz="3600" b="1" baseline="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1000125" y="1403350"/>
            <a:ext cx="7500938" cy="4525963"/>
          </a:xfrm>
          <a:prstGeom prst="rect">
            <a:avLst/>
          </a:prstGeom>
          <a:noFill/>
          <a:ln w="9525">
            <a:noFill/>
          </a:ln>
        </p:spPr>
        <p:txBody>
          <a:bodyPr anchor="t"/>
          <a:p>
            <a:pPr algn="just">
              <a:spcBef>
                <a:spcPct val="20000"/>
              </a:spcBef>
              <a:buFont typeface="Wingdings" panose="05000000000000000000" charset="0"/>
            </a:pPr>
            <a:r>
              <a:rPr lang="en-US" altLang="zh-CN" b="1" dirty="0">
                <a:latin typeface="Times New Roman" panose="02020603050405020304" pitchFamily="18" charset="0"/>
              </a:rPr>
              <a:t>1. Manipulators without arguments: The most important manipulators defined by the IOStream library are provided below.</a:t>
            </a:r>
            <a:endParaRPr lang="en-US" altLang="zh-CN" b="1"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endl:</a:t>
            </a:r>
            <a:r>
              <a:rPr lang="en-US" altLang="zh-CN" dirty="0">
                <a:latin typeface="Times New Roman" panose="02020603050405020304" pitchFamily="18" charset="0"/>
              </a:rPr>
              <a:t> It is defined in ostream. It is used to enter a new line and after entering a new line it flushes (i.e. it forces all the output written on the screen or in the file) the output stream.</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ws: </a:t>
            </a:r>
            <a:r>
              <a:rPr lang="en-US" altLang="zh-CN" dirty="0">
                <a:latin typeface="Times New Roman" panose="02020603050405020304" pitchFamily="18" charset="0"/>
              </a:rPr>
              <a:t>It is defined in istream and is used to ignore the whitespaces in the string sequence.</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ends:</a:t>
            </a:r>
            <a:r>
              <a:rPr lang="en-US" altLang="zh-CN" dirty="0">
                <a:latin typeface="Times New Roman" panose="02020603050405020304" pitchFamily="18" charset="0"/>
              </a:rPr>
              <a:t> It is also defined in ostream and it inserts a null character into the output stream. It typically works with std::ostrstream, when the associated output buffer needs to be null-terminated to be processed as a C string.</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flush: </a:t>
            </a:r>
            <a:r>
              <a:rPr lang="en-US" altLang="zh-CN" dirty="0">
                <a:latin typeface="Times New Roman" panose="02020603050405020304" pitchFamily="18" charset="0"/>
              </a:rPr>
              <a:t>It is also defined in ostream and it flushes the output stream, i.e. it forces all the output written on the screen or in the file. Without flush, the output would be the same, but may not appear in real-time.</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manipulators</a:t>
            </a:r>
            <a:endParaRPr lang="en-US" altLang="zh-CN" sz="3600" b="1" baseline="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1000125" y="1403350"/>
            <a:ext cx="8072755" cy="4526280"/>
          </a:xfrm>
          <a:prstGeom prst="rect">
            <a:avLst/>
          </a:prstGeom>
          <a:noFill/>
          <a:ln w="9525">
            <a:noFill/>
          </a:ln>
        </p:spPr>
        <p:txBody>
          <a:bodyPr anchor="t"/>
          <a:p>
            <a:pPr algn="just">
              <a:spcBef>
                <a:spcPct val="20000"/>
              </a:spcBef>
              <a:buFont typeface="Wingdings" panose="05000000000000000000" charset="0"/>
            </a:pPr>
            <a:r>
              <a:rPr lang="en-US" altLang="zh-CN" dirty="0">
                <a:latin typeface="Times New Roman" panose="02020603050405020304" pitchFamily="18" charset="0"/>
              </a:rPr>
              <a:t>#include &lt;iostream&gt; #include &lt;istream&gt; #include &lt;sstream&gt;#include &lt;string&gt;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using namespace std;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int main()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istringstream str("           Programmer");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string line;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 Ignore all the whitespace in string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 str before the first word.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getline(str &gt;&gt; std::ws, line);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 you can also write str&gt;&gt;ws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 After printing the output it will automatically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 write a new line in the output stream.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line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 without flush, the output will be the same.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"only a test" &lt;&lt; flush;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Example-1</a:t>
            </a:r>
            <a:endParaRPr lang="en-US" altLang="zh-CN" sz="3600" b="1" baseline="0" dirty="0">
              <a:latin typeface="Times New Roman" panose="02020603050405020304" pitchFamily="18" charset="0"/>
            </a:endParaRPr>
          </a:p>
        </p:txBody>
      </p:sp>
      <p:sp>
        <p:nvSpPr>
          <p:cNvPr id="2" name="Text Box 1"/>
          <p:cNvSpPr txBox="1"/>
          <p:nvPr/>
        </p:nvSpPr>
        <p:spPr>
          <a:xfrm>
            <a:off x="5786755" y="2162175"/>
            <a:ext cx="3013710" cy="2915285"/>
          </a:xfrm>
          <a:prstGeom prst="rect">
            <a:avLst/>
          </a:prstGeom>
          <a:noFill/>
        </p:spPr>
        <p:txBody>
          <a:bodyPr wrap="square" rtlCol="0">
            <a:spAutoFit/>
          </a:bodyPr>
          <a:p>
            <a:pPr algn="just">
              <a:spcBef>
                <a:spcPct val="20000"/>
              </a:spcBef>
              <a:buFont typeface="Wingdings" panose="05000000000000000000" charset="0"/>
            </a:pPr>
            <a:r>
              <a:rPr lang="en-US" altLang="zh-CN" dirty="0">
                <a:latin typeface="Times New Roman" panose="02020603050405020304" pitchFamily="18" charset="0"/>
                <a:sym typeface="+mn-ea"/>
              </a:rPr>
              <a:t> // Use of ends Manipulator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sym typeface="+mn-ea"/>
              </a:rPr>
              <a:t>    cout &lt;&lt; "\na";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sym typeface="+mn-ea"/>
              </a:rPr>
              <a:t>      // NULL character will be added in the Output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sym typeface="+mn-ea"/>
              </a:rPr>
              <a:t>    cout &lt;&lt; "b" &lt;&lt; ends;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sym typeface="+mn-ea"/>
              </a:rPr>
              <a:t>    cout &lt;&lt; "c"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sym typeface="+mn-ea"/>
              </a:rPr>
              <a:t>      return 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sym typeface="+mn-ea"/>
              </a:rPr>
              <a:t>} </a:t>
            </a:r>
            <a:endParaRPr lang="en-US" altLang="zh-CN" dirty="0">
              <a:latin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1000125" y="1403350"/>
            <a:ext cx="7500938" cy="4525963"/>
          </a:xfrm>
          <a:prstGeom prst="rect">
            <a:avLst/>
          </a:prstGeom>
          <a:noFill/>
          <a:ln w="9525">
            <a:noFill/>
          </a:ln>
        </p:spPr>
        <p:txBody>
          <a:bodyPr anchor="t"/>
          <a:p>
            <a:pPr algn="just">
              <a:spcBef>
                <a:spcPct val="20000"/>
              </a:spcBef>
              <a:buFont typeface="Wingdings" panose="05000000000000000000" charset="0"/>
            </a:pPr>
            <a:r>
              <a:rPr lang="en-US" altLang="zh-CN" b="1" dirty="0">
                <a:latin typeface="Times New Roman" panose="02020603050405020304" pitchFamily="18" charset="0"/>
              </a:rPr>
              <a:t>2. Manipulators with Arguments: </a:t>
            </a:r>
            <a:endParaRPr lang="en-US" altLang="zh-CN" b="1"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Some important manipulators in &lt;iomanip&gt; are:</a:t>
            </a:r>
            <a:endParaRPr lang="en-US" altLang="zh-CN" b="1"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setw (val):</a:t>
            </a:r>
            <a:r>
              <a:rPr lang="en-US" altLang="zh-CN" dirty="0">
                <a:latin typeface="Times New Roman" panose="02020603050405020304" pitchFamily="18" charset="0"/>
              </a:rPr>
              <a:t> It is used to set the field width in output operations.</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setfill (c):</a:t>
            </a:r>
            <a:r>
              <a:rPr lang="en-US" altLang="zh-CN" dirty="0">
                <a:latin typeface="Times New Roman" panose="02020603050405020304" pitchFamily="18" charset="0"/>
              </a:rPr>
              <a:t> It is used to fill the character ‘c’ on output stream.</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setprecision (val): </a:t>
            </a:r>
            <a:r>
              <a:rPr lang="en-US" altLang="zh-CN" dirty="0">
                <a:latin typeface="Times New Roman" panose="02020603050405020304" pitchFamily="18" charset="0"/>
              </a:rPr>
              <a:t>It sets val as the new value for the precision of floating-point values.</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setbase(val):</a:t>
            </a:r>
            <a:r>
              <a:rPr lang="en-US" altLang="zh-CN" dirty="0">
                <a:latin typeface="Times New Roman" panose="02020603050405020304" pitchFamily="18" charset="0"/>
              </a:rPr>
              <a:t> It is used to set the numeric base value for numeric values.</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setiosflags(flag):</a:t>
            </a:r>
            <a:r>
              <a:rPr lang="en-US" altLang="zh-CN" dirty="0">
                <a:latin typeface="Times New Roman" panose="02020603050405020304" pitchFamily="18" charset="0"/>
              </a:rPr>
              <a:t> It is used to set the format flags specified by parameter mask.</a:t>
            </a:r>
            <a:endParaRPr lang="en-US" altLang="zh-CN" dirty="0">
              <a:latin typeface="Times New Roman" panose="02020603050405020304" pitchFamily="18" charset="0"/>
            </a:endParaRPr>
          </a:p>
          <a:p>
            <a:pPr marL="342900" indent="-342900" algn="just">
              <a:spcBef>
                <a:spcPct val="20000"/>
              </a:spcBef>
              <a:buFont typeface="Wingdings" panose="05000000000000000000" charset="0"/>
              <a:buChar char="ü"/>
            </a:pPr>
            <a:r>
              <a:rPr lang="en-US" altLang="zh-CN" b="1" dirty="0">
                <a:latin typeface="Times New Roman" panose="02020603050405020304" pitchFamily="18" charset="0"/>
              </a:rPr>
              <a:t>resetiosflags(m): </a:t>
            </a:r>
            <a:r>
              <a:rPr lang="en-US" altLang="zh-CN" dirty="0">
                <a:latin typeface="Times New Roman" panose="02020603050405020304" pitchFamily="18" charset="0"/>
              </a:rPr>
              <a:t>It is used to reset the format flags specified by parameter mask.</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manipulators in &lt;iomanip&gt; :</a:t>
            </a:r>
            <a:endParaRPr lang="en-US" altLang="zh-CN" sz="3600" b="1" baseline="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1000125" y="1403350"/>
            <a:ext cx="7501255" cy="4766945"/>
          </a:xfrm>
          <a:prstGeom prst="rect">
            <a:avLst/>
          </a:prstGeom>
          <a:noFill/>
          <a:ln w="9525">
            <a:noFill/>
          </a:ln>
        </p:spPr>
        <p:txBody>
          <a:bodyPr anchor="t"/>
          <a:p>
            <a:pPr algn="just">
              <a:spcBef>
                <a:spcPct val="20000"/>
              </a:spcBef>
              <a:buFont typeface="Wingdings" panose="05000000000000000000" charset="0"/>
            </a:pPr>
            <a:r>
              <a:rPr lang="en-US" altLang="zh-CN" b="1" dirty="0">
                <a:latin typeface="Times New Roman" panose="02020603050405020304" pitchFamily="18" charset="0"/>
              </a:rPr>
              <a:t>3. Some important manipulators in &lt;ios&gt; are:</a:t>
            </a:r>
            <a:endParaRPr lang="en-US" altLang="zh-CN" b="1"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showpos: </a:t>
            </a:r>
            <a:r>
              <a:rPr lang="en-US" altLang="zh-CN" dirty="0">
                <a:latin typeface="Times New Roman" panose="02020603050405020304" pitchFamily="18" charset="0"/>
              </a:rPr>
              <a:t>It forces to show a positive sign on positive numbers.</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noshowpos:</a:t>
            </a:r>
            <a:r>
              <a:rPr lang="en-US" altLang="zh-CN" dirty="0">
                <a:latin typeface="Times New Roman" panose="02020603050405020304" pitchFamily="18" charset="0"/>
              </a:rPr>
              <a:t> It forces not to write a positive sign on positive numbers.</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showbase:</a:t>
            </a:r>
            <a:r>
              <a:rPr lang="en-US" altLang="zh-CN" dirty="0">
                <a:latin typeface="Times New Roman" panose="02020603050405020304" pitchFamily="18" charset="0"/>
              </a:rPr>
              <a:t> It indicates the numeric base of numeric values.</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uppercase: </a:t>
            </a:r>
            <a:r>
              <a:rPr lang="en-US" altLang="zh-CN" dirty="0">
                <a:latin typeface="Times New Roman" panose="02020603050405020304" pitchFamily="18" charset="0"/>
              </a:rPr>
              <a:t>It forces uppercase letters for numeric values.</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nouppercase:</a:t>
            </a:r>
            <a:r>
              <a:rPr lang="en-US" altLang="zh-CN" dirty="0">
                <a:latin typeface="Times New Roman" panose="02020603050405020304" pitchFamily="18" charset="0"/>
              </a:rPr>
              <a:t> It forces lowercase letters for numeric values.</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f</a:t>
            </a:r>
            <a:r>
              <a:rPr lang="en-US" altLang="zh-CN" b="1" dirty="0">
                <a:latin typeface="Times New Roman" panose="02020603050405020304" pitchFamily="18" charset="0"/>
              </a:rPr>
              <a:t>ixed:</a:t>
            </a:r>
            <a:r>
              <a:rPr lang="en-US" altLang="zh-CN" dirty="0">
                <a:latin typeface="Times New Roman" panose="02020603050405020304" pitchFamily="18" charset="0"/>
              </a:rPr>
              <a:t> It uses decimal notation for floating-point values.</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scientific:</a:t>
            </a:r>
            <a:r>
              <a:rPr lang="en-US" altLang="zh-CN" dirty="0">
                <a:latin typeface="Times New Roman" panose="02020603050405020304" pitchFamily="18" charset="0"/>
              </a:rPr>
              <a:t> It uses scientific floating-point notation.</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hex:</a:t>
            </a:r>
            <a:r>
              <a:rPr lang="en-US" altLang="zh-CN" dirty="0">
                <a:latin typeface="Times New Roman" panose="02020603050405020304" pitchFamily="18" charset="0"/>
              </a:rPr>
              <a:t> Read and write hexadecimal values for integers and it works same as the setbase(16).</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dec:</a:t>
            </a:r>
            <a:r>
              <a:rPr lang="en-US" altLang="zh-CN" dirty="0">
                <a:latin typeface="Times New Roman" panose="02020603050405020304" pitchFamily="18" charset="0"/>
              </a:rPr>
              <a:t> Read and write decimal values for integers i.e. setbase(10).</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oct: </a:t>
            </a:r>
            <a:r>
              <a:rPr lang="en-US" altLang="zh-CN" dirty="0">
                <a:latin typeface="Times New Roman" panose="02020603050405020304" pitchFamily="18" charset="0"/>
              </a:rPr>
              <a:t>Read and write octal values for integers i.e. setbase(10).</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left: </a:t>
            </a:r>
            <a:r>
              <a:rPr lang="en-US" altLang="zh-CN" dirty="0">
                <a:latin typeface="Times New Roman" panose="02020603050405020304" pitchFamily="18" charset="0"/>
              </a:rPr>
              <a:t>It adjusts output to the left.</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b="1" dirty="0">
                <a:latin typeface="Times New Roman" panose="02020603050405020304" pitchFamily="18" charset="0"/>
              </a:rPr>
              <a:t>r</a:t>
            </a:r>
            <a:r>
              <a:rPr lang="en-US" altLang="zh-CN" b="1" dirty="0">
                <a:latin typeface="Times New Roman" panose="02020603050405020304" pitchFamily="18" charset="0"/>
              </a:rPr>
              <a:t>ight</a:t>
            </a:r>
            <a:r>
              <a:rPr lang="en-US" altLang="zh-CN" dirty="0">
                <a:latin typeface="Times New Roman" panose="02020603050405020304" pitchFamily="18" charset="0"/>
              </a:rPr>
              <a:t>: It adjusts output to the right.</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manipulators in &lt;ios&gt; </a:t>
            </a:r>
            <a:endParaRPr lang="en-US" altLang="zh-CN" sz="3600" b="1" baseline="0"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928370" y="1144270"/>
            <a:ext cx="7501255" cy="5212080"/>
          </a:xfrm>
          <a:prstGeom prst="rect">
            <a:avLst/>
          </a:prstGeom>
          <a:noFill/>
          <a:ln w="9525">
            <a:noFill/>
          </a:ln>
        </p:spPr>
        <p:txBody>
          <a:bodyPr anchor="t"/>
          <a:p>
            <a:pPr algn="just">
              <a:spcBef>
                <a:spcPct val="20000"/>
              </a:spcBef>
              <a:buFont typeface="Wingdings" panose="05000000000000000000" charset="0"/>
            </a:pPr>
            <a:r>
              <a:rPr lang="en-US" altLang="zh-CN" b="1" dirty="0">
                <a:latin typeface="Times New Roman" panose="02020603050405020304" pitchFamily="18" charset="0"/>
              </a:rPr>
              <a:t>setw Manipulator</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This manipulator sets the minimum field width on output.</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Here setw causes the number or string that follows it to be printed within a field of x characters wide and x is the argument set in setw manipulator.</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The header file that must be included while using setw manipulator is .</a:t>
            </a:r>
            <a:endParaRPr lang="en-US" altLang="zh-CN" dirty="0">
              <a:latin typeface="Times New Roman" panose="02020603050405020304" pitchFamily="18" charset="0"/>
            </a:endParaRPr>
          </a:p>
          <a:p>
            <a:pPr marL="285750" indent="-285750" algn="just">
              <a:spcBef>
                <a:spcPct val="20000"/>
              </a:spcBef>
              <a:buFont typeface="Wingdings" panose="05000000000000000000" charset="0"/>
              <a:buChar char="ü"/>
            </a:pPr>
            <a:r>
              <a:rPr lang="en-US" altLang="zh-CN" dirty="0">
                <a:latin typeface="Times New Roman" panose="02020603050405020304" pitchFamily="18" charset="0"/>
              </a:rPr>
              <a:t>Syntax:</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setw(x)</a:t>
            </a:r>
            <a:endParaRPr lang="en-US" altLang="zh-CN" dirty="0">
              <a:latin typeface="Times New Roman" panose="02020603050405020304" pitchFamily="18" charset="0"/>
            </a:endParaRPr>
          </a:p>
          <a:p>
            <a:pPr algn="just">
              <a:spcBef>
                <a:spcPct val="20000"/>
              </a:spcBef>
              <a:buFont typeface="Wingdings" panose="05000000000000000000" charset="0"/>
            </a:pP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#include &lt;iostream&gt;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#include &lt;iomanip&gt;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using namespace std;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int main () {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setw(10);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24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return 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Important Example</a:t>
            </a:r>
            <a:endParaRPr lang="en-US" altLang="zh-CN" sz="3600" b="1" baseline="0" dirty="0">
              <a:latin typeface="Times New Roman" panose="02020603050405020304" pitchFamily="18" charset="0"/>
            </a:endParaRPr>
          </a:p>
        </p:txBody>
      </p:sp>
      <p:sp>
        <p:nvSpPr>
          <p:cNvPr id="2" name="Text Box 1"/>
          <p:cNvSpPr txBox="1"/>
          <p:nvPr/>
        </p:nvSpPr>
        <p:spPr>
          <a:xfrm>
            <a:off x="4695190" y="3591560"/>
            <a:ext cx="2685415" cy="645160"/>
          </a:xfrm>
          <a:prstGeom prst="rect">
            <a:avLst/>
          </a:prstGeom>
          <a:noFill/>
        </p:spPr>
        <p:txBody>
          <a:bodyPr wrap="square" rtlCol="0">
            <a:spAutoFit/>
          </a:bodyPr>
          <a:p>
            <a:r>
              <a:rPr lang="en-US"/>
              <a:t>O/P:</a:t>
            </a:r>
            <a:endParaRPr lang="en-US"/>
          </a:p>
          <a:p>
            <a:r>
              <a:rPr lang="en-US"/>
              <a:t>24</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Content Placeholder 2"/>
          <p:cNvSpPr txBox="1"/>
          <p:nvPr/>
        </p:nvSpPr>
        <p:spPr>
          <a:xfrm>
            <a:off x="503555" y="1329690"/>
            <a:ext cx="7997825" cy="5027295"/>
          </a:xfrm>
          <a:prstGeom prst="rect">
            <a:avLst/>
          </a:prstGeom>
          <a:noFill/>
          <a:ln w="9525">
            <a:noFill/>
          </a:ln>
        </p:spPr>
        <p:txBody>
          <a:bodyPr anchor="t"/>
          <a:p>
            <a:pPr algn="just">
              <a:spcBef>
                <a:spcPct val="20000"/>
              </a:spcBef>
              <a:buFont typeface="Wingdings" panose="05000000000000000000" charset="0"/>
            </a:pPr>
            <a:r>
              <a:rPr lang="en-US" altLang="zh-CN" dirty="0">
                <a:latin typeface="Times New Roman" panose="02020603050405020304" pitchFamily="18" charset="0"/>
              </a:rPr>
              <a:t>#include &lt;iostream&gt;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#include &lt;iomanip&gt;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using namespace std;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int main (void)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int  a,b;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 = 200;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b = 300;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setw (5) &lt;&lt; a &lt;&lt; setw (5) &lt;&lt; b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setw (6) &lt;&lt; a &lt;&lt; setw (6) &lt;&lt; b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setw (7) &lt;&lt; a &lt;&lt; setw (7) &lt;&lt; b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cout &lt;&lt; setw (8) &lt;&lt; a &lt;&lt; setw (8) &lt;&lt; b &lt;&lt; endl;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return 0;  </a:t>
            </a:r>
            <a:endParaRPr lang="en-US" altLang="zh-CN" dirty="0">
              <a:latin typeface="Times New Roman" panose="02020603050405020304" pitchFamily="18" charset="0"/>
            </a:endParaRPr>
          </a:p>
          <a:p>
            <a:pPr algn="just">
              <a:spcBef>
                <a:spcPct val="20000"/>
              </a:spcBef>
              <a:buFont typeface="Wingdings" panose="05000000000000000000" charset="0"/>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 name="Slide Number Placeholder 5"/>
          <p:cNvSpPr>
            <a:spLocks noGrp="1"/>
          </p:cNvSpPr>
          <p:nvPr>
            <p:ph type="sldNum" sz="quarter" idx="12"/>
          </p:nvPr>
        </p:nvSpPr>
        <p:spPr/>
        <p:txBody>
          <a:bodyPr vert="horz" lIns="91440" tIns="45720" rIns="91440" bIns="45720" rtlCol="0" anchor="ctr"/>
          <a:lstStyle/>
          <a:p>
            <a:pPr marL="0" marR="0" indent="0" algn="r" defTabSz="914400" rtl="0" eaLnBrk="1" fontAlgn="base" latinLnBrk="0" hangingPunct="1">
              <a:lnSpc>
                <a:spcPct val="100000"/>
              </a:lnSpc>
              <a:spcBef>
                <a:spcPct val="0"/>
              </a:spcBef>
              <a:spcAft>
                <a:spcPct val="0"/>
              </a:spcAft>
              <a:buClrTx/>
              <a:buSzTx/>
              <a:buFontTx/>
              <a:buNone/>
              <a:defRPr/>
            </a:pPr>
            <a:fld id="{074D32D7-EFB5-44A7-8690-E108EFDB80BB}" type="slidenum">
              <a:rPr kumimoji="0" lang="es-ES" sz="1200" b="0" i="0" u="none" strike="noStrike" kern="1200" cap="none" spc="0" normalizeH="0" baseline="0" noProof="1" smtClean="0">
                <a:solidFill>
                  <a:schemeClr val="tx1">
                    <a:tint val="75000"/>
                  </a:schemeClr>
                </a:solidFill>
                <a:latin typeface="Arial" panose="020B0604020202020204" pitchFamily="34" charset="0"/>
                <a:ea typeface="+mn-ea"/>
                <a:cs typeface="Arial" panose="020B0604020202020204" pitchFamily="34" charset="0"/>
              </a:rPr>
            </a:fld>
            <a:endParaRPr kumimoji="0" lang="es-ES" sz="1200" b="0" i="0" u="none" strike="noStrike" kern="1200" cap="none" spc="0" normalizeH="0" baseline="0" noProof="1" dirty="0">
              <a:solidFill>
                <a:schemeClr val="tx1">
                  <a:tint val="75000"/>
                </a:schemeClr>
              </a:solidFill>
              <a:latin typeface="Arial" panose="020B0604020202020204" pitchFamily="34" charset="0"/>
              <a:ea typeface="+mn-ea"/>
              <a:cs typeface="Arial" panose="020B0604020202020204" pitchFamily="34" charset="0"/>
            </a:endParaRPr>
          </a:p>
        </p:txBody>
      </p:sp>
      <p:pic>
        <p:nvPicPr>
          <p:cNvPr id="10243" name="Picture 3" descr="C:\Users\nEW u\Desktop\333333.png"/>
          <p:cNvPicPr>
            <a:picLocks noChangeAspect="1"/>
          </p:cNvPicPr>
          <p:nvPr/>
        </p:nvPicPr>
        <p:blipFill>
          <a:blip r:embed="rId1"/>
          <a:stretch>
            <a:fillRect/>
          </a:stretch>
        </p:blipFill>
        <p:spPr>
          <a:xfrm>
            <a:off x="857250" y="6429375"/>
            <a:ext cx="7715250" cy="357188"/>
          </a:xfrm>
          <a:prstGeom prst="rect">
            <a:avLst/>
          </a:prstGeom>
          <a:noFill/>
          <a:ln w="9525">
            <a:noFill/>
          </a:ln>
        </p:spPr>
      </p:pic>
      <p:sp>
        <p:nvSpPr>
          <p:cNvPr id="8" name="Slide Number Placeholder 5"/>
          <p:cNvSpPr txBox="1"/>
          <p:nvPr/>
        </p:nvSpPr>
        <p:spPr>
          <a:xfrm>
            <a:off x="142875" y="773113"/>
            <a:ext cx="1000125" cy="365125"/>
          </a:xfrm>
          <a:prstGeom prst="rect">
            <a:avLst/>
          </a:prstGeom>
          <a:solidFill>
            <a:schemeClr val="accent6"/>
          </a:solidFill>
        </p:spPr>
        <p:txBody>
          <a:bodyPr vert="horz" lIns="91440" tIns="45720" rIns="91440" bIns="45720" rtlCol="0" anchor="ctr"/>
          <a:lstStyle/>
          <a:p>
            <a:pPr marR="0" algn="r" defTabSz="914400">
              <a:buClrTx/>
              <a:buSzTx/>
              <a:buFontTx/>
              <a:defRPr/>
            </a:pPr>
            <a:fld id="{074D32D7-EFB5-44A7-8690-E108EFDB80BB}" type="slidenum">
              <a:rPr kumimoji="0" lang="es-ES" b="1" i="0" kern="1200" cap="none" spc="0" normalizeH="0" baseline="0" noProof="0" smtClean="0">
                <a:latin typeface="Arial" panose="020B0604020202020204" pitchFamily="34" charset="0"/>
                <a:ea typeface="+mn-ea"/>
                <a:cs typeface="Arial" panose="020B0604020202020204" pitchFamily="34" charset="0"/>
              </a:rPr>
            </a:fld>
            <a:endParaRPr kumimoji="0" lang="es-ES" b="1" i="0" kern="1200" cap="none" spc="0" normalizeH="0" baseline="0" noProof="0" dirty="0">
              <a:latin typeface="Arial" panose="020B0604020202020204" pitchFamily="34" charset="0"/>
              <a:ea typeface="+mn-ea"/>
              <a:cs typeface="Arial" panose="020B0604020202020204" pitchFamily="34" charset="0"/>
            </a:endParaRPr>
          </a:p>
        </p:txBody>
      </p:sp>
      <p:sp>
        <p:nvSpPr>
          <p:cNvPr id="9" name="TextBox 8"/>
          <p:cNvSpPr txBox="1"/>
          <p:nvPr/>
        </p:nvSpPr>
        <p:spPr>
          <a:xfrm>
            <a:off x="1214438" y="773113"/>
            <a:ext cx="7858125" cy="369888"/>
          </a:xfrm>
          <a:prstGeom prst="rect">
            <a:avLst/>
          </a:prstGeom>
          <a:solidFill>
            <a:schemeClr val="accent3">
              <a:lumMod val="75000"/>
            </a:schemeClr>
          </a:solidFill>
        </p:spPr>
        <p:txBody>
          <a:bodyPr wrap="square" rtlCol="0">
            <a:spAutoFit/>
          </a:bodyPr>
          <a:lstStyle/>
          <a:p>
            <a:endParaRPr lang="en-US" noProof="1" dirty="0"/>
          </a:p>
        </p:txBody>
      </p:sp>
      <p:pic>
        <p:nvPicPr>
          <p:cNvPr id="10246" name="Picture 2" descr="C:\Users\nEW u\Desktop\22222.jpg"/>
          <p:cNvPicPr>
            <a:picLocks noChangeAspect="1"/>
          </p:cNvPicPr>
          <p:nvPr/>
        </p:nvPicPr>
        <p:blipFill>
          <a:blip r:embed="rId2"/>
          <a:stretch>
            <a:fillRect/>
          </a:stretch>
        </p:blipFill>
        <p:spPr>
          <a:xfrm>
            <a:off x="8215313" y="71438"/>
            <a:ext cx="928687" cy="642937"/>
          </a:xfrm>
          <a:prstGeom prst="rect">
            <a:avLst/>
          </a:prstGeom>
          <a:noFill/>
          <a:ln w="9525">
            <a:noFill/>
          </a:ln>
        </p:spPr>
      </p:pic>
      <p:sp>
        <p:nvSpPr>
          <p:cNvPr id="10247" name="Rectangle 2"/>
          <p:cNvSpPr txBox="1"/>
          <p:nvPr/>
        </p:nvSpPr>
        <p:spPr>
          <a:xfrm>
            <a:off x="128588" y="71438"/>
            <a:ext cx="7943850" cy="642937"/>
          </a:xfrm>
          <a:prstGeom prst="rect">
            <a:avLst/>
          </a:prstGeom>
          <a:noFill/>
          <a:ln w="9525">
            <a:noFill/>
          </a:ln>
        </p:spPr>
        <p:txBody>
          <a:bodyPr lIns="91440" tIns="45720" rIns="91440" bIns="45720" anchor="ctr"/>
          <a:p>
            <a:pPr algn="just">
              <a:spcBef>
                <a:spcPct val="20000"/>
              </a:spcBef>
              <a:buFont typeface="Wingdings" panose="05000000000000000000" charset="0"/>
            </a:pPr>
            <a:r>
              <a:rPr lang="en-US" altLang="zh-CN" sz="3600" b="1" dirty="0">
                <a:latin typeface="Times New Roman" panose="02020603050405020304" pitchFamily="18" charset="0"/>
                <a:sym typeface="+mn-ea"/>
              </a:rPr>
              <a:t>Example-2  (setw)</a:t>
            </a:r>
            <a:endParaRPr lang="en-US" altLang="zh-CN" sz="3600" b="1" baseline="0" dirty="0">
              <a:latin typeface="Times New Roman" panose="02020603050405020304" pitchFamily="18" charset="0"/>
            </a:endParaRPr>
          </a:p>
        </p:txBody>
      </p:sp>
      <p:sp>
        <p:nvSpPr>
          <p:cNvPr id="3" name="Text Box 2"/>
          <p:cNvSpPr txBox="1"/>
          <p:nvPr/>
        </p:nvSpPr>
        <p:spPr>
          <a:xfrm>
            <a:off x="4288155" y="1567180"/>
            <a:ext cx="2156460" cy="1753235"/>
          </a:xfrm>
          <a:prstGeom prst="rect">
            <a:avLst/>
          </a:prstGeom>
          <a:noFill/>
        </p:spPr>
        <p:txBody>
          <a:bodyPr wrap="square" rtlCol="0">
            <a:spAutoFit/>
          </a:bodyPr>
          <a:p>
            <a:r>
              <a:rPr lang="en-US" b="1"/>
              <a:t>O/P</a:t>
            </a:r>
            <a:endParaRPr lang="en-US" b="1"/>
          </a:p>
          <a:p>
            <a:endParaRPr lang="en-US"/>
          </a:p>
          <a:p>
            <a:r>
              <a:rPr lang="en-US"/>
              <a:t>200  300</a:t>
            </a:r>
            <a:endParaRPr lang="en-US"/>
          </a:p>
          <a:p>
            <a:r>
              <a:rPr lang="en-US"/>
              <a:t>   200   300</a:t>
            </a:r>
            <a:endParaRPr lang="en-US"/>
          </a:p>
          <a:p>
            <a:r>
              <a:rPr lang="en-US"/>
              <a:t>     200    300</a:t>
            </a:r>
            <a:endParaRPr lang="en-US"/>
          </a:p>
          <a:p>
            <a:r>
              <a:rPr lang="en-US"/>
              <a:t>        200     300</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5984</Words>
  <Application>WPS Presentation</Application>
  <PresentationFormat>On-screen Show (4:3)</PresentationFormat>
  <Paragraphs>238</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Times New Roman</vt:lpstr>
      <vt:lpstr>Narkisim</vt:lpstr>
      <vt:lpstr>Liberation Mono</vt:lpstr>
      <vt:lpstr>Microsoft YaHei</vt:lpstr>
      <vt:lpstr>Arial Unicode MS</vt:lpstr>
      <vt:lpstr>Calibri</vt:lpstr>
      <vt:lpstr>Wingdings</vt:lpstr>
      <vt:lpstr>Verdana</vt:lpstr>
      <vt:lpstr>Arial Black</vt:lpstr>
      <vt:lpstr>Bahnschrift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KIIT</cp:lastModifiedBy>
  <cp:revision>1236</cp:revision>
  <dcterms:created xsi:type="dcterms:W3CDTF">2010-05-23T14:28:00Z</dcterms:created>
  <dcterms:modified xsi:type="dcterms:W3CDTF">2020-09-16T06:12:22Z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