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7"/>
  </p:notesMasterIdLst>
  <p:sldIdLst>
    <p:sldId id="256" r:id="rId7"/>
    <p:sldId id="258" r:id="rId8"/>
    <p:sldId id="259" r:id="rId9"/>
    <p:sldId id="365" r:id="rId10"/>
    <p:sldId id="367" r:id="rId11"/>
    <p:sldId id="356" r:id="rId12"/>
    <p:sldId id="375" r:id="rId13"/>
    <p:sldId id="376" r:id="rId14"/>
    <p:sldId id="434" r:id="rId15"/>
    <p:sldId id="438" r:id="rId16"/>
    <p:sldId id="436" r:id="rId18"/>
    <p:sldId id="439" r:id="rId19"/>
    <p:sldId id="351" r:id="rId20"/>
    <p:sldId id="377" r:id="rId21"/>
    <p:sldId id="378" r:id="rId22"/>
    <p:sldId id="379" r:id="rId23"/>
    <p:sldId id="442" r:id="rId24"/>
    <p:sldId id="380" r:id="rId25"/>
    <p:sldId id="441" r:id="rId26"/>
    <p:sldId id="443" r:id="rId27"/>
    <p:sldId id="444" r:id="rId28"/>
    <p:sldId id="400" r:id="rId29"/>
    <p:sldId id="381" r:id="rId30"/>
    <p:sldId id="382" r:id="rId31"/>
    <p:sldId id="383" r:id="rId32"/>
    <p:sldId id="384" r:id="rId33"/>
    <p:sldId id="385" r:id="rId34"/>
    <p:sldId id="388" r:id="rId35"/>
    <p:sldId id="418" r:id="rId36"/>
    <p:sldId id="471" r:id="rId37"/>
    <p:sldId id="472" r:id="rId38"/>
    <p:sldId id="473" r:id="rId39"/>
    <p:sldId id="421" r:id="rId40"/>
    <p:sldId id="422" r:id="rId41"/>
    <p:sldId id="423" r:id="rId42"/>
    <p:sldId id="424" r:id="rId43"/>
    <p:sldId id="427" r:id="rId44"/>
    <p:sldId id="425" r:id="rId45"/>
    <p:sldId id="428" r:id="rId46"/>
    <p:sldId id="429" r:id="rId47"/>
    <p:sldId id="430" r:id="rId48"/>
    <p:sldId id="431" r:id="rId49"/>
    <p:sldId id="345" r:id="rId50"/>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3239"/>
    <a:srgbClr val="660066"/>
    <a:srgbClr val="2E0F00"/>
    <a:srgbClr val="3E1F00"/>
    <a:srgbClr val="1B311F"/>
    <a:srgbClr val="422C16"/>
    <a:srgbClr val="0C788E"/>
    <a:srgbClr val="006666"/>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p:restoredTop sz="94595"/>
  </p:normalViewPr>
  <p:slideViewPr>
    <p:cSldViewPr showGuides="1">
      <p:cViewPr>
        <p:scale>
          <a:sx n="60" d="100"/>
          <a:sy n="60" d="100"/>
        </p:scale>
        <p:origin x="-1380" y="-180"/>
      </p:cViewPr>
      <p:guideLst>
        <p:guide orient="horz" pos="2180"/>
        <p:guide pos="28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notesMaster" Target="notesMasters/notesMaster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7-31T15:22:3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242 579,'2'0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base">
              <a:defRPr/>
            </a:pPr>
            <a:endParaRPr lang="en-IN" strike="noStrike" noProof="1"/>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base">
              <a:defRPr/>
            </a:pPr>
            <a:fld id="{20D1B9FA-A8A9-45D2-8C6C-6119596B2F99}" type="datetimeFigureOut">
              <a:rPr lang="en-US" strike="noStrike" noProof="1">
                <a:latin typeface="Arial" panose="020B0604020202020204" pitchFamily="34" charset="0"/>
                <a:ea typeface="+mn-ea"/>
                <a:cs typeface="Arial" panose="020B0604020202020204" pitchFamily="34" charset="0"/>
              </a:rPr>
            </a:fld>
            <a:endParaRPr lang="en-IN" strike="noStrike" noProof="1"/>
          </a:p>
        </p:txBody>
      </p:sp>
      <p:sp>
        <p:nvSpPr>
          <p:cNvPr id="5124"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I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base">
              <a:defRPr/>
            </a:pPr>
            <a:endParaRPr lang="en-IN" strike="noStrike" noProof="1"/>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base">
              <a:defRPr/>
            </a:pPr>
            <a:fld id="{822FBC55-ED5F-47B2-B3AA-2CB6865E3ABE}" type="slidenum">
              <a:rPr lang="en-IN" strike="noStrike" noProof="1">
                <a:latin typeface="Arial" panose="020B0604020202020204" pitchFamily="34" charset="0"/>
                <a:ea typeface="+mn-ea"/>
                <a:cs typeface="Arial" panose="020B0604020202020204" pitchFamily="34" charset="0"/>
              </a:rPr>
            </a:fld>
            <a:endParaRPr lang="en-IN"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EF872C19-51EB-492C-94F2-7371F21F3873}"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3075"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4099"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6.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image" Target="../media/image8.png"/><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p:sp>
        <p:nvSpPr>
          <p:cNvPr id="6146" name="Rectangle 170"/>
          <p:cNvSpPr txBox="1"/>
          <p:nvPr/>
        </p:nvSpPr>
        <p:spPr>
          <a:xfrm>
            <a:off x="3214688" y="4500563"/>
            <a:ext cx="5786437" cy="1643062"/>
          </a:xfrm>
          <a:prstGeom prst="rect">
            <a:avLst/>
          </a:prstGeom>
          <a:noFill/>
          <a:ln w="9525">
            <a:noFill/>
          </a:ln>
        </p:spPr>
        <p:txBody>
          <a:bodyPr anchor="ctr" anchorCtr="0"/>
          <a:p>
            <a:pPr algn="r" eaLnBrk="0" hangingPunct="0"/>
            <a:r>
              <a:rPr lang="en-US" altLang="zh-CN" sz="1600" dirty="0">
                <a:solidFill>
                  <a:schemeClr val="bg1"/>
                </a:solidFill>
                <a:latin typeface="Times New Roman" panose="02020603050405020304" pitchFamily="18" charset="0"/>
              </a:rPr>
              <a:t>Dr. Pradeep Kumar Mallick</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Associate Professor [II] </a:t>
            </a:r>
            <a:br>
              <a:rPr lang="en-US" altLang="zh-CN" sz="1600" dirty="0">
                <a:solidFill>
                  <a:schemeClr val="bg1"/>
                </a:solidFill>
                <a:latin typeface="Times New Roman" panose="02020603050405020304" pitchFamily="18" charset="0"/>
              </a:rPr>
            </a:br>
            <a:r>
              <a:rPr lang="en-US" altLang="zh-CN" sz="1600" dirty="0">
                <a:solidFill>
                  <a:schemeClr val="bg1"/>
                </a:solidFill>
                <a:latin typeface="Times New Roman" panose="02020603050405020304" pitchFamily="18" charset="0"/>
              </a:rPr>
              <a:t>School of Computer  Engineering, </a:t>
            </a:r>
            <a:br>
              <a:rPr lang="en-US" altLang="zh-CN" sz="1600" dirty="0">
                <a:solidFill>
                  <a:schemeClr val="bg1"/>
                </a:solidFill>
                <a:latin typeface="Times New Roman" panose="02020603050405020304" pitchFamily="18" charset="0"/>
              </a:rPr>
            </a:br>
            <a:r>
              <a:rPr lang="en-US" altLang="zh-CN" sz="1600" dirty="0" err="1">
                <a:solidFill>
                  <a:schemeClr val="bg1"/>
                </a:solidFill>
                <a:latin typeface="Times New Roman" panose="02020603050405020304" pitchFamily="18" charset="0"/>
              </a:rPr>
              <a:t>Kalinga</a:t>
            </a:r>
            <a:r>
              <a:rPr lang="en-US" altLang="zh-CN" sz="1600" dirty="0">
                <a:solidFill>
                  <a:schemeClr val="bg1"/>
                </a:solidFill>
                <a:latin typeface="Times New Roman" panose="02020603050405020304" pitchFamily="18" charset="0"/>
              </a:rPr>
              <a:t> Institute of Industrial Technology (KIIT), </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Deemed to be </a:t>
            </a:r>
            <a:r>
              <a:rPr lang="en-US" altLang="zh-CN" sz="1600" dirty="0" err="1">
                <a:solidFill>
                  <a:schemeClr val="bg1"/>
                </a:solidFill>
                <a:latin typeface="Times New Roman" panose="02020603050405020304" pitchFamily="18" charset="0"/>
              </a:rPr>
              <a:t>University,Odisha</a:t>
            </a:r>
            <a:endParaRPr lang="en-US" altLang="zh-CN" sz="1600" dirty="0">
              <a:solidFill>
                <a:schemeClr val="bg1"/>
              </a:solidFill>
              <a:latin typeface="Times New Roman" panose="02020603050405020304" pitchFamily="18" charset="0"/>
            </a:endParaRPr>
          </a:p>
        </p:txBody>
      </p:sp>
      <p:sp>
        <p:nvSpPr>
          <p:cNvPr id="6147" name="Rectangle 7"/>
          <p:cNvSpPr/>
          <p:nvPr/>
        </p:nvSpPr>
        <p:spPr>
          <a:xfrm>
            <a:off x="0" y="0"/>
            <a:ext cx="9144000" cy="644525"/>
          </a:xfrm>
          <a:prstGeom prst="rect">
            <a:avLst/>
          </a:prstGeom>
          <a:noFill/>
          <a:ln w="9525">
            <a:noFill/>
          </a:ln>
        </p:spPr>
        <p:txBody>
          <a:bodyPr lIns="92075" tIns="46038" rIns="92075" bIns="46038" anchor="t" anchorCtr="0">
            <a:spAutoFit/>
          </a:bodyPr>
          <a:p>
            <a:pPr algn="ctr"/>
            <a:r>
              <a:rPr lang="en-US" altLang="zh-CN" sz="3600" b="1" dirty="0">
                <a:solidFill>
                  <a:schemeClr val="bg1"/>
                </a:solidFill>
                <a:latin typeface="Times New Roman" panose="02020603050405020304" pitchFamily="18" charset="0"/>
              </a:rPr>
              <a:t>Introduction  to C++</a:t>
            </a:r>
            <a:endParaRPr lang="en-US" altLang="zh-CN" sz="3600" b="1" dirty="0">
              <a:solidFill>
                <a:schemeClr val="bg1"/>
              </a:solidFill>
              <a:latin typeface="Times New Roman" panose="02020603050405020304" pitchFamily="18" charset="0"/>
            </a:endParaRPr>
          </a:p>
        </p:txBody>
      </p:sp>
      <p:sp>
        <p:nvSpPr>
          <p:cNvPr id="6148" name="Title 5"/>
          <p:cNvSpPr>
            <a:spLocks noGrp="1"/>
          </p:cNvSpPr>
          <p:nvPr>
            <p:ph type="ctrTitle"/>
          </p:nvPr>
        </p:nvSpPr>
        <p:spPr>
          <a:xfrm>
            <a:off x="728663" y="1173163"/>
            <a:ext cx="7772400" cy="1470025"/>
          </a:xfrm>
        </p:spPr>
        <p:txBody>
          <a:bodyPr vert="horz" lIns="91440" tIns="45720" rIns="91440" bIns="45720" anchor="ctr" anchorCtr="0"/>
          <a:p>
            <a:pPr>
              <a:buClrTx/>
              <a:buSzTx/>
              <a:buFontTx/>
            </a:pPr>
            <a:r>
              <a:rPr lang="en-US" altLang="zh-CN" sz="3200" b="1" dirty="0">
                <a:solidFill>
                  <a:schemeClr val="bg1"/>
                </a:solidFill>
                <a:latin typeface="Times New Roman" panose="02020603050405020304" pitchFamily="18" charset="0"/>
              </a:rPr>
              <a:t>KALINGA INSTITUTE OF INDUSTRIAL TECHNOLOGY</a:t>
            </a:r>
            <a:endParaRPr lang="en-US" altLang="zh-CN" sz="3200" b="1" dirty="0">
              <a:solidFill>
                <a:schemeClr val="bg1"/>
              </a:solidFill>
              <a:latin typeface="Times New Roman" panose="02020603050405020304" pitchFamily="18" charset="0"/>
            </a:endParaRPr>
          </a:p>
        </p:txBody>
      </p:sp>
      <p:sp>
        <p:nvSpPr>
          <p:cNvPr id="6149" name="Rectangle 7"/>
          <p:cNvSpPr/>
          <p:nvPr/>
        </p:nvSpPr>
        <p:spPr>
          <a:xfrm>
            <a:off x="0" y="2857500"/>
            <a:ext cx="9144000" cy="1077913"/>
          </a:xfrm>
          <a:prstGeom prst="rect">
            <a:avLst/>
          </a:prstGeom>
          <a:noFill/>
          <a:ln w="9525">
            <a:noFill/>
          </a:ln>
        </p:spPr>
        <p:txBody>
          <a:bodyPr lIns="92075" tIns="46038" rIns="92075" bIns="46038" anchor="t" anchorCtr="0">
            <a:spAutoFit/>
          </a:bodyPr>
          <a:p>
            <a:pPr algn="ctr"/>
            <a:r>
              <a:rPr lang="en-IN" altLang="en-US" sz="3200" b="1" dirty="0">
                <a:solidFill>
                  <a:schemeClr val="bg1"/>
                </a:solidFill>
                <a:latin typeface="Times New Roman" panose="02020603050405020304" pitchFamily="18" charset="0"/>
              </a:rPr>
              <a:t>School Of Computer </a:t>
            </a:r>
            <a:endParaRPr lang="en-IN" altLang="en-US" sz="3200" b="1" dirty="0">
              <a:solidFill>
                <a:schemeClr val="bg1"/>
              </a:solidFill>
              <a:latin typeface="Times New Roman" panose="02020603050405020304" pitchFamily="18" charset="0"/>
            </a:endParaRPr>
          </a:p>
          <a:p>
            <a:pPr algn="ctr"/>
            <a:r>
              <a:rPr lang="en-IN" altLang="en-US" sz="3200" b="1" dirty="0">
                <a:solidFill>
                  <a:schemeClr val="bg1"/>
                </a:solidFill>
                <a:latin typeface="Times New Roman" panose="02020603050405020304" pitchFamily="18" charset="0"/>
              </a:rPr>
              <a:t>Engineering</a:t>
            </a:r>
            <a:endParaRPr lang="en-IN" altLang="en-US" sz="3200" b="1" dirty="0">
              <a:solidFill>
                <a:schemeClr val="bg1"/>
              </a:solidFill>
              <a:latin typeface="Times New Roman" panose="02020603050405020304" pitchFamily="18" charset="0"/>
            </a:endParaRPr>
          </a:p>
        </p:txBody>
      </p:sp>
      <p:pic>
        <p:nvPicPr>
          <p:cNvPr id="6150" name="Picture 2" descr="C:\Users\nEW u\Desktop\22222.jpg"/>
          <p:cNvPicPr>
            <a:picLocks noChangeAspect="1"/>
          </p:cNvPicPr>
          <p:nvPr/>
        </p:nvPicPr>
        <p:blipFill>
          <a:blip r:embed="rId1"/>
          <a:stretch>
            <a:fillRect/>
          </a:stretch>
        </p:blipFill>
        <p:spPr>
          <a:xfrm>
            <a:off x="4000500" y="4138613"/>
            <a:ext cx="1357313" cy="938212"/>
          </a:xfrm>
          <a:prstGeom prst="rect">
            <a:avLst/>
          </a:prstGeom>
          <a:noFill/>
          <a:ln w="9525">
            <a:noFill/>
          </a:ln>
        </p:spPr>
      </p:pic>
      <p:sp>
        <p:nvSpPr>
          <p:cNvPr id="6151" name="TextBox 8"/>
          <p:cNvSpPr txBox="1"/>
          <p:nvPr/>
        </p:nvSpPr>
        <p:spPr>
          <a:xfrm>
            <a:off x="0" y="6211888"/>
            <a:ext cx="9144000" cy="646112"/>
          </a:xfrm>
          <a:prstGeom prst="rect">
            <a:avLst/>
          </a:prstGeom>
          <a:solidFill>
            <a:schemeClr val="bg1"/>
          </a:solidFill>
          <a:ln w="9525">
            <a:noFill/>
          </a:ln>
        </p:spPr>
        <p:txBody>
          <a:bodyPr wrap="square" anchor="t" anchorCtr="0">
            <a:spAutoFit/>
          </a:bodyPr>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0" name="TextBox 9"/>
          <p:cNvSpPr txBox="1"/>
          <p:nvPr/>
        </p:nvSpPr>
        <p:spPr>
          <a:xfrm>
            <a:off x="52388" y="6242050"/>
            <a:ext cx="2928938" cy="584200"/>
          </a:xfrm>
          <a:prstGeom prst="rect">
            <a:avLst/>
          </a:prstGeom>
          <a:solidFill>
            <a:schemeClr val="accent6"/>
          </a:solidFill>
        </p:spPr>
        <p:txBody>
          <a:bodyPr wrap="square" rtlCol="0">
            <a:spAutoFit/>
          </a:bodyPr>
          <a:lstStyle/>
          <a:p>
            <a:r>
              <a:rPr lang="en-US" sz="3200" b="1" noProof="1" dirty="0" smtClean="0">
                <a:solidFill>
                  <a:schemeClr val="bg1"/>
                </a:solidFill>
                <a:latin typeface="Arial" panose="020B0604020202020204" pitchFamily="34" charset="0"/>
                <a:ea typeface="+mn-ea"/>
                <a:cs typeface="Arial" panose="020B0604020202020204" pitchFamily="34" charset="0"/>
              </a:rPr>
              <a:t>3 Credit</a:t>
            </a:r>
            <a:endParaRPr lang="en-US" sz="3200" b="1" noProof="1" dirty="0">
              <a:solidFill>
                <a:schemeClr val="bg1"/>
              </a:solidFill>
            </a:endParaRPr>
          </a:p>
        </p:txBody>
      </p:sp>
      <p:sp>
        <p:nvSpPr>
          <p:cNvPr id="6153" name="TextBox 10"/>
          <p:cNvSpPr txBox="1"/>
          <p:nvPr/>
        </p:nvSpPr>
        <p:spPr>
          <a:xfrm>
            <a:off x="3040063" y="6242050"/>
            <a:ext cx="6072187" cy="584200"/>
          </a:xfrm>
          <a:prstGeom prst="rect">
            <a:avLst/>
          </a:prstGeom>
          <a:solidFill>
            <a:srgbClr val="00B0F0"/>
          </a:solidFill>
          <a:ln w="9525">
            <a:noFill/>
          </a:ln>
        </p:spPr>
        <p:txBody>
          <a:bodyPr wrap="square" anchor="t" anchorCtr="0">
            <a:spAutoFit/>
          </a:bodyPr>
          <a:p>
            <a:pPr algn="ctr"/>
            <a:r>
              <a:rPr lang="en-US" altLang="zh-CN" sz="3200" b="1" dirty="0">
                <a:solidFill>
                  <a:schemeClr val="bg1"/>
                </a:solidFill>
                <a:latin typeface="Arial" panose="020B0604020202020204" pitchFamily="34" charset="0"/>
              </a:rPr>
              <a:t>Lecture Note 03</a:t>
            </a:r>
            <a:endParaRPr lang="en-US" altLang="zh-CN" sz="3200" b="1"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pPr algn="l"/>
            <a:r>
              <a:rPr lang="en-US" sz="3200" b="1" dirty="0" smtClean="0">
                <a:solidFill>
                  <a:schemeClr val="tx1"/>
                </a:solidFill>
                <a:latin typeface="Cambria" panose="02040503050406030204" pitchFamily="18" charset="0"/>
              </a:rPr>
              <a:t>C++ Program Structure</a:t>
            </a:r>
            <a:endParaRPr lang="en-US" sz="32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884163" y="33274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9" name="Content Placeholder 2"/>
          <p:cNvSpPr txBox="1"/>
          <p:nvPr/>
        </p:nvSpPr>
        <p:spPr bwMode="auto">
          <a:xfrm>
            <a:off x="99235" y="1559437"/>
            <a:ext cx="8610600" cy="3393563"/>
          </a:xfrm>
          <a:prstGeom prst="rect">
            <a:avLst/>
          </a:prstGeom>
          <a:noFill/>
          <a:ln w="9525">
            <a:noFill/>
            <a:miter lim="800000"/>
          </a:ln>
        </p:spPr>
        <p:txBody>
          <a:bodyPr vert="horz" wrap="square" lIns="91273" tIns="45636" rIns="91273" bIns="45636" numCol="1" anchor="t" anchorCtr="0" compatLnSpc="1"/>
          <a:lstStyle/>
          <a:p>
            <a:pPr marL="318770" lvl="0" indent="-318770" algn="just">
              <a:lnSpc>
                <a:spcPct val="120000"/>
              </a:lnSpc>
              <a:buClr>
                <a:srgbClr val="C00000"/>
              </a:buClr>
              <a:buSzPct val="80000"/>
              <a:defRPr/>
            </a:pPr>
            <a:r>
              <a:rPr lang="en-US" dirty="0" smtClean="0">
                <a:latin typeface="Cambria" panose="02040503050406030204" pitchFamily="18" charset="0"/>
              </a:rPr>
              <a:t>Let us look at a simple code that would print the words Hello World.</a:t>
            </a:r>
            <a:endParaRPr lang="en-US" dirty="0" smtClean="0">
              <a:latin typeface="Cambria" panose="02040503050406030204" pitchFamily="18" charset="0"/>
            </a:endParaRPr>
          </a:p>
          <a:p>
            <a:pPr marL="318770" lvl="0" indent="-318770" algn="just">
              <a:lnSpc>
                <a:spcPct val="120000"/>
              </a:lnSpc>
              <a:buClr>
                <a:srgbClr val="C00000"/>
              </a:buClr>
              <a:buSzPct val="80000"/>
              <a:defRPr/>
            </a:pP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#include &lt;iostream&gt;</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using namespace std;</a:t>
            </a:r>
            <a:endParaRPr lang="en-US" dirty="0" smtClean="0">
              <a:latin typeface="Cambria" panose="02040503050406030204" pitchFamily="18" charset="0"/>
            </a:endParaRPr>
          </a:p>
          <a:p>
            <a:pPr marL="318770" lvl="0" indent="-318770" algn="just">
              <a:lnSpc>
                <a:spcPct val="120000"/>
              </a:lnSpc>
              <a:buClr>
                <a:srgbClr val="C00000"/>
              </a:buClr>
              <a:buSzPct val="80000"/>
              <a:defRPr/>
            </a:pP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 main() is where program </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//execution begins.</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int main() {</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 // prints Hello World</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   </a:t>
            </a:r>
            <a:r>
              <a:rPr lang="en-US" dirty="0" err="1" smtClean="0">
                <a:latin typeface="Cambria" panose="02040503050406030204" pitchFamily="18" charset="0"/>
              </a:rPr>
              <a:t>cout</a:t>
            </a:r>
            <a:r>
              <a:rPr lang="en-US" dirty="0" smtClean="0">
                <a:latin typeface="Cambria" panose="02040503050406030204" pitchFamily="18" charset="0"/>
              </a:rPr>
              <a:t> &lt;&lt; "Hello World"; </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   return 0;</a:t>
            </a:r>
            <a:endParaRPr lang="en-US" dirty="0" smtClean="0">
              <a:latin typeface="Cambria" panose="02040503050406030204" pitchFamily="18" charset="0"/>
            </a:endParaRPr>
          </a:p>
          <a:p>
            <a:pPr marL="318770" lvl="0" indent="-318770" algn="just">
              <a:lnSpc>
                <a:spcPct val="120000"/>
              </a:lnSpc>
              <a:buClr>
                <a:srgbClr val="C00000"/>
              </a:buClr>
              <a:buSzPct val="80000"/>
              <a:defRPr/>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0" name="Rectangular Callout 9"/>
          <p:cNvSpPr/>
          <p:nvPr/>
        </p:nvSpPr>
        <p:spPr>
          <a:xfrm>
            <a:off x="5715000" y="1981200"/>
            <a:ext cx="3276600" cy="1600200"/>
          </a:xfrm>
          <a:prstGeom prst="wedgeRectCallout">
            <a:avLst>
              <a:gd name="adj1" fmla="val -155372"/>
              <a:gd name="adj2" fmla="val -212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C++ language defines several headers, which contain information that is either necessary or useful to the program. For this program, the header &lt;iostream&gt; is needed.</a:t>
            </a:r>
            <a:endParaRPr lang="en-US" dirty="0"/>
          </a:p>
        </p:txBody>
      </p:sp>
      <p:sp>
        <p:nvSpPr>
          <p:cNvPr id="11" name="Rectangular Callout 10"/>
          <p:cNvSpPr/>
          <p:nvPr/>
        </p:nvSpPr>
        <p:spPr>
          <a:xfrm>
            <a:off x="5715000" y="3733800"/>
            <a:ext cx="3276600" cy="1219200"/>
          </a:xfrm>
          <a:prstGeom prst="wedgeRectCallout">
            <a:avLst>
              <a:gd name="adj1" fmla="val -153750"/>
              <a:gd name="adj2" fmla="val -12881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line using namespace std tells the compiler to use the std namespace. Namespaces are a relatively recent addition to C++</a:t>
            </a:r>
            <a:endParaRPr lang="en-US" dirty="0"/>
          </a:p>
        </p:txBody>
      </p:sp>
      <p:sp>
        <p:nvSpPr>
          <p:cNvPr id="12" name="Rectangular Callout 11"/>
          <p:cNvSpPr/>
          <p:nvPr/>
        </p:nvSpPr>
        <p:spPr>
          <a:xfrm>
            <a:off x="5715000" y="5029200"/>
            <a:ext cx="3276600" cy="838200"/>
          </a:xfrm>
          <a:prstGeom prst="wedgeRectCallout">
            <a:avLst>
              <a:gd name="adj1" fmla="val -180684"/>
              <a:gd name="adj2" fmla="val -1677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line int main() is the main function where program execution begins.</a:t>
            </a:r>
            <a:endParaRPr lang="en-US" dirty="0"/>
          </a:p>
        </p:txBody>
      </p:sp>
      <p:sp>
        <p:nvSpPr>
          <p:cNvPr id="13" name="Rectangular Callout 12"/>
          <p:cNvSpPr/>
          <p:nvPr/>
        </p:nvSpPr>
        <p:spPr>
          <a:xfrm>
            <a:off x="1905000" y="5334000"/>
            <a:ext cx="3352800" cy="1066800"/>
          </a:xfrm>
          <a:prstGeom prst="wedgeRectCallout">
            <a:avLst>
              <a:gd name="adj1" fmla="val -73411"/>
              <a:gd name="adj2" fmla="val -940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err="1" smtClean="0"/>
              <a:t>cout</a:t>
            </a:r>
            <a:r>
              <a:rPr lang="en-US" dirty="0" smtClean="0"/>
              <a:t> &lt;&lt; " Hello World " causes the message " Hello World " to be displayed on the screen.</a:t>
            </a:r>
            <a:endParaRPr lang="en-US" dirty="0" smtClean="0"/>
          </a:p>
        </p:txBody>
      </p:sp>
      <p:sp>
        <p:nvSpPr>
          <p:cNvPr id="14" name="Rectangular Callout 13"/>
          <p:cNvSpPr/>
          <p:nvPr/>
        </p:nvSpPr>
        <p:spPr>
          <a:xfrm>
            <a:off x="152400" y="5638800"/>
            <a:ext cx="1524000" cy="685800"/>
          </a:xfrm>
          <a:prstGeom prst="wedgeRectCallout">
            <a:avLst>
              <a:gd name="adj1" fmla="val -31421"/>
              <a:gd name="adj2" fmla="val -1206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Terminates the program</a:t>
            </a:r>
            <a:endParaRPr lang="en-US" dirty="0" smtClean="0"/>
          </a:p>
        </p:txBody>
      </p:sp>
      <p:sp>
        <p:nvSpPr>
          <p:cNvPr id="9" name="TextBox 8"/>
          <p:cNvSpPr txBox="1"/>
          <p:nvPr/>
        </p:nvSpPr>
        <p:spPr>
          <a:xfrm>
            <a:off x="1223328" y="1166178"/>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152400" y="116808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anose="02040503050406030204" pitchFamily="18" charset="0"/>
              </a:rPr>
              <a:t>C++ Program Compilation and Execution</a:t>
            </a:r>
            <a:endParaRPr lang="en-US" sz="32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72453" y="260985"/>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0" name="TextBox 9"/>
          <p:cNvSpPr txBox="1"/>
          <p:nvPr/>
        </p:nvSpPr>
        <p:spPr>
          <a:xfrm>
            <a:off x="104561" y="1578934"/>
            <a:ext cx="2971800" cy="369332"/>
          </a:xfrm>
          <a:prstGeom prst="rect">
            <a:avLst/>
          </a:prstGeom>
          <a:solidFill>
            <a:schemeClr val="accent2"/>
          </a:solidFill>
        </p:spPr>
        <p:txBody>
          <a:bodyPr wrap="square" rtlCol="0">
            <a:spAutoFit/>
          </a:bodyPr>
          <a:lstStyle/>
          <a:p>
            <a:r>
              <a:rPr lang="en-US" i="1" dirty="0" smtClean="0">
                <a:solidFill>
                  <a:schemeClr val="bg1"/>
                </a:solidFill>
                <a:latin typeface="+mn-lt"/>
              </a:rPr>
              <a:t>Compilation</a:t>
            </a:r>
            <a:endParaRPr lang="en-US" i="1" dirty="0" smtClean="0">
              <a:solidFill>
                <a:schemeClr val="bg1"/>
              </a:solidFill>
              <a:latin typeface="+mn-lt"/>
            </a:endParaRPr>
          </a:p>
        </p:txBody>
      </p:sp>
      <p:sp>
        <p:nvSpPr>
          <p:cNvPr id="15" name="TextBox 14"/>
          <p:cNvSpPr txBox="1"/>
          <p:nvPr/>
        </p:nvSpPr>
        <p:spPr>
          <a:xfrm>
            <a:off x="76200" y="1874870"/>
            <a:ext cx="2836335" cy="707886"/>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g++ filename.cpp</a:t>
            </a:r>
            <a:endParaRPr lang="en-US" sz="2000" dirty="0" smtClean="0">
              <a:latin typeface="Cambria" panose="02040503050406030204" pitchFamily="18" charset="0"/>
            </a:endParaRPr>
          </a:p>
          <a:p>
            <a:pPr algn="just"/>
            <a:r>
              <a:rPr lang="en-US" sz="2000" dirty="0" smtClean="0">
                <a:latin typeface="Cambria" panose="02040503050406030204" pitchFamily="18" charset="0"/>
              </a:rPr>
              <a:t>E.g. g++ hello.cpp</a:t>
            </a:r>
            <a:endParaRPr lang="en-US" sz="2000" dirty="0" smtClean="0">
              <a:latin typeface="Cambria" panose="02040503050406030204" pitchFamily="18" charset="0"/>
            </a:endParaRPr>
          </a:p>
        </p:txBody>
      </p:sp>
      <p:sp>
        <p:nvSpPr>
          <p:cNvPr id="17" name="TextBox 16"/>
          <p:cNvSpPr txBox="1"/>
          <p:nvPr/>
        </p:nvSpPr>
        <p:spPr>
          <a:xfrm>
            <a:off x="3140140" y="1578934"/>
            <a:ext cx="2971800" cy="369332"/>
          </a:xfrm>
          <a:prstGeom prst="rect">
            <a:avLst/>
          </a:prstGeom>
          <a:solidFill>
            <a:schemeClr val="accent2"/>
          </a:solidFill>
        </p:spPr>
        <p:txBody>
          <a:bodyPr wrap="square" rtlCol="0">
            <a:spAutoFit/>
          </a:bodyPr>
          <a:lstStyle/>
          <a:p>
            <a:r>
              <a:rPr lang="en-US" i="1" dirty="0" smtClean="0">
                <a:solidFill>
                  <a:schemeClr val="bg1"/>
                </a:solidFill>
                <a:latin typeface="+mn-lt"/>
              </a:rPr>
              <a:t>Run</a:t>
            </a:r>
            <a:endParaRPr lang="en-US" i="1" dirty="0" smtClean="0">
              <a:solidFill>
                <a:schemeClr val="bg1"/>
              </a:solidFill>
              <a:latin typeface="+mn-lt"/>
            </a:endParaRPr>
          </a:p>
        </p:txBody>
      </p:sp>
      <p:sp>
        <p:nvSpPr>
          <p:cNvPr id="18" name="TextBox 17"/>
          <p:cNvSpPr txBox="1"/>
          <p:nvPr/>
        </p:nvSpPr>
        <p:spPr>
          <a:xfrm>
            <a:off x="3107265" y="1962090"/>
            <a:ext cx="2836335" cy="400110"/>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a:t>
            </a:r>
            <a:r>
              <a:rPr lang="en-US" sz="2000" dirty="0" err="1" smtClean="0">
                <a:latin typeface="Cambria" panose="02040503050406030204" pitchFamily="18" charset="0"/>
              </a:rPr>
              <a:t>a.out</a:t>
            </a:r>
            <a:endParaRPr lang="en-US" sz="2000" dirty="0" smtClean="0">
              <a:latin typeface="Cambria" panose="02040503050406030204" pitchFamily="18" charset="0"/>
            </a:endParaRPr>
          </a:p>
        </p:txBody>
      </p:sp>
      <p:sp>
        <p:nvSpPr>
          <p:cNvPr id="19" name="TextBox 18"/>
          <p:cNvSpPr txBox="1"/>
          <p:nvPr/>
        </p:nvSpPr>
        <p:spPr>
          <a:xfrm>
            <a:off x="141767" y="2633332"/>
            <a:ext cx="8839200" cy="369332"/>
          </a:xfrm>
          <a:prstGeom prst="rect">
            <a:avLst/>
          </a:prstGeom>
          <a:solidFill>
            <a:schemeClr val="accent2"/>
          </a:solidFill>
        </p:spPr>
        <p:txBody>
          <a:bodyPr wrap="square" rtlCol="0">
            <a:spAutoFit/>
          </a:bodyPr>
          <a:lstStyle/>
          <a:p>
            <a:r>
              <a:rPr lang="en-US" i="1" dirty="0" smtClean="0">
                <a:solidFill>
                  <a:schemeClr val="bg1"/>
                </a:solidFill>
                <a:latin typeface="+mn-lt"/>
              </a:rPr>
              <a:t>Compilation and Execution Process</a:t>
            </a:r>
            <a:endParaRPr lang="en-US" i="1" dirty="0" smtClean="0">
              <a:solidFill>
                <a:schemeClr val="bg1"/>
              </a:solidFill>
              <a:latin typeface="+mn-lt"/>
            </a:endParaRPr>
          </a:p>
        </p:txBody>
      </p:sp>
      <p:sp>
        <p:nvSpPr>
          <p:cNvPr id="12" name="Rounded Rectangle 11"/>
          <p:cNvSpPr/>
          <p:nvPr/>
        </p:nvSpPr>
        <p:spPr>
          <a:xfrm>
            <a:off x="574163" y="3460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smtClean="0"/>
          </a:p>
          <a:p>
            <a:pPr algn="ctr"/>
            <a:r>
              <a:rPr lang="en-US" dirty="0" smtClean="0"/>
              <a:t>Files</a:t>
            </a:r>
            <a:endParaRPr lang="en-US" dirty="0"/>
          </a:p>
        </p:txBody>
      </p:sp>
      <p:sp>
        <p:nvSpPr>
          <p:cNvPr id="13" name="Oval 12"/>
          <p:cNvSpPr/>
          <p:nvPr/>
        </p:nvSpPr>
        <p:spPr>
          <a:xfrm>
            <a:off x="2892062" y="3384699"/>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21" name="Straight Arrow Connector 20"/>
          <p:cNvCxnSpPr>
            <a:stCxn id="12" idx="3"/>
            <a:endCxn id="13" idx="2"/>
          </p:cNvCxnSpPr>
          <p:nvPr/>
        </p:nvCxnSpPr>
        <p:spPr>
          <a:xfrm>
            <a:off x="2098163" y="3879999"/>
            <a:ext cx="7938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080596" y="3460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a:t>
            </a:r>
            <a:endParaRPr lang="en-US" dirty="0" smtClean="0"/>
          </a:p>
          <a:p>
            <a:pPr algn="ctr"/>
            <a:r>
              <a:rPr lang="en-US" dirty="0" smtClean="0"/>
              <a:t>Files</a:t>
            </a:r>
            <a:endParaRPr lang="en-US" dirty="0"/>
          </a:p>
        </p:txBody>
      </p:sp>
      <p:cxnSp>
        <p:nvCxnSpPr>
          <p:cNvPr id="23" name="Straight Arrow Connector 22"/>
          <p:cNvCxnSpPr>
            <a:stCxn id="13" idx="6"/>
            <a:endCxn id="22" idx="1"/>
          </p:cNvCxnSpPr>
          <p:nvPr/>
        </p:nvCxnSpPr>
        <p:spPr>
          <a:xfrm>
            <a:off x="4339862" y="3879999"/>
            <a:ext cx="74073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146163" y="4908699"/>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Linker</a:t>
            </a:r>
            <a:endParaRPr lang="en-US" dirty="0"/>
          </a:p>
        </p:txBody>
      </p:sp>
      <p:sp>
        <p:nvSpPr>
          <p:cNvPr id="28" name="Rounded Rectangle 27"/>
          <p:cNvSpPr/>
          <p:nvPr/>
        </p:nvSpPr>
        <p:spPr>
          <a:xfrm>
            <a:off x="7279763" y="43752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a:t>
            </a:r>
            <a:endParaRPr lang="en-US" dirty="0" smtClean="0"/>
          </a:p>
          <a:p>
            <a:pPr algn="ctr"/>
            <a:r>
              <a:rPr lang="en-US" dirty="0" smtClean="0"/>
              <a:t>Files</a:t>
            </a:r>
            <a:endParaRPr lang="en-US" dirty="0"/>
          </a:p>
        </p:txBody>
      </p:sp>
      <p:cxnSp>
        <p:nvCxnSpPr>
          <p:cNvPr id="29" name="Straight Arrow Connector 28"/>
          <p:cNvCxnSpPr>
            <a:stCxn id="22" idx="2"/>
          </p:cNvCxnSpPr>
          <p:nvPr/>
        </p:nvCxnSpPr>
        <p:spPr>
          <a:xfrm rot="16200000" flipH="1">
            <a:off x="5540896" y="4600799"/>
            <a:ext cx="609600" cy="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2"/>
            <a:endCxn id="27" idx="6"/>
          </p:cNvCxnSpPr>
          <p:nvPr/>
        </p:nvCxnSpPr>
        <p:spPr>
          <a:xfrm rot="5400000">
            <a:off x="7222613" y="4584849"/>
            <a:ext cx="190500" cy="144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783963" y="4984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a:t>
            </a:r>
            <a:endParaRPr lang="en-US" dirty="0" smtClean="0"/>
          </a:p>
          <a:p>
            <a:pPr algn="ctr"/>
            <a:r>
              <a:rPr lang="en-US" dirty="0" smtClean="0"/>
              <a:t>Files</a:t>
            </a:r>
            <a:endParaRPr lang="en-US" dirty="0"/>
          </a:p>
        </p:txBody>
      </p:sp>
      <p:cxnSp>
        <p:nvCxnSpPr>
          <p:cNvPr id="36" name="Straight Arrow Connector 35"/>
          <p:cNvCxnSpPr>
            <a:stCxn id="27" idx="2"/>
            <a:endCxn id="35" idx="3"/>
          </p:cNvCxnSpPr>
          <p:nvPr/>
        </p:nvCxnSpPr>
        <p:spPr>
          <a:xfrm rot="10800000">
            <a:off x="4307963" y="5403999"/>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a:xfrm>
            <a:off x="7239000" y="3352800"/>
            <a:ext cx="1676400" cy="685800"/>
          </a:xfrm>
          <a:prstGeom prst="wedgeRectCallout">
            <a:avLst>
              <a:gd name="adj1" fmla="val -87168"/>
              <a:gd name="adj2" fmla="val 353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Intermediate file of the machine code output of the compiler.</a:t>
            </a:r>
            <a:endParaRPr lang="en-US" sz="1200" dirty="0"/>
          </a:p>
        </p:txBody>
      </p:sp>
      <p:sp>
        <p:nvSpPr>
          <p:cNvPr id="9" name="TextBox 8"/>
          <p:cNvSpPr txBox="1"/>
          <p:nvPr/>
        </p:nvSpPr>
        <p:spPr>
          <a:xfrm>
            <a:off x="1242378" y="1032828"/>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141605" y="10525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sz="3200" b="1" dirty="0" smtClean="0">
                <a:solidFill>
                  <a:schemeClr val="tx1"/>
                </a:solidFill>
                <a:latin typeface="Cambria" panose="02040503050406030204" pitchFamily="18" charset="0"/>
              </a:rPr>
              <a:t>Files used in C++ Program</a:t>
            </a:r>
            <a:endParaRPr lang="en-US" sz="32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884163" y="33274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7" name="Rounded Rectangle 6"/>
          <p:cNvSpPr/>
          <p:nvPr/>
        </p:nvSpPr>
        <p:spPr>
          <a:xfrm>
            <a:off x="3342167" y="1610833"/>
            <a:ext cx="2362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Files in C++ Program</a:t>
            </a:r>
            <a:endParaRPr lang="en-US" dirty="0"/>
          </a:p>
        </p:txBody>
      </p:sp>
      <p:sp>
        <p:nvSpPr>
          <p:cNvPr id="8" name="Rounded Rectangle 7"/>
          <p:cNvSpPr/>
          <p:nvPr/>
        </p:nvSpPr>
        <p:spPr>
          <a:xfrm>
            <a:off x="762000" y="2514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Files</a:t>
            </a:r>
            <a:endParaRPr lang="en-US" dirty="0"/>
          </a:p>
        </p:txBody>
      </p:sp>
      <p:sp>
        <p:nvSpPr>
          <p:cNvPr id="9" name="Rounded Rectangle 8"/>
          <p:cNvSpPr/>
          <p:nvPr/>
        </p:nvSpPr>
        <p:spPr>
          <a:xfrm>
            <a:off x="2732567" y="2514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Header Files</a:t>
            </a:r>
            <a:endParaRPr lang="en-US" dirty="0"/>
          </a:p>
        </p:txBody>
      </p:sp>
      <p:sp>
        <p:nvSpPr>
          <p:cNvPr id="10" name="Rounded Rectangle 9"/>
          <p:cNvSpPr/>
          <p:nvPr/>
        </p:nvSpPr>
        <p:spPr>
          <a:xfrm>
            <a:off x="4690732" y="2512831"/>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Files</a:t>
            </a:r>
            <a:endParaRPr lang="en-US" dirty="0"/>
          </a:p>
        </p:txBody>
      </p:sp>
      <p:sp>
        <p:nvSpPr>
          <p:cNvPr id="11" name="Rounded Rectangle 10"/>
          <p:cNvSpPr/>
          <p:nvPr/>
        </p:nvSpPr>
        <p:spPr>
          <a:xfrm>
            <a:off x="6519532" y="2503967"/>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 Files</a:t>
            </a:r>
            <a:endParaRPr lang="en-US" dirty="0"/>
          </a:p>
        </p:txBody>
      </p:sp>
      <p:cxnSp>
        <p:nvCxnSpPr>
          <p:cNvPr id="13" name="Elbow Connector 12"/>
          <p:cNvCxnSpPr>
            <a:stCxn id="7" idx="2"/>
            <a:endCxn id="8" idx="0"/>
          </p:cNvCxnSpPr>
          <p:nvPr/>
        </p:nvCxnSpPr>
        <p:spPr>
          <a:xfrm rot="5400000">
            <a:off x="2876551" y="867883"/>
            <a:ext cx="446567" cy="28468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0"/>
          </p:cNvCxnSpPr>
          <p:nvPr/>
        </p:nvCxnSpPr>
        <p:spPr>
          <a:xfrm rot="5400000">
            <a:off x="3861834" y="1853166"/>
            <a:ext cx="446567" cy="876300"/>
          </a:xfrm>
          <a:prstGeom prst="bentConnector3">
            <a:avLst>
              <a:gd name="adj1" fmla="val 523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11" idx="0"/>
          </p:cNvCxnSpPr>
          <p:nvPr/>
        </p:nvCxnSpPr>
        <p:spPr>
          <a:xfrm rot="16200000" flipH="1">
            <a:off x="5760632" y="830667"/>
            <a:ext cx="435934" cy="2910665"/>
          </a:xfrm>
          <a:prstGeom prst="bentConnector3">
            <a:avLst>
              <a:gd name="adj1" fmla="val 524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0" idx="0"/>
          </p:cNvCxnSpPr>
          <p:nvPr/>
        </p:nvCxnSpPr>
        <p:spPr>
          <a:xfrm rot="16200000" flipH="1">
            <a:off x="4803700" y="1787599"/>
            <a:ext cx="444798" cy="1005665"/>
          </a:xfrm>
          <a:prstGeom prst="bentConnector3">
            <a:avLst>
              <a:gd name="adj1" fmla="val 5239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969" y="3048000"/>
            <a:ext cx="8872868" cy="3093154"/>
          </a:xfrm>
          <a:prstGeom prst="rect">
            <a:avLst/>
          </a:prstGeom>
          <a:noFill/>
          <a:ln w="12700">
            <a:noFill/>
            <a:prstDash val="sysDash"/>
          </a:ln>
        </p:spPr>
        <p:txBody>
          <a:bodyPr wrap="square" rtlCol="0">
            <a:spAutoFit/>
          </a:bodyPr>
          <a:lstStyle/>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Source Files – Contains source code of the program whose extension is .</a:t>
            </a:r>
            <a:r>
              <a:rPr lang="en-US" sz="2000" dirty="0" err="1" smtClean="0">
                <a:latin typeface="Cambria" panose="02040503050406030204" pitchFamily="18" charset="0"/>
              </a:rPr>
              <a:t>cpp</a:t>
            </a:r>
            <a:r>
              <a:rPr lang="en-US" sz="2000" dirty="0" smtClean="0">
                <a:latin typeface="Cambria" panose="02040503050406030204" pitchFamily="18" charset="0"/>
              </a:rPr>
              <a:t> and contains main and other functions.</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Header Files – Make the subroutines and store them in header file.</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Object Files – Generated by compiler after processing the source code file. It contain a compact binary code of the function definition. The linker uses this object file to produce an executable file by combining the object files together. Generally, it have .</a:t>
            </a:r>
            <a:r>
              <a:rPr lang="en-US" sz="2000" dirty="0" err="1" smtClean="0">
                <a:latin typeface="Cambria" panose="02040503050406030204" pitchFamily="18" charset="0"/>
              </a:rPr>
              <a:t>obj</a:t>
            </a:r>
            <a:r>
              <a:rPr lang="en-US" sz="2000" dirty="0" smtClean="0">
                <a:latin typeface="Cambria" panose="02040503050406030204" pitchFamily="18" charset="0"/>
              </a:rPr>
              <a:t> extension</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Binary Executable Files – Generated by Linker.  The linker links the various object files to produce a binary file that can be directly executed.</a:t>
            </a:r>
            <a:endParaRPr lang="en-US" sz="2000" dirty="0" smtClean="0">
              <a:latin typeface="Cambria" panose="02040503050406030204" pitchFamily="18" charset="0"/>
            </a:endParaRPr>
          </a:p>
        </p:txBody>
      </p:sp>
      <p:sp>
        <p:nvSpPr>
          <p:cNvPr id="2" name="TextBox 8"/>
          <p:cNvSpPr txBox="1"/>
          <p:nvPr/>
        </p:nvSpPr>
        <p:spPr>
          <a:xfrm>
            <a:off x="1187133" y="1169353"/>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107315" y="117189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143000"/>
            <a:ext cx="8072438" cy="5786438"/>
          </a:xfrm>
          <a:prstGeom prst="rect">
            <a:avLst/>
          </a:prstGeom>
          <a:noFill/>
          <a:ln w="9525">
            <a:noFill/>
          </a:ln>
        </p:spPr>
        <p:txBody>
          <a:bodyPr anchor="t"/>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#include &lt;iostream&gt;  </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#include&lt;conio.h&gt; </a:t>
            </a:r>
            <a:endParaRPr lang="en-US" altLang="zh-CN" noProof="1" dirty="0">
              <a:solidFill>
                <a:schemeClr val="tx2">
                  <a:lumMod val="60000"/>
                  <a:lumOff val="40000"/>
                </a:schemeClr>
              </a:solidFill>
              <a:latin typeface="Times New Roman" panose="02020603050405020304" pitchFamily="18" charset="0"/>
              <a:ea typeface="+mn-ea"/>
              <a:cs typeface="+mn-cs"/>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using namespace std; </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int main()</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  </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clrscr();  </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cout &lt;&lt; "Welcome to C++ Programming.";   </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getch();  </a:t>
            </a:r>
            <a:endParaRPr lang="en-US" altLang="zh-CN" noProof="1" dirty="0">
              <a:solidFill>
                <a:schemeClr val="tx2">
                  <a:lumMod val="60000"/>
                  <a:lumOff val="40000"/>
                </a:schemeClr>
              </a:solidFill>
              <a:latin typeface="Times New Roman" panose="02020603050405020304" pitchFamily="18" charset="0"/>
              <a:ea typeface="+mn-ea"/>
              <a:cs typeface="+mn-cs"/>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return 0;</a:t>
            </a:r>
            <a:endParaRPr lang="en-US" altLang="zh-CN" noProof="1" dirty="0">
              <a:solidFill>
                <a:schemeClr val="tx2">
                  <a:lumMod val="60000"/>
                  <a:lumOff val="40000"/>
                </a:schemeClr>
              </a:solidFill>
              <a:latin typeface="Times New Roman" panose="02020603050405020304" pitchFamily="18" charset="0"/>
            </a:endParaRPr>
          </a:p>
          <a:p>
            <a:pPr algn="just">
              <a:spcBef>
                <a:spcPct val="20000"/>
              </a:spcBef>
              <a:buFont typeface="Wingdings" panose="05000000000000000000" pitchFamily="2" charset="2"/>
            </a:pPr>
            <a:r>
              <a:rPr lang="en-US" altLang="zh-CN" noProof="1" dirty="0">
                <a:solidFill>
                  <a:schemeClr val="tx2">
                    <a:lumMod val="60000"/>
                    <a:lumOff val="40000"/>
                  </a:schemeClr>
                </a:solidFill>
                <a:latin typeface="Times New Roman" panose="02020603050405020304" pitchFamily="18" charset="0"/>
                <a:ea typeface="+mn-ea"/>
                <a:cs typeface="+mn-cs"/>
              </a:rPr>
              <a:t>}  </a:t>
            </a:r>
            <a:endParaRPr lang="en-US" altLang="zh-CN" noProof="1" dirty="0">
              <a:solidFill>
                <a:schemeClr val="tx2">
                  <a:lumMod val="60000"/>
                  <a:lumOff val="40000"/>
                </a:schemeClr>
              </a:solidFill>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#include&lt;iostream.h&gt; includes the standard input output library functions. It provides cin and cout methods for reading from input and writing to output respectively.</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#include &lt;conio.h&gt; includes the console input output library functions. The getch() function is defined in conio.h file.</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void main() The main() function is the entry point of every program in C++ language. The void keyword specifies that it returns no value.</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solidFill>
                <a:schemeClr val="bg2"/>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433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434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434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Program</a:t>
            </a:r>
            <a:endParaRPr lang="en-US" altLang="zh-CN" sz="3600" b="1"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143000"/>
            <a:ext cx="8072438" cy="5786438"/>
          </a:xfrm>
          <a:prstGeom prst="rect">
            <a:avLst/>
          </a:prstGeom>
          <a:noFill/>
          <a:ln w="9525">
            <a:noFill/>
          </a:ln>
        </p:spPr>
        <p:txBody>
          <a:bodyPr anchor="t"/>
          <a:p>
            <a:pPr algn="just">
              <a:spcBef>
                <a:spcPct val="20000"/>
              </a:spcBef>
              <a:buFont typeface="Wingdings" panose="05000000000000000000" pitchFamily="2" charset="2"/>
            </a:pP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cout &lt;&lt; "Welcome to C++ Programming." is used to print the data "Welcome to C++ Programming." on the console.</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The getch() function asks for a single character. Until you press any key, it blocks the screen.</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solidFill>
                <a:schemeClr val="bg2"/>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536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536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536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Program</a:t>
            </a:r>
            <a:endParaRPr lang="en-US" altLang="zh-CN" sz="3600" b="1"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143000"/>
            <a:ext cx="8072438" cy="5786438"/>
          </a:xfrm>
          <a:prstGeom prst="rect">
            <a:avLst/>
          </a:prstGeom>
          <a:noFill/>
          <a:ln w="9525">
            <a:noFill/>
          </a:ln>
        </p:spPr>
        <p:txBody>
          <a:bodyPr anchor="t"/>
          <a:p>
            <a:pPr algn="just">
              <a:spcBef>
                <a:spcPct val="20000"/>
              </a:spcBef>
              <a:buFont typeface="Wingdings" panose="05000000000000000000" pitchFamily="2" charset="2"/>
            </a:pPr>
            <a:r>
              <a:rPr lang="en-US" altLang="zh-CN" b="1" noProof="1" dirty="0">
                <a:latin typeface="Times New Roman" panose="02020603050405020304" pitchFamily="18" charset="0"/>
                <a:ea typeface="+mn-ea"/>
                <a:cs typeface="+mn-cs"/>
              </a:rPr>
              <a:t>By menu</a:t>
            </a:r>
            <a:endParaRPr lang="en-US" altLang="zh-CN" b="1"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Now click on the compile menu then compile sub menu to compile the c++ program.</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Then click on the run menu then run sub menu to run the c++ program.</a:t>
            </a:r>
            <a:endParaRPr lang="en-US" altLang="zh-CN" noProof="1" dirty="0">
              <a:latin typeface="Times New Roman" panose="02020603050405020304" pitchFamily="18" charset="0"/>
            </a:endParaRPr>
          </a:p>
          <a:p>
            <a:pPr algn="just">
              <a:spcBef>
                <a:spcPct val="20000"/>
              </a:spcBef>
              <a:buFont typeface="Wingdings" panose="05000000000000000000" pitchFamily="2" charset="2"/>
            </a:pPr>
            <a:r>
              <a:rPr lang="en-US" altLang="zh-CN" b="1" noProof="1" dirty="0">
                <a:latin typeface="Times New Roman" panose="02020603050405020304" pitchFamily="18" charset="0"/>
                <a:ea typeface="+mn-ea"/>
                <a:cs typeface="+mn-cs"/>
              </a:rPr>
              <a:t>By shortcut</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Or, press ctrl+f9 keys compile and run the program directly.</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You can view the user screen any time by pressing the alt+f5 keys.</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zh-CN" noProof="1" dirty="0">
                <a:latin typeface="Times New Roman" panose="02020603050405020304" pitchFamily="18" charset="0"/>
                <a:ea typeface="+mn-ea"/>
                <a:cs typeface="+mn-cs"/>
              </a:rPr>
              <a:t>Now press Esc to return to the turbo c++ console.</a:t>
            </a:r>
            <a:endParaRPr lang="en-US" altLang="zh-CN"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solidFill>
                <a:schemeClr val="bg2"/>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638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639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1" name="Rectangle 2"/>
          <p:cNvSpPr txBox="1">
            <a:spLocks noChangeArrowheads="1"/>
          </p:cNvSpPr>
          <p:nvPr/>
        </p:nvSpPr>
        <p:spPr>
          <a:xfrm>
            <a:off x="128588" y="71438"/>
            <a:ext cx="7943850" cy="642938"/>
          </a:xfrm>
          <a:prstGeom prst="rect">
            <a:avLst/>
          </a:prstGeom>
        </p:spPr>
        <p:txBody>
          <a:bodyPr vert="horz" lIns="91440" tIns="45720" rIns="91440" bIns="45720" rtlCol="0" anchor="ctr">
            <a:normAutofit fontScale="90000"/>
          </a:bodyPr>
          <a:lstStyle/>
          <a:p>
            <a:pPr fontAlgn="auto">
              <a:spcAft>
                <a:spcPts val="0"/>
              </a:spcAft>
            </a:pPr>
            <a:r>
              <a:rPr lang="en-US" sz="3600" b="1" noProof="1" dirty="0" smtClean="0">
                <a:latin typeface="Times New Roman" panose="02020603050405020304" pitchFamily="18" charset="0"/>
                <a:ea typeface="+mn-ea"/>
                <a:cs typeface="Times New Roman" panose="02020603050405020304" pitchFamily="18" charset="0"/>
                <a:sym typeface="+mn-ea"/>
              </a:rPr>
              <a:t>How to compile and run the C++ program</a:t>
            </a:r>
            <a:endParaRPr lang="en-US" sz="3600" b="1" noProof="1" dirty="0" smtClean="0">
              <a:latin typeface="Times New Roman" panose="02020603050405020304" pitchFamily="18" charset="0"/>
              <a:ea typeface="+mn-ea"/>
              <a:cs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82675"/>
            <a:ext cx="8072438" cy="5786438"/>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C++ I/O operation is using the stream concept. Stream is the sequence of bytes or flow of data. It makes the performance fast.</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If bytes flow from main memory to device like printer, display screen, or a network connection, etc, this is called as </a:t>
            </a:r>
            <a:r>
              <a:rPr lang="en-US" altLang="zh-CN" b="1" noProof="1" dirty="0">
                <a:latin typeface="Times New Roman" panose="02020603050405020304" pitchFamily="18" charset="0"/>
                <a:ea typeface="+mn-ea"/>
                <a:cs typeface="+mn-cs"/>
              </a:rPr>
              <a:t>output operation.</a:t>
            </a:r>
            <a:endParaRPr lang="en-US" altLang="zh-CN"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If bytes flow from device like printer, display screen, or a network connection, etc to main memory, this is called as </a:t>
            </a:r>
            <a:r>
              <a:rPr lang="en-US" altLang="zh-CN" b="1" noProof="1" dirty="0">
                <a:latin typeface="Times New Roman" panose="02020603050405020304" pitchFamily="18" charset="0"/>
                <a:ea typeface="+mn-ea"/>
                <a:cs typeface="+mn-cs"/>
              </a:rPr>
              <a:t>input operation</a:t>
            </a:r>
            <a:r>
              <a:rPr lang="en-US" altLang="zh-CN" noProof="1" dirty="0">
                <a:latin typeface="Times New Roman" panose="02020603050405020304" pitchFamily="18" charset="0"/>
                <a:ea typeface="+mn-ea"/>
                <a:cs typeface="+mn-cs"/>
              </a:rPr>
              <a:t>.</a:t>
            </a:r>
            <a:endParaRPr lang="en-US" altLang="zh-C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dirty="0" smtClean="0">
                <a:latin typeface="Cambria" panose="02040503050406030204" pitchFamily="18" charset="0"/>
                <a:sym typeface="+mn-ea"/>
              </a:rPr>
              <a:t>In C++, input and output (I/O) operators are used to take input and display output. The operator used for taking the input is known as the </a:t>
            </a:r>
            <a:r>
              <a:rPr lang="en-US" b="1" dirty="0" smtClean="0">
                <a:latin typeface="Cambria" panose="02040503050406030204" pitchFamily="18" charset="0"/>
                <a:sym typeface="+mn-ea"/>
              </a:rPr>
              <a:t>extraction</a:t>
            </a:r>
            <a:r>
              <a:rPr lang="en-US" dirty="0" smtClean="0">
                <a:latin typeface="Cambria" panose="02040503050406030204" pitchFamily="18" charset="0"/>
                <a:sym typeface="+mn-ea"/>
              </a:rPr>
              <a:t> or </a:t>
            </a:r>
            <a:r>
              <a:rPr lang="en-US" b="1" dirty="0" smtClean="0">
                <a:latin typeface="Cambria" panose="02040503050406030204" pitchFamily="18" charset="0"/>
                <a:sym typeface="+mn-ea"/>
              </a:rPr>
              <a:t>get from </a:t>
            </a:r>
            <a:r>
              <a:rPr lang="en-US" dirty="0" smtClean="0">
                <a:latin typeface="Cambria" panose="02040503050406030204" pitchFamily="18" charset="0"/>
                <a:sym typeface="+mn-ea"/>
              </a:rPr>
              <a:t>operator (&gt;&gt;), while the operator used for displaying the output is known as the </a:t>
            </a:r>
            <a:r>
              <a:rPr lang="en-US" b="1" dirty="0" smtClean="0">
                <a:latin typeface="Cambria" panose="02040503050406030204" pitchFamily="18" charset="0"/>
                <a:sym typeface="+mn-ea"/>
              </a:rPr>
              <a:t>insertion</a:t>
            </a:r>
            <a:r>
              <a:rPr lang="en-US" dirty="0" smtClean="0">
                <a:latin typeface="Cambria" panose="02040503050406030204" pitchFamily="18" charset="0"/>
                <a:sym typeface="+mn-ea"/>
              </a:rPr>
              <a:t> or </a:t>
            </a:r>
            <a:r>
              <a:rPr lang="en-US" b="1" dirty="0" smtClean="0">
                <a:latin typeface="Cambria" panose="02040503050406030204" pitchFamily="18" charset="0"/>
                <a:sym typeface="+mn-ea"/>
              </a:rPr>
              <a:t>put to</a:t>
            </a:r>
            <a:r>
              <a:rPr lang="en-US" dirty="0" smtClean="0">
                <a:latin typeface="Cambria" panose="02040503050406030204" pitchFamily="18" charset="0"/>
                <a:sym typeface="+mn-ea"/>
              </a:rPr>
              <a:t> operator (&lt;&lt;).</a:t>
            </a:r>
            <a:endParaRPr lang="en-US" dirty="0" smtClean="0">
              <a:latin typeface="Cambria" panose="020405030504060302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Standard output stream (cout)</a:t>
            </a:r>
            <a:endParaRPr lang="en-US" altLang="zh-CN"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The cout is a predefined object of ostream class. It is connected with the standard output device, which is usually a display screen. The cout is used in conjunction with stream </a:t>
            </a:r>
            <a:r>
              <a:rPr lang="en-US" altLang="zh-CN" b="1" noProof="1" dirty="0">
                <a:latin typeface="Times New Roman" panose="02020603050405020304" pitchFamily="18" charset="0"/>
                <a:ea typeface="+mn-ea"/>
                <a:cs typeface="+mn-cs"/>
              </a:rPr>
              <a:t>insertion operator (&lt;&lt;) </a:t>
            </a:r>
            <a:r>
              <a:rPr lang="en-US" altLang="zh-CN" noProof="1" dirty="0">
                <a:latin typeface="Times New Roman" panose="02020603050405020304" pitchFamily="18" charset="0"/>
                <a:ea typeface="+mn-ea"/>
                <a:cs typeface="+mn-cs"/>
              </a:rPr>
              <a:t>to display the output on a console</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Standard input stream (cin)</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The cin is a predefined object of istream class. It is connected with the standard input device, which is usually a keyboard. The cin is used in conjunction with stream </a:t>
            </a:r>
            <a:r>
              <a:rPr lang="en-US" altLang="zh-CN" b="1" noProof="1" dirty="0">
                <a:latin typeface="Times New Roman" panose="02020603050405020304" pitchFamily="18" charset="0"/>
                <a:ea typeface="+mn-ea"/>
                <a:cs typeface="+mn-cs"/>
              </a:rPr>
              <a:t>extraction operator (&gt;&gt;)</a:t>
            </a:r>
            <a:r>
              <a:rPr lang="en-US" altLang="zh-CN" noProof="1" dirty="0">
                <a:latin typeface="Times New Roman" panose="02020603050405020304" pitchFamily="18" charset="0"/>
                <a:ea typeface="+mn-ea"/>
                <a:cs typeface="+mn-cs"/>
              </a:rPr>
              <a:t> to read the input from a console.</a:t>
            </a:r>
            <a:endParaRPr lang="en-US" altLang="zh-CN" noProof="1" dirty="0">
              <a:latin typeface="Times New Roman" panose="02020603050405020304" pitchFamily="18" charset="0"/>
            </a:endParaRPr>
          </a:p>
          <a:p>
            <a:pPr marL="342900" indent="-342900" algn="just">
              <a:spcBef>
                <a:spcPct val="20000"/>
              </a:spcBef>
              <a:buFont typeface="Wingdings" panose="05000000000000000000" charset="0"/>
              <a:buChar char="ü"/>
            </a:pPr>
            <a:endParaRPr lang="en-IN" altLang="en-US"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IN" altLang="en-US" noProof="1" dirty="0">
              <a:solidFill>
                <a:schemeClr val="bg2"/>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741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741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7415"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Basic Input/Output</a:t>
            </a:r>
            <a:endParaRPr lang="en-US" altLang="zh-CN" sz="3600" b="1"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anose="02040503050406030204" pitchFamily="18" charset="0"/>
              </a:rPr>
              <a:t>Input/Output Stream</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812408" y="260985"/>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7" name="TextBox 6"/>
          <p:cNvSpPr txBox="1"/>
          <p:nvPr/>
        </p:nvSpPr>
        <p:spPr>
          <a:xfrm>
            <a:off x="21266" y="1479699"/>
            <a:ext cx="8970334" cy="1277273"/>
          </a:xfrm>
          <a:prstGeom prst="rect">
            <a:avLst/>
          </a:prstGeom>
          <a:noFill/>
          <a:ln w="12700">
            <a:noFill/>
            <a:prstDash val="sysDash"/>
          </a:ln>
        </p:spPr>
        <p:txBody>
          <a:bodyPr wrap="square" rtlCol="0">
            <a:spAutoFit/>
          </a:bodyPr>
          <a:lstStyle/>
          <a:p>
            <a:pPr marL="515620" lvl="2" indent="-457200" algn="just">
              <a:spcBef>
                <a:spcPts val="600"/>
              </a:spcBef>
              <a:buClr>
                <a:srgbClr val="C00000"/>
              </a:buClr>
              <a:buSzPct val="90000"/>
              <a:buFont typeface="Wingdings" panose="05000000000000000000" pitchFamily="2" charset="2"/>
              <a:buChar char="q"/>
            </a:pPr>
            <a:r>
              <a:rPr lang="en-US" b="1" dirty="0" smtClean="0">
                <a:latin typeface="Cambria" panose="02040503050406030204" pitchFamily="18" charset="0"/>
              </a:rPr>
              <a:t>Input Stream: </a:t>
            </a:r>
            <a:r>
              <a:rPr lang="en-US" dirty="0" smtClean="0">
                <a:latin typeface="Cambria" panose="02040503050406030204" pitchFamily="18" charset="0"/>
              </a:rPr>
              <a:t>It is the direction of flow of bytes is from the device (e.g., keyboard) to the main memory.</a:t>
            </a:r>
            <a:endParaRPr lang="en-US"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b="1" dirty="0" smtClean="0">
                <a:latin typeface="Cambria" panose="02040503050406030204" pitchFamily="18" charset="0"/>
              </a:rPr>
              <a:t>Output Stream: </a:t>
            </a:r>
            <a:r>
              <a:rPr lang="en-US" dirty="0" smtClean="0">
                <a:latin typeface="Cambria" panose="02040503050406030204" pitchFamily="18" charset="0"/>
              </a:rPr>
              <a:t>It is the direction of flow of bytes is opposite, i.e. from main memory to device (display screen)</a:t>
            </a:r>
            <a:endParaRPr lang="en-US" dirty="0" smtClean="0">
              <a:latin typeface="Cambria" panose="020405030504060302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981200" y="2886736"/>
            <a:ext cx="5057775" cy="3448050"/>
          </a:xfrm>
          <a:prstGeom prst="rect">
            <a:avLst/>
          </a:prstGeom>
          <a:noFill/>
          <a:ln w="9525">
            <a:noFill/>
            <a:miter lim="800000"/>
            <a:headEnd/>
            <a:tailEnd/>
          </a:ln>
          <a:effectLst/>
        </p:spPr>
      </p:pic>
      <p:sp>
        <p:nvSpPr>
          <p:cNvPr id="9" name="TextBox 8"/>
          <p:cNvSpPr txBox="1"/>
          <p:nvPr/>
        </p:nvSpPr>
        <p:spPr>
          <a:xfrm>
            <a:off x="999808" y="1099503"/>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206375" y="1114425"/>
            <a:ext cx="75755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Content Placeholder 2"/>
          <p:cNvSpPr txBox="1"/>
          <p:nvPr/>
        </p:nvSpPr>
        <p:spPr>
          <a:xfrm>
            <a:off x="857250" y="1082675"/>
            <a:ext cx="8072438" cy="5786438"/>
          </a:xfrm>
          <a:prstGeom prst="rect">
            <a:avLst/>
          </a:prstGeom>
          <a:noFill/>
          <a:ln w="9525">
            <a:noFill/>
          </a:ln>
        </p:spPr>
        <p:txBody>
          <a:bodyPr anchor="t" anchorCtr="0"/>
          <a:p>
            <a:pPr algn="just">
              <a:spcBef>
                <a:spcPct val="20000"/>
              </a:spcBef>
              <a:buFont typeface="Wingdings" panose="05000000000000000000" charset="0"/>
            </a:pPr>
            <a:r>
              <a:rPr lang="en-IN" altLang="en-US" dirty="0">
                <a:solidFill>
                  <a:srgbClr val="FF0000"/>
                </a:solidFill>
                <a:latin typeface="Times New Roman" panose="02020603050405020304" pitchFamily="18" charset="0"/>
              </a:rPr>
              <a:t>#include &lt;iostream&gt;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IN" altLang="en-US" dirty="0">
                <a:solidFill>
                  <a:srgbClr val="FF0000"/>
                </a:solidFill>
                <a:latin typeface="Times New Roman" panose="02020603050405020304" pitchFamily="18" charset="0"/>
              </a:rPr>
              <a:t>using namespace std;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dirty="0">
                <a:solidFill>
                  <a:srgbClr val="FF0000"/>
                </a:solidFill>
                <a:latin typeface="Times New Roman" panose="02020603050405020304" pitchFamily="18" charset="0"/>
              </a:rPr>
              <a:t>void </a:t>
            </a:r>
            <a:r>
              <a:rPr lang="en-IN" altLang="en-US" dirty="0">
                <a:solidFill>
                  <a:srgbClr val="FF0000"/>
                </a:solidFill>
                <a:latin typeface="Times New Roman" panose="02020603050405020304" pitchFamily="18" charset="0"/>
              </a:rPr>
              <a:t>main( ) {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dirty="0">
                <a:solidFill>
                  <a:srgbClr val="FF0000"/>
                </a:solidFill>
                <a:latin typeface="Times New Roman" panose="02020603050405020304" pitchFamily="18" charset="0"/>
              </a:rPr>
              <a:t>	</a:t>
            </a:r>
            <a:r>
              <a:rPr lang="en-IN" altLang="en-US" dirty="0">
                <a:solidFill>
                  <a:srgbClr val="FF0000"/>
                </a:solidFill>
                <a:latin typeface="Times New Roman" panose="02020603050405020304" pitchFamily="18" charset="0"/>
              </a:rPr>
              <a:t>int age;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dirty="0">
                <a:solidFill>
                  <a:srgbClr val="FF0000"/>
                </a:solidFill>
                <a:latin typeface="Times New Roman" panose="02020603050405020304" pitchFamily="18" charset="0"/>
              </a:rPr>
              <a:t>	</a:t>
            </a:r>
            <a:r>
              <a:rPr lang="en-IN" altLang="en-US" dirty="0">
                <a:solidFill>
                  <a:srgbClr val="FF0000"/>
                </a:solidFill>
                <a:latin typeface="Times New Roman" panose="02020603050405020304" pitchFamily="18" charset="0"/>
              </a:rPr>
              <a:t> cout &lt;&lt; "Enter your age: ";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dirty="0">
                <a:solidFill>
                  <a:srgbClr val="FF0000"/>
                </a:solidFill>
                <a:latin typeface="Times New Roman" panose="02020603050405020304" pitchFamily="18" charset="0"/>
              </a:rPr>
              <a:t>	</a:t>
            </a:r>
            <a:r>
              <a:rPr lang="en-IN" altLang="en-US" dirty="0">
                <a:solidFill>
                  <a:srgbClr val="FF0000"/>
                </a:solidFill>
                <a:latin typeface="Times New Roman" panose="02020603050405020304" pitchFamily="18" charset="0"/>
              </a:rPr>
              <a:t>cin &gt;&gt; age;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dirty="0">
                <a:solidFill>
                  <a:srgbClr val="FF0000"/>
                </a:solidFill>
                <a:latin typeface="Times New Roman" panose="02020603050405020304" pitchFamily="18" charset="0"/>
              </a:rPr>
              <a:t>	</a:t>
            </a:r>
            <a:r>
              <a:rPr lang="en-IN" altLang="en-US" dirty="0">
                <a:solidFill>
                  <a:srgbClr val="FF0000"/>
                </a:solidFill>
                <a:latin typeface="Times New Roman" panose="02020603050405020304" pitchFamily="18" charset="0"/>
              </a:rPr>
              <a:t>cout &lt;&lt; "Your age is: " &lt;&lt; age &lt;&lt; endl;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charset="0"/>
            </a:pPr>
            <a:r>
              <a:rPr lang="en-IN" altLang="en-US" dirty="0">
                <a:solidFill>
                  <a:srgbClr val="FF0000"/>
                </a:solidFill>
                <a:latin typeface="Times New Roman" panose="02020603050405020304" pitchFamily="18" charset="0"/>
              </a:rPr>
              <a:t>}  </a:t>
            </a:r>
            <a:endParaRPr lang="en-IN" altLang="en-US" b="1" dirty="0">
              <a:solidFill>
                <a:srgbClr val="FF0000"/>
              </a:solidFill>
              <a:latin typeface="Times New Roman" panose="02020603050405020304" pitchFamily="18" charset="0"/>
            </a:endParaRPr>
          </a:p>
          <a:p>
            <a:pPr algn="just">
              <a:spcBef>
                <a:spcPct val="20000"/>
              </a:spcBef>
              <a:buFont typeface="Wingdings" panose="05000000000000000000" charset="0"/>
            </a:pPr>
            <a:r>
              <a:rPr lang="en-IN" altLang="en-US" b="1" dirty="0">
                <a:latin typeface="Times New Roman" panose="02020603050405020304" pitchFamily="18" charset="0"/>
              </a:rPr>
              <a:t>Standard end line (endl)</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The endl is a predefined object of ostream class. It is used to insert a new line characters and flushes the stream.</a:t>
            </a:r>
            <a:endParaRPr lang="en-IN" altLang="en-US" dirty="0">
              <a:latin typeface="Times New Roman" panose="02020603050405020304" pitchFamily="18" charset="0"/>
            </a:endParaRPr>
          </a:p>
          <a:p>
            <a:pPr algn="just">
              <a:spcBef>
                <a:spcPct val="20000"/>
              </a:spcBef>
              <a:buFont typeface="Wingdings" panose="05000000000000000000" pitchFamily="2" charset="2"/>
            </a:pPr>
            <a:r>
              <a:rPr lang="en-IN" altLang="en-US" dirty="0">
                <a:solidFill>
                  <a:srgbClr val="FF0000"/>
                </a:solidFill>
                <a:latin typeface="Times New Roman" panose="02020603050405020304" pitchFamily="18" charset="0"/>
              </a:rPr>
              <a:t>#include &lt;iostream&gt;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pitchFamily="2" charset="2"/>
            </a:pPr>
            <a:r>
              <a:rPr lang="en-US" altLang="en-IN" dirty="0">
                <a:solidFill>
                  <a:srgbClr val="FF0000"/>
                </a:solidFill>
                <a:latin typeface="Times New Roman" panose="02020603050405020304" pitchFamily="18" charset="0"/>
              </a:rPr>
              <a:t>void </a:t>
            </a:r>
            <a:r>
              <a:rPr lang="en-IN" altLang="en-US" dirty="0">
                <a:solidFill>
                  <a:srgbClr val="FF0000"/>
                </a:solidFill>
                <a:latin typeface="Times New Roman" panose="02020603050405020304" pitchFamily="18" charset="0"/>
              </a:rPr>
              <a:t>main( ) {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pitchFamily="2" charset="2"/>
            </a:pPr>
            <a:r>
              <a:rPr lang="en-IN" altLang="en-US" dirty="0">
                <a:solidFill>
                  <a:srgbClr val="FF0000"/>
                </a:solidFill>
                <a:latin typeface="Times New Roman" panose="02020603050405020304" pitchFamily="18" charset="0"/>
              </a:rPr>
              <a:t>cout &lt;&lt; "C++ Tutorial";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pitchFamily="2" charset="2"/>
            </a:pPr>
            <a:r>
              <a:rPr lang="en-IN" altLang="en-US" dirty="0">
                <a:solidFill>
                  <a:srgbClr val="FF0000"/>
                </a:solidFill>
                <a:latin typeface="Times New Roman" panose="02020603050405020304" pitchFamily="18" charset="0"/>
              </a:rPr>
              <a:t>cout &lt;&lt; " Javatpoint"&lt;&lt;endl;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pitchFamily="2" charset="2"/>
            </a:pPr>
            <a:r>
              <a:rPr lang="en-IN" altLang="en-US" dirty="0">
                <a:solidFill>
                  <a:srgbClr val="FF0000"/>
                </a:solidFill>
                <a:latin typeface="Times New Roman" panose="02020603050405020304" pitchFamily="18" charset="0"/>
              </a:rPr>
              <a:t>cout &lt;&lt; "End of line"&lt;&lt;endl;   </a:t>
            </a:r>
            <a:endParaRPr lang="en-IN" altLang="en-US" dirty="0">
              <a:solidFill>
                <a:srgbClr val="FF0000"/>
              </a:solidFill>
              <a:latin typeface="Times New Roman" panose="02020603050405020304" pitchFamily="18" charset="0"/>
            </a:endParaRPr>
          </a:p>
          <a:p>
            <a:pPr algn="just">
              <a:spcBef>
                <a:spcPct val="20000"/>
              </a:spcBef>
              <a:buFont typeface="Wingdings" panose="05000000000000000000" pitchFamily="2" charset="2"/>
            </a:pPr>
            <a:r>
              <a:rPr lang="en-IN" altLang="en-US" dirty="0">
                <a:solidFill>
                  <a:srgbClr val="FF0000"/>
                </a:solidFill>
                <a:latin typeface="Times New Roman" panose="02020603050405020304" pitchFamily="18" charset="0"/>
              </a:rPr>
              <a:t>}   </a:t>
            </a:r>
            <a:endParaRPr lang="en-IN" altLang="en-US" dirty="0">
              <a:solidFill>
                <a:srgbClr val="FF0000"/>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8435"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8438"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8439"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Examples</a:t>
            </a:r>
            <a:endParaRPr lang="en-US" altLang="zh-CN" sz="3600" b="1"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sz="3600" b="1" dirty="0" smtClean="0">
                <a:solidFill>
                  <a:schemeClr val="tx1"/>
                </a:solidFill>
                <a:latin typeface="Cambria" panose="02040503050406030204" pitchFamily="18" charset="0"/>
              </a:rPr>
              <a:t>Cascading of Input/Output Operators</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028308" y="33274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The cascading of the input and output operators refers to the consecutive occurrence of input or output operators in a single statement. A program with cascading of the input/output operator is as follows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r>
              <a:rPr lang="en-US" sz="2000" dirty="0" smtClean="0">
                <a:latin typeface="Cambria" panose="02040503050406030204" pitchFamily="18" charset="0"/>
              </a:rPr>
              <a:t>#include&lt;</a:t>
            </a:r>
            <a:r>
              <a:rPr lang="en-US" sz="2000" dirty="0" err="1" smtClean="0">
                <a:latin typeface="Cambria" panose="02040503050406030204" pitchFamily="18" charset="0"/>
              </a:rPr>
              <a:t>iostream</a:t>
            </a:r>
            <a:r>
              <a:rPr lang="en-US" sz="2000" dirty="0" smtClean="0">
                <a:latin typeface="Cambria" panose="02040503050406030204" pitchFamily="18" charset="0"/>
              </a:rPr>
              <a:t>&gt;</a:t>
            </a:r>
            <a:endParaRPr lang="en-US" sz="2000" dirty="0" smtClean="0">
              <a:latin typeface="Cambria" panose="02040503050406030204" pitchFamily="18" charset="0"/>
            </a:endParaRPr>
          </a:p>
          <a:p>
            <a:pPr algn="just"/>
            <a:r>
              <a:rPr lang="en-US" sz="2000" dirty="0" smtClean="0">
                <a:latin typeface="Cambria" panose="02040503050406030204" pitchFamily="18" charset="0"/>
              </a:rPr>
              <a:t>using namespace std;</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r>
              <a:rPr lang="en-US" sz="2000" dirty="0" smtClean="0">
                <a:latin typeface="Cambria" panose="02040503050406030204" pitchFamily="18" charset="0"/>
              </a:rPr>
              <a:t>int main ()</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    int a, b;</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r>
              <a:rPr lang="en-US" sz="2000" dirty="0" err="1" smtClean="0">
                <a:latin typeface="Cambria" panose="02040503050406030204" pitchFamily="18" charset="0"/>
              </a:rPr>
              <a:t>cin</a:t>
            </a:r>
            <a:r>
              <a:rPr lang="en-US" sz="2000" dirty="0" smtClean="0">
                <a:latin typeface="Cambria" panose="02040503050406030204" pitchFamily="18" charset="0"/>
              </a:rPr>
              <a:t>&gt;&gt;a&gt;&gt;b;</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r>
              <a:rPr lang="en-US" sz="2000" dirty="0" err="1" smtClean="0">
                <a:latin typeface="Cambria" panose="02040503050406030204" pitchFamily="18" charset="0"/>
              </a:rPr>
              <a:t>cout</a:t>
            </a:r>
            <a:r>
              <a:rPr lang="en-US" sz="2000" dirty="0" smtClean="0">
                <a:latin typeface="Cambria" panose="02040503050406030204" pitchFamily="18" charset="0"/>
              </a:rPr>
              <a:t>&lt;&lt;"The value of b is : "&lt;&lt;b;</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r>
              <a:rPr lang="en-US" sz="2000" dirty="0" err="1" smtClean="0">
                <a:latin typeface="Cambria" panose="02040503050406030204" pitchFamily="18" charset="0"/>
              </a:rPr>
              <a:t>cout</a:t>
            </a:r>
            <a:r>
              <a:rPr lang="en-US" sz="2000" dirty="0" smtClean="0">
                <a:latin typeface="Cambria" panose="02040503050406030204" pitchFamily="18" charset="0"/>
              </a:rPr>
              <a:t>&lt;&lt;“\</a:t>
            </a:r>
            <a:r>
              <a:rPr lang="en-US" sz="2000" dirty="0" err="1" smtClean="0">
                <a:latin typeface="Cambria" panose="02040503050406030204" pitchFamily="18" charset="0"/>
              </a:rPr>
              <a:t>nThe</a:t>
            </a:r>
            <a:r>
              <a:rPr lang="en-US" sz="2000" dirty="0" smtClean="0">
                <a:latin typeface="Cambria" panose="02040503050406030204" pitchFamily="18" charset="0"/>
              </a:rPr>
              <a:t> value of a is : "&lt;&lt;a;</a:t>
            </a:r>
            <a:endParaRPr lang="en-US" sz="2000" dirty="0" smtClean="0">
              <a:latin typeface="Cambria" panose="02040503050406030204" pitchFamily="18" charset="0"/>
            </a:endParaRPr>
          </a:p>
          <a:p>
            <a:pPr algn="just"/>
            <a:r>
              <a:rPr lang="en-US" sz="2000" dirty="0" smtClean="0">
                <a:latin typeface="Cambria" panose="02040503050406030204" pitchFamily="18" charset="0"/>
              </a:rPr>
              <a:t>    return 0;</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p:txBody>
      </p:sp>
      <p:sp>
        <p:nvSpPr>
          <p:cNvPr id="9" name="TextBox 8"/>
          <p:cNvSpPr txBox="1"/>
          <p:nvPr/>
        </p:nvSpPr>
        <p:spPr>
          <a:xfrm>
            <a:off x="1043623" y="1109028"/>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0" y="112426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8588" y="71438"/>
            <a:ext cx="7943850" cy="642937"/>
          </a:xfrm>
        </p:spPr>
        <p:txBody>
          <a:bodyPr vert="horz" lIns="91440" tIns="45720" rIns="91440" bIns="45720" anchor="ctr" anchorCtr="0"/>
          <a:p>
            <a:pPr algn="l"/>
            <a:r>
              <a:rPr lang="en-US" altLang="zh-CN" sz="3600" b="1" dirty="0">
                <a:latin typeface="Times New Roman" panose="02020603050405020304" pitchFamily="18" charset="0"/>
              </a:rPr>
              <a:t>Chapter Contents</a:t>
            </a:r>
            <a:endParaRPr lang="en-US" altLang="zh-CN" sz="3600" b="1" dirty="0">
              <a:latin typeface="Times New Roman" panose="02020603050405020304" pitchFamily="18" charset="0"/>
            </a:endParaRPr>
          </a:p>
        </p:txBody>
      </p:sp>
      <p:sp>
        <p:nvSpPr>
          <p:cNvPr id="7170" name="Rectangle 3"/>
          <p:cNvSpPr>
            <a:spLocks noGrp="1"/>
          </p:cNvSpPr>
          <p:nvPr>
            <p:ph idx="1"/>
          </p:nvPr>
        </p:nvSpPr>
        <p:spPr>
          <a:xfrm>
            <a:off x="1200150" y="1285875"/>
            <a:ext cx="7300913" cy="3929063"/>
          </a:xfrm>
        </p:spPr>
        <p:txBody>
          <a:bodyPr vert="horz" lIns="91440" tIns="45720" rIns="91440" bIns="45720" anchor="t" anchorCtr="0"/>
          <a:p>
            <a:pPr>
              <a:lnSpc>
                <a:spcPct val="150000"/>
              </a:lnSpc>
              <a:spcBef>
                <a:spcPct val="0"/>
              </a:spcBef>
              <a:buFont typeface="Wingdings" panose="05000000000000000000" pitchFamily="2" charset="2"/>
              <a:buChar char="q"/>
            </a:pPr>
            <a:r>
              <a:rPr lang="en-US" altLang="zh-CN" sz="1800" b="1" dirty="0">
                <a:solidFill>
                  <a:srgbClr val="002060"/>
                </a:solidFill>
                <a:latin typeface="Times New Roman" panose="02020603050405020304" pitchFamily="18" charset="0"/>
              </a:rPr>
              <a:t>Evolution of programming paradigm </a:t>
            </a:r>
            <a:endParaRPr lang="en-US" altLang="zh-CN" sz="1800" b="1"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r>
              <a:rPr lang="en-US" altLang="zh-CN" sz="1800" dirty="0">
                <a:solidFill>
                  <a:srgbClr val="002060"/>
                </a:solidFill>
                <a:latin typeface="Times New Roman" panose="02020603050405020304" pitchFamily="18" charset="0"/>
              </a:rPr>
              <a:t>Procedure oriented programming  </a:t>
            </a:r>
            <a:endParaRPr lang="en-US" altLang="zh-CN" sz="1800"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r>
              <a:rPr lang="en-US" altLang="zh-CN" sz="1800" dirty="0">
                <a:solidFill>
                  <a:srgbClr val="002060"/>
                </a:solidFill>
                <a:latin typeface="Times New Roman" panose="02020603050405020304" pitchFamily="18" charset="0"/>
              </a:rPr>
              <a:t>Object-oriented programming (OOP)</a:t>
            </a:r>
            <a:endParaRPr lang="en-US" altLang="zh-CN" sz="1800"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a:buFont typeface="Wingdings" panose="05000000000000000000" pitchFamily="2" charset="2"/>
              <a:buChar char="q"/>
            </a:pPr>
            <a:endParaRPr lang="en-US" altLang="zh-CN" sz="1800" dirty="0">
              <a:solidFill>
                <a:srgbClr val="002060"/>
              </a:solidFill>
              <a:latin typeface="Times New Roman" panose="02020603050405020304" pitchFamily="18" charset="0"/>
            </a:endParaRPr>
          </a:p>
        </p:txBody>
      </p:sp>
      <p:pic>
        <p:nvPicPr>
          <p:cNvPr id="717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7"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8" name="TextBox 7"/>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717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b="1" dirty="0" smtClean="0">
                <a:solidFill>
                  <a:schemeClr val="tx1"/>
                </a:solidFill>
                <a:latin typeface="Cambria" panose="02040503050406030204" pitchFamily="18" charset="0"/>
              </a:rPr>
              <a:t>Comments</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524118" y="152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Comments are portions of the code ignored by the compiler which allow the user to make simple notes in the relevant areas of the source code. Comments come either in block form or as single lines. C++ supports two types of commenting – </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Single-line comments (informally, C++ style), start with // and continue until the end of the line. If the last character in a comment line is a \ the comment will continue in the next line.</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Wingdings" panose="05000000000000000000" pitchFamily="2" charset="2"/>
              <a:buChar char="q"/>
            </a:pPr>
            <a:r>
              <a:rPr lang="en-US" sz="2000" dirty="0" smtClean="0">
                <a:latin typeface="Cambria" panose="02040503050406030204" pitchFamily="18" charset="0"/>
              </a:rPr>
              <a:t>Multi-line comments (informally, C style), start with /* and end with */.</a:t>
            </a:r>
            <a:endParaRPr lang="en-US" sz="2000" dirty="0" smtClean="0">
              <a:latin typeface="Cambria" panose="02040503050406030204" pitchFamily="18" charset="0"/>
            </a:endParaRPr>
          </a:p>
          <a:p>
            <a:pPr marL="515620" lvl="2" indent="-457200" algn="just">
              <a:spcBef>
                <a:spcPts val="600"/>
              </a:spcBef>
              <a:buClr>
                <a:srgbClr val="C00000"/>
              </a:buClr>
              <a:buSzPct val="90000"/>
            </a:pPr>
            <a:r>
              <a:rPr lang="en-US" sz="2000" b="1" dirty="0" smtClean="0">
                <a:latin typeface="Cambria" panose="02040503050406030204" pitchFamily="18" charset="0"/>
              </a:rPr>
              <a:t>Example:</a:t>
            </a:r>
            <a:endParaRPr lang="en-US" sz="2000" b="1" dirty="0" smtClean="0">
              <a:latin typeface="Cambria" panose="02040503050406030204" pitchFamily="18" charset="0"/>
            </a:endParaRPr>
          </a:p>
          <a:p>
            <a:pPr marL="515620" lvl="2" indent="-457200" algn="just">
              <a:spcBef>
                <a:spcPts val="600"/>
              </a:spcBef>
              <a:buClr>
                <a:srgbClr val="C00000"/>
              </a:buClr>
              <a:buSzPct val="90000"/>
            </a:pPr>
            <a:r>
              <a:rPr lang="en-US" sz="2000" dirty="0" smtClean="0">
                <a:latin typeface="Cambria" panose="02040503050406030204" pitchFamily="18" charset="0"/>
              </a:rPr>
              <a:t>/* This is a single line comment */</a:t>
            </a:r>
            <a:endParaRPr lang="en-US" sz="2000" dirty="0" smtClean="0">
              <a:latin typeface="Cambria" panose="02040503050406030204" pitchFamily="18" charset="0"/>
            </a:endParaRPr>
          </a:p>
          <a:p>
            <a:pPr marL="515620" lvl="2" indent="-457200" algn="just">
              <a:spcBef>
                <a:spcPts val="600"/>
              </a:spcBef>
              <a:buClr>
                <a:srgbClr val="C00000"/>
              </a:buClr>
              <a:buSzPct val="90000"/>
            </a:pPr>
            <a:endParaRPr lang="en-US" sz="2000" dirty="0" smtClean="0">
              <a:latin typeface="Cambria" panose="02040503050406030204" pitchFamily="18" charset="0"/>
            </a:endParaRPr>
          </a:p>
          <a:p>
            <a:pPr marL="515620" lvl="2" indent="-457200" algn="just">
              <a:spcBef>
                <a:spcPts val="60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a:p>
            <a:pPr marL="515620" lvl="2" indent="-457200" algn="just">
              <a:spcBef>
                <a:spcPts val="600"/>
              </a:spcBef>
              <a:buClr>
                <a:srgbClr val="C00000"/>
              </a:buClr>
              <a:buSzPct val="90000"/>
            </a:pPr>
            <a:r>
              <a:rPr lang="en-US" sz="2000" dirty="0" smtClean="0">
                <a:latin typeface="Cambria" panose="02040503050406030204" pitchFamily="18" charset="0"/>
              </a:rPr>
              <a:t>   This is a multiple line comment</a:t>
            </a:r>
            <a:endParaRPr lang="en-US" sz="2000" dirty="0" smtClean="0">
              <a:latin typeface="Cambria" panose="02040503050406030204" pitchFamily="18" charset="0"/>
            </a:endParaRPr>
          </a:p>
          <a:p>
            <a:pPr marL="515620" lvl="2" indent="-457200" algn="just">
              <a:spcBef>
                <a:spcPts val="600"/>
              </a:spcBef>
              <a:buClr>
                <a:srgbClr val="C00000"/>
              </a:buClr>
              <a:buSzPct val="90000"/>
            </a:pPr>
            <a:r>
              <a:rPr lang="en-US" sz="2000" dirty="0" smtClean="0">
                <a:latin typeface="Cambria" panose="02040503050406030204" pitchFamily="18" charset="0"/>
              </a:rPr>
              <a:t>*/</a:t>
            </a:r>
            <a:endParaRPr lang="en-US" sz="2000" dirty="0" smtClean="0">
              <a:latin typeface="Cambria" panose="02040503050406030204" pitchFamily="18" charset="0"/>
            </a:endParaRPr>
          </a:p>
        </p:txBody>
      </p:sp>
      <p:sp>
        <p:nvSpPr>
          <p:cNvPr id="9" name="TextBox 8"/>
          <p:cNvSpPr txBox="1"/>
          <p:nvPr/>
        </p:nvSpPr>
        <p:spPr>
          <a:xfrm>
            <a:off x="1043623" y="941388"/>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12700" y="94646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b="1" dirty="0" smtClean="0">
                <a:solidFill>
                  <a:schemeClr val="tx1"/>
                </a:solidFill>
                <a:latin typeface="Cambria" panose="02040503050406030204" pitchFamily="18" charset="0"/>
              </a:rPr>
              <a:t>Escape Sequence</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884163" y="33274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20" name="TextBox 19"/>
          <p:cNvSpPr txBox="1"/>
          <p:nvPr/>
        </p:nvSpPr>
        <p:spPr>
          <a:xfrm>
            <a:off x="21266" y="1479699"/>
            <a:ext cx="8970334" cy="1323439"/>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An escape sequence is a combination of characters that is translated into another character or sequence of characters that may be difficult or impossible to represent directly.  Similar to new line character, other escape sequences supported by C++ is presented below.</a:t>
            </a:r>
            <a:endParaRPr lang="en-US" sz="2000" dirty="0" smtClean="0">
              <a:latin typeface="Cambria" panose="02040503050406030204" pitchFamily="18" charset="0"/>
            </a:endParaRPr>
          </a:p>
        </p:txBody>
      </p:sp>
      <p:graphicFrame>
        <p:nvGraphicFramePr>
          <p:cNvPr id="11" name="Table 10"/>
          <p:cNvGraphicFramePr>
            <a:graphicFrameLocks noGrp="1"/>
          </p:cNvGraphicFramePr>
          <p:nvPr/>
        </p:nvGraphicFramePr>
        <p:xfrm>
          <a:off x="707066" y="2890047"/>
          <a:ext cx="3873798" cy="3337560"/>
        </p:xfrm>
        <a:graphic>
          <a:graphicData uri="http://schemas.openxmlformats.org/drawingml/2006/table">
            <a:tbl>
              <a:tblPr firstRow="1" bandRow="1">
                <a:tableStyleId>{5C22544A-7EE6-4342-B048-85BDC9FD1C3A}</a:tableStyleId>
              </a:tblPr>
              <a:tblGrid>
                <a:gridCol w="1816398"/>
                <a:gridCol w="2057400"/>
              </a:tblGrid>
              <a:tr h="370840">
                <a:tc>
                  <a:txBody>
                    <a:bodyPr/>
                    <a:lstStyle/>
                    <a:p>
                      <a:r>
                        <a:rPr lang="en-US" dirty="0" smtClean="0"/>
                        <a:t>Escape Sequence</a:t>
                      </a:r>
                      <a:endParaRPr lang="en-US" dirty="0"/>
                    </a:p>
                  </a:txBody>
                  <a:tcPr/>
                </a:tc>
                <a:tc>
                  <a:txBody>
                    <a:bodyPr/>
                    <a:lstStyle/>
                    <a:p>
                      <a:r>
                        <a:rPr lang="en-US" dirty="0" smtClean="0"/>
                        <a:t>Purpose</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\b</a:t>
                      </a:r>
                      <a:endParaRPr kumimoji="0" lang="en-US" kern="1200" dirty="0" smtClean="0">
                        <a:solidFill>
                          <a:schemeClr val="dk1"/>
                        </a:solidFill>
                        <a:latin typeface="+mn-lt"/>
                        <a:ea typeface="+mn-ea"/>
                        <a:cs typeface="+mn-cs"/>
                      </a:endParaRPr>
                    </a:p>
                  </a:txBody>
                  <a:tcPr/>
                </a:tc>
                <a:tc>
                  <a:txBody>
                    <a:bodyPr/>
                    <a:lstStyle/>
                    <a:p>
                      <a:r>
                        <a:rPr lang="en-US" dirty="0" smtClean="0"/>
                        <a:t>backspace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a:t>
                      </a:r>
                      <a:endParaRPr kumimoji="0" lang="en-US" kern="1200" dirty="0" smtClean="0">
                        <a:solidFill>
                          <a:schemeClr val="dk1"/>
                        </a:solidFill>
                        <a:latin typeface="+mn-lt"/>
                        <a:ea typeface="+mn-ea"/>
                        <a:cs typeface="+mn-cs"/>
                      </a:endParaRPr>
                    </a:p>
                  </a:txBody>
                  <a:tcPr/>
                </a:tc>
                <a:tc>
                  <a:txBody>
                    <a:bodyPr/>
                    <a:lstStyle/>
                    <a:p>
                      <a:r>
                        <a:rPr lang="en-US" dirty="0" smtClean="0"/>
                        <a:t>audible bell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\t</a:t>
                      </a:r>
                      <a:endParaRPr kumimoji="0" lang="en-US" kern="1200" dirty="0" smtClean="0">
                        <a:solidFill>
                          <a:schemeClr val="dk1"/>
                        </a:solidFill>
                        <a:latin typeface="+mn-lt"/>
                        <a:ea typeface="+mn-ea"/>
                        <a:cs typeface="+mn-cs"/>
                      </a:endParaRPr>
                    </a:p>
                  </a:txBody>
                  <a:tcPr/>
                </a:tc>
                <a:tc>
                  <a:txBody>
                    <a:bodyPr/>
                    <a:lstStyle/>
                    <a:p>
                      <a:r>
                        <a:rPr lang="en-US" dirty="0" smtClean="0"/>
                        <a:t>horizontal tab</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\v</a:t>
                      </a:r>
                      <a:endParaRPr kumimoji="0" lang="en-US" kern="1200" dirty="0" smtClean="0">
                        <a:solidFill>
                          <a:schemeClr val="dk1"/>
                        </a:solidFill>
                        <a:latin typeface="+mn-lt"/>
                        <a:ea typeface="+mn-ea"/>
                        <a:cs typeface="+mn-cs"/>
                      </a:endParaRPr>
                    </a:p>
                  </a:txBody>
                  <a:tcPr/>
                </a:tc>
                <a:tc>
                  <a:txBody>
                    <a:bodyPr/>
                    <a:lstStyle/>
                    <a:p>
                      <a:r>
                        <a:rPr lang="en-US" dirty="0" smtClean="0"/>
                        <a:t>vertical tab</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\n</a:t>
                      </a:r>
                      <a:endParaRPr kumimoji="0" lang="en-US" kern="1200" dirty="0" smtClean="0">
                        <a:solidFill>
                          <a:schemeClr val="dk1"/>
                        </a:solidFill>
                        <a:latin typeface="+mn-lt"/>
                        <a:ea typeface="+mn-ea"/>
                        <a:cs typeface="+mn-cs"/>
                      </a:endParaRPr>
                    </a:p>
                  </a:txBody>
                  <a:tcPr/>
                </a:tc>
                <a:tc>
                  <a:txBody>
                    <a:bodyPr/>
                    <a:lstStyle/>
                    <a:p>
                      <a:r>
                        <a:rPr lang="en-US" dirty="0" smtClean="0"/>
                        <a:t>line feed - new line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endParaRPr kumimoji="0" lang="en-US" kern="1200" dirty="0" smtClean="0">
                        <a:solidFill>
                          <a:schemeClr val="dk1"/>
                        </a:solidFill>
                        <a:latin typeface="+mn-lt"/>
                        <a:ea typeface="+mn-ea"/>
                        <a:cs typeface="+mn-cs"/>
                      </a:endParaRPr>
                    </a:p>
                  </a:txBody>
                  <a:tcPr/>
                </a:tc>
                <a:tc>
                  <a:txBody>
                    <a:bodyPr/>
                    <a:lstStyle/>
                    <a:p>
                      <a:r>
                        <a:rPr lang="en-US" dirty="0" smtClean="0"/>
                        <a:t>question mark</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endParaRPr kumimoji="0" lang="en-US" kern="1200" dirty="0" smtClean="0">
                        <a:solidFill>
                          <a:schemeClr val="dk1"/>
                        </a:solidFill>
                        <a:latin typeface="+mn-lt"/>
                        <a:ea typeface="+mn-ea"/>
                        <a:cs typeface="+mn-cs"/>
                      </a:endParaRPr>
                    </a:p>
                  </a:txBody>
                  <a:tcPr/>
                </a:tc>
                <a:tc>
                  <a:txBody>
                    <a:bodyPr/>
                    <a:lstStyle/>
                    <a:p>
                      <a:r>
                        <a:rPr lang="en-US" dirty="0" smtClean="0"/>
                        <a:t>double quote</a:t>
                      </a:r>
                      <a:endParaRPr lang="en-US" dirty="0"/>
                    </a:p>
                  </a:txBody>
                  <a:tcPr/>
                </a:tc>
              </a:tr>
            </a:tbl>
          </a:graphicData>
        </a:graphic>
      </p:graphicFrame>
      <p:graphicFrame>
        <p:nvGraphicFramePr>
          <p:cNvPr id="12" name="Table 11"/>
          <p:cNvGraphicFramePr>
            <a:graphicFrameLocks noGrp="1"/>
          </p:cNvGraphicFramePr>
          <p:nvPr/>
        </p:nvGraphicFramePr>
        <p:xfrm>
          <a:off x="4703134" y="2906233"/>
          <a:ext cx="4212266" cy="2225040"/>
        </p:xfrm>
        <a:graphic>
          <a:graphicData uri="http://schemas.openxmlformats.org/drawingml/2006/table">
            <a:tbl>
              <a:tblPr firstRow="1" bandRow="1">
                <a:tableStyleId>{5C22544A-7EE6-4342-B048-85BDC9FD1C3A}</a:tableStyleId>
              </a:tblPr>
              <a:tblGrid>
                <a:gridCol w="1850066"/>
                <a:gridCol w="2362200"/>
              </a:tblGrid>
              <a:tr h="370840">
                <a:tc>
                  <a:txBody>
                    <a:bodyPr/>
                    <a:lstStyle/>
                    <a:p>
                      <a:r>
                        <a:rPr lang="en-US" dirty="0" smtClean="0"/>
                        <a:t>Escape Sequence</a:t>
                      </a:r>
                      <a:endParaRPr lang="en-US" dirty="0"/>
                    </a:p>
                  </a:txBody>
                  <a:tcPr/>
                </a:tc>
                <a:tc>
                  <a:txBody>
                    <a:bodyPr/>
                    <a:lstStyle/>
                    <a:p>
                      <a:r>
                        <a:rPr lang="en-US" dirty="0" smtClean="0"/>
                        <a:t>Purpose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endParaRPr kumimoji="0" lang="en-US" kern="1200" dirty="0" smtClean="0">
                        <a:solidFill>
                          <a:schemeClr val="dk1"/>
                        </a:solidFill>
                        <a:latin typeface="+mn-lt"/>
                        <a:ea typeface="+mn-ea"/>
                        <a:cs typeface="+mn-cs"/>
                      </a:endParaRPr>
                    </a:p>
                  </a:txBody>
                  <a:tcPr/>
                </a:tc>
                <a:tc>
                  <a:txBody>
                    <a:bodyPr/>
                    <a:lstStyle/>
                    <a:p>
                      <a:r>
                        <a:rPr lang="en-US" dirty="0" smtClean="0"/>
                        <a:t>single quote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endParaRPr kumimoji="0" lang="en-US" kern="1200" dirty="0" smtClean="0">
                        <a:solidFill>
                          <a:schemeClr val="dk1"/>
                        </a:solidFill>
                        <a:latin typeface="+mn-lt"/>
                        <a:ea typeface="+mn-ea"/>
                        <a:cs typeface="+mn-cs"/>
                      </a:endParaRPr>
                    </a:p>
                  </a:txBody>
                  <a:tcPr/>
                </a:tc>
                <a:tc>
                  <a:txBody>
                    <a:bodyPr/>
                    <a:lstStyle/>
                    <a:p>
                      <a:r>
                        <a:rPr lang="en-US" dirty="0" smtClean="0"/>
                        <a:t>backslash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\f</a:t>
                      </a:r>
                      <a:endParaRPr kumimoji="0" lang="en-US" kern="1200" dirty="0" smtClean="0">
                        <a:solidFill>
                          <a:schemeClr val="dk1"/>
                        </a:solidFill>
                        <a:latin typeface="+mn-lt"/>
                        <a:ea typeface="+mn-ea"/>
                        <a:cs typeface="+mn-cs"/>
                      </a:endParaRPr>
                    </a:p>
                  </a:txBody>
                  <a:tcPr/>
                </a:tc>
                <a:tc>
                  <a:txBody>
                    <a:bodyPr/>
                    <a:lstStyle/>
                    <a:p>
                      <a:r>
                        <a:rPr lang="en-US" dirty="0" smtClean="0"/>
                        <a:t>form feed - new page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\O</a:t>
                      </a:r>
                      <a:endParaRPr kumimoji="0" lang="en-US" kern="1200" dirty="0" smtClean="0">
                        <a:solidFill>
                          <a:schemeClr val="dk1"/>
                        </a:solidFill>
                        <a:latin typeface="+mn-lt"/>
                        <a:ea typeface="+mn-ea"/>
                        <a:cs typeface="+mn-cs"/>
                      </a:endParaRPr>
                    </a:p>
                  </a:txBody>
                  <a:tcPr/>
                </a:tc>
                <a:tc>
                  <a:txBody>
                    <a:bodyPr/>
                    <a:lstStyle/>
                    <a:p>
                      <a:r>
                        <a:rPr lang="en-US" dirty="0" smtClean="0"/>
                        <a:t>Octal constant</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\x</a:t>
                      </a:r>
                      <a:endParaRPr kumimoji="0" lang="en-US" kern="1200" dirty="0" smtClean="0">
                        <a:solidFill>
                          <a:schemeClr val="dk1"/>
                        </a:solidFill>
                        <a:latin typeface="+mn-lt"/>
                        <a:ea typeface="+mn-ea"/>
                        <a:cs typeface="+mn-cs"/>
                      </a:endParaRPr>
                    </a:p>
                  </a:txBody>
                  <a:tcPr/>
                </a:tc>
                <a:tc>
                  <a:txBody>
                    <a:bodyPr/>
                    <a:lstStyle/>
                    <a:p>
                      <a:r>
                        <a:rPr lang="en-US" dirty="0" smtClean="0"/>
                        <a:t>Hexadecimal</a:t>
                      </a:r>
                      <a:r>
                        <a:rPr lang="en-US" baseline="0" dirty="0" smtClean="0"/>
                        <a:t> constant</a:t>
                      </a:r>
                      <a:endParaRPr lang="en-US" dirty="0"/>
                    </a:p>
                  </a:txBody>
                  <a:tcPr/>
                </a:tc>
              </a:tr>
            </a:tbl>
          </a:graphicData>
        </a:graphic>
      </p:graphicFrame>
      <p:sp>
        <p:nvSpPr>
          <p:cNvPr id="9" name="TextBox 8"/>
          <p:cNvSpPr txBox="1"/>
          <p:nvPr/>
        </p:nvSpPr>
        <p:spPr>
          <a:xfrm>
            <a:off x="1056958" y="1052513"/>
            <a:ext cx="7858125" cy="369888"/>
          </a:xfrm>
          <a:prstGeom prst="rect">
            <a:avLst/>
          </a:prstGeom>
          <a:solidFill>
            <a:schemeClr val="accent3">
              <a:lumMod val="75000"/>
            </a:schemeClr>
          </a:solidFill>
        </p:spPr>
        <p:txBody>
          <a:bodyPr wrap="square" rtlCol="0">
            <a:spAutoFit/>
          </a:bodyPr>
          <a:p>
            <a:endParaRPr lang="en-US" noProof="1" dirty="0"/>
          </a:p>
        </p:txBody>
      </p:sp>
      <p:sp>
        <p:nvSpPr>
          <p:cNvPr id="8" name="Slide Number Placeholder 5"/>
          <p:cNvSpPr txBox="1"/>
          <p:nvPr/>
        </p:nvSpPr>
        <p:spPr>
          <a:xfrm>
            <a:off x="0" y="10525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Content Placeholder 2"/>
          <p:cNvSpPr txBox="1"/>
          <p:nvPr/>
        </p:nvSpPr>
        <p:spPr>
          <a:xfrm>
            <a:off x="857250" y="1082675"/>
            <a:ext cx="8072438" cy="5786438"/>
          </a:xfrm>
          <a:prstGeom prst="rect">
            <a:avLst/>
          </a:prstGeom>
          <a:noFill/>
          <a:ln w="9525">
            <a:noFill/>
          </a:ln>
        </p:spPr>
        <p:txBody>
          <a:bodyPr anchor="t" anchorCtr="0"/>
          <a:p>
            <a:pPr algn="just">
              <a:spcBef>
                <a:spcPct val="20000"/>
              </a:spcBef>
              <a:buFont typeface="Wingdings" panose="05000000000000000000" charset="0"/>
            </a:pPr>
            <a:r>
              <a:rPr lang="en-IN" altLang="en-US" dirty="0">
                <a:latin typeface="Times New Roman" panose="02020603050405020304" pitchFamily="18" charset="0"/>
              </a:rPr>
              <a:t>// A program to demonstrate need of namespace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int main()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int value;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value = 0;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double value; // Error here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value = 0.0;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Output :</a:t>
            </a:r>
            <a:endParaRPr lang="en-IN" altLang="en-US" dirty="0">
              <a:latin typeface="Times New Roman" panose="02020603050405020304" pitchFamily="18" charset="0"/>
            </a:endParaRPr>
          </a:p>
          <a:p>
            <a:pPr algn="just">
              <a:spcBef>
                <a:spcPct val="20000"/>
              </a:spcBef>
              <a:buFont typeface="Wingdings" panose="05000000000000000000" charset="0"/>
            </a:pPr>
            <a:r>
              <a:rPr lang="en-IN" altLang="en-US" b="1" dirty="0">
                <a:latin typeface="Times New Roman" panose="02020603050405020304" pitchFamily="18" charset="0"/>
              </a:rPr>
              <a:t>Compiler Error:</a:t>
            </a:r>
            <a:endParaRPr lang="en-IN" altLang="en-US" b="1" dirty="0">
              <a:latin typeface="Times New Roman" panose="02020603050405020304" pitchFamily="18" charset="0"/>
            </a:endParaRPr>
          </a:p>
          <a:p>
            <a:pPr algn="just">
              <a:spcBef>
                <a:spcPct val="20000"/>
              </a:spcBef>
              <a:buFont typeface="Wingdings" panose="05000000000000000000" charset="0"/>
            </a:pPr>
            <a:r>
              <a:rPr lang="en-IN" altLang="en-US" b="1" dirty="0">
                <a:latin typeface="Times New Roman" panose="02020603050405020304" pitchFamily="18" charset="0"/>
              </a:rPr>
              <a:t>'value' has a previous declaration as 'int value'</a:t>
            </a:r>
            <a:endParaRPr lang="en-IN" altLang="en-US" b="1" dirty="0">
              <a:latin typeface="Times New Roman" panose="02020603050405020304" pitchFamily="18" charset="0"/>
            </a:endParaRPr>
          </a:p>
          <a:p>
            <a:pPr algn="just">
              <a:spcBef>
                <a:spcPct val="20000"/>
              </a:spcBef>
              <a:buFont typeface="Wingdings" panose="05000000000000000000" charset="0"/>
            </a:pPr>
            <a:r>
              <a:rPr lang="en-IN" altLang="en-US" dirty="0">
                <a:latin typeface="Times New Roman" panose="02020603050405020304" pitchFamily="18" charset="0"/>
              </a:rPr>
              <a:t>In each scope, a name can only represent one entity. So, there cannot be two variables with the same name in the same scope. Using namespaces, we can create two variables or member functions having the same name.</a:t>
            </a:r>
            <a:endParaRPr lang="en-I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945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946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946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Namespace in C++</a:t>
            </a:r>
            <a:endParaRPr lang="en-US" altLang="zh-CN" sz="3600" b="1"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82675"/>
            <a:ext cx="8072438" cy="5786438"/>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A variable is a name of memory location. It is used to store data. Its value can be changed and it can be reused many times.</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It is a way to represent memory location through symbol so that it can be easily identified.</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Syntax to declare a variable:</a:t>
            </a:r>
            <a:endParaRPr lang="en-US" altLang="zh-CN" b="1" noProof="1" dirty="0">
              <a:latin typeface="Times New Roman" panose="02020603050405020304" pitchFamily="18" charset="0"/>
            </a:endParaRPr>
          </a:p>
          <a:p>
            <a:pPr lvl="1" algn="just" fontAlgn="base">
              <a:spcBef>
                <a:spcPct val="20000"/>
              </a:spcBef>
              <a:buFont typeface="Wingdings" panose="05000000000000000000" charset="0"/>
            </a:pPr>
            <a:r>
              <a:rPr lang="en-US" altLang="zh-CN" strike="noStrike" noProof="1" dirty="0">
                <a:solidFill>
                  <a:srgbClr val="FF0000"/>
                </a:solidFill>
                <a:latin typeface="Times New Roman" panose="02020603050405020304" pitchFamily="18" charset="0"/>
                <a:ea typeface="+mn-ea"/>
                <a:cs typeface="+mn-cs"/>
              </a:rPr>
              <a:t>type variable_list;   </a:t>
            </a:r>
            <a:endParaRPr lang="en-US" altLang="zh-CN" strike="noStrike" noProof="1" dirty="0">
              <a:solidFill>
                <a:srgbClr val="FF0000"/>
              </a:solidFill>
              <a:latin typeface="Times New Roman" panose="02020603050405020304" pitchFamily="18" charset="0"/>
            </a:endParaRPr>
          </a:p>
          <a:p>
            <a:pPr algn="just">
              <a:spcBef>
                <a:spcPct val="20000"/>
              </a:spcBef>
              <a:buFont typeface="Wingdings" panose="05000000000000000000" charset="0"/>
            </a:pPr>
            <a:r>
              <a:rPr lang="en-US" altLang="en-IN" b="1" noProof="1" dirty="0">
                <a:latin typeface="Times New Roman" panose="02020603050405020304" pitchFamily="18" charset="0"/>
                <a:ea typeface="+mn-ea"/>
                <a:cs typeface="+mn-cs"/>
              </a:rPr>
              <a:t>E</a:t>
            </a:r>
            <a:r>
              <a:rPr lang="en-IN" altLang="en-US" b="1" noProof="1" dirty="0">
                <a:latin typeface="Times New Roman" panose="02020603050405020304" pitchFamily="18" charset="0"/>
                <a:ea typeface="+mn-ea"/>
                <a:cs typeface="+mn-cs"/>
              </a:rPr>
              <a:t>xample of declaring variable is given below:</a:t>
            </a:r>
            <a:endParaRPr lang="en-IN" altLang="en-US" b="1" noProof="1" dirty="0">
              <a:latin typeface="Times New Roman" panose="02020603050405020304" pitchFamily="18" charset="0"/>
            </a:endParaRPr>
          </a:p>
          <a:p>
            <a:pPr algn="just">
              <a:spcBef>
                <a:spcPct val="20000"/>
              </a:spcBef>
              <a:buFont typeface="Wingdings" panose="05000000000000000000" pitchFamily="2" charset="2"/>
            </a:pPr>
            <a:r>
              <a:rPr lang="en-US" altLang="en-IN" noProof="1" dirty="0">
                <a:latin typeface="Times New Roman" panose="02020603050405020304" pitchFamily="18" charset="0"/>
                <a:ea typeface="+mn-ea"/>
                <a:cs typeface="+mn-cs"/>
              </a:rPr>
              <a:t>	</a:t>
            </a:r>
            <a:r>
              <a:rPr lang="en-IN" altLang="en-US" noProof="1" dirty="0">
                <a:latin typeface="Times New Roman" panose="02020603050405020304" pitchFamily="18" charset="0"/>
                <a:ea typeface="+mn-ea"/>
                <a:cs typeface="+mn-cs"/>
              </a:rPr>
              <a:t>int x;    </a:t>
            </a:r>
            <a:r>
              <a:rPr lang="en-US" altLang="en-IN" noProof="1" dirty="0">
                <a:latin typeface="Times New Roman" panose="02020603050405020304" pitchFamily="18" charset="0"/>
                <a:ea typeface="+mn-ea"/>
                <a:cs typeface="+mn-cs"/>
              </a:rPr>
              <a:t>	</a:t>
            </a:r>
            <a:r>
              <a:rPr lang="en-IN" altLang="en-US" noProof="1" dirty="0">
                <a:latin typeface="Times New Roman" panose="02020603050405020304" pitchFamily="18" charset="0"/>
                <a:ea typeface="+mn-ea"/>
                <a:cs typeface="+mn-cs"/>
              </a:rPr>
              <a:t>float y;    </a:t>
            </a:r>
            <a:r>
              <a:rPr lang="en-US" altLang="en-IN" noProof="1" dirty="0">
                <a:latin typeface="Times New Roman" panose="02020603050405020304" pitchFamily="18" charset="0"/>
                <a:ea typeface="+mn-ea"/>
                <a:cs typeface="+mn-cs"/>
              </a:rPr>
              <a:t>	</a:t>
            </a:r>
            <a:r>
              <a:rPr lang="en-IN" altLang="en-US" noProof="1" dirty="0">
                <a:latin typeface="Times New Roman" panose="02020603050405020304" pitchFamily="18" charset="0"/>
                <a:ea typeface="+mn-ea"/>
                <a:cs typeface="+mn-cs"/>
              </a:rPr>
              <a:t>char z;    </a:t>
            </a:r>
            <a:endParaRPr lang="en-IN" altLang="en-US" noProof="1" dirty="0">
              <a:latin typeface="Times New Roman" panose="02020603050405020304" pitchFamily="18" charset="0"/>
            </a:endParaRPr>
          </a:p>
          <a:p>
            <a:pPr algn="just">
              <a:spcBef>
                <a:spcPct val="20000"/>
              </a:spcBef>
              <a:buFont typeface="Wingdings" panose="05000000000000000000" pitchFamily="2" charset="2"/>
            </a:pPr>
            <a:r>
              <a:rPr lang="en-IN" altLang="en-US" noProof="1" dirty="0">
                <a:latin typeface="Times New Roman" panose="02020603050405020304" pitchFamily="18" charset="0"/>
                <a:ea typeface="+mn-ea"/>
                <a:cs typeface="+mn-cs"/>
              </a:rPr>
              <a:t>Here, x, y, z are variables and int, float, char are data types.</a:t>
            </a:r>
            <a:endParaRPr lang="en-IN" altLang="en-US" noProof="1" dirty="0">
              <a:latin typeface="Times New Roman" panose="02020603050405020304" pitchFamily="18" charset="0"/>
            </a:endParaRPr>
          </a:p>
          <a:p>
            <a:pPr algn="just">
              <a:spcBef>
                <a:spcPct val="20000"/>
              </a:spcBef>
              <a:buFont typeface="Wingdings" panose="05000000000000000000" pitchFamily="2" charset="2"/>
            </a:pPr>
            <a:r>
              <a:rPr lang="en-IN" altLang="en-US" b="1" noProof="1" dirty="0">
                <a:latin typeface="Times New Roman" panose="02020603050405020304" pitchFamily="18" charset="0"/>
                <a:ea typeface="+mn-ea"/>
                <a:cs typeface="+mn-cs"/>
              </a:rPr>
              <a:t>Rules for defining variables</a:t>
            </a:r>
            <a:endParaRPr lang="en-IN" altLang="en-US"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IN" altLang="en-US" noProof="1" dirty="0">
                <a:latin typeface="Times New Roman" panose="02020603050405020304" pitchFamily="18" charset="0"/>
                <a:ea typeface="+mn-ea"/>
                <a:cs typeface="+mn-cs"/>
              </a:rPr>
              <a:t>A variable can have alphabets, digits and underscore.</a:t>
            </a:r>
            <a:endParaRPr lang="en-IN" altLang="en-US"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IN" altLang="en-US" noProof="1" dirty="0">
                <a:latin typeface="Times New Roman" panose="02020603050405020304" pitchFamily="18" charset="0"/>
                <a:ea typeface="+mn-ea"/>
                <a:cs typeface="+mn-cs"/>
              </a:rPr>
              <a:t>A variable name can start with alphabet and underscore only. It can't start with digit.</a:t>
            </a:r>
            <a:endParaRPr lang="en-IN" altLang="en-US"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IN" altLang="en-US" noProof="1" dirty="0">
                <a:latin typeface="Times New Roman" panose="02020603050405020304" pitchFamily="18" charset="0"/>
                <a:ea typeface="+mn-ea"/>
                <a:cs typeface="+mn-cs"/>
              </a:rPr>
              <a:t>No white space is allowed within variable name.</a:t>
            </a:r>
            <a:endParaRPr lang="en-IN" altLang="en-US"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IN" altLang="en-US" noProof="1" dirty="0">
                <a:latin typeface="Times New Roman" panose="02020603050405020304" pitchFamily="18" charset="0"/>
                <a:ea typeface="+mn-ea"/>
                <a:cs typeface="+mn-cs"/>
              </a:rPr>
              <a:t>A variable name must not be any reserved word or keyword e.g. char, float etc.</a:t>
            </a:r>
            <a:endParaRPr lang="en-IN" altLang="en-US" noProof="1"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048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048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048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Variable</a:t>
            </a:r>
            <a:endParaRPr lang="en-US" altLang="zh-CN" sz="3600" b="1"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857250" y="1138238"/>
            <a:ext cx="8072438" cy="5786437"/>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IN" altLang="en-US" dirty="0">
                <a:latin typeface="Times New Roman" panose="02020603050405020304" pitchFamily="18" charset="0"/>
              </a:rPr>
              <a:t>There are 4 types of data types in C++ language.</a:t>
            </a:r>
            <a:endParaRPr lang="en-IN" altLang="en-US" dirty="0">
              <a:latin typeface="Times New Roman" panose="02020603050405020304" pitchFamily="18" charset="0"/>
            </a:endParaRPr>
          </a:p>
          <a:p>
            <a:pPr marL="285750" indent="-285750" algn="just">
              <a:spcBef>
                <a:spcPct val="20000"/>
              </a:spcBef>
              <a:buFont typeface="Wingdings" panose="05000000000000000000" charset="0"/>
              <a:buChar char="ü"/>
            </a:pPr>
            <a:endParaRPr lang="en-I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150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151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1511"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Data Types</a:t>
            </a:r>
            <a:endParaRPr lang="en-US" altLang="zh-CN" sz="3600" b="1" dirty="0">
              <a:latin typeface="Times New Roman" panose="02020603050405020304" pitchFamily="18" charset="0"/>
            </a:endParaRPr>
          </a:p>
        </p:txBody>
      </p:sp>
      <p:sp>
        <p:nvSpPr>
          <p:cNvPr id="21512" name="Text Box 3"/>
          <p:cNvSpPr txBox="1"/>
          <p:nvPr/>
        </p:nvSpPr>
        <p:spPr>
          <a:xfrm>
            <a:off x="893763" y="4049713"/>
            <a:ext cx="7781925" cy="2030412"/>
          </a:xfrm>
          <a:prstGeom prst="rect">
            <a:avLst/>
          </a:prstGeom>
          <a:noFill/>
          <a:ln w="9525">
            <a:noFill/>
          </a:ln>
        </p:spPr>
        <p:txBody>
          <a:bodyPr wrap="square" anchor="t" anchorCtr="0">
            <a:spAutoFit/>
          </a:bodyPr>
          <a:p>
            <a:pPr marL="285750" indent="-285750">
              <a:buFont typeface="Arial" panose="020B0604020202020204" pitchFamily="34" charset="0"/>
              <a:buChar char="•"/>
            </a:pPr>
            <a:r>
              <a:rPr lang="en-US" altLang="zh-CN">
                <a:latin typeface="Times New Roman" panose="02020603050405020304" pitchFamily="18" charset="0"/>
              </a:rPr>
              <a:t>The basic data types are integer-based and floating-point based. C++ language supports both signed and unsigned literals.</a:t>
            </a:r>
            <a:endParaRPr lang="en-US" altLang="zh-CN">
              <a:latin typeface="Times New Roman" panose="02020603050405020304" pitchFamily="18" charset="0"/>
            </a:endParaRPr>
          </a:p>
          <a:p>
            <a:pPr marL="285750" indent="-285750">
              <a:buFont typeface="Arial" panose="020B0604020202020204" pitchFamily="34" charset="0"/>
              <a:buChar char="•"/>
            </a:pPr>
            <a:endParaRPr lang="en-US" altLang="zh-CN">
              <a:latin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rPr>
              <a:t>The memory size of basic data types may change according to 32 or 64 bit operating system.</a:t>
            </a:r>
            <a:endParaRPr lang="en-US" altLang="zh-CN">
              <a:latin typeface="Times New Roman" panose="02020603050405020304" pitchFamily="18" charset="0"/>
            </a:endParaRPr>
          </a:p>
          <a:p>
            <a:pPr marL="285750" indent="-285750">
              <a:buFont typeface="Arial" panose="020B0604020202020204" pitchFamily="34" charset="0"/>
              <a:buChar char="•"/>
            </a:pPr>
            <a:endParaRPr lang="en-US" altLang="zh-CN">
              <a:latin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rPr>
              <a:t>Let's see the basic data types. It size is given according to 32 bit OS.</a:t>
            </a:r>
            <a:endParaRPr lang="en-US" altLang="zh-CN">
              <a:latin typeface="Times New Roman" panose="02020603050405020304" pitchFamily="18" charset="0"/>
            </a:endParaRPr>
          </a:p>
        </p:txBody>
      </p:sp>
      <p:pic>
        <p:nvPicPr>
          <p:cNvPr id="21513" name="Content Placeholder 3" descr="basic data types._1"/>
          <p:cNvPicPr>
            <a:picLocks noGrp="1" noChangeAspect="1"/>
          </p:cNvPicPr>
          <p:nvPr>
            <p:ph idx="1"/>
          </p:nvPr>
        </p:nvPicPr>
        <p:blipFill>
          <a:blip r:embed="rId3"/>
          <a:stretch>
            <a:fillRect/>
          </a:stretch>
        </p:blipFill>
        <p:spPr>
          <a:xfrm>
            <a:off x="1793875" y="1600200"/>
            <a:ext cx="5791200" cy="22987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Content Placeholder 2"/>
          <p:cNvSpPr txBox="1"/>
          <p:nvPr/>
        </p:nvSpPr>
        <p:spPr>
          <a:xfrm>
            <a:off x="857250" y="1082675"/>
            <a:ext cx="8072438" cy="5786438"/>
          </a:xfrm>
          <a:prstGeom prst="rect">
            <a:avLst/>
          </a:prstGeom>
          <a:noFill/>
          <a:ln w="9525">
            <a:noFill/>
          </a:ln>
        </p:spPr>
        <p:txBody>
          <a:bodyPr anchor="t" anchorCtr="0"/>
          <a:p>
            <a:pPr marL="285750" indent="-285750" algn="just">
              <a:spcBef>
                <a:spcPct val="20000"/>
              </a:spcBef>
              <a:buFont typeface="Wingdings" panose="05000000000000000000" charset="0"/>
              <a:buChar char="ü"/>
            </a:pPr>
            <a:endParaRPr lang="en-I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253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253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2535"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Basic Data Types</a:t>
            </a:r>
            <a:endParaRPr lang="en-US" altLang="zh-CN" sz="3600" b="1" dirty="0">
              <a:latin typeface="Times New Roman" panose="02020603050405020304" pitchFamily="18" charset="0"/>
            </a:endParaRPr>
          </a:p>
        </p:txBody>
      </p:sp>
      <p:pic>
        <p:nvPicPr>
          <p:cNvPr id="22536" name="Content Placeholder 3" descr="basic data types._2"/>
          <p:cNvPicPr>
            <a:picLocks noGrp="1" noChangeAspect="1"/>
          </p:cNvPicPr>
          <p:nvPr>
            <p:ph idx="1"/>
          </p:nvPr>
        </p:nvPicPr>
        <p:blipFill>
          <a:blip r:embed="rId3"/>
          <a:stretch>
            <a:fillRect/>
          </a:stretch>
        </p:blipFill>
        <p:spPr>
          <a:xfrm>
            <a:off x="920750" y="1373188"/>
            <a:ext cx="7766050" cy="475297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txBox="1"/>
          <p:nvPr/>
        </p:nvSpPr>
        <p:spPr>
          <a:xfrm>
            <a:off x="857250" y="1082675"/>
            <a:ext cx="8072438" cy="5786438"/>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IN" altLang="en-US" dirty="0">
                <a:latin typeface="Times New Roman" panose="02020603050405020304" pitchFamily="18" charset="0"/>
              </a:rPr>
              <a:t>A keyword is a reserved word. You cannot use it as a variable name, constant name etc</a:t>
            </a:r>
            <a:endParaRPr lang="en-IN" altLang="en-US" dirty="0">
              <a:latin typeface="Times New Roman" panose="02020603050405020304" pitchFamily="18" charset="0"/>
            </a:endParaRPr>
          </a:p>
          <a:p>
            <a:pPr marL="285750" indent="-285750" algn="just">
              <a:spcBef>
                <a:spcPct val="20000"/>
              </a:spcBef>
              <a:buFont typeface="Wingdings" panose="05000000000000000000" charset="0"/>
              <a:buChar char="ü"/>
            </a:pPr>
            <a:r>
              <a:rPr lang="en-IN" altLang="en-US" dirty="0">
                <a:latin typeface="Times New Roman" panose="02020603050405020304" pitchFamily="18" charset="0"/>
              </a:rPr>
              <a:t>A list of 32 Keywords in C++ Language which are also available in C language are given below.</a:t>
            </a:r>
            <a:endParaRPr lang="en-IN" altLang="en-US" dirty="0">
              <a:latin typeface="Times New Roman" panose="02020603050405020304" pitchFamily="18" charset="0"/>
            </a:endParaRPr>
          </a:p>
          <a:p>
            <a:pPr marL="285750" indent="-285750" algn="just">
              <a:spcBef>
                <a:spcPct val="20000"/>
              </a:spcBef>
              <a:buFont typeface="Wingdings" panose="05000000000000000000" charset="0"/>
              <a:buChar char="ü"/>
            </a:pPr>
            <a:endParaRPr lang="en-I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3555"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3558"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3559"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Keywords</a:t>
            </a:r>
            <a:endParaRPr lang="en-US" altLang="zh-CN" sz="3600" b="1" dirty="0">
              <a:latin typeface="Times New Roman" panose="02020603050405020304" pitchFamily="18" charset="0"/>
            </a:endParaRPr>
          </a:p>
        </p:txBody>
      </p:sp>
      <p:graphicFrame>
        <p:nvGraphicFramePr>
          <p:cNvPr id="2" name="Content Placeholder 1"/>
          <p:cNvGraphicFramePr/>
          <p:nvPr>
            <p:ph idx="1"/>
          </p:nvPr>
        </p:nvGraphicFramePr>
        <p:xfrm>
          <a:off x="1216025" y="2649538"/>
          <a:ext cx="7185025" cy="1536700"/>
        </p:xfrm>
        <a:graphic>
          <a:graphicData uri="http://schemas.openxmlformats.org/drawingml/2006/table">
            <a:tbl>
              <a:tblPr firstRow="1" bandRow="1">
                <a:tableStyleId>{5940675A-B579-460E-94D1-54222C63F5DA}</a:tableStyleId>
              </a:tblPr>
              <a:tblGrid>
                <a:gridCol w="864870"/>
                <a:gridCol w="838835"/>
                <a:gridCol w="934720"/>
                <a:gridCol w="848360"/>
                <a:gridCol w="1030605"/>
                <a:gridCol w="994410"/>
                <a:gridCol w="900430"/>
                <a:gridCol w="772160"/>
              </a:tblGrid>
              <a:tr h="38417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auto</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break</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case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char</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const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continue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default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do</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8417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double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else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enum</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extern</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float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for</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goto</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if</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8417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long</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register</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return</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short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signed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sizeof</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static</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8417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struct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switch</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typedef</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union</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unsigned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void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volatile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while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4" name="Table 3"/>
          <p:cNvGraphicFramePr/>
          <p:nvPr/>
        </p:nvGraphicFramePr>
        <p:xfrm>
          <a:off x="1287463" y="4535488"/>
          <a:ext cx="6998335" cy="1706880"/>
        </p:xfrm>
        <a:graphic>
          <a:graphicData uri="http://schemas.openxmlformats.org/drawingml/2006/table">
            <a:tbl>
              <a:tblPr firstRow="1" bandRow="1">
                <a:tableStyleId>{5940675A-B579-460E-94D1-54222C63F5DA}</a:tableStyleId>
              </a:tblPr>
              <a:tblGrid>
                <a:gridCol w="1118235"/>
                <a:gridCol w="1536065"/>
                <a:gridCol w="1337310"/>
                <a:gridCol w="1718945"/>
                <a:gridCol w="1287780"/>
              </a:tblGrid>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asm</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dynamic_cast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namespace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reinterpret_cast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bool</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explicit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new</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static_cast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false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catch</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operator</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template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friend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private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class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this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inline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public</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throw</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const_cast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delete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mutable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protected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true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try</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28448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typeid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typename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using</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virtual</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wchar_t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bl>
          </a:graphicData>
        </a:graphic>
      </p:graphicFrame>
      <p:sp>
        <p:nvSpPr>
          <p:cNvPr id="23651" name="Text Box 99"/>
          <p:cNvSpPr txBox="1"/>
          <p:nvPr/>
        </p:nvSpPr>
        <p:spPr>
          <a:xfrm>
            <a:off x="1989138" y="3824288"/>
            <a:ext cx="5080000" cy="368300"/>
          </a:xfrm>
          <a:prstGeom prst="rect">
            <a:avLst/>
          </a:prstGeom>
          <a:noFill/>
          <a:ln w="9525">
            <a:noFill/>
          </a:ln>
        </p:spPr>
        <p:txBody>
          <a:bodyPr anchor="t" anchorCtr="0">
            <a:spAutoFit/>
          </a:bodyPr>
          <a:p>
            <a:r>
              <a:rPr lang="en-US" altLang="zh-CN">
                <a:latin typeface="Calibri" panose="020F0502020204030204" charset="0"/>
                <a:ea typeface="SimSun" panose="02010600030101010101" pitchFamily="2" charset="-122"/>
              </a:rPr>
              <a:t> </a:t>
            </a:r>
            <a:endParaRPr lang="en-US" altLang="zh-CN">
              <a:latin typeface="Arial" panose="020B0604020202020204" pitchFamily="34" charset="0"/>
            </a:endParaRPr>
          </a:p>
        </p:txBody>
      </p:sp>
      <p:sp>
        <p:nvSpPr>
          <p:cNvPr id="23652" name="Text Box 4"/>
          <p:cNvSpPr txBox="1"/>
          <p:nvPr/>
        </p:nvSpPr>
        <p:spPr>
          <a:xfrm>
            <a:off x="1311275" y="4265613"/>
            <a:ext cx="7145338" cy="276225"/>
          </a:xfrm>
          <a:prstGeom prst="rect">
            <a:avLst/>
          </a:prstGeom>
          <a:noFill/>
          <a:ln w="9525">
            <a:noFill/>
          </a:ln>
        </p:spPr>
        <p:txBody>
          <a:bodyPr wrap="square" anchor="t" anchorCtr="0">
            <a:spAutoFit/>
          </a:bodyPr>
          <a:p>
            <a:r>
              <a:rPr lang="en-US" altLang="zh-CN" sz="1200" b="1">
                <a:latin typeface="Times New Roman" panose="02020603050405020304" pitchFamily="18" charset="0"/>
              </a:rPr>
              <a:t>A list of 30 Keywords in C++ Language which are not available in C language are given below.</a:t>
            </a:r>
            <a:endParaRPr lang="en-US" altLang="zh-CN" sz="1200" b="1">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82675"/>
            <a:ext cx="8072438" cy="5786438"/>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An operator is simply a symbol that is used to perform operations. There can be many types of operations like arithmetic, logical, bitwise etc.</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There are following types of operators to perform different types of operations in C language.</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Basic Operators in C:</a:t>
            </a:r>
            <a:endParaRPr lang="en-US" altLang="zh-CN" b="1" noProof="1" dirty="0">
              <a:latin typeface="Times New Roman" panose="02020603050405020304" pitchFamily="18" charset="0"/>
            </a:endParaRPr>
          </a:p>
          <a:p>
            <a:pPr marL="342900" indent="-342900" algn="just">
              <a:spcBef>
                <a:spcPct val="20000"/>
              </a:spcBef>
              <a:buFont typeface="+mj-lt"/>
              <a:buAutoNum type="arabicPeriod"/>
            </a:pPr>
            <a:r>
              <a:rPr lang="en-US" altLang="zh-CN" noProof="1" dirty="0">
                <a:latin typeface="Times New Roman" panose="02020603050405020304" pitchFamily="18" charset="0"/>
                <a:ea typeface="+mn-ea"/>
                <a:cs typeface="+mn-cs"/>
              </a:rPr>
              <a:t>Arithmetic Operators ,2. Relational Operators, 3. Logical Operators</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rPr>
              <a:t>4. Bitwise Operators, 5. Assignment Operator, 6.Unary operator</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rPr>
              <a:t>7. Ternary or Conditional Operator, 8.Comma</a:t>
            </a:r>
            <a:endParaRPr lang="en-US" altLang="zh-CN" noProof="1" dirty="0">
              <a:latin typeface="Times New Roman" panose="02020603050405020304" pitchFamily="18" charset="0"/>
              <a:ea typeface="+mn-ea"/>
              <a:cs typeface="+mn-cs"/>
            </a:endParaRPr>
          </a:p>
          <a:p>
            <a:pPr algn="just">
              <a:spcBef>
                <a:spcPct val="20000"/>
              </a:spcBef>
              <a:buFont typeface="+mj-lt"/>
            </a:pPr>
            <a:r>
              <a:rPr lang="en-US" altLang="zh-CN" b="1" noProof="1" dirty="0">
                <a:latin typeface="Times New Roman" panose="02020603050405020304" pitchFamily="18" charset="0"/>
                <a:ea typeface="+mn-ea"/>
                <a:cs typeface="+mn-cs"/>
              </a:rPr>
              <a:t>Operators in C++:</a:t>
            </a:r>
            <a:endParaRPr lang="en-US" altLang="zh-CN" sz="1600" noProof="1" dirty="0">
              <a:latin typeface="Times New Roman" panose="02020603050405020304" pitchFamily="18" charset="0"/>
            </a:endParaRPr>
          </a:p>
          <a:p>
            <a:pPr algn="just">
              <a:spcBef>
                <a:spcPct val="20000"/>
              </a:spcBef>
              <a:buFont typeface="+mj-lt"/>
            </a:pPr>
            <a:r>
              <a:rPr lang="en-US" altLang="zh-CN" sz="1600" noProof="1" dirty="0">
                <a:latin typeface="Times New Roman" panose="02020603050405020304" pitchFamily="18" charset="0"/>
                <a:ea typeface="+mn-ea"/>
                <a:cs typeface="+mn-cs"/>
              </a:rPr>
              <a:t>::    	Scope Resolution Operator</a:t>
            </a:r>
            <a:endParaRPr lang="en-US" altLang="zh-CN" sz="1600" noProof="1" dirty="0">
              <a:latin typeface="Times New Roman" panose="02020603050405020304" pitchFamily="18" charset="0"/>
            </a:endParaRPr>
          </a:p>
          <a:p>
            <a:pPr algn="just">
              <a:spcBef>
                <a:spcPct val="20000"/>
              </a:spcBef>
              <a:buFont typeface="+mj-lt"/>
            </a:pPr>
            <a:r>
              <a:rPr lang="en-US" altLang="zh-CN" sz="1600" noProof="1" dirty="0">
                <a:latin typeface="Times New Roman" panose="02020603050405020304" pitchFamily="18" charset="0"/>
                <a:ea typeface="+mn-ea"/>
                <a:cs typeface="+mn-cs"/>
              </a:rPr>
              <a:t>::* 	Pointer-to-member declaration</a:t>
            </a:r>
            <a:endParaRPr lang="en-US" altLang="zh-CN" sz="1600" noProof="1" dirty="0">
              <a:latin typeface="Times New Roman" panose="02020603050405020304" pitchFamily="18" charset="0"/>
            </a:endParaRPr>
          </a:p>
          <a:p>
            <a:pPr algn="just">
              <a:spcBef>
                <a:spcPct val="20000"/>
              </a:spcBef>
              <a:buFont typeface="+mj-lt"/>
            </a:pPr>
            <a:r>
              <a:rPr lang="en-US" altLang="zh-CN" sz="1600" noProof="1" dirty="0">
                <a:latin typeface="Times New Roman" panose="02020603050405020304" pitchFamily="18" charset="0"/>
                <a:ea typeface="+mn-ea"/>
                <a:cs typeface="+mn-cs"/>
              </a:rPr>
              <a:t>-&gt;* 	Pointer -to-member operator</a:t>
            </a:r>
            <a:endParaRPr lang="en-US" altLang="zh-CN" sz="1600" noProof="1" dirty="0">
              <a:latin typeface="Times New Roman" panose="02020603050405020304" pitchFamily="18" charset="0"/>
            </a:endParaRPr>
          </a:p>
          <a:p>
            <a:pPr algn="just">
              <a:spcBef>
                <a:spcPct val="20000"/>
              </a:spcBef>
              <a:buFont typeface="+mj-lt"/>
            </a:pPr>
            <a:r>
              <a:rPr lang="en-US" altLang="zh-CN" sz="1600" noProof="1" dirty="0">
                <a:latin typeface="Times New Roman" panose="02020603050405020304" pitchFamily="18" charset="0"/>
                <a:ea typeface="+mn-ea"/>
                <a:cs typeface="+mn-cs"/>
              </a:rPr>
              <a:t>.*	</a:t>
            </a:r>
            <a:r>
              <a:rPr lang="en-US" altLang="zh-CN" sz="1600" noProof="1" dirty="0">
                <a:latin typeface="Times New Roman" panose="02020603050405020304" pitchFamily="18" charset="0"/>
                <a:ea typeface="+mn-ea"/>
                <a:cs typeface="+mn-cs"/>
                <a:sym typeface="+mn-ea"/>
              </a:rPr>
              <a:t>Pointer -to-member operator</a:t>
            </a:r>
            <a:endParaRPr lang="en-US" altLang="zh-CN" sz="1600" noProof="1" dirty="0">
              <a:latin typeface="Times New Roman" panose="02020603050405020304" pitchFamily="18" charset="0"/>
              <a:sym typeface="+mn-ea"/>
            </a:endParaRPr>
          </a:p>
          <a:p>
            <a:pPr algn="just">
              <a:spcBef>
                <a:spcPct val="20000"/>
              </a:spcBef>
              <a:buFont typeface="+mj-lt"/>
            </a:pPr>
            <a:r>
              <a:rPr lang="en-US" altLang="zh-CN" sz="1600" noProof="1" dirty="0">
                <a:latin typeface="Times New Roman" panose="02020603050405020304" pitchFamily="18" charset="0"/>
                <a:ea typeface="+mn-ea"/>
                <a:cs typeface="+mn-cs"/>
                <a:sym typeface="+mn-ea"/>
              </a:rPr>
              <a:t>delete	memory release operator</a:t>
            </a:r>
            <a:endParaRPr lang="en-US" altLang="zh-CN" sz="1600" noProof="1" dirty="0">
              <a:latin typeface="Times New Roman" panose="02020603050405020304" pitchFamily="18" charset="0"/>
              <a:sym typeface="+mn-ea"/>
            </a:endParaRPr>
          </a:p>
          <a:p>
            <a:pPr algn="just">
              <a:spcBef>
                <a:spcPct val="20000"/>
              </a:spcBef>
              <a:buFont typeface="+mj-lt"/>
            </a:pPr>
            <a:r>
              <a:rPr lang="en-US" altLang="zh-CN" sz="1600" noProof="1" dirty="0">
                <a:latin typeface="Times New Roman" panose="02020603050405020304" pitchFamily="18" charset="0"/>
                <a:ea typeface="+mn-ea"/>
                <a:cs typeface="+mn-cs"/>
                <a:sym typeface="+mn-ea"/>
              </a:rPr>
              <a:t>new 	memory allocation operator</a:t>
            </a:r>
            <a:endParaRPr lang="en-US" altLang="zh-CN" sz="1600" noProof="1" dirty="0">
              <a:latin typeface="Times New Roman" panose="02020603050405020304" pitchFamily="18" charset="0"/>
              <a:sym typeface="+mn-ea"/>
            </a:endParaRPr>
          </a:p>
          <a:p>
            <a:pPr algn="just">
              <a:spcBef>
                <a:spcPct val="20000"/>
              </a:spcBef>
              <a:buFont typeface="+mj-lt"/>
            </a:pPr>
            <a:r>
              <a:rPr lang="en-US" altLang="zh-CN" sz="1600" noProof="1" dirty="0">
                <a:latin typeface="Times New Roman" panose="02020603050405020304" pitchFamily="18" charset="0"/>
                <a:ea typeface="+mn-ea"/>
                <a:cs typeface="+mn-cs"/>
                <a:sym typeface="+mn-ea"/>
              </a:rPr>
              <a:t>endle	Line feed operator</a:t>
            </a:r>
            <a:endParaRPr lang="en-US" altLang="zh-CN" sz="1600" noProof="1" dirty="0">
              <a:latin typeface="Times New Roman" panose="02020603050405020304" pitchFamily="18" charset="0"/>
              <a:sym typeface="+mn-ea"/>
            </a:endParaRPr>
          </a:p>
          <a:p>
            <a:pPr algn="just">
              <a:spcBef>
                <a:spcPct val="20000"/>
              </a:spcBef>
              <a:buFont typeface="+mj-lt"/>
            </a:pPr>
            <a:r>
              <a:rPr lang="en-US" altLang="zh-CN" sz="1600" noProof="1" dirty="0">
                <a:latin typeface="Times New Roman" panose="02020603050405020304" pitchFamily="18" charset="0"/>
                <a:ea typeface="+mn-ea"/>
                <a:cs typeface="+mn-cs"/>
                <a:sym typeface="+mn-ea"/>
              </a:rPr>
              <a:t>setw	Field width operator</a:t>
            </a:r>
            <a:endParaRPr lang="en-US" altLang="zh-CN" sz="1600" noProof="1" dirty="0">
              <a:latin typeface="Times New Roman" panose="02020603050405020304" pitchFamily="18" charset="0"/>
            </a:endParaRPr>
          </a:p>
          <a:p>
            <a:pPr algn="just">
              <a:spcBef>
                <a:spcPct val="20000"/>
              </a:spcBef>
              <a:buFont typeface="+mj-lt"/>
            </a:pPr>
            <a:endParaRPr lang="en-US" altLang="zh-CN" b="1" noProof="1" dirty="0">
              <a:latin typeface="Times New Roman" panose="02020603050405020304" pitchFamily="18" charset="0"/>
            </a:endParaRPr>
          </a:p>
          <a:p>
            <a:pPr algn="just">
              <a:spcBef>
                <a:spcPct val="20000"/>
              </a:spcBef>
              <a:buFont typeface="+mj-lt"/>
            </a:pPr>
            <a:endParaRPr lang="en-US" altLang="zh-CN" b="1" noProof="1"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457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458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458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Operators</a:t>
            </a:r>
            <a:endParaRPr lang="en-US" altLang="zh-CN" sz="3600" b="1"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857250" y="1082675"/>
            <a:ext cx="8072438" cy="5786438"/>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T</a:t>
            </a:r>
            <a:r>
              <a:rPr lang="en-US" altLang="zh-CN" sz="1400" dirty="0">
                <a:latin typeface="Times New Roman" panose="02020603050405020304" pitchFamily="18" charset="0"/>
              </a:rPr>
              <a:t>he precedence of operator species that which operator will be evaluated first and next. The associativity specifies the operators direction to be evaluated, it may be left to right or right to left</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560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560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Precedence of Operators in C++</a:t>
            </a:r>
            <a:endParaRPr lang="en-US" altLang="zh-CN" sz="3600" b="1" dirty="0">
              <a:latin typeface="Times New Roman" panose="02020603050405020304" pitchFamily="18" charset="0"/>
            </a:endParaRPr>
          </a:p>
        </p:txBody>
      </p:sp>
      <p:sp>
        <p:nvSpPr>
          <p:cNvPr id="25608" name="Text Box 99"/>
          <p:cNvSpPr txBox="1"/>
          <p:nvPr/>
        </p:nvSpPr>
        <p:spPr>
          <a:xfrm>
            <a:off x="1987550" y="4829175"/>
            <a:ext cx="5080000" cy="368300"/>
          </a:xfrm>
          <a:prstGeom prst="rect">
            <a:avLst/>
          </a:prstGeom>
          <a:noFill/>
          <a:ln w="9525">
            <a:noFill/>
          </a:ln>
        </p:spPr>
        <p:txBody>
          <a:bodyPr anchor="t" anchorCtr="0">
            <a:spAutoFit/>
          </a:bodyPr>
          <a:p>
            <a:r>
              <a:rPr lang="en-US" altLang="zh-CN">
                <a:latin typeface="Calibri" panose="020F0502020204030204" charset="0"/>
                <a:ea typeface="SimSun" panose="02010600030101010101" pitchFamily="2" charset="-122"/>
              </a:rPr>
              <a:t> </a:t>
            </a:r>
            <a:endParaRPr lang="en-US" altLang="zh-CN">
              <a:latin typeface="Arial" panose="020B0604020202020204" pitchFamily="34" charset="0"/>
            </a:endParaRPr>
          </a:p>
        </p:txBody>
      </p:sp>
      <p:pic>
        <p:nvPicPr>
          <p:cNvPr id="25609" name="Content Placeholder 2" descr="New Doc 2019-07-13 13.41.22"/>
          <p:cNvPicPr>
            <a:picLocks noGrp="1" noChangeAspect="1"/>
          </p:cNvPicPr>
          <p:nvPr>
            <p:ph idx="1"/>
          </p:nvPr>
        </p:nvPicPr>
        <p:blipFill>
          <a:blip r:embed="rId3"/>
          <a:stretch>
            <a:fillRect/>
          </a:stretch>
        </p:blipFill>
        <p:spPr>
          <a:xfrm>
            <a:off x="800100" y="1920875"/>
            <a:ext cx="7594600" cy="434498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Content Placeholder 2"/>
          <p:cNvSpPr txBox="1"/>
          <p:nvPr/>
        </p:nvSpPr>
        <p:spPr>
          <a:xfrm>
            <a:off x="857250" y="1082675"/>
            <a:ext cx="8072438" cy="5786438"/>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In C++, scope resolution operator is ::. It is used for following purposes.</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b="1" dirty="0">
                <a:latin typeface="Times New Roman" panose="02020603050405020304" pitchFamily="18" charset="0"/>
              </a:rPr>
              <a:t>1) To access a global variable when there is a local variable with same name:</a:t>
            </a: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 program to show that we can access a global variable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using scope resolution operator :: when there is a local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variable with same name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#include&lt;iostream&gt;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using namespace std;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int x;  // Global x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int main()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int x = 10; // Local x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cout &lt;&lt; "Value of global x is " &lt;&lt; ::x;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cout &lt;&lt; "\nValue of local x is " &lt;&lt; x;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return 0;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dirty="0">
                <a:solidFill>
                  <a:srgbClr val="00B050"/>
                </a:solidFill>
                <a:latin typeface="Times New Roman" panose="02020603050405020304" pitchFamily="18" charset="0"/>
              </a:rPr>
              <a:t>} </a:t>
            </a:r>
            <a:endParaRPr lang="en-US" altLang="zh-CN" dirty="0">
              <a:solidFill>
                <a:srgbClr val="00B050"/>
              </a:solidFill>
              <a:latin typeface="Times New Roman" panose="02020603050405020304" pitchFamily="18" charset="0"/>
            </a:endParaRPr>
          </a:p>
          <a:p>
            <a:pPr algn="just">
              <a:spcBef>
                <a:spcPct val="20000"/>
              </a:spcBef>
              <a:buFont typeface="Calibri" panose="020F0502020204030204" charset="0"/>
            </a:pPr>
            <a:r>
              <a:rPr lang="en-US" altLang="zh-CN" b="1" dirty="0">
                <a:solidFill>
                  <a:srgbClr val="FF0000"/>
                </a:solidFill>
                <a:latin typeface="Times New Roman" panose="02020603050405020304" pitchFamily="18" charset="0"/>
              </a:rPr>
              <a:t>O/P:</a:t>
            </a:r>
            <a:r>
              <a:rPr lang="en-US" altLang="zh-CN" dirty="0">
                <a:solidFill>
                  <a:srgbClr val="00B050"/>
                </a:solidFill>
                <a:latin typeface="Times New Roman" panose="02020603050405020304" pitchFamily="18" charset="0"/>
              </a:rPr>
              <a:t> </a:t>
            </a:r>
            <a:r>
              <a:rPr lang="en-US" altLang="zh-CN" dirty="0">
                <a:latin typeface="Times New Roman" panose="02020603050405020304" pitchFamily="18" charset="0"/>
              </a:rPr>
              <a:t>Value of global x is 0   ,    Value of local x is 10</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662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663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6631"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Scope Resolution Operator (::)</a:t>
            </a:r>
            <a:endParaRPr lang="en-US" altLang="zh-CN" sz="3600" b="1" dirty="0">
              <a:latin typeface="Times New Roman" panose="02020603050405020304" pitchFamily="18" charset="0"/>
            </a:endParaRPr>
          </a:p>
        </p:txBody>
      </p:sp>
      <mc:AlternateContent xmlns:mc="http://schemas.openxmlformats.org/markup-compatibility/2006" xmlns:p14="http://schemas.microsoft.com/office/powerpoint/2010/main">
        <mc:Choice Requires="p14">
          <p:contentPart r:id="rId3" p14:bwMode="auto">
            <p14:nvContentPartPr>
              <p14:cNvPr id="10" name="Ink 9"/>
              <p14:cNvContentPartPr/>
              <p14:nvPr/>
            </p14:nvContentPartPr>
            <p14:xfrm>
              <a:off x="1536700" y="3676650"/>
              <a:ext cx="12700" cy="360"/>
            </p14:xfrm>
          </p:contentPart>
        </mc:Choice>
        <mc:Fallback xmlns="">
          <p:pic>
            <p:nvPicPr>
              <p:cNvPr id="10" name="Ink 9"/>
            </p:nvPicPr>
            <p:blipFill>
              <a:blip r:embed="rId4"/>
            </p:blipFill>
            <p:spPr>
              <a:xfrm>
                <a:off x="1536700" y="3676650"/>
                <a:ext cx="1270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Content Placeholder 2"/>
          <p:cNvSpPr txBox="1"/>
          <p:nvPr/>
        </p:nvSpPr>
        <p:spPr>
          <a:xfrm>
            <a:off x="785813" y="1214438"/>
            <a:ext cx="7858125" cy="4525963"/>
          </a:xfrm>
          <a:prstGeom prst="rect">
            <a:avLst/>
          </a:prstGeom>
          <a:noFill/>
          <a:ln w="9525">
            <a:noFill/>
          </a:ln>
        </p:spPr>
        <p:txBody>
          <a:bodyPr anchor="t"/>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C++ programming language was developed in 1980 by Bjarne Stroustrup at bell laboratories of AT&amp;T (American Telephone &amp; Telegraph), located in U.S.A.</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Bjarne Stroustrup is known as the founder of C++ language</a:t>
            </a:r>
            <a:endParaRPr lang="en-US" altLang="en-IN" sz="1600" noProof="1" dirty="0">
              <a:latin typeface="Times New Roman" panose="02020603050405020304" pitchFamily="18" charset="0"/>
            </a:endParaRPr>
          </a:p>
          <a:p>
            <a:pPr algn="just">
              <a:spcBef>
                <a:spcPct val="20000"/>
              </a:spcBef>
              <a:buFont typeface="Wingdings" panose="05000000000000000000" pitchFamily="2" charset="2"/>
            </a:pP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 C++ runs on a variety of platforms, such as Windows, Mac OS, and the various versions of UNIX. </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C++ is a general purpose, case-sensitive, free-form programming language that supports object-oriented, procedural and generic programming.</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It was develop for adding a feature of OOP (Object Oriented Programming) in C without significantly changing the C component</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C++ is an object-oriented programming language. It is an extension to C programming.</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It is combination of Simula67 + C.</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ea typeface="+mn-ea"/>
                <a:cs typeface="+mn-cs"/>
              </a:rPr>
              <a:t>C++ programming is "relative" (called a superset) of C, it means any valid C program is also a valid C++ program.</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US" altLang="en-IN" sz="1600" noProof="1" dirty="0">
              <a:latin typeface="Times New Roman" panose="02020603050405020304" pitchFamily="18" charset="0"/>
            </a:endParaRPr>
          </a:p>
        </p:txBody>
      </p:sp>
      <p:pic>
        <p:nvPicPr>
          <p:cNvPr id="81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81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819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C++ History</a:t>
            </a:r>
            <a:endParaRPr lang="en-US" altLang="zh-CN" sz="3600" b="1" baseline="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sz="4000" b="1" dirty="0" smtClean="0">
                <a:solidFill>
                  <a:schemeClr val="tx1"/>
                </a:solidFill>
                <a:latin typeface="Cambria" panose="02040503050406030204" pitchFamily="18" charset="0"/>
              </a:rPr>
              <a:t>Scope Resolution operator cont…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074028" y="260985"/>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7" name="TextBox 6"/>
          <p:cNvSpPr txBox="1"/>
          <p:nvPr/>
        </p:nvSpPr>
        <p:spPr>
          <a:xfrm>
            <a:off x="85064" y="1555899"/>
            <a:ext cx="8830336" cy="400110"/>
          </a:xfrm>
          <a:prstGeom prst="rect">
            <a:avLst/>
          </a:prstGeom>
          <a:solidFill>
            <a:schemeClr val="accent2"/>
          </a:solidFill>
        </p:spPr>
        <p:txBody>
          <a:bodyPr wrap="square" rtlCol="0">
            <a:spAutoFit/>
          </a:bodyPr>
          <a:lstStyle/>
          <a:p>
            <a:r>
              <a:rPr lang="en-US" sz="2000" i="1" dirty="0" smtClean="0">
                <a:solidFill>
                  <a:schemeClr val="bg1"/>
                </a:solidFill>
                <a:latin typeface="+mn-lt"/>
              </a:rPr>
              <a:t>2. To define a function outside a class.</a:t>
            </a:r>
            <a:endParaRPr lang="en-US" sz="2000" i="1" dirty="0" smtClean="0">
              <a:solidFill>
                <a:schemeClr val="bg1"/>
              </a:solidFill>
              <a:latin typeface="+mn-lt"/>
            </a:endParaRPr>
          </a:p>
        </p:txBody>
      </p:sp>
      <p:sp>
        <p:nvSpPr>
          <p:cNvPr id="8" name="TextBox 7"/>
          <p:cNvSpPr txBox="1"/>
          <p:nvPr/>
        </p:nvSpPr>
        <p:spPr>
          <a:xfrm>
            <a:off x="31899" y="1985125"/>
            <a:ext cx="8970334" cy="3170099"/>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#include&lt;iostream&gt; </a:t>
            </a:r>
            <a:endParaRPr lang="en-US" sz="2000" dirty="0" smtClean="0">
              <a:latin typeface="Cambria" panose="02040503050406030204" pitchFamily="18" charset="0"/>
            </a:endParaRPr>
          </a:p>
          <a:p>
            <a:pPr algn="just"/>
            <a:r>
              <a:rPr lang="en-US" sz="2000" dirty="0" smtClean="0">
                <a:latin typeface="Cambria" panose="02040503050406030204" pitchFamily="18" charset="0"/>
              </a:rPr>
              <a:t>using namespace std;</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endParaRPr lang="en-US" sz="2000" dirty="0" smtClean="0">
              <a:latin typeface="Cambria" panose="02040503050406030204" pitchFamily="18" charset="0"/>
            </a:endParaRPr>
          </a:p>
          <a:p>
            <a:pPr algn="just"/>
            <a:r>
              <a:rPr lang="en-US" sz="2000" dirty="0" smtClean="0">
                <a:latin typeface="Cambria" panose="02040503050406030204" pitchFamily="18" charset="0"/>
              </a:rPr>
              <a:t>class A </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public: </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endParaRPr lang="en-US" sz="2000" dirty="0" smtClean="0">
              <a:latin typeface="Cambria" panose="02040503050406030204" pitchFamily="18" charset="0"/>
            </a:endParaRPr>
          </a:p>
          <a:p>
            <a:pPr algn="just"/>
            <a:r>
              <a:rPr lang="en-US" sz="2000" dirty="0" smtClean="0">
                <a:latin typeface="Cambria" panose="02040503050406030204" pitchFamily="18" charset="0"/>
              </a:rPr>
              <a:t>   // Only declaration</a:t>
            </a:r>
            <a:endParaRPr lang="en-US" sz="2000" dirty="0" smtClean="0">
              <a:latin typeface="Cambria" panose="02040503050406030204" pitchFamily="18" charset="0"/>
            </a:endParaRPr>
          </a:p>
          <a:p>
            <a:pPr algn="just"/>
            <a:r>
              <a:rPr lang="en-US" sz="2000" dirty="0" smtClean="0">
                <a:latin typeface="Cambria" panose="02040503050406030204" pitchFamily="18" charset="0"/>
              </a:rPr>
              <a:t>   void fun();</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p:txBody>
      </p:sp>
      <p:sp>
        <p:nvSpPr>
          <p:cNvPr id="9" name="TextBox 8"/>
          <p:cNvSpPr txBox="1"/>
          <p:nvPr/>
        </p:nvSpPr>
        <p:spPr>
          <a:xfrm>
            <a:off x="3810000" y="2362200"/>
            <a:ext cx="4953000" cy="3785652"/>
          </a:xfrm>
          <a:prstGeom prst="rect">
            <a:avLst/>
          </a:prstGeom>
          <a:noFill/>
          <a:ln w="12700">
            <a:noFill/>
            <a:prstDash val="sysDash"/>
          </a:ln>
        </p:spPr>
        <p:txBody>
          <a:bodyPr wrap="square" rtlCol="0">
            <a:spAutoFit/>
          </a:bodyPr>
          <a:lstStyle/>
          <a:p>
            <a:pPr algn="just"/>
            <a:r>
              <a:rPr lang="en-US" sz="2000" dirty="0" smtClean="0">
                <a:latin typeface="Cambria" panose="02040503050406030204" pitchFamily="18" charset="0"/>
              </a:rPr>
              <a:t>// Definition outside class using ::</a:t>
            </a:r>
            <a:endParaRPr lang="en-US" sz="2000" dirty="0" smtClean="0">
              <a:latin typeface="Cambria" panose="02040503050406030204" pitchFamily="18" charset="0"/>
            </a:endParaRPr>
          </a:p>
          <a:p>
            <a:pPr algn="just"/>
            <a:r>
              <a:rPr lang="en-US" sz="2000" dirty="0" smtClean="0">
                <a:latin typeface="Cambria" panose="02040503050406030204" pitchFamily="18" charset="0"/>
              </a:rPr>
              <a:t>void A::fun()</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r>
              <a:rPr lang="en-US" sz="2000" dirty="0" err="1" smtClean="0">
                <a:latin typeface="Cambria" panose="02040503050406030204" pitchFamily="18" charset="0"/>
              </a:rPr>
              <a:t>cout</a:t>
            </a:r>
            <a:r>
              <a:rPr lang="en-US" sz="2000" dirty="0" smtClean="0">
                <a:latin typeface="Cambria" panose="02040503050406030204" pitchFamily="18" charset="0"/>
              </a:rPr>
              <a:t> &lt;&lt; "fun() called";</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 </a:t>
            </a:r>
            <a:endParaRPr lang="en-US" sz="2000" dirty="0" smtClean="0">
              <a:latin typeface="Cambria" panose="02040503050406030204" pitchFamily="18" charset="0"/>
            </a:endParaRPr>
          </a:p>
          <a:p>
            <a:pPr algn="just"/>
            <a:r>
              <a:rPr lang="en-US" sz="2000" dirty="0" smtClean="0">
                <a:latin typeface="Cambria" panose="02040503050406030204" pitchFamily="18" charset="0"/>
              </a:rPr>
              <a:t>int main()</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   A </a:t>
            </a:r>
            <a:r>
              <a:rPr lang="en-US" sz="2000" dirty="0" err="1" smtClean="0">
                <a:latin typeface="Cambria" panose="02040503050406030204" pitchFamily="18" charset="0"/>
              </a:rPr>
              <a:t>a</a:t>
            </a:r>
            <a:r>
              <a:rPr lang="en-US" sz="2000" dirty="0" smtClean="0">
                <a:latin typeface="Cambria" panose="02040503050406030204" pitchFamily="18" charset="0"/>
              </a:rPr>
              <a:t>;</a:t>
            </a:r>
            <a:endParaRPr lang="en-US" sz="2000" dirty="0" smtClean="0">
              <a:latin typeface="Cambria" panose="02040503050406030204" pitchFamily="18" charset="0"/>
            </a:endParaRPr>
          </a:p>
          <a:p>
            <a:pPr algn="just"/>
            <a:r>
              <a:rPr lang="en-US" sz="2000" dirty="0" smtClean="0">
                <a:latin typeface="Cambria" panose="02040503050406030204" pitchFamily="18" charset="0"/>
              </a:rPr>
              <a:t>   a.fun();</a:t>
            </a:r>
            <a:endParaRPr lang="en-US" sz="2000" dirty="0" smtClean="0">
              <a:latin typeface="Cambria" panose="02040503050406030204" pitchFamily="18" charset="0"/>
            </a:endParaRPr>
          </a:p>
          <a:p>
            <a:pPr algn="just"/>
            <a:r>
              <a:rPr lang="en-US" sz="2000" dirty="0" smtClean="0">
                <a:latin typeface="Cambria" panose="02040503050406030204" pitchFamily="18" charset="0"/>
              </a:rPr>
              <a:t>   return 0;</a:t>
            </a:r>
            <a:endParaRPr lang="en-US" sz="2000" dirty="0" smtClean="0">
              <a:latin typeface="Cambria" panose="02040503050406030204" pitchFamily="18" charset="0"/>
            </a:endParaRPr>
          </a:p>
          <a:p>
            <a:pPr algn="just"/>
            <a:r>
              <a:rPr lang="en-US" sz="2000" dirty="0" smtClean="0">
                <a:latin typeface="Cambria" panose="02040503050406030204" pitchFamily="18" charset="0"/>
              </a:rPr>
              <a:t>}</a:t>
            </a:r>
            <a:endParaRPr lang="en-US" sz="2000" dirty="0" smtClean="0">
              <a:latin typeface="Cambria" panose="02040503050406030204" pitchFamily="18" charset="0"/>
            </a:endParaRPr>
          </a:p>
        </p:txBody>
      </p:sp>
      <p:cxnSp>
        <p:nvCxnSpPr>
          <p:cNvPr id="11" name="Shape 10"/>
          <p:cNvCxnSpPr>
            <a:endCxn id="9" idx="0"/>
          </p:cNvCxnSpPr>
          <p:nvPr/>
        </p:nvCxnSpPr>
        <p:spPr>
          <a:xfrm flipV="1">
            <a:off x="304800" y="2362200"/>
            <a:ext cx="5981700" cy="2590800"/>
          </a:xfrm>
          <a:prstGeom prst="bentConnector4">
            <a:avLst>
              <a:gd name="adj1" fmla="val 47785"/>
              <a:gd name="adj2" fmla="val 108824"/>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8"/>
          <p:cNvSpPr txBox="1"/>
          <p:nvPr/>
        </p:nvSpPr>
        <p:spPr>
          <a:xfrm>
            <a:off x="1043623" y="1112838"/>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12700" y="111283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sz="4000" b="1" dirty="0" smtClean="0">
                <a:solidFill>
                  <a:schemeClr val="tx1"/>
                </a:solidFill>
                <a:latin typeface="Cambria" panose="02040503050406030204" pitchFamily="18" charset="0"/>
              </a:rPr>
              <a:t>Scope Resolution operator cont…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910833" y="188595"/>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7" name="TextBox 6"/>
          <p:cNvSpPr txBox="1"/>
          <p:nvPr/>
        </p:nvSpPr>
        <p:spPr>
          <a:xfrm>
            <a:off x="85064" y="1555899"/>
            <a:ext cx="8830336" cy="400110"/>
          </a:xfrm>
          <a:prstGeom prst="rect">
            <a:avLst/>
          </a:prstGeom>
          <a:solidFill>
            <a:schemeClr val="accent2"/>
          </a:solidFill>
        </p:spPr>
        <p:txBody>
          <a:bodyPr wrap="square" rtlCol="0">
            <a:spAutoFit/>
          </a:bodyPr>
          <a:lstStyle/>
          <a:p>
            <a:r>
              <a:rPr lang="en-US" sz="2000" i="1" dirty="0" smtClean="0">
                <a:solidFill>
                  <a:schemeClr val="bg1"/>
                </a:solidFill>
                <a:latin typeface="+mn-lt"/>
              </a:rPr>
              <a:t>3. To access a class’s static variables</a:t>
            </a:r>
            <a:endParaRPr lang="en-US" sz="2000" i="1" dirty="0" smtClean="0">
              <a:solidFill>
                <a:schemeClr val="bg1"/>
              </a:solidFill>
              <a:latin typeface="+mn-lt"/>
            </a:endParaRPr>
          </a:p>
        </p:txBody>
      </p:sp>
      <p:sp>
        <p:nvSpPr>
          <p:cNvPr id="8" name="TextBox 7"/>
          <p:cNvSpPr txBox="1"/>
          <p:nvPr/>
        </p:nvSpPr>
        <p:spPr>
          <a:xfrm>
            <a:off x="31899" y="1985125"/>
            <a:ext cx="8970334" cy="4031873"/>
          </a:xfrm>
          <a:prstGeom prst="rect">
            <a:avLst/>
          </a:prstGeom>
          <a:noFill/>
          <a:ln w="12700">
            <a:noFill/>
            <a:prstDash val="sysDash"/>
          </a:ln>
        </p:spPr>
        <p:txBody>
          <a:bodyPr wrap="square" rtlCol="0">
            <a:spAutoFit/>
          </a:bodyPr>
          <a:lstStyle/>
          <a:p>
            <a:pPr algn="just"/>
            <a:r>
              <a:rPr lang="en-US" sz="1600" dirty="0" smtClean="0">
                <a:latin typeface="Cambria" panose="02040503050406030204" pitchFamily="18" charset="0"/>
              </a:rPr>
              <a:t>class Test</a:t>
            </a:r>
            <a:endParaRPr lang="en-US" sz="1600" dirty="0" smtClean="0">
              <a:latin typeface="Cambria" panose="02040503050406030204" pitchFamily="18" charset="0"/>
            </a:endParaRPr>
          </a:p>
          <a:p>
            <a:pPr algn="just"/>
            <a:r>
              <a:rPr lang="en-US" sz="1600" dirty="0" smtClean="0">
                <a:latin typeface="Cambria" panose="02040503050406030204" pitchFamily="18" charset="0"/>
              </a:rPr>
              <a:t>{</a:t>
            </a:r>
            <a:endParaRPr lang="en-US" sz="1600" dirty="0" smtClean="0">
              <a:latin typeface="Cambria" panose="02040503050406030204" pitchFamily="18" charset="0"/>
            </a:endParaRPr>
          </a:p>
          <a:p>
            <a:pPr algn="just"/>
            <a:r>
              <a:rPr lang="en-US" sz="1600" dirty="0" smtClean="0">
                <a:latin typeface="Cambria" panose="02040503050406030204" pitchFamily="18" charset="0"/>
              </a:rPr>
              <a:t>    static int x;  </a:t>
            </a:r>
            <a:endParaRPr lang="en-US" sz="1600" dirty="0" smtClean="0">
              <a:latin typeface="Cambria" panose="02040503050406030204" pitchFamily="18" charset="0"/>
            </a:endParaRPr>
          </a:p>
          <a:p>
            <a:pPr algn="just"/>
            <a:r>
              <a:rPr lang="en-US" sz="1600" dirty="0" smtClean="0">
                <a:latin typeface="Cambria" panose="02040503050406030204" pitchFamily="18" charset="0"/>
              </a:rPr>
              <a:t>public:</a:t>
            </a:r>
            <a:endParaRPr lang="en-US" sz="1600" dirty="0" smtClean="0">
              <a:latin typeface="Cambria" panose="02040503050406030204" pitchFamily="18" charset="0"/>
            </a:endParaRPr>
          </a:p>
          <a:p>
            <a:pPr algn="just"/>
            <a:r>
              <a:rPr lang="en-US" sz="1600" dirty="0" smtClean="0">
                <a:latin typeface="Cambria" panose="02040503050406030204" pitchFamily="18" charset="0"/>
              </a:rPr>
              <a:t>    static int y;   </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endParaRPr lang="en-US" sz="1600" dirty="0" smtClean="0">
              <a:latin typeface="Cambria" panose="02040503050406030204" pitchFamily="18" charset="0"/>
            </a:endParaRPr>
          </a:p>
          <a:p>
            <a:pPr algn="just"/>
            <a:r>
              <a:rPr lang="en-US" sz="1600" dirty="0" smtClean="0">
                <a:latin typeface="Cambria" panose="02040503050406030204" pitchFamily="18" charset="0"/>
              </a:rPr>
              <a:t>    // Local parameter 'a' hides class member</a:t>
            </a:r>
            <a:endParaRPr lang="en-US" sz="1600" dirty="0" smtClean="0">
              <a:latin typeface="Cambria" panose="02040503050406030204" pitchFamily="18" charset="0"/>
            </a:endParaRPr>
          </a:p>
          <a:p>
            <a:pPr algn="just"/>
            <a:r>
              <a:rPr lang="en-US" sz="1600" dirty="0" smtClean="0">
                <a:latin typeface="Cambria" panose="02040503050406030204" pitchFamily="18" charset="0"/>
              </a:rPr>
              <a:t>    // 'a', but we can access it using ::</a:t>
            </a:r>
            <a:endParaRPr lang="en-US" sz="1600" dirty="0" smtClean="0">
              <a:latin typeface="Cambria" panose="02040503050406030204" pitchFamily="18" charset="0"/>
            </a:endParaRPr>
          </a:p>
          <a:p>
            <a:pPr algn="just"/>
            <a:r>
              <a:rPr lang="en-US" sz="1600" dirty="0" smtClean="0">
                <a:latin typeface="Cambria" panose="02040503050406030204" pitchFamily="18" charset="0"/>
              </a:rPr>
              <a:t>    void </a:t>
            </a:r>
            <a:r>
              <a:rPr lang="en-US" sz="1600" dirty="0" err="1" smtClean="0">
                <a:latin typeface="Cambria" panose="02040503050406030204" pitchFamily="18" charset="0"/>
              </a:rPr>
              <a:t>func</a:t>
            </a:r>
            <a:r>
              <a:rPr lang="en-US" sz="1600" dirty="0" smtClean="0">
                <a:latin typeface="Cambria" panose="02040503050406030204" pitchFamily="18" charset="0"/>
              </a:rPr>
              <a:t>(int x)  </a:t>
            </a:r>
            <a:endParaRPr lang="en-US" sz="1600" dirty="0" smtClean="0">
              <a:latin typeface="Cambria" panose="02040503050406030204" pitchFamily="18" charset="0"/>
            </a:endParaRPr>
          </a:p>
          <a:p>
            <a:pPr algn="just"/>
            <a:r>
              <a:rPr lang="en-US" sz="1600" dirty="0" smtClean="0">
                <a:latin typeface="Cambria" panose="02040503050406030204" pitchFamily="18" charset="0"/>
              </a:rPr>
              <a:t>    { </a:t>
            </a:r>
            <a:endParaRPr lang="en-US" sz="1600" dirty="0" smtClean="0">
              <a:latin typeface="Cambria" panose="02040503050406030204" pitchFamily="18" charset="0"/>
            </a:endParaRPr>
          </a:p>
          <a:p>
            <a:pPr algn="just"/>
            <a:r>
              <a:rPr lang="en-US" sz="1600" dirty="0" smtClean="0">
                <a:latin typeface="Cambria" panose="02040503050406030204" pitchFamily="18" charset="0"/>
              </a:rPr>
              <a:t>       // We can access class's static variable</a:t>
            </a:r>
            <a:endParaRPr lang="en-US" sz="1600" dirty="0" smtClean="0">
              <a:latin typeface="Cambria" panose="02040503050406030204" pitchFamily="18" charset="0"/>
            </a:endParaRPr>
          </a:p>
          <a:p>
            <a:pPr algn="just"/>
            <a:r>
              <a:rPr lang="en-US" sz="1600" dirty="0" smtClean="0">
                <a:latin typeface="Cambria" panose="02040503050406030204" pitchFamily="18" charset="0"/>
              </a:rPr>
              <a:t>       // even if there is a local variable</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r>
              <a:rPr lang="en-US" sz="1600" dirty="0" err="1" smtClean="0">
                <a:latin typeface="Cambria" panose="02040503050406030204" pitchFamily="18" charset="0"/>
              </a:rPr>
              <a:t>cout</a:t>
            </a:r>
            <a:r>
              <a:rPr lang="en-US" sz="1600" dirty="0" smtClean="0">
                <a:latin typeface="Cambria" panose="02040503050406030204" pitchFamily="18" charset="0"/>
              </a:rPr>
              <a:t> &lt;&lt; "Value of static x is " &lt;&lt; </a:t>
            </a:r>
            <a:r>
              <a:rPr lang="en-US" sz="1600" b="1" dirty="0" smtClean="0">
                <a:solidFill>
                  <a:srgbClr val="C00000"/>
                </a:solidFill>
                <a:latin typeface="Cambria" panose="02040503050406030204" pitchFamily="18" charset="0"/>
              </a:rPr>
              <a:t>Test::x</a:t>
            </a:r>
            <a:r>
              <a:rPr lang="en-US" sz="1600" dirty="0" smtClean="0">
                <a:latin typeface="Cambria" panose="02040503050406030204" pitchFamily="18" charset="0"/>
              </a:rPr>
              <a:t>;</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r>
              <a:rPr lang="en-US" sz="1600" dirty="0" err="1" smtClean="0">
                <a:latin typeface="Cambria" panose="02040503050406030204" pitchFamily="18" charset="0"/>
              </a:rPr>
              <a:t>cout</a:t>
            </a:r>
            <a:r>
              <a:rPr lang="en-US" sz="1600" dirty="0" smtClean="0">
                <a:latin typeface="Cambria" panose="02040503050406030204" pitchFamily="18" charset="0"/>
              </a:rPr>
              <a:t> &lt;&lt; "\</a:t>
            </a:r>
            <a:r>
              <a:rPr lang="en-US" sz="1600" dirty="0" err="1" smtClean="0">
                <a:latin typeface="Cambria" panose="02040503050406030204" pitchFamily="18" charset="0"/>
              </a:rPr>
              <a:t>nValue</a:t>
            </a:r>
            <a:r>
              <a:rPr lang="en-US" sz="1600" dirty="0" smtClean="0">
                <a:latin typeface="Cambria" panose="02040503050406030204" pitchFamily="18" charset="0"/>
              </a:rPr>
              <a:t> of local x is " &lt;&lt; x;  </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endParaRPr lang="en-US" sz="1600" dirty="0" smtClean="0">
              <a:latin typeface="Cambria" panose="02040503050406030204" pitchFamily="18" charset="0"/>
            </a:endParaRPr>
          </a:p>
          <a:p>
            <a:pPr algn="just"/>
            <a:r>
              <a:rPr lang="en-US" sz="1600" dirty="0" smtClean="0">
                <a:latin typeface="Cambria" panose="02040503050406030204" pitchFamily="18" charset="0"/>
              </a:rPr>
              <a:t>};</a:t>
            </a:r>
            <a:endParaRPr lang="en-US" sz="1600" dirty="0" smtClean="0">
              <a:latin typeface="Cambria" panose="02040503050406030204" pitchFamily="18" charset="0"/>
            </a:endParaRPr>
          </a:p>
        </p:txBody>
      </p:sp>
      <p:sp>
        <p:nvSpPr>
          <p:cNvPr id="9" name="TextBox 8"/>
          <p:cNvSpPr txBox="1"/>
          <p:nvPr/>
        </p:nvSpPr>
        <p:spPr>
          <a:xfrm>
            <a:off x="4038600" y="2362200"/>
            <a:ext cx="4800600" cy="3785652"/>
          </a:xfrm>
          <a:prstGeom prst="rect">
            <a:avLst/>
          </a:prstGeom>
          <a:noFill/>
          <a:ln w="12700">
            <a:noFill/>
            <a:prstDash val="sysDash"/>
          </a:ln>
        </p:spPr>
        <p:txBody>
          <a:bodyPr wrap="square" rtlCol="0">
            <a:spAutoFit/>
          </a:bodyPr>
          <a:lstStyle/>
          <a:p>
            <a:pPr algn="just"/>
            <a:r>
              <a:rPr lang="en-US" sz="1600" dirty="0" smtClean="0">
                <a:latin typeface="Cambria" panose="02040503050406030204" pitchFamily="18" charset="0"/>
              </a:rPr>
              <a:t>// In C++, static members must be explicitly defined </a:t>
            </a:r>
            <a:endParaRPr lang="en-US" sz="1600" dirty="0" smtClean="0">
              <a:latin typeface="Cambria" panose="02040503050406030204" pitchFamily="18" charset="0"/>
            </a:endParaRPr>
          </a:p>
          <a:p>
            <a:pPr algn="just"/>
            <a:r>
              <a:rPr lang="en-US" sz="1600" dirty="0" smtClean="0">
                <a:latin typeface="Cambria" panose="02040503050406030204" pitchFamily="18" charset="0"/>
              </a:rPr>
              <a:t>// like below</a:t>
            </a:r>
            <a:endParaRPr lang="en-US" sz="1600" dirty="0" smtClean="0">
              <a:latin typeface="Cambria" panose="02040503050406030204" pitchFamily="18" charset="0"/>
            </a:endParaRPr>
          </a:p>
          <a:p>
            <a:pPr algn="just"/>
            <a:r>
              <a:rPr lang="en-US" sz="1600" dirty="0" smtClean="0">
                <a:latin typeface="Cambria" panose="02040503050406030204" pitchFamily="18" charset="0"/>
              </a:rPr>
              <a:t>int </a:t>
            </a:r>
            <a:r>
              <a:rPr lang="en-US" sz="1600" b="1" dirty="0" smtClean="0">
                <a:solidFill>
                  <a:srgbClr val="C00000"/>
                </a:solidFill>
                <a:latin typeface="Cambria" panose="02040503050406030204" pitchFamily="18" charset="0"/>
              </a:rPr>
              <a:t>Test::x </a:t>
            </a:r>
            <a:r>
              <a:rPr lang="en-US" sz="1600" dirty="0" smtClean="0">
                <a:latin typeface="Cambria" panose="02040503050406030204" pitchFamily="18" charset="0"/>
              </a:rPr>
              <a:t>= 1;</a:t>
            </a:r>
            <a:endParaRPr lang="en-US" sz="1600" dirty="0" smtClean="0">
              <a:latin typeface="Cambria" panose="02040503050406030204" pitchFamily="18" charset="0"/>
            </a:endParaRPr>
          </a:p>
          <a:p>
            <a:pPr algn="just"/>
            <a:r>
              <a:rPr lang="en-US" sz="1600" dirty="0" smtClean="0">
                <a:latin typeface="Cambria" panose="02040503050406030204" pitchFamily="18" charset="0"/>
              </a:rPr>
              <a:t>int </a:t>
            </a:r>
            <a:r>
              <a:rPr lang="en-US" sz="1600" b="1" dirty="0" smtClean="0">
                <a:solidFill>
                  <a:srgbClr val="C00000"/>
                </a:solidFill>
                <a:latin typeface="Cambria" panose="02040503050406030204" pitchFamily="18" charset="0"/>
              </a:rPr>
              <a:t>Test::y </a:t>
            </a:r>
            <a:r>
              <a:rPr lang="en-US" sz="1600" dirty="0" smtClean="0">
                <a:latin typeface="Cambria" panose="02040503050406030204" pitchFamily="18" charset="0"/>
              </a:rPr>
              <a:t>= 2;</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endParaRPr lang="en-US" sz="1600" dirty="0" smtClean="0">
              <a:latin typeface="Cambria" panose="02040503050406030204" pitchFamily="18" charset="0"/>
            </a:endParaRPr>
          </a:p>
          <a:p>
            <a:pPr algn="just"/>
            <a:r>
              <a:rPr lang="en-US" sz="1600" dirty="0" smtClean="0">
                <a:latin typeface="Cambria" panose="02040503050406030204" pitchFamily="18" charset="0"/>
              </a:rPr>
              <a:t>int main()</a:t>
            </a:r>
            <a:endParaRPr lang="en-US" sz="1600" dirty="0" smtClean="0">
              <a:latin typeface="Cambria" panose="02040503050406030204" pitchFamily="18" charset="0"/>
            </a:endParaRPr>
          </a:p>
          <a:p>
            <a:pPr algn="just"/>
            <a:r>
              <a:rPr lang="en-US" sz="1600" dirty="0" smtClean="0">
                <a:latin typeface="Cambria" panose="02040503050406030204" pitchFamily="18" charset="0"/>
              </a:rPr>
              <a:t>{</a:t>
            </a:r>
            <a:endParaRPr lang="en-US" sz="1600" dirty="0" smtClean="0">
              <a:latin typeface="Cambria" panose="02040503050406030204" pitchFamily="18" charset="0"/>
            </a:endParaRPr>
          </a:p>
          <a:p>
            <a:pPr algn="just"/>
            <a:r>
              <a:rPr lang="en-US" sz="1600" dirty="0" smtClean="0">
                <a:latin typeface="Cambria" panose="02040503050406030204" pitchFamily="18" charset="0"/>
              </a:rPr>
              <a:t>    Test </a:t>
            </a:r>
            <a:r>
              <a:rPr lang="en-US" sz="1600" dirty="0" err="1" smtClean="0">
                <a:latin typeface="Cambria" panose="02040503050406030204" pitchFamily="18" charset="0"/>
              </a:rPr>
              <a:t>obj</a:t>
            </a:r>
            <a:r>
              <a:rPr lang="en-US" sz="1600" dirty="0" smtClean="0">
                <a:latin typeface="Cambria" panose="02040503050406030204" pitchFamily="18" charset="0"/>
              </a:rPr>
              <a:t>;</a:t>
            </a:r>
            <a:endParaRPr lang="en-US" sz="1600" dirty="0" smtClean="0">
              <a:latin typeface="Cambria" panose="02040503050406030204" pitchFamily="18" charset="0"/>
            </a:endParaRPr>
          </a:p>
          <a:p>
            <a:pPr algn="just"/>
            <a:r>
              <a:rPr lang="en-US" sz="1600" dirty="0" smtClean="0">
                <a:latin typeface="Cambria" panose="02040503050406030204" pitchFamily="18" charset="0"/>
              </a:rPr>
              <a:t>    int x = 3 ;</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r>
              <a:rPr lang="en-US" sz="1600" dirty="0" err="1" smtClean="0">
                <a:latin typeface="Cambria" panose="02040503050406030204" pitchFamily="18" charset="0"/>
              </a:rPr>
              <a:t>obj.func</a:t>
            </a:r>
            <a:r>
              <a:rPr lang="en-US" sz="1600" dirty="0" smtClean="0">
                <a:latin typeface="Cambria" panose="02040503050406030204" pitchFamily="18" charset="0"/>
              </a:rPr>
              <a:t>(x);</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r>
              <a:rPr lang="en-US" sz="1600" dirty="0" err="1" smtClean="0">
                <a:latin typeface="Cambria" panose="02040503050406030204" pitchFamily="18" charset="0"/>
              </a:rPr>
              <a:t>cout</a:t>
            </a:r>
            <a:r>
              <a:rPr lang="en-US" sz="1600" dirty="0" smtClean="0">
                <a:latin typeface="Cambria" panose="02040503050406030204" pitchFamily="18" charset="0"/>
              </a:rPr>
              <a:t> &lt;&lt; "\</a:t>
            </a:r>
            <a:r>
              <a:rPr lang="en-US" sz="1600" dirty="0" err="1" smtClean="0">
                <a:latin typeface="Cambria" panose="02040503050406030204" pitchFamily="18" charset="0"/>
              </a:rPr>
              <a:t>n</a:t>
            </a:r>
            <a:r>
              <a:rPr lang="en-US" sz="1600" b="1" dirty="0" err="1" smtClean="0">
                <a:solidFill>
                  <a:srgbClr val="C00000"/>
                </a:solidFill>
                <a:latin typeface="Cambria" panose="02040503050406030204" pitchFamily="18" charset="0"/>
              </a:rPr>
              <a:t>Test</a:t>
            </a:r>
            <a:r>
              <a:rPr lang="en-US" sz="1600" b="1" dirty="0" smtClean="0">
                <a:solidFill>
                  <a:srgbClr val="C00000"/>
                </a:solidFill>
                <a:latin typeface="Cambria" panose="02040503050406030204" pitchFamily="18" charset="0"/>
              </a:rPr>
              <a:t>::y </a:t>
            </a:r>
            <a:r>
              <a:rPr lang="en-US" sz="1600" dirty="0" smtClean="0">
                <a:latin typeface="Cambria" panose="02040503050406030204" pitchFamily="18" charset="0"/>
              </a:rPr>
              <a:t>= " &lt;&lt; Test::y;</a:t>
            </a:r>
            <a:endParaRPr lang="en-US" sz="1600" dirty="0" smtClean="0">
              <a:latin typeface="Cambria" panose="02040503050406030204" pitchFamily="18" charset="0"/>
            </a:endParaRPr>
          </a:p>
          <a:p>
            <a:pPr algn="just"/>
            <a:r>
              <a:rPr lang="en-US" sz="1600" dirty="0" smtClean="0">
                <a:latin typeface="Cambria" panose="02040503050406030204" pitchFamily="18" charset="0"/>
              </a:rPr>
              <a:t> </a:t>
            </a:r>
            <a:endParaRPr lang="en-US" sz="1600" dirty="0" smtClean="0">
              <a:latin typeface="Cambria" panose="02040503050406030204" pitchFamily="18" charset="0"/>
            </a:endParaRPr>
          </a:p>
          <a:p>
            <a:pPr algn="just"/>
            <a:r>
              <a:rPr lang="en-US" sz="1600" dirty="0" smtClean="0">
                <a:latin typeface="Cambria" panose="02040503050406030204" pitchFamily="18" charset="0"/>
              </a:rPr>
              <a:t>    return 0;</a:t>
            </a:r>
            <a:endParaRPr lang="en-US" sz="1600" dirty="0" smtClean="0">
              <a:latin typeface="Cambria" panose="02040503050406030204" pitchFamily="18" charset="0"/>
            </a:endParaRPr>
          </a:p>
          <a:p>
            <a:pPr algn="just"/>
            <a:r>
              <a:rPr lang="en-US" sz="1600" dirty="0" smtClean="0">
                <a:latin typeface="Cambria" panose="02040503050406030204" pitchFamily="18" charset="0"/>
              </a:rPr>
              <a:t>}</a:t>
            </a:r>
            <a:endParaRPr lang="en-US" sz="1600" dirty="0" smtClean="0">
              <a:latin typeface="Cambria" panose="02040503050406030204" pitchFamily="18" charset="0"/>
            </a:endParaRPr>
          </a:p>
        </p:txBody>
      </p:sp>
      <p:cxnSp>
        <p:nvCxnSpPr>
          <p:cNvPr id="11" name="Shape 10"/>
          <p:cNvCxnSpPr>
            <a:endCxn id="9" idx="0"/>
          </p:cNvCxnSpPr>
          <p:nvPr/>
        </p:nvCxnSpPr>
        <p:spPr>
          <a:xfrm flipV="1">
            <a:off x="381000" y="2362200"/>
            <a:ext cx="6057900" cy="3733800"/>
          </a:xfrm>
          <a:prstGeom prst="bentConnector4">
            <a:avLst>
              <a:gd name="adj1" fmla="val 59149"/>
              <a:gd name="adj2" fmla="val 106122"/>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8"/>
          <p:cNvSpPr txBox="1"/>
          <p:nvPr/>
        </p:nvSpPr>
        <p:spPr>
          <a:xfrm>
            <a:off x="1056958" y="1018223"/>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0" y="102266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pPr algn="l"/>
            <a:r>
              <a:rPr lang="en-US" b="1" dirty="0" smtClean="0">
                <a:solidFill>
                  <a:schemeClr val="tx1"/>
                </a:solidFill>
                <a:latin typeface="Cambria" panose="02040503050406030204" pitchFamily="18" charset="0"/>
              </a:rPr>
              <a:t>Scope &amp; Lifetime of variables</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063233" y="294005"/>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6" name="Slide Number Placeholder 15"/>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b="1" dirty="0" smtClean="0">
                <a:latin typeface="Cambria" panose="02040503050406030204" pitchFamily="18" charset="0"/>
              </a:rPr>
              <a:t>Life Time </a:t>
            </a:r>
            <a:r>
              <a:rPr lang="en-US" sz="2000" dirty="0" smtClean="0">
                <a:latin typeface="Cambria" panose="02040503050406030204" pitchFamily="18" charset="0"/>
              </a:rPr>
              <a:t>– Life time of any variable is the time for which the particular variable outlives in memory during running of the program.</a:t>
            </a:r>
            <a:endParaRPr lang="en-US" sz="2000" dirty="0" smtClean="0">
              <a:latin typeface="Cambria" panose="02040503050406030204" pitchFamily="18" charset="0"/>
            </a:endParaRPr>
          </a:p>
          <a:p>
            <a:pPr algn="just">
              <a:spcBef>
                <a:spcPts val="1200"/>
              </a:spcBef>
              <a:spcAft>
                <a:spcPts val="1200"/>
              </a:spcAft>
            </a:pPr>
            <a:r>
              <a:rPr lang="en-US" sz="2000" b="1" dirty="0" smtClean="0">
                <a:latin typeface="Cambria" panose="02040503050406030204" pitchFamily="18" charset="0"/>
              </a:rPr>
              <a:t>Scope </a:t>
            </a:r>
            <a:r>
              <a:rPr lang="en-US" sz="2000" dirty="0" smtClean="0">
                <a:latin typeface="Cambria" panose="02040503050406030204" pitchFamily="18" charset="0"/>
              </a:rPr>
              <a:t>– The scope of any variable is actually a subset of life time. A variable may be in the memory but may not be accessible though. So, the area of our program where we can actually access our entity (variable in this case) is the scope of that variable. The scope of any variable can be broadly categorized into three categories :</a:t>
            </a:r>
            <a:endParaRPr lang="en-US" sz="2000" dirty="0" smtClean="0">
              <a:latin typeface="Cambria" panose="02040503050406030204" pitchFamily="18" charset="0"/>
            </a:endParaRPr>
          </a:p>
          <a:p>
            <a:pPr marL="515620" lvl="2" indent="-457200" algn="just">
              <a:buClr>
                <a:srgbClr val="C00000"/>
              </a:buClr>
              <a:buSzPct val="90000"/>
              <a:buFont typeface="+mj-lt"/>
              <a:buAutoNum type="arabicPeriod"/>
            </a:pPr>
            <a:r>
              <a:rPr lang="en-US" sz="2000" b="1" dirty="0" smtClean="0">
                <a:latin typeface="Cambria" panose="02040503050406030204" pitchFamily="18" charset="0"/>
              </a:rPr>
              <a:t>Global scope </a:t>
            </a:r>
            <a:r>
              <a:rPr lang="en-US" sz="2000" dirty="0" smtClean="0">
                <a:latin typeface="Cambria" panose="02040503050406030204" pitchFamily="18" charset="0"/>
              </a:rPr>
              <a:t>: When variable is defined outside all functions. It is then available to all the functions of the program and all the blocks program contains.</a:t>
            </a:r>
            <a:endParaRPr lang="en-US" sz="2000" dirty="0" smtClean="0">
              <a:latin typeface="Cambria" panose="02040503050406030204" pitchFamily="18" charset="0"/>
            </a:endParaRPr>
          </a:p>
          <a:p>
            <a:pPr marL="515620" lvl="2" indent="-457200" algn="just">
              <a:buClr>
                <a:srgbClr val="C00000"/>
              </a:buClr>
              <a:buSzPct val="90000"/>
              <a:buFont typeface="+mj-lt"/>
              <a:buAutoNum type="arabicPeriod"/>
            </a:pPr>
            <a:r>
              <a:rPr lang="en-US" sz="2000" b="1" dirty="0" smtClean="0">
                <a:latin typeface="Cambria" panose="02040503050406030204" pitchFamily="18" charset="0"/>
              </a:rPr>
              <a:t>Local scope </a:t>
            </a:r>
            <a:r>
              <a:rPr lang="en-US" sz="2000" dirty="0" smtClean="0">
                <a:latin typeface="Cambria" panose="02040503050406030204" pitchFamily="18" charset="0"/>
              </a:rPr>
              <a:t>: When variable is defined inside a function or a block, then it is locally accessible within the block and hence it is a local variable.</a:t>
            </a:r>
            <a:endParaRPr lang="en-US" sz="2000" dirty="0" smtClean="0">
              <a:latin typeface="Cambria" panose="02040503050406030204" pitchFamily="18" charset="0"/>
            </a:endParaRPr>
          </a:p>
          <a:p>
            <a:pPr marL="515620" lvl="2" indent="-457200" algn="just">
              <a:buClr>
                <a:srgbClr val="C00000"/>
              </a:buClr>
              <a:buSzPct val="90000"/>
              <a:buFont typeface="+mj-lt"/>
              <a:buAutoNum type="arabicPeriod"/>
            </a:pPr>
            <a:r>
              <a:rPr lang="en-US" sz="2000" b="1" dirty="0" smtClean="0">
                <a:latin typeface="Cambria" panose="02040503050406030204" pitchFamily="18" charset="0"/>
              </a:rPr>
              <a:t>Function scope </a:t>
            </a:r>
            <a:r>
              <a:rPr lang="en-US" sz="2000" dirty="0" smtClean="0">
                <a:latin typeface="Cambria" panose="02040503050406030204" pitchFamily="18" charset="0"/>
              </a:rPr>
              <a:t>: When variable is passed as formal arguments, it is said to have function scope.</a:t>
            </a:r>
            <a:endParaRPr lang="en-US" sz="2000" dirty="0" smtClean="0">
              <a:latin typeface="Cambria" panose="02040503050406030204" pitchFamily="18" charset="0"/>
            </a:endParaRPr>
          </a:p>
        </p:txBody>
      </p:sp>
      <p:sp>
        <p:nvSpPr>
          <p:cNvPr id="2" name="TextBox 8"/>
          <p:cNvSpPr txBox="1"/>
          <p:nvPr/>
        </p:nvSpPr>
        <p:spPr>
          <a:xfrm>
            <a:off x="1056958" y="1018223"/>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0" y="102266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b="1" dirty="0">
                <a:latin typeface="Times New Roman" panose="02020603050405020304" pitchFamily="18" charset="0"/>
              </a:rPr>
              <a:t>::* 	Pointer-to-member declaration</a:t>
            </a: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To declare a pointer to a member of a class</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b="1" dirty="0">
                <a:latin typeface="Times New Roman" panose="02020603050405020304" pitchFamily="18" charset="0"/>
              </a:rPr>
              <a:t>-&gt;* 	Pointer -to-member operator</a:t>
            </a: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To access a member using obeject name and a pointer to that member</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b="1" dirty="0">
                <a:latin typeface="Times New Roman" panose="02020603050405020304" pitchFamily="18" charset="0"/>
              </a:rPr>
              <a:t>.*	</a:t>
            </a:r>
            <a:r>
              <a:rPr lang="en-US" altLang="zh-CN" b="1" dirty="0">
                <a:latin typeface="Times New Roman" panose="02020603050405020304" pitchFamily="18" charset="0"/>
                <a:sym typeface="SimSun" panose="02010600030101010101" pitchFamily="2" charset="-122"/>
              </a:rPr>
              <a:t>Pointer -to-member operator</a:t>
            </a:r>
            <a:endParaRPr lang="en-US" altLang="zh-CN" b="1" dirty="0">
              <a:latin typeface="Times New Roman" panose="02020603050405020304" pitchFamily="18" charset="0"/>
              <a:sym typeface="SimSun" panose="02010600030101010101" pitchFamily="2" charset="-122"/>
            </a:endParaRPr>
          </a:p>
          <a:p>
            <a:pPr algn="just">
              <a:spcBef>
                <a:spcPct val="20000"/>
              </a:spcBef>
              <a:buFont typeface="Calibri" panose="020F0502020204030204" charset="0"/>
            </a:pPr>
            <a:r>
              <a:rPr lang="en-US" altLang="zh-CN" dirty="0">
                <a:latin typeface="Times New Roman" panose="02020603050405020304" pitchFamily="18" charset="0"/>
                <a:sym typeface="SimSun" panose="02010600030101010101" pitchFamily="2" charset="-122"/>
              </a:rPr>
              <a:t>To access a member using  a pointer to the object and a pointer to that member.</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2969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970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970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Scope Resolution Operator (::)</a:t>
            </a:r>
            <a:endParaRPr lang="en-US" altLang="zh-CN" sz="3600" b="1"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55688"/>
            <a:ext cx="8072438" cy="5786438"/>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Dynamic memory allocation in C/C++ refers to performing memory allocation manually by programmer. </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Dynamically allocated memory is allocated on Heap and non-static and local variables get memory allocated on Stack (Refer Memory Layout C Programs for details).</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new operator</a:t>
            </a:r>
            <a:endParaRPr lang="en-US" altLang="zh-CN" b="1"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The new operator denotes a request for memory allocation on the Heap. If sufficient memory is available, </a:t>
            </a:r>
            <a:r>
              <a:rPr lang="en-US" altLang="zh-CN" b="1" noProof="1" dirty="0">
                <a:latin typeface="Times New Roman" panose="02020603050405020304" pitchFamily="18" charset="0"/>
                <a:ea typeface="+mn-ea"/>
                <a:cs typeface="+mn-cs"/>
              </a:rPr>
              <a:t>new operator </a:t>
            </a:r>
            <a:r>
              <a:rPr lang="en-US" altLang="zh-CN" noProof="1" dirty="0">
                <a:latin typeface="Times New Roman" panose="02020603050405020304" pitchFamily="18" charset="0"/>
                <a:ea typeface="+mn-ea"/>
                <a:cs typeface="+mn-cs"/>
              </a:rPr>
              <a:t>initializes the memory and returns the address of the newly allocated and initialized memory to the pointer variable.</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b="1" noProof="1" dirty="0">
                <a:latin typeface="Times New Roman" panose="02020603050405020304" pitchFamily="18" charset="0"/>
                <a:ea typeface="+mn-ea"/>
                <a:cs typeface="+mn-cs"/>
              </a:rPr>
              <a:t>Syntax to use new operator: </a:t>
            </a:r>
            <a:endParaRPr lang="en-US" altLang="zh-CN" b="1"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To allocate memory of any data type, the syntax is:</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	</a:t>
            </a:r>
            <a:r>
              <a:rPr lang="en-US" altLang="zh-CN" noProof="1" dirty="0">
                <a:solidFill>
                  <a:srgbClr val="00B050"/>
                </a:solidFill>
                <a:latin typeface="Times New Roman" panose="02020603050405020304" pitchFamily="18" charset="0"/>
                <a:ea typeface="+mn-ea"/>
                <a:cs typeface="+mn-cs"/>
              </a:rPr>
              <a:t>pointer-variable = new data-type;</a:t>
            </a:r>
            <a:endParaRPr lang="en-US" altLang="zh-CN" noProof="1" dirty="0">
              <a:solidFill>
                <a:srgbClr val="00B050"/>
              </a:solidFill>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Here, pointer-variable is the pointer of type data-type. Data-type could be any built-in data type including array or any user defined data types including structure and class.</a:t>
            </a:r>
            <a:endParaRPr lang="en-US" altLang="zh-CN" noProof="1"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072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072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072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new and delete operators in C++ </a:t>
            </a:r>
            <a:endParaRPr lang="en-US" altLang="zh-CN" sz="3600" b="1"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 Pointer initialized with NULL</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Then request memory for the variable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int *p = NULL;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p = new int;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t>
            </a:r>
            <a:r>
              <a:rPr lang="en-US" altLang="zh-CN" b="1" dirty="0">
                <a:latin typeface="Times New Roman" panose="02020603050405020304" pitchFamily="18" charset="0"/>
              </a:rPr>
              <a:t> OR</a:t>
            </a: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Combine declaration of pointer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and their assignment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int *p = new int;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b="1" dirty="0">
                <a:latin typeface="Times New Roman" panose="02020603050405020304" pitchFamily="18" charset="0"/>
              </a:rPr>
              <a:t>Initialize memory:</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We can also initialize the memory using new operator:</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pointer-variable = new data-type(value);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Example: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int *p = new int(25);</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float *q = new float(75.25);</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174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175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1751"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new Operator </a:t>
            </a:r>
            <a:endParaRPr lang="en-US" altLang="zh-CN" sz="3600" b="1"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Since it is programmer’s responsibility to deallocate dynamically allocated memory, programmers are provided delete operator by C++ language.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Syntax:</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Release memory pointed by pointer-variable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t>
            </a:r>
            <a:r>
              <a:rPr lang="en-US" altLang="zh-CN" b="1" dirty="0">
                <a:solidFill>
                  <a:srgbClr val="00B050"/>
                </a:solidFill>
                <a:latin typeface="Times New Roman" panose="02020603050405020304" pitchFamily="18" charset="0"/>
              </a:rPr>
              <a:t> delete pointer-variable; </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Here, pointer-variable is the pointer that points to the data object created by new.</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b="1" dirty="0">
                <a:latin typeface="Times New Roman" panose="02020603050405020304" pitchFamily="18" charset="0"/>
              </a:rPr>
              <a:t>Examples:</a:t>
            </a:r>
            <a:endParaRPr lang="en-US" altLang="zh-CN" b="1"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delete p;</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delete q;</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277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277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2775"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delete operator</a:t>
            </a:r>
            <a:endParaRPr lang="en-US" altLang="zh-CN" sz="3600" b="1"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Content Placeholder 2"/>
          <p:cNvSpPr txBox="1"/>
          <p:nvPr/>
        </p:nvSpPr>
        <p:spPr>
          <a:xfrm>
            <a:off x="857250" y="1000125"/>
            <a:ext cx="8072438" cy="5786438"/>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#include &lt;iostream&gt;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using namespace std;</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int main ()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int * arr;</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int size;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cout&lt;&lt;”Enter the size of  the integer array”;</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cin&gt;&gt;size;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cout&lt;&lt;”creating an array of size”&lt;&lt;size&lt;&lt;”.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arr= new int[size];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cout&lt;&lt;”Dynamic allocation for array is successful”;</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delete arr;</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getch();</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return 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p:txBody>
      </p:sp>
      <p:pic>
        <p:nvPicPr>
          <p:cNvPr id="337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37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379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Example of new and delete</a:t>
            </a:r>
            <a:endParaRPr lang="en-US" altLang="zh-CN" sz="3600" b="1"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#include &lt;iostream&gt;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using namespace std;</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int main ()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double* pvalue  = NULL; // Pointer initialized with null</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pvalue  = new double;   // Request memory for the variable</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*pvalue = 29494.99;     // Store value at allocated address</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 &lt;&lt; "Value of pvalue : " &lt;&lt; *pvalue &lt;&lt; endl;</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delete pvalue;         // free up the memory.</a:t>
            </a:r>
            <a:endParaRPr lang="en-US" altLang="zh-CN" dirty="0">
              <a:latin typeface="Times New Roman" panose="02020603050405020304" pitchFamily="18" charset="0"/>
            </a:endParaRPr>
          </a:p>
          <a:p>
            <a:pPr algn="just">
              <a:spcBef>
                <a:spcPct val="20000"/>
              </a:spcBef>
              <a:buFont typeface="Calibri" panose="020F0502020204030204" charset="0"/>
            </a:pP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return 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If we compile and run above code, this would produce the following result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Value of pvalue : 29495</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481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482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482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Example of new and delete</a:t>
            </a:r>
            <a:endParaRPr lang="en-US" altLang="zh-CN" sz="3600" b="1"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55688"/>
            <a:ext cx="8072438" cy="5786438"/>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A cast is a special operator that forces one data type to be converted into another.</a:t>
            </a:r>
            <a:endParaRPr lang="en-US" altLang="zh-C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noProof="1" dirty="0">
                <a:latin typeface="Times New Roman" panose="02020603050405020304" pitchFamily="18" charset="0"/>
                <a:ea typeface="+mn-ea"/>
                <a:cs typeface="+mn-cs"/>
              </a:rPr>
              <a:t>The most general cast supported by most of the C++ compilers is as follows −</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   	(type name) expression   // C notation</a:t>
            </a: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sym typeface="+mn-ea"/>
              </a:rPr>
              <a:t>	type name( expression)   // C++ notation</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#include &lt;iostream&gt;</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sym typeface="+mn-ea"/>
              </a:rPr>
              <a:t>using namespace std;</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sym typeface="+mn-ea"/>
              </a:rPr>
              <a:t>int main () {</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sym typeface="+mn-ea"/>
              </a:rPr>
              <a:t>   	int intvar=25;</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	float floatvar=35.87;</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	cout&lt;&lt;”intvar=” &lt;&lt;intvar;</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	cout&lt;&lt;”floatvar=” &lt;&lt;floatvar;</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	cout&lt;&lt;” \n float(intvar)=” &lt;&lt;float(intvar);</a:t>
            </a:r>
            <a:endParaRPr lang="en-US" altLang="zh-CN" noProof="1" dirty="0">
              <a:latin typeface="Times New Roman" panose="02020603050405020304" pitchFamily="18" charset="0"/>
              <a:sym typeface="+mn-ea"/>
            </a:endParaRPr>
          </a:p>
          <a:p>
            <a:pPr algn="just">
              <a:spcBef>
                <a:spcPct val="20000"/>
              </a:spcBef>
              <a:buFont typeface="+mj-lt"/>
            </a:pPr>
            <a:r>
              <a:rPr lang="en-US" altLang="zh-CN" noProof="1" dirty="0">
                <a:latin typeface="Times New Roman" panose="02020603050405020304" pitchFamily="18" charset="0"/>
                <a:ea typeface="+mn-ea"/>
                <a:cs typeface="+mn-cs"/>
                <a:sym typeface="+mn-ea"/>
              </a:rPr>
              <a:t>	cout&lt;&lt;”\n int(floatvar)=” &lt;&lt;int(floatvar); </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sym typeface="+mn-ea"/>
              </a:rPr>
              <a:t>    	return 0;</a:t>
            </a:r>
            <a:endParaRPr lang="en-US" altLang="zh-CN" noProof="1" dirty="0">
              <a:latin typeface="Times New Roman" panose="02020603050405020304" pitchFamily="18" charset="0"/>
            </a:endParaRPr>
          </a:p>
          <a:p>
            <a:pPr algn="just">
              <a:spcBef>
                <a:spcPct val="20000"/>
              </a:spcBef>
              <a:buFont typeface="+mj-lt"/>
            </a:pPr>
            <a:r>
              <a:rPr lang="en-US" altLang="zh-CN" noProof="1" dirty="0">
                <a:latin typeface="Times New Roman" panose="02020603050405020304" pitchFamily="18" charset="0"/>
                <a:ea typeface="+mn-ea"/>
                <a:cs typeface="+mn-cs"/>
                <a:sym typeface="+mn-ea"/>
              </a:rPr>
              <a:t>}</a:t>
            </a:r>
            <a:endParaRPr lang="en-US" altLang="zh-CN" noProof="1" dirty="0">
              <a:latin typeface="Times New Roman" panose="02020603050405020304" pitchFamily="18" charset="0"/>
            </a:endParaRPr>
          </a:p>
          <a:p>
            <a:pPr algn="just">
              <a:spcBef>
                <a:spcPct val="20000"/>
              </a:spcBef>
              <a:buFont typeface="Wingdings" panose="05000000000000000000" charset="0"/>
            </a:pPr>
            <a:endParaRPr lang="en-US" altLang="zh-CN" noProof="1" dirty="0">
              <a:latin typeface="Times New Roman" panose="02020603050405020304" pitchFamily="18" charset="0"/>
              <a:sym typeface="+mn-ea"/>
            </a:endParaRPr>
          </a:p>
          <a:p>
            <a:pPr algn="just">
              <a:spcBef>
                <a:spcPct val="20000"/>
              </a:spcBef>
              <a:buFont typeface="Wingdings" panose="05000000000000000000" charset="0"/>
            </a:pPr>
            <a:endParaRPr lang="en-US" altLang="zh-CN" noProof="1" dirty="0">
              <a:latin typeface="Times New Roman" panose="02020603050405020304" pitchFamily="18" charset="0"/>
            </a:endParaRPr>
          </a:p>
          <a:p>
            <a:pPr algn="just">
              <a:spcBef>
                <a:spcPct val="20000"/>
              </a:spcBef>
              <a:buFont typeface="Wingdings" panose="05000000000000000000" charset="0"/>
            </a:pPr>
            <a:r>
              <a:rPr lang="en-US" altLang="zh-CN" noProof="1" dirty="0">
                <a:latin typeface="Times New Roman" panose="02020603050405020304" pitchFamily="18" charset="0"/>
                <a:ea typeface="+mn-ea"/>
                <a:cs typeface="+mn-cs"/>
              </a:rPr>
              <a:t> </a:t>
            </a:r>
            <a:endParaRPr lang="en-US" altLang="zh-CN" noProof="1"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58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58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Type cast operator</a:t>
            </a:r>
            <a:endParaRPr lang="en-US" altLang="zh-CN" sz="3600" b="1"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Content Placeholder 2"/>
          <p:cNvSpPr txBox="1"/>
          <p:nvPr/>
        </p:nvSpPr>
        <p:spPr>
          <a:xfrm>
            <a:off x="1000125" y="1403350"/>
            <a:ext cx="7500938" cy="4525963"/>
          </a:xfrm>
          <a:prstGeom prst="rect">
            <a:avLst/>
          </a:prstGeom>
          <a:noFill/>
          <a:ln w="9525">
            <a:noFill/>
          </a:ln>
        </p:spPr>
        <p:txBody>
          <a:bodyPr anchor="t" anchorCtr="0"/>
          <a:p>
            <a:pPr marL="342900" indent="-342900" algn="just">
              <a:spcBef>
                <a:spcPct val="20000"/>
              </a:spcBef>
              <a:buFont typeface="Wingdings" panose="05000000000000000000" pitchFamily="2" charset="2"/>
              <a:buChar char="ü"/>
            </a:pPr>
            <a:endParaRPr lang="en-US" altLang="en-IN" dirty="0">
              <a:latin typeface="Times New Roman" panose="02020603050405020304" pitchFamily="18" charset="0"/>
            </a:endParaRPr>
          </a:p>
          <a:p>
            <a:pPr marL="342900" indent="-342900" algn="just">
              <a:spcBef>
                <a:spcPct val="20000"/>
              </a:spcBef>
              <a:buFont typeface="Wingdings" panose="05000000000000000000" pitchFamily="2" charset="2"/>
              <a:buChar char="ü"/>
            </a:pPr>
            <a:endParaRPr lang="en-US" altLang="en-I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921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922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922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vs C++</a:t>
            </a:r>
            <a:endParaRPr lang="en-US" altLang="zh-CN" sz="3600" b="1" dirty="0">
              <a:latin typeface="Times New Roman" panose="02020603050405020304" pitchFamily="18" charset="0"/>
            </a:endParaRPr>
          </a:p>
        </p:txBody>
      </p:sp>
      <p:graphicFrame>
        <p:nvGraphicFramePr>
          <p:cNvPr id="2" name="Content Placeholder 1"/>
          <p:cNvGraphicFramePr/>
          <p:nvPr>
            <p:ph idx="1"/>
          </p:nvPr>
        </p:nvGraphicFramePr>
        <p:xfrm>
          <a:off x="457200" y="1403350"/>
          <a:ext cx="8229600" cy="5053330"/>
        </p:xfrm>
        <a:graphic>
          <a:graphicData uri="http://schemas.openxmlformats.org/drawingml/2006/table">
            <a:tbl>
              <a:tblPr firstRow="1" bandRow="1">
                <a:tableStyleId>{5940675A-B579-460E-94D1-54222C63F5DA}</a:tableStyleId>
              </a:tblPr>
              <a:tblGrid>
                <a:gridCol w="591185"/>
                <a:gridCol w="3547110"/>
                <a:gridCol w="4091305"/>
              </a:tblGrid>
              <a:tr h="523875">
                <a:tc>
                  <a:txBody>
                    <a:bodyPr/>
                    <a:p>
                      <a:pPr indent="0">
                        <a:buNone/>
                      </a:pPr>
                      <a:r>
                        <a:rPr lang="en-US" sz="1200" b="1">
                          <a:solidFill>
                            <a:srgbClr val="000000"/>
                          </a:solidFill>
                          <a:latin typeface="Times New Roman" panose="02020603050405020304" pitchFamily="18" charset="0"/>
                          <a:cs typeface="Times New Roman" panose="02020603050405020304" pitchFamily="18" charset="0"/>
                        </a:rPr>
                        <a:t>No.</a:t>
                      </a:r>
                      <a:endParaRPr 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vert="horz" anchor="t">
                    <a:lnL w="12700" cap="flat" cmpd="sng">
                      <a:solidFill>
                        <a:srgbClr val="C7CCBE"/>
                      </a:solidFill>
                      <a:prstDash val="solid"/>
                      <a:headEnd type="none" w="med" len="med"/>
                      <a:tailEnd type="none" w="med" len="med"/>
                    </a:lnL>
                    <a:lnR>
                      <a:noFill/>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c>
                  <a:txBody>
                    <a:bodyPr/>
                    <a:p>
                      <a:pPr indent="0">
                        <a:buNone/>
                      </a:pPr>
                      <a:r>
                        <a:rPr lang="en-US" sz="1200" b="1">
                          <a:solidFill>
                            <a:srgbClr val="000000"/>
                          </a:solidFill>
                          <a:latin typeface="Times New Roman" panose="02020603050405020304" pitchFamily="18" charset="0"/>
                          <a:cs typeface="Times New Roman" panose="02020603050405020304" pitchFamily="18" charset="0"/>
                        </a:rPr>
                        <a:t>C</a:t>
                      </a:r>
                      <a:endParaRPr 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vert="horz" anchor="t">
                    <a:lnL>
                      <a:noFill/>
                    </a:lnL>
                    <a:lnR>
                      <a:noFill/>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c>
                  <a:txBody>
                    <a:bodyPr/>
                    <a:p>
                      <a:pPr indent="0">
                        <a:buNone/>
                      </a:pPr>
                      <a:r>
                        <a:rPr lang="en-US" sz="1200" b="1">
                          <a:solidFill>
                            <a:srgbClr val="000000"/>
                          </a:solidFill>
                          <a:latin typeface="Times New Roman" panose="02020603050405020304" pitchFamily="18" charset="0"/>
                          <a:cs typeface="Times New Roman" panose="02020603050405020304" pitchFamily="18" charset="0"/>
                        </a:rPr>
                        <a:t>C++</a:t>
                      </a:r>
                      <a:endParaRPr 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vert="horz" anchor="t">
                    <a:lnL>
                      <a:noFill/>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r>
              <a:tr h="48641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1)</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follows the </a:t>
                      </a:r>
                      <a:r>
                        <a:rPr lang="en-US" sz="1200" b="1">
                          <a:solidFill>
                            <a:srgbClr val="000000"/>
                          </a:solidFill>
                          <a:latin typeface="Times New Roman" panose="02020603050405020304" pitchFamily="18" charset="0"/>
                          <a:cs typeface="Times New Roman" panose="02020603050405020304" pitchFamily="18" charset="0"/>
                        </a:rPr>
                        <a:t>procedural style programming.</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is multi-paradigm. It supports both </a:t>
                      </a:r>
                      <a:r>
                        <a:rPr lang="en-US" sz="1200" b="1">
                          <a:solidFill>
                            <a:srgbClr val="000000"/>
                          </a:solidFill>
                          <a:latin typeface="Times New Roman" panose="02020603050405020304" pitchFamily="18" charset="0"/>
                          <a:cs typeface="Times New Roman" panose="02020603050405020304" pitchFamily="18" charset="0"/>
                        </a:rPr>
                        <a:t>procedural and object oriented.</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FFFFFF"/>
                    </a:solidFill>
                  </a:tcPr>
                </a:tc>
              </a:tr>
              <a:tr h="48641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2)</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Data is less secured in C.</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 C++, you can use modifiers for class members to make it inaccessible for outside users.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3)</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follows the </a:t>
                      </a:r>
                      <a:r>
                        <a:rPr lang="en-US" sz="1200" b="1">
                          <a:solidFill>
                            <a:srgbClr val="000000"/>
                          </a:solidFill>
                          <a:latin typeface="Times New Roman" panose="02020603050405020304" pitchFamily="18" charset="0"/>
                          <a:cs typeface="Times New Roman" panose="02020603050405020304" pitchFamily="18" charset="0"/>
                        </a:rPr>
                        <a:t>top-down approach.</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follows the </a:t>
                      </a:r>
                      <a:r>
                        <a:rPr lang="en-US" sz="1200" b="1">
                          <a:solidFill>
                            <a:srgbClr val="000000"/>
                          </a:solidFill>
                          <a:latin typeface="Times New Roman" panose="02020603050405020304" pitchFamily="18" charset="0"/>
                          <a:cs typeface="Times New Roman" panose="02020603050405020304" pitchFamily="18" charset="0"/>
                        </a:rPr>
                        <a:t>bottom-up approach.</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4)</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does not support function overloading.</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supports function overloading.</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5)</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 C, you can't use functions in structure.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 C++, you can use functions in structure.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6)</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does not support reference variables.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supports reference variables.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48641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7)</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In C, </a:t>
                      </a:r>
                      <a:r>
                        <a:rPr lang="en-US" sz="1200" b="1">
                          <a:solidFill>
                            <a:srgbClr val="000000"/>
                          </a:solidFill>
                          <a:latin typeface="Times New Roman" panose="02020603050405020304" pitchFamily="18" charset="0"/>
                          <a:cs typeface="Times New Roman" panose="02020603050405020304" pitchFamily="18" charset="0"/>
                        </a:rPr>
                        <a:t>scanf() and printf()</a:t>
                      </a:r>
                      <a:r>
                        <a:rPr lang="en-US" sz="1200" b="0">
                          <a:solidFill>
                            <a:srgbClr val="000000"/>
                          </a:solidFill>
                          <a:latin typeface="Times New Roman" panose="02020603050405020304" pitchFamily="18" charset="0"/>
                          <a:cs typeface="Times New Roman" panose="02020603050405020304" pitchFamily="18" charset="0"/>
                        </a:rPr>
                        <a:t> are mainly used for input/output.</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mainly uses stream </a:t>
                      </a:r>
                      <a:r>
                        <a:rPr lang="en-US" sz="1200" b="1">
                          <a:solidFill>
                            <a:srgbClr val="000000"/>
                          </a:solidFill>
                          <a:latin typeface="Times New Roman" panose="02020603050405020304" pitchFamily="18" charset="0"/>
                          <a:cs typeface="Times New Roman" panose="02020603050405020304" pitchFamily="18" charset="0"/>
                        </a:rPr>
                        <a:t>cin and cout</a:t>
                      </a:r>
                      <a:r>
                        <a:rPr lang="en-US" sz="1200" b="0">
                          <a:solidFill>
                            <a:srgbClr val="000000"/>
                          </a:solidFill>
                          <a:latin typeface="Times New Roman" panose="02020603050405020304" pitchFamily="18" charset="0"/>
                          <a:cs typeface="Times New Roman" panose="02020603050405020304" pitchFamily="18" charset="0"/>
                        </a:rPr>
                        <a:t> to perform input and output operations.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7020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8)</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Operator overloading is not possible in C.</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Operator overloading is possible in C++.</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9)</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programs are divided into </a:t>
                      </a:r>
                      <a:r>
                        <a:rPr lang="en-US" sz="1200" b="1">
                          <a:solidFill>
                            <a:srgbClr val="000000"/>
                          </a:solidFill>
                          <a:latin typeface="Times New Roman" panose="02020603050405020304" pitchFamily="18" charset="0"/>
                          <a:cs typeface="Times New Roman" panose="02020603050405020304" pitchFamily="18" charset="0"/>
                        </a:rPr>
                        <a:t>procedures and modules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programs are divided into </a:t>
                      </a:r>
                      <a:r>
                        <a:rPr lang="en-US" sz="1200" b="1">
                          <a:solidFill>
                            <a:srgbClr val="000000"/>
                          </a:solidFill>
                          <a:latin typeface="Times New Roman" panose="02020603050405020304" pitchFamily="18" charset="0"/>
                          <a:cs typeface="Times New Roman" panose="02020603050405020304" pitchFamily="18" charset="0"/>
                        </a:rPr>
                        <a:t>functions and classes.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68935">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10)</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does not provide the feature of namespace.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supports the feature of namespace.</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486410">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11)</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Exception handling is not easy in C. It has to perform using other functions.</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Times New Roman" panose="02020603050405020304" pitchFamily="18" charset="0"/>
                          <a:cs typeface="Times New Roman" panose="02020603050405020304" pitchFamily="18" charset="0"/>
                        </a:rPr>
                        <a:t>C++ provides exception handling using Try and Catch block.</a:t>
                      </a:r>
                      <a:endParaRPr lang="en-US" sz="1200" b="0">
                        <a:solidFill>
                          <a:srgbClr val="000000"/>
                        </a:solidFill>
                        <a:latin typeface="Times New Roman" panose="02020603050405020304" pitchFamily="18" charset="0"/>
                        <a:ea typeface="Verdana" panose="020B0604030504040204" charset="0"/>
                        <a:cs typeface="Times New Roman" panose="02020603050405020304" pitchFamily="18" charset="0"/>
                      </a:endParaRPr>
                    </a:p>
                  </a:txBody>
                  <a:tcPr marL="50800" marR="50800" marT="50800" marB="50800" vert="horz" anchor="t">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#include &lt;iostream&gt;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using namespace std;</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main()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double a = 21.09399;</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float b = 10.20;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int c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 = (int) a;</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 &lt;&lt; "Line 1 - Value of (int)a is :" &lt;&lt; c &lt;&lt; endl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 = (int) b;</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 &lt;&lt; "Line 2 - Value of (int)b is  :" &lt;&lt; c &lt;&lt; endl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return 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Line 1 - Value of (int)a is :21</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Line 2 - Value of (int)b is  :10</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686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687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6871"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Type cast operator</a:t>
            </a:r>
            <a:endParaRPr lang="en-US" altLang="zh-CN" sz="3600" b="1"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Content Placeholder 2"/>
          <p:cNvSpPr txBox="1"/>
          <p:nvPr/>
        </p:nvSpPr>
        <p:spPr>
          <a:xfrm>
            <a:off x="857250" y="1055688"/>
            <a:ext cx="8072438" cy="5786437"/>
          </a:xfrm>
          <a:prstGeom prst="rect">
            <a:avLst/>
          </a:prstGeom>
          <a:noFill/>
          <a:ln w="9525">
            <a:noFill/>
          </a:ln>
        </p:spPr>
        <p:txBody>
          <a:bodyPr anchor="t" anchorCtr="0"/>
          <a:p>
            <a:pPr algn="just">
              <a:spcBef>
                <a:spcPct val="20000"/>
              </a:spcBef>
              <a:buFont typeface="Calibri" panose="020F0502020204030204" charset="0"/>
            </a:pPr>
            <a:r>
              <a:rPr lang="en-US" altLang="zh-CN" dirty="0">
                <a:latin typeface="Times New Roman" panose="02020603050405020304" pitchFamily="18" charset="0"/>
              </a:rPr>
              <a:t>#include &lt;iostream&gt;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using namespace std;</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main()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double a = 21.09399;</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float b = 10.20;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int c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 = (int) a;</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 &lt;&lt; "Line 1 - Value of (int)a is :" &lt;&lt; c &lt;&lt; endl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 = (int) b;</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cout &lt;&lt; "Line 2 - Value of (int)b is  :" &lt;&lt; c &lt;&lt; endl ;</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      return 0;</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Line 1 - Value of (int)a is :21</a:t>
            </a:r>
            <a:endParaRPr lang="en-US" altLang="zh-CN" dirty="0">
              <a:latin typeface="Times New Roman" panose="02020603050405020304" pitchFamily="18" charset="0"/>
            </a:endParaRPr>
          </a:p>
          <a:p>
            <a:pPr algn="just">
              <a:spcBef>
                <a:spcPct val="20000"/>
              </a:spcBef>
              <a:buFont typeface="Calibri" panose="020F0502020204030204" charset="0"/>
            </a:pPr>
            <a:r>
              <a:rPr lang="en-US" altLang="zh-CN" dirty="0">
                <a:latin typeface="Times New Roman" panose="02020603050405020304" pitchFamily="18" charset="0"/>
              </a:rPr>
              <a:t>Line 2 - Value of (int)b is  :10</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789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789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7895" name="Rectangle 2"/>
          <p:cNvSpPr txBox="1"/>
          <p:nvPr/>
        </p:nvSpPr>
        <p:spPr>
          <a:xfrm>
            <a:off x="128588" y="71438"/>
            <a:ext cx="7943850" cy="642937"/>
          </a:xfrm>
          <a:prstGeom prst="rect">
            <a:avLst/>
          </a:prstGeom>
          <a:noFill/>
          <a:ln w="9525">
            <a:noFill/>
          </a:ln>
        </p:spPr>
        <p:txBody>
          <a:bodyPr lIns="91440" tIns="45720" rIns="91440" bIns="45720" anchor="ctr" anchorCtr="0"/>
          <a:p>
            <a:endParaRPr lang="en-US" altLang="zh-CN" sz="3600" b="1" dirty="0">
              <a:latin typeface="Times New Roman" panose="02020603050405020304" pitchFamily="18" charset="0"/>
            </a:endParaRPr>
          </a:p>
          <a:p>
            <a:r>
              <a:rPr lang="en-US" altLang="zh-CN" sz="3600" b="1" dirty="0">
                <a:latin typeface="Times New Roman" panose="02020603050405020304" pitchFamily="18" charset="0"/>
              </a:rPr>
              <a:t>Type cast operator</a:t>
            </a:r>
            <a:endParaRPr lang="en-US" altLang="zh-CN" sz="3600" b="1" dirty="0">
              <a:latin typeface="Times New Roman" panose="02020603050405020304" pitchFamily="18" charset="0"/>
            </a:endParaRPr>
          </a:p>
          <a:p>
            <a:endParaRPr lang="en-US" altLang="zh-CN" sz="3600" b="1"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857250" y="1055688"/>
            <a:ext cx="8072438" cy="5786438"/>
          </a:xfrm>
          <a:prstGeom prst="rect">
            <a:avLst/>
          </a:prstGeom>
          <a:noFill/>
          <a:ln w="9525">
            <a:noFill/>
          </a:ln>
        </p:spPr>
        <p:txBody>
          <a:bodyPr anchor="t"/>
          <a:p>
            <a:pPr algn="just">
              <a:spcBef>
                <a:spcPct val="20000"/>
              </a:spcBef>
              <a:buFont typeface="+mj-lt"/>
            </a:pPr>
            <a:r>
              <a:rPr lang="en-US" altLang="zh-CN" noProof="1" dirty="0">
                <a:latin typeface="Times New Roman" panose="02020603050405020304" pitchFamily="18" charset="0"/>
                <a:ea typeface="+mn-ea"/>
                <a:cs typeface="+mn-cs"/>
              </a:rPr>
              <a:t>There are other casting operators supported by C++, they are listed below −</a:t>
            </a:r>
            <a:endParaRPr lang="en-US" altLang="zh-CN" noProof="1" dirty="0">
              <a:latin typeface="Times New Roman" panose="02020603050405020304" pitchFamily="18" charset="0"/>
            </a:endParaRPr>
          </a:p>
          <a:p>
            <a:pPr marL="285750" indent="-285750" algn="just">
              <a:spcBef>
                <a:spcPct val="20000"/>
              </a:spcBef>
              <a:buFont typeface="Arial" panose="020B0604020202020204" pitchFamily="34" charset="0"/>
              <a:buChar char="•"/>
            </a:pPr>
            <a:r>
              <a:rPr lang="en-US" altLang="zh-CN" b="1" noProof="1" dirty="0">
                <a:latin typeface="Times New Roman" panose="02020603050405020304" pitchFamily="18" charset="0"/>
                <a:ea typeface="+mn-ea"/>
                <a:cs typeface="+mn-cs"/>
              </a:rPr>
              <a:t>const_cast </a:t>
            </a:r>
            <a:endParaRPr lang="en-US" altLang="zh-CN" b="1" noProof="1" dirty="0">
              <a:latin typeface="Times New Roman" panose="02020603050405020304" pitchFamily="18" charset="0"/>
            </a:endParaRPr>
          </a:p>
          <a:p>
            <a:pPr marL="285750" indent="-285750" algn="just">
              <a:spcBef>
                <a:spcPct val="20000"/>
              </a:spcBef>
              <a:buFont typeface="Arial" panose="020B0604020202020204" pitchFamily="34" charset="0"/>
              <a:buChar char="•"/>
            </a:pPr>
            <a:r>
              <a:rPr lang="en-US" altLang="zh-CN" b="1" noProof="1" dirty="0">
                <a:latin typeface="Times New Roman" panose="02020603050405020304" pitchFamily="18" charset="0"/>
                <a:ea typeface="+mn-ea"/>
                <a:cs typeface="+mn-cs"/>
              </a:rPr>
              <a:t>dynamic_cast</a:t>
            </a:r>
            <a:endParaRPr lang="en-US" altLang="zh-CN" b="1" noProof="1" dirty="0">
              <a:latin typeface="Times New Roman" panose="02020603050405020304" pitchFamily="18" charset="0"/>
            </a:endParaRPr>
          </a:p>
          <a:p>
            <a:pPr marL="285750" indent="-285750" algn="just">
              <a:spcBef>
                <a:spcPct val="20000"/>
              </a:spcBef>
              <a:buFont typeface="Arial" panose="020B0604020202020204" pitchFamily="34" charset="0"/>
              <a:buChar char="•"/>
            </a:pPr>
            <a:r>
              <a:rPr lang="en-US" altLang="zh-CN" b="1" noProof="1" dirty="0">
                <a:latin typeface="Times New Roman" panose="02020603050405020304" pitchFamily="18" charset="0"/>
                <a:ea typeface="+mn-ea"/>
                <a:cs typeface="+mn-cs"/>
              </a:rPr>
              <a:t>reinterpret_cast</a:t>
            </a:r>
            <a:endParaRPr lang="en-US" altLang="zh-CN" b="1" noProof="1" dirty="0">
              <a:latin typeface="Times New Roman" panose="02020603050405020304" pitchFamily="18" charset="0"/>
            </a:endParaRPr>
          </a:p>
          <a:p>
            <a:pPr marL="285750" indent="-285750" algn="just">
              <a:spcBef>
                <a:spcPct val="20000"/>
              </a:spcBef>
              <a:buFont typeface="Arial" panose="020B0604020202020204" pitchFamily="34" charset="0"/>
              <a:buChar char="•"/>
            </a:pPr>
            <a:r>
              <a:rPr lang="en-US" altLang="zh-CN" b="1" noProof="1" dirty="0">
                <a:latin typeface="Times New Roman" panose="02020603050405020304" pitchFamily="18" charset="0"/>
                <a:ea typeface="+mn-ea"/>
                <a:cs typeface="+mn-cs"/>
              </a:rPr>
              <a:t>static_cast</a:t>
            </a:r>
            <a:endParaRPr lang="en-US" altLang="zh-CN" b="1" noProof="1"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38915"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8918"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8919" name="Rectangle 2"/>
          <p:cNvSpPr txBox="1"/>
          <p:nvPr/>
        </p:nvSpPr>
        <p:spPr>
          <a:xfrm>
            <a:off x="128588" y="71438"/>
            <a:ext cx="7943850" cy="642937"/>
          </a:xfrm>
          <a:prstGeom prst="rect">
            <a:avLst/>
          </a:prstGeom>
          <a:noFill/>
          <a:ln w="9525">
            <a:noFill/>
          </a:ln>
        </p:spPr>
        <p:txBody>
          <a:bodyPr lIns="91440" tIns="45720" rIns="91440" bIns="45720" anchor="ctr" anchorCtr="0"/>
          <a:p>
            <a:endParaRPr lang="en-US" altLang="zh-CN" sz="3600" b="1" dirty="0">
              <a:latin typeface="Times New Roman" panose="02020603050405020304" pitchFamily="18" charset="0"/>
              <a:sym typeface="SimSun" panose="02010600030101010101" pitchFamily="2" charset="-122"/>
            </a:endParaRPr>
          </a:p>
          <a:p>
            <a:r>
              <a:rPr lang="en-US" altLang="zh-CN" sz="3600" b="1" dirty="0">
                <a:latin typeface="Times New Roman" panose="02020603050405020304" pitchFamily="18" charset="0"/>
                <a:sym typeface="SimSun" panose="02010600030101010101" pitchFamily="2" charset="-122"/>
              </a:rPr>
              <a:t>Type cast operator</a:t>
            </a:r>
            <a:endParaRPr lang="en-US" altLang="zh-CN" sz="3600" b="1" dirty="0">
              <a:latin typeface="Times New Roman" panose="02020603050405020304" pitchFamily="18" charset="0"/>
            </a:endParaRPr>
          </a:p>
          <a:p>
            <a:endParaRPr lang="en-US" altLang="zh-CN" sz="3600" b="1"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7" name="Picture 2" descr="C:\Users\nEW u\Desktop\11111.jpg"/>
          <p:cNvPicPr>
            <a:picLocks noChangeAspect="1"/>
          </p:cNvPicPr>
          <p:nvPr/>
        </p:nvPicPr>
        <p:blipFill>
          <a:blip r:embed="rId1"/>
          <a:stretch>
            <a:fillRect/>
          </a:stretch>
        </p:blipFill>
        <p:spPr>
          <a:xfrm>
            <a:off x="2770188" y="2428875"/>
            <a:ext cx="3603625" cy="2000250"/>
          </a:xfrm>
          <a:prstGeom prst="rect">
            <a:avLst/>
          </a:prstGeom>
          <a:noFill/>
          <a:ln w="9525">
            <a:noFill/>
          </a:ln>
        </p:spPr>
      </p:pic>
      <p:pic>
        <p:nvPicPr>
          <p:cNvPr id="39938" name="Picture 3" descr="C:\Users\nEW u\Desktop\333333.png"/>
          <p:cNvPicPr>
            <a:picLocks noChangeAspect="1"/>
          </p:cNvPicPr>
          <p:nvPr/>
        </p:nvPicPr>
        <p:blipFill>
          <a:blip r:embed="rId2"/>
          <a:stretch>
            <a:fillRect/>
          </a:stretch>
        </p:blipFill>
        <p:spPr>
          <a:xfrm>
            <a:off x="857250" y="6429375"/>
            <a:ext cx="7715250" cy="357188"/>
          </a:xfrm>
          <a:prstGeom prst="rect">
            <a:avLst/>
          </a:prstGeom>
          <a:noFill/>
          <a:ln w="9525">
            <a:noFill/>
          </a:ln>
        </p:spPr>
      </p:pic>
      <p:sp>
        <p:nvSpPr>
          <p:cNvPr id="6"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7" name="TextBox 6"/>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9941" name="Picture 2" descr="C:\Users\nEW u\Desktop\22222.jpg"/>
          <p:cNvPicPr>
            <a:picLocks noChangeAspect="1"/>
          </p:cNvPicPr>
          <p:nvPr/>
        </p:nvPicPr>
        <p:blipFill>
          <a:blip r:embed="rId3"/>
          <a:stretch>
            <a:fillRect/>
          </a:stretch>
        </p:blipFill>
        <p:spPr>
          <a:xfrm>
            <a:off x="8215313" y="71438"/>
            <a:ext cx="928687" cy="64293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7500938" cy="4525963"/>
          </a:xfrm>
          <a:prstGeom prst="rect">
            <a:avLst/>
          </a:prstGeom>
          <a:noFill/>
          <a:ln w="9525">
            <a:noFill/>
          </a:ln>
        </p:spPr>
        <p:txBody>
          <a:bodyPr anchor="t" anchorCtr="0"/>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a:t>
            </a:r>
            <a:r>
              <a:rPr lang="en-US" altLang="zh-CN" dirty="0">
                <a:latin typeface="Times New Roman" panose="02020603050405020304" pitchFamily="18" charset="0"/>
              </a:rPr>
              <a:t>imple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Machine Independent or Portable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Mid-level programming language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Structured programming language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Rich Library</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Memory Management</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Fast Speed</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Pointers</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Recursion</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Extensible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Object Oriented</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dirty="0">
                <a:latin typeface="Times New Roman" panose="02020603050405020304" pitchFamily="18" charset="0"/>
              </a:rPr>
              <a:t>Compiler based</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C++ Features</a:t>
            </a:r>
            <a:endParaRPr lang="en-US" altLang="zh-CN" sz="3600" b="1" baseline="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txBox="1"/>
          <p:nvPr/>
        </p:nvSpPr>
        <p:spPr>
          <a:xfrm>
            <a:off x="714375" y="1260475"/>
            <a:ext cx="8215313" cy="4811713"/>
          </a:xfrm>
          <a:prstGeom prst="rect">
            <a:avLst/>
          </a:prstGeom>
          <a:noFill/>
          <a:ln w="9525">
            <a:noFill/>
          </a:ln>
        </p:spPr>
        <p:txBody>
          <a:bodyPr anchor="t" anchorCtr="0"/>
          <a:p>
            <a:pPr algn="just">
              <a:spcBef>
                <a:spcPct val="20000"/>
              </a:spcBef>
              <a:buFont typeface="Wingdings" panose="05000000000000000000" pitchFamily="2" charset="2"/>
            </a:pPr>
            <a:r>
              <a:rPr lang="en-US" altLang="en-IN" dirty="0">
                <a:latin typeface="Times New Roman" panose="02020603050405020304" pitchFamily="18" charset="0"/>
              </a:rPr>
              <a:t>1. </a:t>
            </a:r>
            <a:r>
              <a:rPr lang="en-US" altLang="en-IN" b="1" dirty="0">
                <a:latin typeface="Times New Roman" panose="02020603050405020304" pitchFamily="18" charset="0"/>
              </a:rPr>
              <a:t>Simple</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is a simple language in the sense that it provides structured approach (to break the problem into parts), rich set of library functions, data types etc.</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2. Machine Independent or Portable</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Unlike assembly language, c programs can be executed in many machines with little bit or no change. But it is not platform-independent.</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3.Mid-level programming language</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is also used to do low level programming. It is used to develop system applications such as kernel, driver etc. It also supports the feature of high level language. That is why it is known as mid-level language.</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4. </a:t>
            </a:r>
            <a:r>
              <a:rPr lang="en-US" altLang="en-IN" b="1" dirty="0">
                <a:latin typeface="Times New Roman" panose="02020603050405020304" pitchFamily="18" charset="0"/>
              </a:rPr>
              <a:t>Structured programming language</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is a structured programming language in the sense that we can break the program into parts using functions. So, it is easy to understand and modify.</a:t>
            </a:r>
            <a:endParaRPr lang="en-US" altLang="en-I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1267"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1270"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1271"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Features Contd....</a:t>
            </a:r>
            <a:endParaRPr lang="en-US" altLang="zh-CN" sz="3600" b="1" baseline="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14375" y="1260475"/>
            <a:ext cx="8215313" cy="4811713"/>
          </a:xfrm>
          <a:prstGeom prst="rect">
            <a:avLst/>
          </a:prstGeom>
          <a:noFill/>
          <a:ln w="9525">
            <a:noFill/>
          </a:ln>
        </p:spPr>
        <p:txBody>
          <a:bodyPr anchor="t" anchorCtr="0"/>
          <a:p>
            <a:pPr algn="just">
              <a:spcBef>
                <a:spcPct val="20000"/>
              </a:spcBef>
              <a:buFont typeface="Wingdings" panose="05000000000000000000" pitchFamily="2" charset="2"/>
            </a:pPr>
            <a:r>
              <a:rPr lang="en-US" altLang="en-IN" b="1" dirty="0">
                <a:latin typeface="Times New Roman" panose="02020603050405020304" pitchFamily="18" charset="0"/>
              </a:rPr>
              <a:t>5. Rich Library</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provides a lot of inbuilt functions that makes the development fast.</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6. Memory Management</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It supports the feature of dynamic memory allocation. In C++ language, we can free the allocated memory at any time by calling the free() function.</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7. Speed</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The compilation and execution time of C++ language is fast.</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8. Pointer</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provides the feature of pointers. We can directly interact with the memory by using the pointers. We can use pointers for memory, structures, functions, array etc.</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9. Recursion</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In C++, we can call the function within the function. It provides code reusability for every function.</a:t>
            </a:r>
            <a:endParaRPr lang="en-US" altLang="en-I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229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229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2295"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Features Contd....</a:t>
            </a:r>
            <a:endParaRPr lang="en-US" altLang="zh-CN" sz="3600" b="1" baseline="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11200" y="1250950"/>
            <a:ext cx="8215313" cy="4811713"/>
          </a:xfrm>
          <a:prstGeom prst="rect">
            <a:avLst/>
          </a:prstGeom>
          <a:noFill/>
          <a:ln w="9525">
            <a:noFill/>
          </a:ln>
        </p:spPr>
        <p:txBody>
          <a:bodyPr anchor="t" anchorCtr="0"/>
          <a:p>
            <a:pPr algn="just">
              <a:spcBef>
                <a:spcPct val="20000"/>
              </a:spcBef>
              <a:buFont typeface="Wingdings" panose="05000000000000000000" pitchFamily="2" charset="2"/>
            </a:pPr>
            <a:r>
              <a:rPr lang="en-US" altLang="en-IN" dirty="0">
                <a:latin typeface="Times New Roman" panose="02020603050405020304" pitchFamily="18" charset="0"/>
              </a:rPr>
              <a:t> </a:t>
            </a:r>
            <a:r>
              <a:rPr lang="en-US" altLang="en-IN" b="1" dirty="0">
                <a:latin typeface="Times New Roman" panose="02020603050405020304" pitchFamily="18" charset="0"/>
              </a:rPr>
              <a:t>10. Extensible</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language is extensible because it can easily adopt new features.</a:t>
            </a:r>
            <a:endParaRPr lang="en-US" altLang="en-IN" dirty="0">
              <a:latin typeface="Times New Roman" panose="02020603050405020304" pitchFamily="18" charset="0"/>
            </a:endParaRPr>
          </a:p>
          <a:p>
            <a:pPr algn="just">
              <a:spcBef>
                <a:spcPct val="20000"/>
              </a:spcBef>
              <a:buFont typeface="Wingdings" panose="05000000000000000000" pitchFamily="2" charset="2"/>
            </a:pP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11. Object Oriented</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is object oriented programming language. OOPs makes development and maintenance easier where as in Procedure-oriented programming language it is not easy to manage if code grows as project size grows.</a:t>
            </a:r>
            <a:endParaRPr lang="en-US" altLang="en-IN" dirty="0">
              <a:latin typeface="Times New Roman" panose="02020603050405020304" pitchFamily="18" charset="0"/>
            </a:endParaRPr>
          </a:p>
          <a:p>
            <a:pPr algn="just">
              <a:spcBef>
                <a:spcPct val="20000"/>
              </a:spcBef>
              <a:buFont typeface="Wingdings" panose="05000000000000000000" pitchFamily="2" charset="2"/>
            </a:pP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b="1" dirty="0">
                <a:latin typeface="Times New Roman" panose="02020603050405020304" pitchFamily="18" charset="0"/>
              </a:rPr>
              <a:t>12. Compiler based</a:t>
            </a:r>
            <a:endParaRPr lang="en-US" altLang="en-IN" b="1"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C++ is a compiler based programming language, it means without compilation no C++ program can be executed. First we need to compile our program using compiler and then we can execute our program.</a:t>
            </a:r>
            <a:endParaRPr lang="en-US" altLang="en-I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3315"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3318"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3319"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C++ Features Contd....</a:t>
            </a:r>
            <a:endParaRPr lang="en-US" altLang="zh-CN" sz="3600" b="1" baseline="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143000"/>
            <a:ext cx="8072438" cy="5786438"/>
          </a:xfrm>
          <a:prstGeom prst="rect">
            <a:avLst/>
          </a:prstGeom>
          <a:noFill/>
          <a:ln w="9525">
            <a:noFill/>
          </a:ln>
        </p:spPr>
        <p:txBody>
          <a:bodyPr anchor="t"/>
          <a:p>
            <a:pPr marL="342900" indent="-342900" algn="just">
              <a:spcBef>
                <a:spcPct val="20000"/>
              </a:spcBef>
              <a:buFont typeface="Wingdings" panose="05000000000000000000" pitchFamily="2" charset="2"/>
              <a:buChar char="ü"/>
            </a:pPr>
            <a:endParaRPr lang="en-IN" altLang="en-US" noProof="1" dirty="0">
              <a:solidFill>
                <a:schemeClr val="bg2"/>
              </a:solidFill>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433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434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4343" name="Rectangle 2"/>
          <p:cNvSpPr txBox="1"/>
          <p:nvPr/>
        </p:nvSpPr>
        <p:spPr>
          <a:xfrm>
            <a:off x="128588" y="71438"/>
            <a:ext cx="7943850" cy="642937"/>
          </a:xfrm>
          <a:prstGeom prst="rect">
            <a:avLst/>
          </a:prstGeom>
          <a:noFill/>
          <a:ln w="9525">
            <a:noFill/>
          </a:ln>
        </p:spPr>
        <p:txBody>
          <a:bodyPr lIns="91440" tIns="45720" rIns="91440" bIns="45720" anchor="ctr" anchorCtr="0"/>
          <a:p>
            <a:r>
              <a:rPr lang="en-US" sz="3600" b="1" dirty="0" smtClean="0">
                <a:latin typeface="Cambria" panose="02040503050406030204" pitchFamily="18" charset="0"/>
                <a:sym typeface="+mn-ea"/>
              </a:rPr>
              <a:t>Structure of the C++ Program</a:t>
            </a:r>
            <a:endParaRPr lang="en-US" altLang="zh-CN" sz="3600" b="1" dirty="0">
              <a:latin typeface="Times New Roman" panose="02020603050405020304" pitchFamily="18" charset="0"/>
            </a:endParaRPr>
          </a:p>
        </p:txBody>
      </p:sp>
      <p:grpSp>
        <p:nvGrpSpPr>
          <p:cNvPr id="14" name="Group 13"/>
          <p:cNvGrpSpPr/>
          <p:nvPr/>
        </p:nvGrpSpPr>
        <p:grpSpPr>
          <a:xfrm>
            <a:off x="1295400" y="1947532"/>
            <a:ext cx="6629400" cy="4038600"/>
            <a:chOff x="2360431" y="1981200"/>
            <a:chExt cx="3432538" cy="2436631"/>
          </a:xfrm>
        </p:grpSpPr>
        <p:sp>
          <p:nvSpPr>
            <p:cNvPr id="2" name="Rectangle 7"/>
            <p:cNvSpPr/>
            <p:nvPr/>
          </p:nvSpPr>
          <p:spPr>
            <a:xfrm>
              <a:off x="2362200" y="19812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smtClean="0"/>
                <a:t>Preprocessor directive section</a:t>
              </a:r>
              <a:endParaRPr lang="en-US" sz="2800" dirty="0"/>
            </a:p>
          </p:txBody>
        </p:sp>
        <p:sp>
          <p:nvSpPr>
            <p:cNvPr id="3" name="Rectangle 8"/>
            <p:cNvSpPr/>
            <p:nvPr/>
          </p:nvSpPr>
          <p:spPr>
            <a:xfrm>
              <a:off x="2363969" y="2440169"/>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smtClean="0"/>
                <a:t>Global Declaration section</a:t>
              </a:r>
              <a:endParaRPr lang="en-US" sz="2800" dirty="0"/>
            </a:p>
          </p:txBody>
        </p:sp>
        <p:sp>
          <p:nvSpPr>
            <p:cNvPr id="10" name="Rectangle 9"/>
            <p:cNvSpPr/>
            <p:nvPr/>
          </p:nvSpPr>
          <p:spPr>
            <a:xfrm>
              <a:off x="2360431" y="2886754"/>
              <a:ext cx="3429000" cy="618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smtClean="0"/>
                <a:t>Class definition and method definition section</a:t>
              </a:r>
              <a:endParaRPr lang="en-US" sz="2800" dirty="0"/>
            </a:p>
          </p:txBody>
        </p:sp>
        <p:sp>
          <p:nvSpPr>
            <p:cNvPr id="11" name="Rectangle 10"/>
            <p:cNvSpPr/>
            <p:nvPr/>
          </p:nvSpPr>
          <p:spPr>
            <a:xfrm>
              <a:off x="2362200" y="35052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smtClean="0"/>
                <a:t>main method</a:t>
              </a:r>
              <a:endParaRPr lang="en-US" sz="2800" dirty="0"/>
            </a:p>
          </p:txBody>
        </p:sp>
        <p:sp>
          <p:nvSpPr>
            <p:cNvPr id="13" name="Rectangle 12"/>
            <p:cNvSpPr/>
            <p:nvPr/>
          </p:nvSpPr>
          <p:spPr>
            <a:xfrm>
              <a:off x="2362200" y="3960631"/>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smtClean="0"/>
                <a:t>Method definition section</a:t>
              </a:r>
              <a:endParaRPr lang="en-US" sz="28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20801</Words>
  <Application>WPS Presentation</Application>
  <PresentationFormat>On-screen Show (4:3)</PresentationFormat>
  <Paragraphs>1047</Paragraphs>
  <Slides>43</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43</vt:i4>
      </vt:variant>
    </vt:vector>
  </HeadingPairs>
  <TitlesOfParts>
    <vt:vector size="59" baseType="lpstr">
      <vt:lpstr>Arial</vt:lpstr>
      <vt:lpstr>SimSun</vt:lpstr>
      <vt:lpstr>Wingdings</vt:lpstr>
      <vt:lpstr>Times New Roman</vt:lpstr>
      <vt:lpstr>Verdana</vt:lpstr>
      <vt:lpstr>Wingdings</vt:lpstr>
      <vt:lpstr>Cambria</vt:lpstr>
      <vt:lpstr>Cambria Math</vt:lpstr>
      <vt:lpstr>Microsoft YaHei</vt:lpstr>
      <vt:lpstr>Arial Unicode MS</vt:lpstr>
      <vt:lpstr>Calibri</vt:lpstr>
      <vt:lpstr>Office Theme</vt:lpstr>
      <vt:lpstr>1_Office Theme</vt:lpstr>
      <vt:lpstr>2_Office Theme</vt:lpstr>
      <vt:lpstr>3_Office Theme</vt:lpstr>
      <vt:lpstr>4_Office Theme</vt:lpstr>
      <vt:lpstr>KALINGA INSTITUTE OF INDUSTRIAL TECHNOLOGY</vt:lpstr>
      <vt:lpstr>Chapter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 Program Structure</vt:lpstr>
      <vt:lpstr>C++ Program Compilation and Execution</vt:lpstr>
      <vt:lpstr>Files used in C++ Program</vt:lpstr>
      <vt:lpstr>PowerPoint 演示文稿</vt:lpstr>
      <vt:lpstr>PowerPoint 演示文稿</vt:lpstr>
      <vt:lpstr>PowerPoint 演示文稿</vt:lpstr>
      <vt:lpstr>PowerPoint 演示文稿</vt:lpstr>
      <vt:lpstr>Input/Output Stream</vt:lpstr>
      <vt:lpstr>PowerPoint 演示文稿</vt:lpstr>
      <vt:lpstr>Cascading of Input/Output Operators</vt:lpstr>
      <vt:lpstr>Comments</vt:lpstr>
      <vt:lpstr>Escape Sequence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Scope Resolution operator cont…</vt:lpstr>
      <vt:lpstr>Scope Resolution operator cont…</vt:lpstr>
      <vt:lpstr>Scope &amp; Lifetime of variables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KIIT</cp:lastModifiedBy>
  <cp:revision>1237</cp:revision>
  <dcterms:created xsi:type="dcterms:W3CDTF">2010-05-23T14:28:00Z</dcterms:created>
  <dcterms:modified xsi:type="dcterms:W3CDTF">2022-07-28T09:25:21Z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30D382CCA4514E3CB1004464B9A31A70</vt:lpwstr>
  </property>
</Properties>
</file>