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5"/>
  </p:notesMasterIdLst>
  <p:sldIdLst>
    <p:sldId id="256" r:id="rId5"/>
    <p:sldId id="258" r:id="rId6"/>
    <p:sldId id="389" r:id="rId7"/>
    <p:sldId id="390" r:id="rId8"/>
    <p:sldId id="391" r:id="rId9"/>
    <p:sldId id="392" r:id="rId10"/>
    <p:sldId id="393" r:id="rId11"/>
    <p:sldId id="394" r:id="rId12"/>
    <p:sldId id="416" r:id="rId13"/>
    <p:sldId id="396" r:id="rId14"/>
    <p:sldId id="415" r:id="rId15"/>
    <p:sldId id="397" r:id="rId16"/>
    <p:sldId id="417" r:id="rId17"/>
    <p:sldId id="398" r:id="rId18"/>
    <p:sldId id="259" r:id="rId19"/>
    <p:sldId id="367" r:id="rId20"/>
    <p:sldId id="356" r:id="rId21"/>
    <p:sldId id="375" r:id="rId22"/>
    <p:sldId id="376" r:id="rId23"/>
    <p:sldId id="351" r:id="rId24"/>
    <p:sldId id="377" r:id="rId25"/>
    <p:sldId id="378" r:id="rId26"/>
    <p:sldId id="379" r:id="rId27"/>
    <p:sldId id="380" r:id="rId28"/>
    <p:sldId id="381" r:id="rId29"/>
    <p:sldId id="384" r:id="rId30"/>
    <p:sldId id="385" r:id="rId31"/>
    <p:sldId id="386" r:id="rId32"/>
    <p:sldId id="387" r:id="rId33"/>
    <p:sldId id="345" r:id="rId34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239"/>
    <a:srgbClr val="660066"/>
    <a:srgbClr val="2E0F00"/>
    <a:srgbClr val="3E1F00"/>
    <a:srgbClr val="1B311F"/>
    <a:srgbClr val="422C16"/>
    <a:srgbClr val="0C788E"/>
    <a:srgbClr val="0066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/>
    <p:restoredTop sz="94595"/>
  </p:normalViewPr>
  <p:slideViewPr>
    <p:cSldViewPr showGuides="1">
      <p:cViewPr>
        <p:scale>
          <a:sx n="60" d="100"/>
          <a:sy n="60" d="100"/>
        </p:scale>
        <p:origin x="-1380" y="-180"/>
      </p:cViewPr>
      <p:guideLst>
        <p:guide orient="horz" pos="219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>
              <a:defRPr/>
            </a:pP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>
              <a:defRPr/>
            </a:pPr>
            <a:fld id="{20D1B9FA-A8A9-45D2-8C6C-6119596B2F99}" type="datetimeFigureOut">
              <a:rPr lang="en-US" strike="noStrike" noProof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n-IN" strike="noStrike" noProof="1"/>
          </a:p>
        </p:txBody>
      </p:sp>
      <p:sp>
        <p:nvSpPr>
          <p:cNvPr id="4100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>
              <a:defRPr/>
            </a:pPr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>
              <a:defRPr/>
            </a:pPr>
            <a:fld id="{822FBC55-ED5F-47B2-B3AA-2CB6865E3ABE}" type="slidenum">
              <a:rPr lang="en-IN" strike="noStrike" noProof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fld id="{074D32D7-EFB5-44A7-8690-E108EFDB80BB}" type="slidenum">
              <a:rPr lang="es-ES" strike="noStrike" noProof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s-E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70"/>
          <p:cNvSpPr txBox="1"/>
          <p:nvPr/>
        </p:nvSpPr>
        <p:spPr>
          <a:xfrm>
            <a:off x="3214688" y="4500563"/>
            <a:ext cx="5786437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Dr. Pradeep Kumar Mallick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r" eaLnBrk="0" hangingPunct="0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Associate Professor [II] </a:t>
            </a:r>
            <a:b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 Computer  Engineering, </a:t>
            </a:r>
            <a:b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Kalinga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 Institute of Industrial Technology (KIIT),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r" eaLnBrk="0" hangingPunct="0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Deemed to be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University,Odisha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7"/>
          <p:cNvSpPr/>
          <p:nvPr/>
        </p:nvSpPr>
        <p:spPr>
          <a:xfrm>
            <a:off x="0" y="0"/>
            <a:ext cx="9144000" cy="644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Introduction  to C++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Title 5"/>
          <p:cNvSpPr>
            <a:spLocks noGrp="1"/>
          </p:cNvSpPr>
          <p:nvPr>
            <p:ph type="ctrTitle"/>
          </p:nvPr>
        </p:nvSpPr>
        <p:spPr>
          <a:xfrm>
            <a:off x="728663" y="1173163"/>
            <a:ext cx="7772400" cy="1470025"/>
          </a:xfrm>
        </p:spPr>
        <p:txBody>
          <a:bodyPr vert="horz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KALINGA INSTITUTE OF INDUSTRIAL TECHNOLOGY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7"/>
          <p:cNvSpPr/>
          <p:nvPr/>
        </p:nvSpPr>
        <p:spPr>
          <a:xfrm>
            <a:off x="0" y="2857500"/>
            <a:ext cx="9144000" cy="10779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algn="ctr"/>
            <a:r>
              <a:rPr lang="en-I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</a:t>
            </a:r>
            <a:endParaRPr lang="en-IN" altLang="en-US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Engineering</a:t>
            </a:r>
            <a:endParaRPr lang="en-IN" altLang="en-US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6" name="Picture 2" descr="C:\Users\nEW u\Desktop\222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4138613"/>
            <a:ext cx="1357313" cy="938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TextBox 8"/>
          <p:cNvSpPr txBox="1"/>
          <p:nvPr/>
        </p:nvSpPr>
        <p:spPr>
          <a:xfrm>
            <a:off x="0" y="6211888"/>
            <a:ext cx="9144000" cy="646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88" y="6242050"/>
            <a:ext cx="2928938" cy="5842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noProof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Credit</a:t>
            </a:r>
            <a:endParaRPr lang="en-US" sz="3200" b="1" noProof="1" dirty="0">
              <a:solidFill>
                <a:schemeClr val="bg1"/>
              </a:solidFill>
            </a:endParaRPr>
          </a:p>
        </p:txBody>
      </p:sp>
      <p:sp>
        <p:nvSpPr>
          <p:cNvPr id="5129" name="TextBox 10"/>
          <p:cNvSpPr txBox="1"/>
          <p:nvPr/>
        </p:nvSpPr>
        <p:spPr>
          <a:xfrm>
            <a:off x="3040063" y="6242050"/>
            <a:ext cx="6072187" cy="5842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</a:rPr>
              <a:t>Lecture Note 03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Content Placeholder 2"/>
          <p:cNvSpPr txBox="1"/>
          <p:nvPr/>
        </p:nvSpPr>
        <p:spPr>
          <a:xfrm>
            <a:off x="857250" y="106362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#include &lt;iostream&gt;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using namespace std;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int main()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int a,b,c;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cout&lt;&lt;"Enter value for a, b and c"&lt;&lt; endl;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cin&gt;&gt;a&gt;&gt;b&gt;&gt;c;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if(a&gt;=b)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if(a&gt;=c) 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 cout&lt;&lt;"a is agreater" &lt;&lt;a&lt;&lt;endl;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else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    cout&lt;&lt;"c is geater:"&lt;&lt;c&lt;&lt;endl;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  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     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33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434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Nested if-else Statement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46015" y="1267460"/>
            <a:ext cx="3802380" cy="5572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else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if (b&gt;=c)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    cout &lt;&lt; "b is greater"&lt;&lt;b;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else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    cout&lt;&lt;"c is greater:"           	&lt;&lt;c&lt;&lt;endl;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return 0;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Content Placeholder 2"/>
          <p:cNvSpPr txBox="1"/>
          <p:nvPr/>
        </p:nvSpPr>
        <p:spPr>
          <a:xfrm>
            <a:off x="857250" y="106362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The C++ if-else-if ladder statement executes one condition from multiple statements.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Syntax: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if(condition1){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//code to be executed if condition1 is true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}else if(condition2){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//code to be executed if condition2 is true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}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else if(condition3){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//code to be executed if condition3 is true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}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...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else{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//code to be executed if all the conditions are false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}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33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434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IF-else-if ladder Statement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363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5366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Flow Chart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pic>
        <p:nvPicPr>
          <p:cNvPr id="15368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697038"/>
            <a:ext cx="7073900" cy="43799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Content Placeholder 2"/>
          <p:cNvSpPr txBox="1"/>
          <p:nvPr/>
        </p:nvSpPr>
        <p:spPr>
          <a:xfrm>
            <a:off x="857250" y="106362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#include &lt;iostream&gt;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using namespace std;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int main()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{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int a,b,c;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cout&lt;&lt;"Enter value for a, b and c"&lt;&lt; endl;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cin&gt;&gt;a&gt;&gt;b&gt;&gt;c;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if(a&gt;=b&amp;&amp; a&gt;=c)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{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         cout&lt;&lt; "a is greater"&lt;&lt;a&lt;&lt;endl;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}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else if(b&gt;=c &amp;&amp; b&gt;=a)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{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cout&lt;&lt;"b is greater"&lt;&lt;b&lt;&lt;endl;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}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else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{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 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 cout&lt;&lt;"c is greater&lt;&lt;c"&lt;&lt; endl;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}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            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    return 0;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200" b="1" dirty="0">
                <a:latin typeface="Times New Roman" panose="02020603050405020304" pitchFamily="18" charset="0"/>
              </a:rPr>
              <a:t>}</a:t>
            </a:r>
            <a:endParaRPr lang="en-US" altLang="zh-CN" sz="1200" b="1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38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639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Content Placeholder 2"/>
          <p:cNvSpPr txBox="1"/>
          <p:nvPr/>
        </p:nvSpPr>
        <p:spPr>
          <a:xfrm>
            <a:off x="857250" y="106362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#include &lt;iostream&gt;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int main () {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int num;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cout&lt;&lt;"Enter a number to check grade:";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cin&gt;&gt;num;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if (num &lt;0 || num &gt;100)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cout&lt;&lt;"wrong number";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if(num &gt;= 0 &amp;&amp; num &lt; 50){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cout&lt;&lt;"Fail";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 (num &gt;= 50 &amp;&amp; num &lt; 60)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cout&lt;&lt;"D Grade";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 (num &gt;= 60 &amp;&amp; num &lt; 70)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cout&lt;&lt;"C Grade";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 (num &gt;= 70 &amp;&amp; num &lt; 80)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cout&lt;&lt;"B Grade";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 (num &gt;= 80 &amp;&amp; num &lt; 90)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cout&lt;&lt;"A Grade";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else if (num &gt;= 90 &amp;&amp; num &lt;= 100)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{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cout&lt;&lt;"A+ Grade";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       }    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}    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38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639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Content Placeholder 2"/>
          <p:cNvSpPr txBox="1"/>
          <p:nvPr/>
        </p:nvSpPr>
        <p:spPr>
          <a:xfrm>
            <a:off x="785813" y="1214438"/>
            <a:ext cx="7858125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IN" sz="1600" noProof="1" dirty="0">
                <a:latin typeface="Times New Roman" panose="02020603050405020304" pitchFamily="18" charset="0"/>
                <a:ea typeface="+mn-ea"/>
                <a:cs typeface="+mn-cs"/>
              </a:rPr>
              <a:t>The C++ switch statement executes one statement from multiple conditions. It is like if-else-if ladder statement in C++.</a:t>
            </a:r>
            <a:endParaRPr lang="en-US" altLang="en-IN" sz="1600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switch(expression){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case value1: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//code to be executed;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break;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case value2: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//code to be executed;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break;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......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default: 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//code to be executed if all cases are not matched;  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 break;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r>
              <a:rPr lang="en-US" altLang="en-IN" sz="1600" b="1" noProof="1" dirty="0">
                <a:latin typeface="Times New Roman" panose="02020603050405020304" pitchFamily="18" charset="0"/>
                <a:ea typeface="+mn-ea"/>
                <a:cs typeface="+mn-cs"/>
              </a:rPr>
              <a:t>}    </a:t>
            </a:r>
            <a:endParaRPr lang="en-US" altLang="en-IN" sz="1600" b="1" noProof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>
              <a:spcBef>
                <a:spcPct val="20000"/>
              </a:spcBef>
            </a:pPr>
            <a:endParaRPr lang="en-US" altLang="en-IN" sz="1600" b="1" noProof="1" dirty="0">
              <a:latin typeface="Times New Roman" panose="02020603050405020304" pitchFamily="18" charset="0"/>
            </a:endParaRPr>
          </a:p>
        </p:txBody>
      </p:sp>
      <p:pic>
        <p:nvPicPr>
          <p:cNvPr id="17410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7413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baseline="0" dirty="0">
                <a:latin typeface="Times New Roman" panose="02020603050405020304" pitchFamily="18" charset="0"/>
              </a:rPr>
              <a:t>C++ switch</a:t>
            </a:r>
            <a:endParaRPr lang="en-US" altLang="zh-CN" sz="3600" b="1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Content Placeholder 2"/>
          <p:cNvSpPr txBox="1"/>
          <p:nvPr/>
        </p:nvSpPr>
        <p:spPr>
          <a:xfrm>
            <a:off x="1000125" y="1403350"/>
            <a:ext cx="7500938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Font typeface="Wingdings" panose="05000000000000000000" charset="0"/>
              <a:buChar char="ü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435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8438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baseline="0" dirty="0">
                <a:latin typeface="Times New Roman" panose="02020603050405020304" pitchFamily="18" charset="0"/>
              </a:rPr>
              <a:t>Switch Case...</a:t>
            </a:r>
            <a:endParaRPr lang="en-US" altLang="zh-CN" sz="3600" b="1" baseline="0" dirty="0">
              <a:latin typeface="Times New Roman" panose="02020603050405020304" pitchFamily="18" charset="0"/>
            </a:endParaRPr>
          </a:p>
        </p:txBody>
      </p:sp>
      <p:pic>
        <p:nvPicPr>
          <p:cNvPr id="18440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450" y="1555750"/>
            <a:ext cx="7011988" cy="45545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Content Placeholder 2"/>
          <p:cNvSpPr txBox="1"/>
          <p:nvPr/>
        </p:nvSpPr>
        <p:spPr>
          <a:xfrm>
            <a:off x="714375" y="1260475"/>
            <a:ext cx="8215313" cy="4811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#include &lt;iostream&gt;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using namespace std;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int main () {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int num;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cout&lt;&lt;"Enter a number to check grade:";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cin&gt;&gt;num;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 switch (num)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{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    case 10: cout&lt;&lt;"It is 10"; break;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    case 20: cout&lt;&lt;"It is 20"; break;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    case 30: cout&lt;&lt;"It is 30"; break;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    default: cout&lt;&lt;"Not 10, 20 or 30"; break;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      }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   }    </a:t>
            </a:r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45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946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Examples</a:t>
            </a:r>
            <a:endParaRPr lang="en-US" altLang="zh-CN" sz="3600" b="1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Content Placeholder 2"/>
          <p:cNvSpPr txBox="1"/>
          <p:nvPr/>
        </p:nvSpPr>
        <p:spPr>
          <a:xfrm>
            <a:off x="714375" y="1260475"/>
            <a:ext cx="8215313" cy="4811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The C++ for loop is used to iterate a part of the program several times. If the number of iteration is fixed, it is recommended to use for loop than while or do-while loops.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The C++ for loop is same as C/C#. We can initialize variable, check condition and increment/decrement value.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IN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IN" b="1" noProof="1" dirty="0">
                <a:latin typeface="Times New Roman" panose="02020603050405020304" pitchFamily="18" charset="0"/>
                <a:ea typeface="+mn-ea"/>
                <a:cs typeface="+mn-cs"/>
              </a:rPr>
              <a:t>Syntax: </a:t>
            </a:r>
            <a:endParaRPr lang="en-US" altLang="en-IN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for(initialization; condition; incr/decr)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{    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	//code to be executed    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}   </a:t>
            </a:r>
            <a:endParaRPr lang="en-US" altLang="en-IN" noProof="1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3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0486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baseline="0" dirty="0">
                <a:latin typeface="Times New Roman" panose="02020603050405020304" pitchFamily="18" charset="0"/>
              </a:rPr>
              <a:t>C++ For Loop</a:t>
            </a:r>
            <a:endParaRPr lang="en-US" altLang="zh-CN" sz="3600" b="1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Content Placeholder 2"/>
          <p:cNvSpPr txBox="1"/>
          <p:nvPr/>
        </p:nvSpPr>
        <p:spPr>
          <a:xfrm>
            <a:off x="711200" y="1250950"/>
            <a:ext cx="8215313" cy="4811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dirty="0">
                <a:latin typeface="Times New Roman" panose="02020603050405020304" pitchFamily="18" charset="0"/>
              </a:rPr>
              <a:t> </a:t>
            </a:r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50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151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For Loop</a:t>
            </a:r>
            <a:endParaRPr lang="en-US" altLang="zh-CN" sz="3600" b="1" baseline="0" dirty="0">
              <a:latin typeface="Times New Roman" panose="02020603050405020304" pitchFamily="18" charset="0"/>
            </a:endParaRPr>
          </a:p>
        </p:txBody>
      </p:sp>
      <p:pic>
        <p:nvPicPr>
          <p:cNvPr id="2151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138" y="1587500"/>
            <a:ext cx="5484812" cy="459898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128588" y="71438"/>
            <a:ext cx="7943850" cy="642937"/>
          </a:xfrm>
        </p:spPr>
        <p:txBody>
          <a:bodyPr vert="horz" lIns="91440" tIns="45720" rIns="91440" bIns="45720" anchor="ctr" anchorCtr="0"/>
          <a:p>
            <a:pPr algn="l"/>
            <a:r>
              <a:rPr lang="en-US" altLang="zh-CN" sz="3600" b="1" dirty="0">
                <a:latin typeface="Times New Roman" panose="02020603050405020304" pitchFamily="18" charset="0"/>
              </a:rPr>
              <a:t>Chapter Contents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1200150" y="1285875"/>
            <a:ext cx="7300913" cy="3929063"/>
          </a:xfrm>
        </p:spPr>
        <p:txBody>
          <a:bodyPr vert="horz" lIns="91440" tIns="45720" rIns="91440" bIns="45720" anchor="t" anchorCtr="0"/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If statements</a:t>
            </a:r>
            <a:endParaRPr lang="en-US" altLang="zh-CN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Looping</a:t>
            </a:r>
            <a:endParaRPr lang="en-US" altLang="zh-CN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615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Content Placeholder 2"/>
          <p:cNvSpPr txBox="1"/>
          <p:nvPr/>
        </p:nvSpPr>
        <p:spPr>
          <a:xfrm>
            <a:off x="785813" y="1143000"/>
            <a:ext cx="8072437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#include &lt;iostream&gt;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using namespace std;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int main() {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         for(int i=1;i&lt;=10;i++){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            cout&lt;&lt;i &lt;&lt;"\n";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          }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</a:rPr>
              <a:t>    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endParaRPr lang="en-IN" altLang="en-US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531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2534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5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Content Placeholder 2"/>
          <p:cNvSpPr txBox="1"/>
          <p:nvPr/>
        </p:nvSpPr>
        <p:spPr>
          <a:xfrm>
            <a:off x="785813" y="1143000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endParaRPr lang="en-US" altLang="zh-CN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In C++, while loop is used to iterate a part of the program several times.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If the number of iteration is not fixed, it is recommended to use while loop than for loop.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Syntax: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b="1" noProof="1" dirty="0">
                <a:latin typeface="Times New Roman" panose="02020603050405020304" pitchFamily="18" charset="0"/>
                <a:ea typeface="+mn-ea"/>
                <a:cs typeface="+mn-cs"/>
              </a:rPr>
              <a:t>while(condition)</a:t>
            </a:r>
            <a:endParaRPr lang="en-IN" altLang="en-US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b="1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b="1" noProof="1" dirty="0">
                <a:latin typeface="Times New Roman" panose="02020603050405020304" pitchFamily="18" charset="0"/>
                <a:ea typeface="+mn-ea"/>
                <a:cs typeface="+mn-cs"/>
              </a:rPr>
              <a:t>{    </a:t>
            </a:r>
            <a:endParaRPr lang="en-IN" altLang="en-US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b="1" noProof="1" dirty="0"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lang="en-IN" altLang="en-US" b="1" noProof="1" dirty="0">
                <a:latin typeface="Times New Roman" panose="02020603050405020304" pitchFamily="18" charset="0"/>
                <a:ea typeface="+mn-ea"/>
                <a:cs typeface="+mn-cs"/>
              </a:rPr>
              <a:t>//code to be executed    </a:t>
            </a:r>
            <a:endParaRPr lang="en-IN" altLang="en-US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en-IN" b="1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b="1" noProof="1" dirty="0">
                <a:latin typeface="Times New Roman" panose="02020603050405020304" pitchFamily="18" charset="0"/>
                <a:ea typeface="+mn-ea"/>
                <a:cs typeface="+mn-cs"/>
              </a:rPr>
              <a:t>}  </a:t>
            </a:r>
            <a:endParaRPr lang="en-IN" altLang="en-US" b="1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IN" altLang="en-US" b="1" noProof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5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3558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While loop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Content Placeholder 2"/>
          <p:cNvSpPr txBox="1"/>
          <p:nvPr/>
        </p:nvSpPr>
        <p:spPr>
          <a:xfrm>
            <a:off x="785813" y="1143000"/>
            <a:ext cx="8072437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I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57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458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Flow Chart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pic>
        <p:nvPicPr>
          <p:cNvPr id="24584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338" y="1585913"/>
            <a:ext cx="5295900" cy="418941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#include &lt;iostream&gt;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using namespace std;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int main() {      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int i=1;   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     while(i&lt;=10)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   {   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        cout&lt;&lt;i &lt;&lt;"\n"; 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        i++;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      }       </a:t>
            </a:r>
            <a:endParaRPr lang="en-IN" altLang="en-US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b="1" dirty="0">
                <a:latin typeface="Times New Roman" panose="02020603050405020304" pitchFamily="18" charset="0"/>
              </a:rPr>
              <a:t>    }  </a:t>
            </a:r>
            <a:endParaRPr lang="en-I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603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5606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7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Content Placeholder 2"/>
          <p:cNvSpPr txBox="1"/>
          <p:nvPr/>
        </p:nvSpPr>
        <p:spPr>
          <a:xfrm>
            <a:off x="679450" y="1143000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In C++, we can use while loop inside another while loop, it is known as nested while loop.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The nested while loop is executed fully when outer loop is executed once.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#include &lt;iostream&gt;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using namespace std;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int main () {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int i=1;  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while(i&lt;=3) 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{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    int j = 1;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    while (j &lt;= 3)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{  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cout&lt;&lt;i&lt;&lt;" "&lt;&lt;j&lt;&lt;"\n";  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j++;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</a:t>
            </a: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}   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   i++;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    } 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    }    </a:t>
            </a:r>
            <a:endParaRPr lang="en-IN" altLang="en-US" noProof="1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6629" name="Picture 2" descr="C:\Users\nEW u\Desktop\222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Nested While Loop 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#include &lt;iostream&gt;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using namespace std;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int main () {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        while(true)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          {  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                  cout&lt;&lt;"Infinitive While Loop";  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          }    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IN" altLang="en-US" dirty="0">
                <a:latin typeface="Times New Roman" panose="02020603050405020304" pitchFamily="18" charset="0"/>
              </a:rPr>
              <a:t>    }    </a:t>
            </a:r>
            <a:endParaRPr lang="en-I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651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7654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Infinitive While Loop Example: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Content Placeholder 2"/>
          <p:cNvSpPr txBox="1"/>
          <p:nvPr/>
        </p:nvSpPr>
        <p:spPr>
          <a:xfrm>
            <a:off x="927100" y="1073150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he C++ do-while loop is used to iterate a part of the program several times.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IN" altLang="en-US" noProof="1" dirty="0">
                <a:latin typeface="Times New Roman" panose="02020603050405020304" pitchFamily="18" charset="0"/>
                <a:ea typeface="+mn-ea"/>
                <a:cs typeface="+mn-cs"/>
              </a:rPr>
              <a:t>If the number of iteration is not fixed and you must have to execute the loop at least once, it is recommended to use do-while loop. </a:t>
            </a:r>
            <a:endParaRPr lang="en-IN" altLang="en-US" noProof="1" dirty="0">
              <a:latin typeface="Times New Roman" panose="02020603050405020304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en-IN" b="1" noProof="1" dirty="0">
                <a:latin typeface="Times New Roman" panose="02020603050405020304" pitchFamily="18" charset="0"/>
                <a:ea typeface="+mn-ea"/>
                <a:cs typeface="+mn-cs"/>
              </a:rPr>
              <a:t>Syntax:</a:t>
            </a:r>
            <a:endParaRPr lang="en-US" altLang="en-IN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do{    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	//code to be executed    </a:t>
            </a:r>
            <a:endParaRPr lang="en-US" altLang="en-I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en-IN" noProof="1" dirty="0">
                <a:latin typeface="Times New Roman" panose="02020603050405020304" pitchFamily="18" charset="0"/>
                <a:ea typeface="+mn-ea"/>
                <a:cs typeface="+mn-cs"/>
              </a:rPr>
              <a:t>	}while(condition);  </a:t>
            </a:r>
            <a:endParaRPr lang="en-US" altLang="en-IN" noProof="1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8675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8678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Do-While Loop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Wingdings" panose="05000000000000000000" charset="0"/>
            </a:pPr>
            <a:endParaRPr lang="en-I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69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2970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Flow Chart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pic>
        <p:nvPicPr>
          <p:cNvPr id="29704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988" y="1854200"/>
            <a:ext cx="4843462" cy="38655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Content Placeholder 2"/>
          <p:cNvSpPr txBox="1"/>
          <p:nvPr/>
        </p:nvSpPr>
        <p:spPr>
          <a:xfrm>
            <a:off x="927100" y="1073150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#include &lt;iostream&gt;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using namespace std;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int main() {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     int i = 1;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do{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    cout&lt;&lt;i&lt;&lt;"\n";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    i++;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} while (i &lt;= 10) 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en-IN" dirty="0">
                <a:latin typeface="Times New Roman" panose="02020603050405020304" pitchFamily="18" charset="0"/>
              </a:rPr>
              <a:t>}  </a:t>
            </a:r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23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30726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Do-While Loop 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Content Placeholder 2"/>
          <p:cNvSpPr txBox="1"/>
          <p:nvPr/>
        </p:nvSpPr>
        <p:spPr>
          <a:xfrm>
            <a:off x="927100" y="1073150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Arial" panose="020B0604020202020204" pitchFamily="34" charset="0"/>
            </a:pP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b="1" dirty="0">
                <a:latin typeface="Times New Roman" panose="02020603050405020304" pitchFamily="18" charset="0"/>
              </a:rPr>
              <a:t>Syntax: </a:t>
            </a:r>
            <a:endParaRPr lang="en-US" altLang="en-I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do{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//code to be executed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}while(true);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b="1" dirty="0">
                <a:latin typeface="Times New Roman" panose="02020603050405020304" pitchFamily="18" charset="0"/>
              </a:rPr>
              <a:t>Example:</a:t>
            </a:r>
            <a:endParaRPr lang="en-US" altLang="en-IN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#include &lt;iostream&gt;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using namespace std;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int main() {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      do{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    cout&lt;&lt;"Infinitive do-while Loop";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          } while(true);     </a:t>
            </a:r>
            <a:endParaRPr lang="en-US" altLang="en-IN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IN" dirty="0">
                <a:latin typeface="Times New Roman" panose="02020603050405020304" pitchFamily="18" charset="0"/>
              </a:rPr>
              <a:t>}    </a:t>
            </a:r>
            <a:endParaRPr lang="en-US" altLang="en-IN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174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3175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1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Infinitive do-while Loop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In C++ programming, if statement is used to test the condition. There are various types of if statements in C++.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charset="0"/>
              <a:buAutoNum type="arabicPeriod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if statement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charset="0"/>
              <a:buAutoNum type="arabicPeriod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if-else statement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charset="0"/>
              <a:buAutoNum type="arabicPeriod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nested if statement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charset="0"/>
              <a:buAutoNum type="arabicPeriod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if-else-if ladder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endParaRPr lang="en-US" altLang="zh-C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b="1" noProof="1" dirty="0">
                <a:latin typeface="Times New Roman" panose="02020603050405020304" pitchFamily="18" charset="0"/>
                <a:ea typeface="+mn-ea"/>
                <a:cs typeface="+mn-cs"/>
              </a:rPr>
              <a:t>C++ IF Statement</a:t>
            </a:r>
            <a:endParaRPr lang="en-US" altLang="zh-CN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The C++ if statement tests the condition. It is executed if condition is true.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b="1" noProof="1" dirty="0">
                <a:latin typeface="Times New Roman" panose="02020603050405020304" pitchFamily="18" charset="0"/>
                <a:ea typeface="+mn-ea"/>
                <a:cs typeface="+mn-cs"/>
              </a:rPr>
              <a:t>Syntax: </a:t>
            </a:r>
            <a:endParaRPr lang="en-US" altLang="zh-CN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if(condition)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{  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	//code to be executed  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}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71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7174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if-else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Picture 2" descr="C:\Users\nEW u\Desktop\111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188" y="2428875"/>
            <a:ext cx="3603625" cy="200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0" name="Picture 3" descr="C:\Users\nEW u\Desktop\333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32773" name="Picture 2" descr="C:\Users\nEW u\Desktop\22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195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8198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if-else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pic>
        <p:nvPicPr>
          <p:cNvPr id="8200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350" y="1879600"/>
            <a:ext cx="4872038" cy="4089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 #include &lt;iostream&gt;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int main ()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{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 int num = 10;  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  if (num % 2 == 0)  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{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	cout&lt;&lt;"It is even number";  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} 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	return 0;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}  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O/P: It is even number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21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922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zh-CN" noProof="1" dirty="0">
                <a:latin typeface="Times New Roman" panose="02020603050405020304" pitchFamily="18" charset="0"/>
                <a:ea typeface="+mn-ea"/>
                <a:cs typeface="+mn-cs"/>
              </a:rPr>
              <a:t>The C++ if-else statement also tests the condition. It executes if block if condition is true otherwise else block is executed.</a:t>
            </a:r>
            <a:endParaRPr lang="en-US" altLang="zh-CN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b="1" noProof="1" dirty="0">
                <a:latin typeface="Times New Roman" panose="02020603050405020304" pitchFamily="18" charset="0"/>
                <a:ea typeface="+mn-ea"/>
                <a:cs typeface="+mn-cs"/>
              </a:rPr>
              <a:t>Syntax: </a:t>
            </a:r>
            <a:endParaRPr lang="en-US" altLang="zh-CN" b="1" noProof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if(condition)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{  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	//code to be executed if condition is true 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}  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//code to be executed   if condition is false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charset="0"/>
            </a:pPr>
            <a:r>
              <a:rPr lang="en-US" altLang="zh-CN" noProof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lang="en-US" altLang="zh-CN" noProof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43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0246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IF-else Statement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85750" indent="-285750" algn="just">
              <a:spcBef>
                <a:spcPct val="20000"/>
              </a:spcBef>
              <a:buFont typeface="Wingdings" panose="05000000000000000000" charset="0"/>
              <a:buChar char="ü"/>
            </a:pP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267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1270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C++ IF-else Statement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pic>
        <p:nvPicPr>
          <p:cNvPr id="1127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663" y="1836738"/>
            <a:ext cx="5067300" cy="41005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Content Placeholder 2"/>
          <p:cNvSpPr txBox="1"/>
          <p:nvPr/>
        </p:nvSpPr>
        <p:spPr>
          <a:xfrm>
            <a:off x="857250" y="108267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&lt;iostream&gt;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using namespace std;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int main ()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{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int num ;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cout&lt;&lt;"Enter Value for num"&lt;&lt;endl;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cin&gt;&gt; num;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if (num % 2 == 0) 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{ 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cout&lt;&lt;"It is even number"; 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}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else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{ 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cout&lt;&lt;"It is odd number";  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}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return 0;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} 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291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2294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Example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Content Placeholder 2"/>
          <p:cNvSpPr txBox="1"/>
          <p:nvPr/>
        </p:nvSpPr>
        <p:spPr>
          <a:xfrm>
            <a:off x="857250" y="1063625"/>
            <a:ext cx="8072438" cy="578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if (Condition1)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	 if(Condition2)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	 {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		 Statement1;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	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	else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	{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		Statement2;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	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D32D7-EFB5-44A7-8690-E108EFDB80BB}" type="slidenum">
              <a:rPr kumimoji="0" lang="es-E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sz="1200" b="0" i="0" u="none" strike="noStrike" kern="1200" cap="none" spc="0" normalizeH="0" baseline="0" noProof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339" name="Picture 3" descr="C:\Users\nEW u\Desktop\3333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6429375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5"/>
          <p:cNvSpPr txBox="1"/>
          <p:nvPr/>
        </p:nvSpPr>
        <p:spPr>
          <a:xfrm>
            <a:off x="142875" y="773113"/>
            <a:ext cx="1000125" cy="3651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R="0" algn="r" defTabSz="914400">
              <a:buClrTx/>
              <a:buSzTx/>
              <a:buFontTx/>
              <a:defRPr/>
            </a:pPr>
            <a:fld id="{074D32D7-EFB5-44A7-8690-E108EFDB80BB}" type="slidenum">
              <a:rPr kumimoji="0" lang="es-ES" b="1" i="0" kern="1200" cap="none" spc="0" normalizeH="0" baseline="0" noProof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s-ES" b="1" i="0" kern="1200" cap="none" spc="0" normalizeH="0" baseline="0" noProof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38" y="773113"/>
            <a:ext cx="7858125" cy="369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noProof="1" dirty="0"/>
          </a:p>
        </p:txBody>
      </p:sp>
      <p:pic>
        <p:nvPicPr>
          <p:cNvPr id="14342" name="Picture 2" descr="C:\Users\nEW u\Desktop\22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71438"/>
            <a:ext cx="928687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Rectangle 2"/>
          <p:cNvSpPr txBox="1"/>
          <p:nvPr/>
        </p:nvSpPr>
        <p:spPr>
          <a:xfrm>
            <a:off x="128588" y="71438"/>
            <a:ext cx="7943850" cy="6429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Nested if-else Statement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76470" y="1247140"/>
            <a:ext cx="4115435" cy="3966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else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  <a:sym typeface="+mn-ea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{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	if(Condition3)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	 {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    		 Statement3;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	 }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	else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	{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     		Statement4;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     	}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  <a:sym typeface="+mn-ea"/>
            </a:endParaRPr>
          </a:p>
          <a:p>
            <a:pPr algn="just">
              <a:spcBef>
                <a:spcPct val="20000"/>
              </a:spcBef>
            </a:pPr>
            <a:r>
              <a:rPr lang="en-US" altLang="zh-CN" dirty="0">
                <a:ln>
                  <a:noFill/>
                </a:ln>
                <a:latin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  <a:p>
            <a:endParaRPr lang="en-US" altLang="zh-CN" dirty="0">
              <a:ln>
                <a:noFill/>
              </a:ln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7422</Words>
  <Application>WPS Presentation</Application>
  <PresentationFormat>On-screen Show (4:3)</PresentationFormat>
  <Paragraphs>507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Office Theme</vt:lpstr>
      <vt:lpstr>1_Office Theme</vt:lpstr>
      <vt:lpstr>2_Office Theme</vt:lpstr>
      <vt:lpstr>KALINGA INSTITUTE OF INDUSTRIAL TECHNOLOGY</vt:lpstr>
      <vt:lpstr>Chapter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KIIT</cp:lastModifiedBy>
  <cp:revision>1219</cp:revision>
  <dcterms:created xsi:type="dcterms:W3CDTF">2010-05-23T14:28:00Z</dcterms:created>
  <dcterms:modified xsi:type="dcterms:W3CDTF">2022-07-29T06:23:28Z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3BD84486EDD4447685CEA92ED0CABEB2</vt:lpwstr>
  </property>
</Properties>
</file>