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0"/>
  </p:notesMasterIdLst>
  <p:sldIdLst>
    <p:sldId id="256" r:id="rId6"/>
    <p:sldId id="258" r:id="rId7"/>
    <p:sldId id="384" r:id="rId8"/>
    <p:sldId id="419" r:id="rId9"/>
    <p:sldId id="420" r:id="rId11"/>
    <p:sldId id="421" r:id="rId12"/>
    <p:sldId id="422" r:id="rId13"/>
    <p:sldId id="423" r:id="rId14"/>
    <p:sldId id="259" r:id="rId15"/>
    <p:sldId id="385" r:id="rId16"/>
    <p:sldId id="386" r:id="rId17"/>
    <p:sldId id="387" r:id="rId18"/>
    <p:sldId id="405" r:id="rId19"/>
    <p:sldId id="389" r:id="rId20"/>
    <p:sldId id="406" r:id="rId21"/>
    <p:sldId id="393" r:id="rId22"/>
    <p:sldId id="425" r:id="rId23"/>
    <p:sldId id="444" r:id="rId24"/>
    <p:sldId id="396" r:id="rId25"/>
    <p:sldId id="455" r:id="rId26"/>
    <p:sldId id="407" r:id="rId27"/>
    <p:sldId id="397" r:id="rId28"/>
    <p:sldId id="398" r:id="rId29"/>
    <p:sldId id="399" r:id="rId30"/>
    <p:sldId id="400" r:id="rId31"/>
    <p:sldId id="402" r:id="rId32"/>
    <p:sldId id="408" r:id="rId33"/>
    <p:sldId id="403" r:id="rId34"/>
    <p:sldId id="345" r:id="rId35"/>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3239"/>
    <a:srgbClr val="660066"/>
    <a:srgbClr val="2E0F00"/>
    <a:srgbClr val="3E1F00"/>
    <a:srgbClr val="1B311F"/>
    <a:srgbClr val="422C16"/>
    <a:srgbClr val="0C788E"/>
    <a:srgbClr val="006666"/>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p:restoredTop sz="94595"/>
  </p:normalViewPr>
  <p:slideViewPr>
    <p:cSldViewPr showGuides="1">
      <p:cViewPr>
        <p:scale>
          <a:sx n="60" d="100"/>
          <a:sy n="60" d="100"/>
        </p:scale>
        <p:origin x="-1380" y="-180"/>
      </p:cViewPr>
      <p:guideLst>
        <p:guide orient="horz" pos="219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base">
              <a:defRPr/>
            </a:pPr>
            <a:endParaRPr lang="en-IN" strike="noStrike" noProof="1"/>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base">
              <a:defRPr/>
            </a:pPr>
            <a:fld id="{20D1B9FA-A8A9-45D2-8C6C-6119596B2F99}" type="datetimeFigureOut">
              <a:rPr lang="en-US" strike="noStrike" noProof="1">
                <a:latin typeface="Arial" panose="020B0604020202020204" pitchFamily="34" charset="0"/>
                <a:ea typeface="+mn-ea"/>
                <a:cs typeface="Arial" panose="020B0604020202020204" pitchFamily="34" charset="0"/>
              </a:rPr>
            </a:fld>
            <a:endParaRPr lang="en-IN" strike="noStrike" noProof="1"/>
          </a:p>
        </p:txBody>
      </p:sp>
      <p:sp>
        <p:nvSpPr>
          <p:cNvPr id="5124"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I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base">
              <a:defRPr/>
            </a:pPr>
            <a:endParaRPr lang="en-IN" strike="noStrike" noProof="1"/>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base">
              <a:defRPr/>
            </a:pPr>
            <a:fld id="{822FBC55-ED5F-47B2-B3AA-2CB6865E3ABE}" type="slidenum">
              <a:rPr lang="en-IN" strike="noStrike" noProof="1">
                <a:latin typeface="Arial" panose="020B0604020202020204" pitchFamily="34" charset="0"/>
                <a:ea typeface="+mn-ea"/>
                <a:cs typeface="Arial" panose="020B0604020202020204" pitchFamily="34" charset="0"/>
              </a:rPr>
            </a:fld>
            <a:endParaRPr lang="en-IN"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ln>
        </p:spPr>
      </p:sp>
      <p:sp>
        <p:nvSpPr>
          <p:cNvPr id="20482" name="Notes Placeholder 2"/>
          <p:cNvSpPr>
            <a:spLocks noGrp="1"/>
          </p:cNvSpPr>
          <p:nvPr>
            <p:ph type="body" idx="1"/>
          </p:nvPr>
        </p:nvSpPr>
        <p:spPr bwMode="auto">
          <a:noFill/>
        </p:spPr>
        <p:txBody>
          <a:bodyPr wrap="square" numCol="1" anchor="t" anchorCtr="0" compatLnSpc="1"/>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4E59E0D-64FC-4115-B6CE-6BD55FEE5445}" type="slidenum">
              <a:rPr lang="en-US"/>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3075"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4099"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nchorCtr="0"/>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p:sp>
        <p:nvSpPr>
          <p:cNvPr id="6146" name="Rectangle 170"/>
          <p:cNvSpPr txBox="1"/>
          <p:nvPr/>
        </p:nvSpPr>
        <p:spPr>
          <a:xfrm>
            <a:off x="3214688" y="4500563"/>
            <a:ext cx="5786437" cy="1643062"/>
          </a:xfrm>
          <a:prstGeom prst="rect">
            <a:avLst/>
          </a:prstGeom>
          <a:noFill/>
          <a:ln w="9525">
            <a:noFill/>
          </a:ln>
        </p:spPr>
        <p:txBody>
          <a:bodyPr anchor="ctr" anchorCtr="0"/>
          <a:p>
            <a:pPr algn="r" eaLnBrk="0" hangingPunct="0"/>
            <a:r>
              <a:rPr lang="en-US" altLang="zh-CN" sz="1600" dirty="0">
                <a:solidFill>
                  <a:schemeClr val="bg1"/>
                </a:solidFill>
                <a:latin typeface="Times New Roman" panose="02020603050405020304" pitchFamily="18" charset="0"/>
              </a:rPr>
              <a:t>Dr. Pradeep Kumar Mallick</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Associate Professor [II] </a:t>
            </a:r>
            <a:br>
              <a:rPr lang="en-US" altLang="zh-CN" sz="1600" dirty="0">
                <a:solidFill>
                  <a:schemeClr val="bg1"/>
                </a:solidFill>
                <a:latin typeface="Times New Roman" panose="02020603050405020304" pitchFamily="18" charset="0"/>
              </a:rPr>
            </a:br>
            <a:r>
              <a:rPr lang="en-US" altLang="zh-CN" sz="1600" dirty="0">
                <a:solidFill>
                  <a:schemeClr val="bg1"/>
                </a:solidFill>
                <a:latin typeface="Times New Roman" panose="02020603050405020304" pitchFamily="18" charset="0"/>
              </a:rPr>
              <a:t>School of Computer  Engineering, </a:t>
            </a:r>
            <a:br>
              <a:rPr lang="en-US" altLang="zh-CN" sz="1600" dirty="0">
                <a:solidFill>
                  <a:schemeClr val="bg1"/>
                </a:solidFill>
                <a:latin typeface="Times New Roman" panose="02020603050405020304" pitchFamily="18" charset="0"/>
              </a:rPr>
            </a:br>
            <a:r>
              <a:rPr lang="en-US" altLang="zh-CN" sz="1600" dirty="0" err="1">
                <a:solidFill>
                  <a:schemeClr val="bg1"/>
                </a:solidFill>
                <a:latin typeface="Times New Roman" panose="02020603050405020304" pitchFamily="18" charset="0"/>
              </a:rPr>
              <a:t>Kalinga</a:t>
            </a:r>
            <a:r>
              <a:rPr lang="en-US" altLang="zh-CN" sz="1600" dirty="0">
                <a:solidFill>
                  <a:schemeClr val="bg1"/>
                </a:solidFill>
                <a:latin typeface="Times New Roman" panose="02020603050405020304" pitchFamily="18" charset="0"/>
              </a:rPr>
              <a:t> Institute of Industrial Technology (KIIT), </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Deemed to be </a:t>
            </a:r>
            <a:r>
              <a:rPr lang="en-US" altLang="zh-CN" sz="1600" dirty="0" err="1">
                <a:solidFill>
                  <a:schemeClr val="bg1"/>
                </a:solidFill>
                <a:latin typeface="Times New Roman" panose="02020603050405020304" pitchFamily="18" charset="0"/>
              </a:rPr>
              <a:t>University,Odisha</a:t>
            </a:r>
            <a:endParaRPr lang="en-US" altLang="zh-CN" sz="1600" dirty="0">
              <a:solidFill>
                <a:schemeClr val="bg1"/>
              </a:solidFill>
              <a:latin typeface="Times New Roman" panose="02020603050405020304" pitchFamily="18" charset="0"/>
            </a:endParaRPr>
          </a:p>
        </p:txBody>
      </p:sp>
      <p:sp>
        <p:nvSpPr>
          <p:cNvPr id="6147" name="Rectangle 7"/>
          <p:cNvSpPr/>
          <p:nvPr/>
        </p:nvSpPr>
        <p:spPr>
          <a:xfrm>
            <a:off x="0" y="0"/>
            <a:ext cx="9144000" cy="644525"/>
          </a:xfrm>
          <a:prstGeom prst="rect">
            <a:avLst/>
          </a:prstGeom>
          <a:noFill/>
          <a:ln w="9525">
            <a:noFill/>
          </a:ln>
        </p:spPr>
        <p:txBody>
          <a:bodyPr lIns="92075" tIns="46038" rIns="92075" bIns="46038" anchor="t" anchorCtr="0">
            <a:spAutoFit/>
          </a:bodyPr>
          <a:p>
            <a:pPr algn="ctr"/>
            <a:r>
              <a:rPr lang="en-US" altLang="zh-CN" sz="3600" b="1" dirty="0">
                <a:solidFill>
                  <a:schemeClr val="bg1"/>
                </a:solidFill>
                <a:latin typeface="Times New Roman" panose="02020603050405020304" pitchFamily="18" charset="0"/>
              </a:rPr>
              <a:t>Function</a:t>
            </a:r>
            <a:endParaRPr lang="en-US" altLang="zh-CN" sz="3600" b="1" dirty="0">
              <a:solidFill>
                <a:schemeClr val="bg1"/>
              </a:solidFill>
              <a:latin typeface="Times New Roman" panose="02020603050405020304" pitchFamily="18" charset="0"/>
            </a:endParaRPr>
          </a:p>
        </p:txBody>
      </p:sp>
      <p:sp>
        <p:nvSpPr>
          <p:cNvPr id="6148" name="Title 5"/>
          <p:cNvSpPr>
            <a:spLocks noGrp="1"/>
          </p:cNvSpPr>
          <p:nvPr>
            <p:ph type="ctrTitle"/>
          </p:nvPr>
        </p:nvSpPr>
        <p:spPr>
          <a:xfrm>
            <a:off x="728663" y="1173163"/>
            <a:ext cx="7772400" cy="1470025"/>
          </a:xfrm>
        </p:spPr>
        <p:txBody>
          <a:bodyPr vert="horz" lIns="91440" tIns="45720" rIns="91440" bIns="45720" anchor="ctr" anchorCtr="0"/>
          <a:p>
            <a:pPr>
              <a:buClrTx/>
              <a:buSzTx/>
              <a:buFontTx/>
            </a:pPr>
            <a:r>
              <a:rPr lang="en-US" altLang="zh-CN" sz="3200" b="1" dirty="0">
                <a:solidFill>
                  <a:schemeClr val="bg1"/>
                </a:solidFill>
                <a:latin typeface="Times New Roman" panose="02020603050405020304" pitchFamily="18" charset="0"/>
              </a:rPr>
              <a:t>KALINGA INSTITUTE OF INDUSTRIAL TECHNOLOGY</a:t>
            </a:r>
            <a:endParaRPr lang="en-US" altLang="zh-CN" sz="3200" b="1" dirty="0">
              <a:solidFill>
                <a:schemeClr val="bg1"/>
              </a:solidFill>
              <a:latin typeface="Times New Roman" panose="02020603050405020304" pitchFamily="18" charset="0"/>
            </a:endParaRPr>
          </a:p>
        </p:txBody>
      </p:sp>
      <p:sp>
        <p:nvSpPr>
          <p:cNvPr id="6149" name="Rectangle 7"/>
          <p:cNvSpPr/>
          <p:nvPr/>
        </p:nvSpPr>
        <p:spPr>
          <a:xfrm>
            <a:off x="0" y="2857500"/>
            <a:ext cx="9144000" cy="584200"/>
          </a:xfrm>
          <a:prstGeom prst="rect">
            <a:avLst/>
          </a:prstGeom>
          <a:noFill/>
          <a:ln w="9525">
            <a:noFill/>
          </a:ln>
        </p:spPr>
        <p:txBody>
          <a:bodyPr lIns="92075" tIns="46038" rIns="92075" bIns="46038" anchor="t" anchorCtr="0">
            <a:spAutoFit/>
          </a:bodyPr>
          <a:p>
            <a:pPr algn="ctr"/>
            <a:r>
              <a:rPr lang="en-IN" altLang="en-US" sz="3200" b="1" dirty="0">
                <a:solidFill>
                  <a:schemeClr val="bg1"/>
                </a:solidFill>
                <a:latin typeface="Times New Roman" panose="02020603050405020304" pitchFamily="18" charset="0"/>
              </a:rPr>
              <a:t>School Of Computer Engineering</a:t>
            </a:r>
            <a:endParaRPr lang="en-IN" altLang="en-US" sz="3200" b="1" dirty="0">
              <a:solidFill>
                <a:schemeClr val="bg1"/>
              </a:solidFill>
              <a:latin typeface="Times New Roman" panose="02020603050405020304" pitchFamily="18" charset="0"/>
            </a:endParaRPr>
          </a:p>
        </p:txBody>
      </p:sp>
      <p:pic>
        <p:nvPicPr>
          <p:cNvPr id="6150" name="Picture 2" descr="C:\Users\nEW u\Desktop\22222.jpg"/>
          <p:cNvPicPr>
            <a:picLocks noChangeAspect="1"/>
          </p:cNvPicPr>
          <p:nvPr/>
        </p:nvPicPr>
        <p:blipFill>
          <a:blip r:embed="rId1"/>
          <a:stretch>
            <a:fillRect/>
          </a:stretch>
        </p:blipFill>
        <p:spPr>
          <a:xfrm>
            <a:off x="3937000" y="3678238"/>
            <a:ext cx="1357313" cy="938212"/>
          </a:xfrm>
          <a:prstGeom prst="rect">
            <a:avLst/>
          </a:prstGeom>
          <a:noFill/>
          <a:ln w="9525">
            <a:noFill/>
          </a:ln>
        </p:spPr>
      </p:pic>
      <p:sp>
        <p:nvSpPr>
          <p:cNvPr id="6151" name="TextBox 8"/>
          <p:cNvSpPr txBox="1"/>
          <p:nvPr/>
        </p:nvSpPr>
        <p:spPr>
          <a:xfrm>
            <a:off x="0" y="6211888"/>
            <a:ext cx="9144000" cy="646112"/>
          </a:xfrm>
          <a:prstGeom prst="rect">
            <a:avLst/>
          </a:prstGeom>
          <a:solidFill>
            <a:schemeClr val="bg1"/>
          </a:solidFill>
          <a:ln w="9525">
            <a:noFill/>
          </a:ln>
        </p:spPr>
        <p:txBody>
          <a:bodyPr wrap="square" anchor="t" anchorCtr="0">
            <a:spAutoFit/>
          </a:bodyPr>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0" name="TextBox 9"/>
          <p:cNvSpPr txBox="1"/>
          <p:nvPr/>
        </p:nvSpPr>
        <p:spPr>
          <a:xfrm>
            <a:off x="52388" y="6242050"/>
            <a:ext cx="2928938" cy="584200"/>
          </a:xfrm>
          <a:prstGeom prst="rect">
            <a:avLst/>
          </a:prstGeom>
          <a:solidFill>
            <a:schemeClr val="accent6"/>
          </a:solidFill>
        </p:spPr>
        <p:txBody>
          <a:bodyPr wrap="square" rtlCol="0">
            <a:spAutoFit/>
          </a:bodyPr>
          <a:lstStyle/>
          <a:p>
            <a:r>
              <a:rPr lang="en-US" sz="3200" b="1" noProof="1" dirty="0" smtClean="0">
                <a:solidFill>
                  <a:schemeClr val="bg1"/>
                </a:solidFill>
                <a:latin typeface="Arial" panose="020B0604020202020204" pitchFamily="34" charset="0"/>
                <a:ea typeface="+mn-ea"/>
                <a:cs typeface="Arial" panose="020B0604020202020204" pitchFamily="34" charset="0"/>
              </a:rPr>
              <a:t>3 Credit</a:t>
            </a:r>
            <a:endParaRPr lang="en-US" sz="3200" b="1" noProof="1" dirty="0">
              <a:solidFill>
                <a:schemeClr val="bg1"/>
              </a:solidFill>
            </a:endParaRPr>
          </a:p>
        </p:txBody>
      </p:sp>
      <p:sp>
        <p:nvSpPr>
          <p:cNvPr id="6153" name="TextBox 10"/>
          <p:cNvSpPr txBox="1"/>
          <p:nvPr/>
        </p:nvSpPr>
        <p:spPr>
          <a:xfrm>
            <a:off x="3040063" y="6242050"/>
            <a:ext cx="6072187" cy="584200"/>
          </a:xfrm>
          <a:prstGeom prst="rect">
            <a:avLst/>
          </a:prstGeom>
          <a:solidFill>
            <a:srgbClr val="00B0F0"/>
          </a:solidFill>
          <a:ln w="9525">
            <a:noFill/>
          </a:ln>
        </p:spPr>
        <p:txBody>
          <a:bodyPr wrap="square" anchor="t" anchorCtr="0">
            <a:spAutoFit/>
          </a:bodyPr>
          <a:p>
            <a:pPr algn="ctr"/>
            <a:r>
              <a:rPr lang="en-US" altLang="zh-CN" sz="3200" b="1" dirty="0">
                <a:solidFill>
                  <a:schemeClr val="bg1"/>
                </a:solidFill>
                <a:latin typeface="Arial" panose="020B0604020202020204" pitchFamily="34" charset="0"/>
              </a:rPr>
              <a:t>Lecture Note 06</a:t>
            </a:r>
            <a:endParaRPr lang="en-US" altLang="zh-CN" sz="3200" b="1"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Content Placeholder 2"/>
          <p:cNvSpPr txBox="1"/>
          <p:nvPr/>
        </p:nvSpPr>
        <p:spPr>
          <a:xfrm>
            <a:off x="785813" y="1214438"/>
            <a:ext cx="7858125" cy="5046663"/>
          </a:xfrm>
          <a:prstGeom prst="rect">
            <a:avLst/>
          </a:prstGeom>
          <a:noFill/>
          <a:ln w="9525">
            <a:noFill/>
          </a:ln>
        </p:spPr>
        <p:txBody>
          <a:bodyPr anchor="t"/>
          <a:p>
            <a:pPr algn="just">
              <a:spcBef>
                <a:spcPct val="20000"/>
              </a:spcBef>
              <a:buFont typeface="Wingdings" panose="05000000000000000000" pitchFamily="2" charset="2"/>
            </a:pPr>
            <a:r>
              <a:rPr lang="en-US" altLang="en-IN" sz="2000" b="1" noProof="1" dirty="0">
                <a:latin typeface="Times New Roman" panose="02020603050405020304" pitchFamily="18" charset="0"/>
                <a:ea typeface="+mn-ea"/>
                <a:cs typeface="+mn-cs"/>
              </a:rPr>
              <a:t>Declare the function:</a:t>
            </a:r>
            <a:endParaRPr lang="en-US" altLang="en-IN" sz="2000" b="1" noProof="1" dirty="0">
              <a:latin typeface="Times New Roman" panose="02020603050405020304" pitchFamily="18" charset="0"/>
              <a:ea typeface="+mn-ea"/>
              <a:cs typeface="+mn-cs"/>
            </a:endParaRPr>
          </a:p>
          <a:p>
            <a:pPr algn="just">
              <a:spcBef>
                <a:spcPct val="20000"/>
              </a:spcBef>
              <a:buFont typeface="Wingdings" panose="05000000000000000000" pitchFamily="2" charset="2"/>
            </a:pPr>
            <a:r>
              <a:rPr lang="en-US" altLang="en-IN" sz="1600" noProof="1" dirty="0">
                <a:latin typeface="Times New Roman" panose="02020603050405020304" pitchFamily="18" charset="0"/>
                <a:ea typeface="+mn-ea"/>
                <a:cs typeface="+mn-cs"/>
              </a:rPr>
              <a:t>The declaration, called the </a:t>
            </a:r>
            <a:r>
              <a:rPr lang="en-US" altLang="en-IN" sz="1600" b="1" noProof="1" dirty="0">
                <a:latin typeface="Times New Roman" panose="02020603050405020304" pitchFamily="18" charset="0"/>
                <a:ea typeface="+mn-ea"/>
                <a:cs typeface="+mn-cs"/>
              </a:rPr>
              <a:t>FUNCTION PROTOTYPE</a:t>
            </a:r>
            <a:r>
              <a:rPr lang="en-US" altLang="en-IN" sz="1600" noProof="1" dirty="0">
                <a:latin typeface="Times New Roman" panose="02020603050405020304" pitchFamily="18" charset="0"/>
                <a:ea typeface="+mn-ea"/>
                <a:cs typeface="+mn-cs"/>
              </a:rPr>
              <a:t>, informs the compiler about the functions to be used in a program, the argument they take and the type of value they return.</a:t>
            </a:r>
            <a:endParaRPr lang="en-US" altLang="en-IN" sz="1600" noProof="1" dirty="0">
              <a:latin typeface="Times New Roman" panose="02020603050405020304" pitchFamily="18" charset="0"/>
              <a:ea typeface="+mn-ea"/>
              <a:cs typeface="+mn-cs"/>
            </a:endParaRPr>
          </a:p>
          <a:p>
            <a:pPr algn="just">
              <a:spcBef>
                <a:spcPct val="20000"/>
              </a:spcBef>
              <a:buFont typeface="Wingdings" panose="05000000000000000000" pitchFamily="2" charset="2"/>
            </a:pPr>
            <a:r>
              <a:rPr lang="en-US" altLang="en-IN" b="1" noProof="1" dirty="0">
                <a:latin typeface="Times New Roman" panose="02020603050405020304" pitchFamily="18" charset="0"/>
                <a:ea typeface="+mn-ea"/>
                <a:cs typeface="+mn-cs"/>
              </a:rPr>
              <a:t>Define the function:</a:t>
            </a:r>
            <a:endParaRPr lang="en-US" altLang="en-IN" b="1"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The function definition tells the compiler what task the function will be performing. </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The function prototype and the function definition must be same on the return type, the name, and the parameters. </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 The only difference between the function prototype and the function header is a semicolon.</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The function definition consists of the function header and its body.  The header is EXACTLY like the function prototype, EXCEPT that it contains NO terminating semicolon.</a:t>
            </a:r>
            <a:endParaRPr lang="en-US" altLang="en-IN" noProof="1" dirty="0">
              <a:latin typeface="Times New Roman" panose="02020603050405020304" pitchFamily="18" charset="0"/>
              <a:ea typeface="+mn-ea"/>
              <a:cs typeface="+mn-cs"/>
            </a:endParaRPr>
          </a:p>
          <a:p>
            <a:pPr marL="285750" indent="-285750" algn="just">
              <a:spcBef>
                <a:spcPct val="20000"/>
              </a:spcBef>
              <a:buFont typeface="Wingdings" panose="05000000000000000000" charset="0"/>
              <a:buChar char="ü"/>
            </a:pPr>
            <a:r>
              <a:rPr lang="en-US" altLang="en-IN" b="1" noProof="1" dirty="0">
                <a:latin typeface="Times New Roman" panose="02020603050405020304" pitchFamily="18" charset="0"/>
                <a:ea typeface="+mn-ea"/>
                <a:cs typeface="+mn-cs"/>
              </a:rPr>
              <a:t>Syntax: </a:t>
            </a:r>
            <a:endParaRPr lang="en-US" altLang="en-IN" b="1" noProof="1" dirty="0">
              <a:latin typeface="Times New Roman" panose="02020603050405020304" pitchFamily="18" charset="0"/>
              <a:ea typeface="+mn-ea"/>
              <a:cs typeface="+mn-cs"/>
            </a:endParaRPr>
          </a:p>
          <a:p>
            <a:pPr>
              <a:spcBef>
                <a:spcPct val="20000"/>
              </a:spcBef>
            </a:pPr>
            <a:r>
              <a:rPr lang="en-US" altLang="en-IN" b="1" noProof="1" dirty="0">
                <a:solidFill>
                  <a:srgbClr val="00B050"/>
                </a:solidFill>
                <a:latin typeface="Times New Roman" panose="02020603050405020304" pitchFamily="18" charset="0"/>
                <a:ea typeface="+mn-ea"/>
                <a:cs typeface="+mn-cs"/>
              </a:rPr>
              <a:t>return_type function_name( parameter list ) {</a:t>
            </a:r>
            <a:endParaRPr lang="en-US" altLang="en-IN" b="1" noProof="1" dirty="0">
              <a:solidFill>
                <a:srgbClr val="00B050"/>
              </a:solidFill>
              <a:latin typeface="Times New Roman" panose="02020603050405020304" pitchFamily="18" charset="0"/>
              <a:ea typeface="+mn-ea"/>
              <a:cs typeface="+mn-cs"/>
            </a:endParaRPr>
          </a:p>
          <a:p>
            <a:pPr>
              <a:spcBef>
                <a:spcPct val="20000"/>
              </a:spcBef>
            </a:pPr>
            <a:r>
              <a:rPr lang="en-US" altLang="en-IN" b="1" noProof="1" dirty="0">
                <a:solidFill>
                  <a:srgbClr val="00B050"/>
                </a:solidFill>
                <a:latin typeface="Times New Roman" panose="02020603050405020304" pitchFamily="18" charset="0"/>
                <a:ea typeface="+mn-ea"/>
                <a:cs typeface="+mn-cs"/>
              </a:rPr>
              <a:t>   body of the function }</a:t>
            </a:r>
            <a:endParaRPr lang="en-US" altLang="en-IN" b="1" noProof="1" dirty="0">
              <a:solidFill>
                <a:srgbClr val="00B050"/>
              </a:solidFill>
              <a:latin typeface="Times New Roman" panose="02020603050405020304" pitchFamily="18" charset="0"/>
              <a:ea typeface="+mn-ea"/>
              <a:cs typeface="+mn-cs"/>
            </a:endParaRPr>
          </a:p>
        </p:txBody>
      </p:sp>
      <p:pic>
        <p:nvPicPr>
          <p:cNvPr id="1024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6"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en-IN" sz="3600" b="1" dirty="0">
                <a:latin typeface="Times New Roman" panose="02020603050405020304" pitchFamily="18" charset="0"/>
              </a:rPr>
              <a:t>Creating User-Defined Functions</a:t>
            </a:r>
            <a:endParaRPr lang="en-US" altLang="en-IN" sz="3600" b="1"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785813" y="1285875"/>
            <a:ext cx="7858125" cy="5046663"/>
          </a:xfrm>
          <a:prstGeom prst="rect">
            <a:avLst/>
          </a:prstGeom>
          <a:noFill/>
          <a:ln w="9525">
            <a:noFill/>
          </a:ln>
        </p:spPr>
        <p:txBody>
          <a:bodyPr anchor="t"/>
          <a:p>
            <a:pPr algn="just">
              <a:spcBef>
                <a:spcPct val="20000"/>
              </a:spcBef>
              <a:buFont typeface="Wingdings" panose="05000000000000000000" pitchFamily="2" charset="2"/>
            </a:pPr>
            <a:r>
              <a:rPr lang="en-US" altLang="en-IN" b="1" noProof="1" dirty="0">
                <a:latin typeface="Times New Roman" panose="02020603050405020304" pitchFamily="18" charset="0"/>
                <a:ea typeface="+mn-ea"/>
                <a:cs typeface="+mn-cs"/>
              </a:rPr>
              <a:t>Calling a Function/ Function Call: </a:t>
            </a:r>
            <a:endParaRPr lang="en-US" altLang="en-IN"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While creating a C++ function, you give a definition of what the function has to do. To use a function, you will have to call or invoke that function.</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When a program calls a function, program control is transferred to the called function. A called function performs defined task and when it’s return statement is executed or when its function-ending closing brace is reached, it returns program control back to the main program.</a:t>
            </a:r>
            <a:endParaRPr lang="en-US" altLang="en-IN"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noProof="1" dirty="0">
                <a:latin typeface="Times New Roman" panose="02020603050405020304" pitchFamily="18" charset="0"/>
                <a:ea typeface="+mn-ea"/>
                <a:cs typeface="+mn-cs"/>
              </a:rPr>
              <a:t>To call a function, you simply need to pass the required parameters along with function name, and if function returns a value, then you can store returned value.</a:t>
            </a:r>
            <a:endParaRPr lang="en-US" altLang="en-IN" noProof="1" dirty="0">
              <a:latin typeface="Times New Roman" panose="02020603050405020304" pitchFamily="18" charset="0"/>
            </a:endParaRPr>
          </a:p>
        </p:txBody>
      </p:sp>
      <p:pic>
        <p:nvPicPr>
          <p:cNvPr id="1126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126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1270"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Example</a:t>
            </a:r>
            <a:endParaRPr lang="en-US" altLang="zh-CN" sz="3600" b="1" baseline="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r>
              <a:rPr lang="en-US" altLang="en-IN" sz="1600" dirty="0">
                <a:latin typeface="Times New Roman" panose="02020603050405020304" pitchFamily="18" charset="0"/>
              </a:rPr>
              <a:t>#include &lt;iostream&gt;</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using namespace std;</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function declaration(Prototype)</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int max(int num1, int num2);</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int main () {</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 local variable declaration:</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int a = 100;</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int b = 200;</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int ret;</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 calling a function to get max value.</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ret = max(a, b);</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cout &lt;&lt; "Max value is : " &lt;&lt; ret &lt;&lt; endl;</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return 0;</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 </a:t>
            </a:r>
            <a:endParaRPr lang="en-US" altLang="en-IN" sz="1600" dirty="0">
              <a:latin typeface="Times New Roman" panose="02020603050405020304" pitchFamily="18" charset="0"/>
            </a:endParaRPr>
          </a:p>
          <a:p>
            <a:pPr algn="just">
              <a:spcBef>
                <a:spcPct val="20000"/>
              </a:spcBef>
              <a:buFont typeface="Wingdings" panose="05000000000000000000" pitchFamily="2" charset="2"/>
            </a:pPr>
            <a:r>
              <a:rPr lang="en-US" altLang="en-IN" sz="1600" dirty="0">
                <a:latin typeface="Times New Roman" panose="02020603050405020304" pitchFamily="18" charset="0"/>
              </a:rPr>
              <a:t>/</a:t>
            </a:r>
            <a:endParaRPr lang="en-US" altLang="en-IN" sz="1600" dirty="0">
              <a:latin typeface="Times New Roman" panose="02020603050405020304" pitchFamily="18" charset="0"/>
            </a:endParaRPr>
          </a:p>
        </p:txBody>
      </p:sp>
      <p:pic>
        <p:nvPicPr>
          <p:cNvPr id="1229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229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2294"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local and global variables</a:t>
            </a:r>
            <a:endParaRPr lang="en-US" altLang="zh-CN" sz="3600" b="1" baseline="0" dirty="0">
              <a:latin typeface="Times New Roman" panose="02020603050405020304" pitchFamily="18" charset="0"/>
            </a:endParaRPr>
          </a:p>
        </p:txBody>
      </p:sp>
      <p:sp>
        <p:nvSpPr>
          <p:cNvPr id="12295" name="Text Box 1"/>
          <p:cNvSpPr txBox="1"/>
          <p:nvPr/>
        </p:nvSpPr>
        <p:spPr>
          <a:xfrm>
            <a:off x="4473575" y="1881188"/>
            <a:ext cx="3770313" cy="4575175"/>
          </a:xfrm>
          <a:prstGeom prst="rect">
            <a:avLst/>
          </a:prstGeom>
          <a:noFill/>
          <a:ln w="9525">
            <a:noFill/>
          </a:ln>
        </p:spPr>
        <p:txBody>
          <a:bodyPr wrap="square" anchor="t" anchorCtr="0">
            <a:spAutoFit/>
          </a:bodyPr>
          <a:p>
            <a:pPr algn="just">
              <a:spcBef>
                <a:spcPct val="20000"/>
              </a:spcBef>
              <a:buFont typeface="Wingdings" panose="05000000000000000000" pitchFamily="2" charset="2"/>
            </a:pPr>
            <a:r>
              <a:rPr lang="en-US" altLang="en-IN" dirty="0">
                <a:latin typeface="Times New Roman" panose="02020603050405020304" pitchFamily="18" charset="0"/>
              </a:rPr>
              <a:t>// function returning the max between two numbers</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int max(int num1, int num2) // called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 local variable declaration</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int result;</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if (num1 &gt; num2)</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result = num1;</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else</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result = num2;</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    return result; </a:t>
            </a:r>
            <a:endParaRPr lang="en-US" altLang="en-IN" dirty="0">
              <a:latin typeface="Times New Roman" panose="02020603050405020304" pitchFamily="18" charset="0"/>
            </a:endParaRPr>
          </a:p>
          <a:p>
            <a:pPr algn="just">
              <a:spcBef>
                <a:spcPct val="20000"/>
              </a:spcBef>
              <a:buFont typeface="Wingdings" panose="05000000000000000000" pitchFamily="2" charset="2"/>
            </a:pPr>
            <a:r>
              <a:rPr lang="en-US" altLang="en-IN" dirty="0">
                <a:latin typeface="Times New Roman" panose="02020603050405020304" pitchFamily="18" charset="0"/>
              </a:rPr>
              <a:t>}</a:t>
            </a:r>
            <a:endParaRPr lang="en-US" altLang="en-IN" dirty="0">
              <a:latin typeface="Times New Roman" panose="02020603050405020304" pitchFamily="18" charset="0"/>
            </a:endParaRPr>
          </a:p>
          <a:p>
            <a:endParaRPr lang="en-US" altLang="zh-CN">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endParaRPr lang="en-US" altLang="en-IN" dirty="0">
              <a:latin typeface="Times New Roman" panose="02020603050405020304" pitchFamily="18" charset="0"/>
            </a:endParaRPr>
          </a:p>
        </p:txBody>
      </p:sp>
      <p:pic>
        <p:nvPicPr>
          <p:cNvPr id="1331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331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331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Rough</a:t>
            </a:r>
            <a:endParaRPr lang="en-US" altLang="zh-CN" sz="3600" b="1" baseline="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Content Placeholder 2"/>
          <p:cNvSpPr txBox="1"/>
          <p:nvPr/>
        </p:nvSpPr>
        <p:spPr>
          <a:xfrm>
            <a:off x="785813" y="1285875"/>
            <a:ext cx="7858125" cy="5046663"/>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Sometimes the </a:t>
            </a:r>
            <a:r>
              <a:rPr lang="en-US" altLang="en-IN" sz="1600" b="1" noProof="1" dirty="0">
                <a:latin typeface="Times New Roman" panose="02020603050405020304" pitchFamily="18" charset="0"/>
                <a:ea typeface="+mn-ea"/>
                <a:cs typeface="+mn-cs"/>
              </a:rPr>
              <a:t>calling function</a:t>
            </a:r>
            <a:r>
              <a:rPr lang="en-US" altLang="en-IN" sz="1600" noProof="1" dirty="0">
                <a:latin typeface="Times New Roman" panose="02020603050405020304" pitchFamily="18" charset="0"/>
                <a:ea typeface="+mn-ea"/>
                <a:cs typeface="+mn-cs"/>
              </a:rPr>
              <a:t> supplies some values to the </a:t>
            </a:r>
            <a:r>
              <a:rPr lang="en-US" altLang="en-IN" sz="1600" b="1" noProof="1" dirty="0">
                <a:latin typeface="Times New Roman" panose="02020603050405020304" pitchFamily="18" charset="0"/>
                <a:ea typeface="+mn-ea"/>
                <a:cs typeface="+mn-cs"/>
              </a:rPr>
              <a:t>called function</a:t>
            </a:r>
            <a:r>
              <a:rPr lang="en-US" altLang="en-IN" sz="1600" noProof="1" dirty="0">
                <a:latin typeface="Times New Roman" panose="02020603050405020304" pitchFamily="18" charset="0"/>
                <a:ea typeface="+mn-ea"/>
                <a:cs typeface="+mn-cs"/>
              </a:rPr>
              <a:t>. These are known as parameters.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The variables which supply the values to a calling function called</a:t>
            </a:r>
            <a:r>
              <a:rPr lang="en-US" altLang="en-IN" sz="1600" b="1" noProof="1" dirty="0">
                <a:latin typeface="Times New Roman" panose="02020603050405020304" pitchFamily="18" charset="0"/>
                <a:ea typeface="+mn-ea"/>
                <a:cs typeface="+mn-cs"/>
              </a:rPr>
              <a:t> actual parameters.</a:t>
            </a:r>
            <a:r>
              <a:rPr lang="en-US" altLang="en-IN" sz="1600" noProof="1" dirty="0">
                <a:latin typeface="Times New Roman" panose="02020603050405020304" pitchFamily="18" charset="0"/>
                <a:ea typeface="+mn-ea"/>
                <a:cs typeface="+mn-cs"/>
              </a:rPr>
              <a:t>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The variable which receive the value from called statement are termed </a:t>
            </a:r>
            <a:r>
              <a:rPr lang="en-US" altLang="en-IN" sz="1600" b="1" noProof="1" dirty="0">
                <a:latin typeface="Times New Roman" panose="02020603050405020304" pitchFamily="18" charset="0"/>
                <a:ea typeface="+mn-ea"/>
                <a:cs typeface="+mn-cs"/>
              </a:rPr>
              <a:t>formal parameters.</a:t>
            </a:r>
            <a:endParaRPr lang="en-US" altLang="en-IN" sz="1600" b="1" noProof="1" dirty="0">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#include&lt;iostream&gt;</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using namespace std;  </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void  area(float); </a:t>
            </a:r>
            <a:r>
              <a:rPr lang="en-US" altLang="en-IN" sz="1400" b="1" noProof="1" dirty="0">
                <a:solidFill>
                  <a:srgbClr val="FF0000"/>
                </a:solidFill>
                <a:latin typeface="Times New Roman" panose="02020603050405020304" pitchFamily="18" charset="0"/>
                <a:ea typeface="+mn-ea"/>
                <a:cs typeface="+mn-cs"/>
              </a:rPr>
              <a:t>// function prototype or function declaration</a:t>
            </a:r>
            <a:endParaRPr lang="en-US" altLang="en-IN" sz="1400" b="1" noProof="1" dirty="0">
              <a:solidFill>
                <a:srgbClr val="FF000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int main()</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    float  radius;</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    cin&gt;&gt;radius;</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    area(radius);  </a:t>
            </a:r>
            <a:r>
              <a:rPr lang="en-US" altLang="en-IN" sz="1400" b="1" noProof="1" dirty="0">
                <a:solidFill>
                  <a:srgbClr val="FF0000"/>
                </a:solidFill>
                <a:latin typeface="Times New Roman" panose="02020603050405020304" pitchFamily="18" charset="0"/>
                <a:ea typeface="+mn-ea"/>
                <a:cs typeface="+mn-cs"/>
              </a:rPr>
              <a:t>// CAlling function or function call</a:t>
            </a:r>
            <a:endParaRPr lang="en-US" altLang="en-IN" sz="1400" b="1" noProof="1" dirty="0">
              <a:solidFill>
                <a:srgbClr val="FF000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    return 0;</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void  area(float r)  </a:t>
            </a:r>
            <a:r>
              <a:rPr lang="en-US" altLang="en-IN" sz="1400" b="1" noProof="1" dirty="0">
                <a:solidFill>
                  <a:srgbClr val="FF0000"/>
                </a:solidFill>
                <a:latin typeface="Times New Roman" panose="02020603050405020304" pitchFamily="18" charset="0"/>
                <a:ea typeface="+mn-ea"/>
                <a:cs typeface="+mn-cs"/>
              </a:rPr>
              <a:t>// called function or function defination</a:t>
            </a:r>
            <a:endParaRPr lang="en-US" altLang="en-IN" sz="1400" b="1" noProof="1" dirty="0">
              <a:solidFill>
                <a:srgbClr val="FF000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    cout &lt;&lt; "the area of the circle  is" &lt;&lt; 3.14*r*r &lt;&lt; "\n";</a:t>
            </a:r>
            <a:endParaRPr lang="en-US" altLang="en-IN" sz="1400" b="1" noProof="1" dirty="0">
              <a:solidFill>
                <a:srgbClr val="00B050"/>
              </a:solidFill>
              <a:latin typeface="Times New Roman" panose="02020603050405020304" pitchFamily="18" charset="0"/>
            </a:endParaRPr>
          </a:p>
          <a:p>
            <a:pPr algn="just">
              <a:spcBef>
                <a:spcPct val="20000"/>
              </a:spcBef>
            </a:pPr>
            <a:r>
              <a:rPr lang="en-US" altLang="en-IN" sz="1400" b="1" noProof="1" dirty="0">
                <a:solidFill>
                  <a:srgbClr val="00B050"/>
                </a:solidFill>
                <a:latin typeface="Times New Roman" panose="02020603050405020304" pitchFamily="18" charset="0"/>
                <a:ea typeface="+mn-ea"/>
                <a:cs typeface="+mn-cs"/>
              </a:rPr>
              <a:t>}</a:t>
            </a:r>
            <a:endParaRPr lang="en-US" altLang="en-IN" sz="1400" b="1" noProof="1" dirty="0">
              <a:solidFill>
                <a:srgbClr val="00B050"/>
              </a:solidFill>
              <a:latin typeface="Times New Roman" panose="02020603050405020304" pitchFamily="18" charset="0"/>
            </a:endParaRPr>
          </a:p>
        </p:txBody>
      </p:sp>
      <p:pic>
        <p:nvPicPr>
          <p:cNvPr id="1433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434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4342"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Function Arguments</a:t>
            </a:r>
            <a:endParaRPr lang="en-US" altLang="zh-CN" sz="3600" b="1" baseline="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endParaRPr lang="en-US" altLang="en-IN" dirty="0">
              <a:latin typeface="Times New Roman" panose="02020603050405020304" pitchFamily="18" charset="0"/>
            </a:endParaRPr>
          </a:p>
        </p:txBody>
      </p:sp>
      <p:pic>
        <p:nvPicPr>
          <p:cNvPr id="1536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536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5366"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Rough</a:t>
            </a:r>
            <a:endParaRPr lang="en-US" altLang="zh-CN" sz="3600" b="1" baseline="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The function can be called using either of the following methods:</a:t>
            </a: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i) call by value </a:t>
            </a: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ii) call by reference</a:t>
            </a: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Call By Value</a:t>
            </a:r>
            <a:endParaRPr lang="en-US" altLang="en-IN" sz="1600"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In call by value method, the called function creates its own copies of original values sent to it.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Any changes, that are made, occur on the function’s copy of values and are not reflected back to the calling function.</a:t>
            </a:r>
            <a:endParaRPr lang="en-US" altLang="en-IN" sz="1600" noProof="1" dirty="0">
              <a:latin typeface="Times New Roman" panose="02020603050405020304" pitchFamily="18" charset="0"/>
            </a:endParaRPr>
          </a:p>
          <a:p>
            <a:pPr algn="just">
              <a:spcBef>
                <a:spcPct val="20000"/>
              </a:spcBef>
              <a:buFont typeface="Arial" panose="020B0604020202020204" pitchFamily="34" charset="0"/>
            </a:pP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Call By Reference</a:t>
            </a:r>
            <a:endParaRPr lang="en-US" altLang="en-IN" sz="1600"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In call be reference method, the called function accesses and works with the original values using their references.</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 Any changes, that occur, take place on the original values are reflected back to the calling code.</a:t>
            </a:r>
            <a:endParaRPr lang="en-US" altLang="en-IN" sz="1600" noProof="1" dirty="0">
              <a:latin typeface="Times New Roman" panose="02020603050405020304" pitchFamily="18" charset="0"/>
            </a:endParaRPr>
          </a:p>
        </p:txBody>
      </p:sp>
      <p:pic>
        <p:nvPicPr>
          <p:cNvPr id="1638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638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6390"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Calling Of A Function</a:t>
            </a:r>
            <a:endParaRPr lang="en-US" altLang="zh-CN" sz="3600" b="1" baseline="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pPr algn="l"/>
            <a:r>
              <a:rPr lang="en-US" sz="2400" b="1" dirty="0" smtClean="0">
                <a:solidFill>
                  <a:schemeClr val="tx1"/>
                </a:solidFill>
                <a:latin typeface="Cambria" panose="02040503050406030204" pitchFamily="18" charset="0"/>
              </a:rPr>
              <a:t>Passing Parameters to the Function cont…</a:t>
            </a:r>
            <a:endParaRPr lang="en-US" sz="36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740018" y="332740"/>
            <a:ext cx="928396" cy="685800"/>
          </a:xfrm>
          <a:prstGeom prst="rect">
            <a:avLst/>
          </a:prstGeom>
          <a:noFill/>
        </p:spPr>
      </p:pic>
      <p:sp>
        <p:nvSpPr>
          <p:cNvPr id="8" name="Slide Number Placeholder 7"/>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graphicFrame>
        <p:nvGraphicFramePr>
          <p:cNvPr id="12" name="Table 11"/>
          <p:cNvGraphicFramePr>
            <a:graphicFrameLocks noGrp="1"/>
          </p:cNvGraphicFramePr>
          <p:nvPr/>
        </p:nvGraphicFramePr>
        <p:xfrm>
          <a:off x="228600" y="1591336"/>
          <a:ext cx="8686800" cy="2615413"/>
        </p:xfrm>
        <a:graphic>
          <a:graphicData uri="http://schemas.openxmlformats.org/drawingml/2006/table">
            <a:tbl>
              <a:tblPr firstRow="1" bandRow="1">
                <a:tableStyleId>{5C22544A-7EE6-4342-B048-85BDC9FD1C3A}</a:tableStyleId>
              </a:tblPr>
              <a:tblGrid>
                <a:gridCol w="685800"/>
                <a:gridCol w="3657600"/>
                <a:gridCol w="4343400"/>
              </a:tblGrid>
              <a:tr h="420853">
                <a:tc>
                  <a:txBody>
                    <a:bodyPr/>
                    <a:lstStyle/>
                    <a:p>
                      <a:r>
                        <a:rPr lang="en-US" sz="1800" dirty="0" smtClean="0"/>
                        <a:t>No #</a:t>
                      </a:r>
                      <a:endParaRPr lang="en-US" sz="1800" dirty="0"/>
                    </a:p>
                  </a:txBody>
                  <a:tcPr/>
                </a:tc>
                <a:tc>
                  <a:txBody>
                    <a:bodyPr/>
                    <a:lstStyle/>
                    <a:p>
                      <a:r>
                        <a:rPr lang="en-US" sz="1800" dirty="0" smtClean="0"/>
                        <a:t>Call by Value</a:t>
                      </a:r>
                      <a:endParaRPr lang="en-US" sz="1800" dirty="0"/>
                    </a:p>
                  </a:txBody>
                  <a:tcPr/>
                </a:tc>
                <a:tc>
                  <a:txBody>
                    <a:bodyPr/>
                    <a:lstStyle/>
                    <a:p>
                      <a:r>
                        <a:rPr lang="en-US" sz="1800" dirty="0" smtClean="0"/>
                        <a:t>Call by Reference</a:t>
                      </a:r>
                      <a:endParaRPr lang="en-US" sz="1800" dirty="0"/>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1</a:t>
                      </a:r>
                      <a:endParaRPr kumimoji="0" lang="en-US" sz="1800" kern="1200" dirty="0" smtClean="0">
                        <a:solidFill>
                          <a:schemeClr val="dk1"/>
                        </a:solidFill>
                        <a:latin typeface="+mn-lt"/>
                        <a:ea typeface="+mn-ea"/>
                        <a:cs typeface="+mn-cs"/>
                      </a:endParaRPr>
                    </a:p>
                  </a:txBody>
                  <a:tcPr/>
                </a:tc>
                <a:tc>
                  <a:txBody>
                    <a:bodyPr/>
                    <a:lstStyle/>
                    <a:p>
                      <a:pPr marL="0" algn="just" rtl="0" eaLnBrk="1" latinLnBrk="0" hangingPunct="1"/>
                      <a:r>
                        <a:rPr kumimoji="0" lang="en-US" sz="1800" kern="1200" dirty="0" smtClean="0">
                          <a:solidFill>
                            <a:schemeClr val="tx1"/>
                          </a:solidFill>
                          <a:latin typeface="Cambria" panose="02040503050406030204" pitchFamily="18" charset="0"/>
                          <a:ea typeface="+mn-ea"/>
                          <a:cs typeface="+mn-cs"/>
                        </a:rPr>
                        <a:t>A copy of value is passed to the function</a:t>
                      </a:r>
                      <a:endParaRPr kumimoji="0" lang="en-US" sz="1800" kern="1200" dirty="0" smtClean="0">
                        <a:solidFill>
                          <a:schemeClr val="tx1"/>
                        </a:solidFill>
                        <a:latin typeface="Cambria" panose="02040503050406030204" pitchFamily="18" charset="0"/>
                        <a:ea typeface="+mn-ea"/>
                        <a:cs typeface="+mn-cs"/>
                      </a:endParaRPr>
                    </a:p>
                  </a:txBody>
                  <a:tcPr/>
                </a:tc>
                <a:tc>
                  <a:txBody>
                    <a:bodyPr/>
                    <a:lstStyle/>
                    <a:p>
                      <a:pPr marL="0" algn="just" rtl="0" eaLnBrk="1" latinLnBrk="0" hangingPunct="1"/>
                      <a:r>
                        <a:rPr kumimoji="0" lang="en-US" sz="1800" kern="1200" dirty="0" smtClean="0">
                          <a:solidFill>
                            <a:schemeClr val="dk1"/>
                          </a:solidFill>
                          <a:latin typeface="+mn-lt"/>
                          <a:ea typeface="+mn-ea"/>
                          <a:cs typeface="+mn-cs"/>
                        </a:rPr>
                        <a:t>An address of value is passed to the function</a:t>
                      </a:r>
                      <a:endParaRPr kumimoji="0" lang="en-US" sz="1800" kern="1200" dirty="0" smtClean="0">
                        <a:solidFill>
                          <a:schemeClr val="dk1"/>
                        </a:solidFill>
                        <a:latin typeface="+mn-lt"/>
                        <a:ea typeface="+mn-ea"/>
                        <a:cs typeface="+mn-cs"/>
                      </a:endParaRPr>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2</a:t>
                      </a:r>
                      <a:endParaRPr kumimoji="0" lang="en-US" sz="1800" kern="1200" dirty="0" smtClean="0">
                        <a:solidFill>
                          <a:schemeClr val="dk1"/>
                        </a:solidFill>
                        <a:latin typeface="+mn-lt"/>
                        <a:ea typeface="+mn-ea"/>
                        <a:cs typeface="+mn-cs"/>
                      </a:endParaRPr>
                    </a:p>
                  </a:txBody>
                  <a:tcPr/>
                </a:tc>
                <a:tc>
                  <a:txBody>
                    <a:bodyPr/>
                    <a:lstStyle/>
                    <a:p>
                      <a:pPr marL="0" algn="just" rtl="0" eaLnBrk="1" latinLnBrk="0" hangingPunct="1"/>
                      <a:r>
                        <a:rPr kumimoji="0" lang="en-US" sz="1800" kern="1200" dirty="0" smtClean="0">
                          <a:solidFill>
                            <a:schemeClr val="tx1"/>
                          </a:solidFill>
                          <a:latin typeface="Cambria" panose="02040503050406030204" pitchFamily="18" charset="0"/>
                          <a:ea typeface="+mn-ea"/>
                          <a:cs typeface="+mn-cs"/>
                        </a:rPr>
                        <a:t>Changes made inside the function is not reflected on other functions</a:t>
                      </a:r>
                      <a:endParaRPr kumimoji="0" lang="en-US" sz="1800" kern="1200" dirty="0" smtClean="0">
                        <a:solidFill>
                          <a:schemeClr val="tx1"/>
                        </a:solidFill>
                        <a:latin typeface="Cambria" panose="02040503050406030204" pitchFamily="18" charset="0"/>
                        <a:ea typeface="+mn-ea"/>
                        <a:cs typeface="+mn-cs"/>
                      </a:endParaRPr>
                    </a:p>
                  </a:txBody>
                  <a:tcPr/>
                </a:tc>
                <a:tc>
                  <a:txBody>
                    <a:bodyPr/>
                    <a:lstStyle/>
                    <a:p>
                      <a:pPr marL="0" algn="just" rtl="0" eaLnBrk="1" latinLnBrk="0" hangingPunct="1"/>
                      <a:r>
                        <a:rPr kumimoji="0" lang="en-US" sz="1800" kern="1200" dirty="0" smtClean="0">
                          <a:solidFill>
                            <a:schemeClr val="dk1"/>
                          </a:solidFill>
                          <a:latin typeface="+mn-lt"/>
                          <a:ea typeface="+mn-ea"/>
                          <a:cs typeface="+mn-cs"/>
                        </a:rPr>
                        <a:t>Changes made inside the function is reflected outside the function also</a:t>
                      </a:r>
                      <a:endParaRPr kumimoji="0" lang="en-US" sz="1800" kern="1200" dirty="0" smtClean="0">
                        <a:solidFill>
                          <a:schemeClr val="dk1"/>
                        </a:solidFill>
                        <a:latin typeface="+mn-lt"/>
                        <a:ea typeface="+mn-ea"/>
                        <a:cs typeface="+mn-cs"/>
                      </a:endParaRPr>
                    </a:p>
                  </a:txBody>
                  <a:tcPr/>
                </a:tc>
              </a:tr>
              <a:tr h="298933">
                <a:tc>
                  <a:txBody>
                    <a:bodyPr/>
                    <a:lstStyle/>
                    <a:p>
                      <a:pPr marL="0" algn="l" rtl="0" eaLnBrk="1" latinLnBrk="0" hangingPunct="1"/>
                      <a:r>
                        <a:rPr kumimoji="0" lang="en-US" sz="1800" kern="1200" dirty="0" smtClean="0">
                          <a:solidFill>
                            <a:schemeClr val="dk1"/>
                          </a:solidFill>
                          <a:latin typeface="+mn-lt"/>
                          <a:ea typeface="+mn-ea"/>
                          <a:cs typeface="+mn-cs"/>
                        </a:rPr>
                        <a:t>3</a:t>
                      </a:r>
                      <a:endParaRPr kumimoji="0" lang="en-US" sz="1800" kern="1200" dirty="0" smtClean="0">
                        <a:solidFill>
                          <a:schemeClr val="dk1"/>
                        </a:solidFill>
                        <a:latin typeface="+mn-lt"/>
                        <a:ea typeface="+mn-ea"/>
                        <a:cs typeface="+mn-cs"/>
                      </a:endParaRPr>
                    </a:p>
                  </a:txBody>
                  <a:tcPr/>
                </a:tc>
                <a:tc>
                  <a:txBody>
                    <a:bodyPr/>
                    <a:lstStyle/>
                    <a:p>
                      <a:pPr marL="0" algn="just" rtl="0" eaLnBrk="1" latinLnBrk="0" hangingPunct="1"/>
                      <a:r>
                        <a:rPr kumimoji="0" lang="en-US" sz="1800" kern="1200" dirty="0" smtClean="0">
                          <a:solidFill>
                            <a:schemeClr val="tx1"/>
                          </a:solidFill>
                          <a:latin typeface="Cambria" panose="02040503050406030204" pitchFamily="18" charset="0"/>
                          <a:ea typeface="+mn-ea"/>
                          <a:cs typeface="+mn-cs"/>
                        </a:rPr>
                        <a:t>Actual and formal arguments will be created in different memory location</a:t>
                      </a:r>
                      <a:endParaRPr kumimoji="0" lang="en-US" sz="1800" kern="1200" dirty="0" smtClean="0">
                        <a:solidFill>
                          <a:schemeClr val="tx1"/>
                        </a:solidFill>
                        <a:latin typeface="Cambria" panose="02040503050406030204" pitchFamily="18" charset="0"/>
                        <a:ea typeface="+mn-ea"/>
                        <a:cs typeface="+mn-cs"/>
                      </a:endParaRPr>
                    </a:p>
                  </a:txBody>
                  <a:tcPr/>
                </a:tc>
                <a:tc>
                  <a:txBody>
                    <a:bodyPr/>
                    <a:lstStyle/>
                    <a:p>
                      <a:pPr marL="0" algn="just" rtl="0" eaLnBrk="1" latinLnBrk="0" hangingPunct="1"/>
                      <a:r>
                        <a:rPr kumimoji="0" lang="en-US" sz="1800" kern="1200" dirty="0" smtClean="0">
                          <a:solidFill>
                            <a:schemeClr val="dk1"/>
                          </a:solidFill>
                          <a:latin typeface="+mn-lt"/>
                          <a:ea typeface="+mn-ea"/>
                          <a:cs typeface="+mn-cs"/>
                        </a:rPr>
                        <a:t>Actual and formal arguments will be created in same memory location</a:t>
                      </a:r>
                      <a:endParaRPr kumimoji="0" lang="en-US" sz="1800" kern="1200" dirty="0" smtClean="0">
                        <a:solidFill>
                          <a:schemeClr val="dk1"/>
                        </a:solidFill>
                        <a:latin typeface="+mn-lt"/>
                        <a:ea typeface="+mn-ea"/>
                        <a:cs typeface="+mn-cs"/>
                      </a:endParaRPr>
                    </a:p>
                  </a:txBody>
                  <a:tcPr/>
                </a:tc>
              </a:tr>
            </a:tbl>
          </a:graphicData>
        </a:graphic>
      </p:graphicFrame>
      <p:sp>
        <p:nvSpPr>
          <p:cNvPr id="13" name="Rounded Rectangle 12"/>
          <p:cNvSpPr/>
          <p:nvPr/>
        </p:nvSpPr>
        <p:spPr>
          <a:xfrm>
            <a:off x="3744452" y="4470996"/>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Original Value</a:t>
            </a:r>
            <a:endParaRPr lang="en-US" sz="1600" dirty="0">
              <a:solidFill>
                <a:schemeClr val="tx1"/>
              </a:solidFill>
            </a:endParaRPr>
          </a:p>
        </p:txBody>
      </p:sp>
      <p:sp>
        <p:nvSpPr>
          <p:cNvPr id="15" name="Diamond 14"/>
          <p:cNvSpPr/>
          <p:nvPr/>
        </p:nvSpPr>
        <p:spPr>
          <a:xfrm>
            <a:off x="3709015" y="5121359"/>
            <a:ext cx="1828800" cy="914400"/>
          </a:xfrm>
          <a:prstGeom prst="diamond">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chemeClr val="tx1"/>
                </a:solidFill>
              </a:rPr>
              <a:t>Modified</a:t>
            </a:r>
            <a:endParaRPr lang="en-US" sz="1400" dirty="0">
              <a:solidFill>
                <a:schemeClr val="tx1"/>
              </a:solidFill>
            </a:endParaRPr>
          </a:p>
        </p:txBody>
      </p:sp>
      <p:sp>
        <p:nvSpPr>
          <p:cNvPr id="17" name="Rounded Rectangle 16"/>
          <p:cNvSpPr/>
          <p:nvPr/>
        </p:nvSpPr>
        <p:spPr>
          <a:xfrm>
            <a:off x="5837289" y="6117266"/>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Call by Reference</a:t>
            </a:r>
            <a:endParaRPr lang="en-US" sz="1600" dirty="0">
              <a:solidFill>
                <a:schemeClr val="tx1"/>
              </a:solidFill>
            </a:endParaRPr>
          </a:p>
        </p:txBody>
      </p:sp>
      <p:sp>
        <p:nvSpPr>
          <p:cNvPr id="18" name="Rounded Rectangle 17"/>
          <p:cNvSpPr/>
          <p:nvPr/>
        </p:nvSpPr>
        <p:spPr>
          <a:xfrm>
            <a:off x="1766790" y="6106652"/>
            <a:ext cx="1752600" cy="357965"/>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Call by Value</a:t>
            </a:r>
            <a:endParaRPr lang="en-US" sz="1600" dirty="0">
              <a:solidFill>
                <a:schemeClr val="tx1"/>
              </a:solidFill>
            </a:endParaRPr>
          </a:p>
        </p:txBody>
      </p:sp>
      <p:cxnSp>
        <p:nvCxnSpPr>
          <p:cNvPr id="20" name="Straight Arrow Connector 19"/>
          <p:cNvCxnSpPr>
            <a:stCxn id="13" idx="2"/>
            <a:endCxn id="15" idx="0"/>
          </p:cNvCxnSpPr>
          <p:nvPr/>
        </p:nvCxnSpPr>
        <p:spPr>
          <a:xfrm rot="16200000" flipH="1">
            <a:off x="4475884" y="4973828"/>
            <a:ext cx="292398" cy="26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5" idx="3"/>
            <a:endCxn id="17" idx="0"/>
          </p:cNvCxnSpPr>
          <p:nvPr/>
        </p:nvCxnSpPr>
        <p:spPr>
          <a:xfrm>
            <a:off x="5537815" y="5578559"/>
            <a:ext cx="1175774" cy="538707"/>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5" idx="1"/>
            <a:endCxn id="18" idx="0"/>
          </p:cNvCxnSpPr>
          <p:nvPr/>
        </p:nvCxnSpPr>
        <p:spPr>
          <a:xfrm rot="10800000" flipV="1">
            <a:off x="2643091" y="5578558"/>
            <a:ext cx="1065925" cy="528093"/>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37289" y="5287930"/>
            <a:ext cx="507447" cy="369332"/>
          </a:xfrm>
          <a:prstGeom prst="rect">
            <a:avLst/>
          </a:prstGeom>
          <a:noFill/>
        </p:spPr>
        <p:txBody>
          <a:bodyPr wrap="none" rtlCol="0">
            <a:spAutoFit/>
          </a:bodyPr>
          <a:lstStyle/>
          <a:p>
            <a:r>
              <a:rPr lang="en-US" dirty="0" smtClean="0">
                <a:latin typeface="Cambria" panose="02040503050406030204" pitchFamily="18" charset="0"/>
              </a:rPr>
              <a:t>Yes</a:t>
            </a:r>
            <a:endParaRPr lang="en-US" dirty="0" smtClean="0">
              <a:latin typeface="Cambria" panose="02040503050406030204" pitchFamily="18" charset="0"/>
            </a:endParaRPr>
          </a:p>
        </p:txBody>
      </p:sp>
      <p:sp>
        <p:nvSpPr>
          <p:cNvPr id="27" name="TextBox 26"/>
          <p:cNvSpPr txBox="1"/>
          <p:nvPr/>
        </p:nvSpPr>
        <p:spPr>
          <a:xfrm>
            <a:off x="3083456" y="5286161"/>
            <a:ext cx="463588" cy="369332"/>
          </a:xfrm>
          <a:prstGeom prst="rect">
            <a:avLst/>
          </a:prstGeom>
          <a:noFill/>
        </p:spPr>
        <p:txBody>
          <a:bodyPr wrap="none" rtlCol="0">
            <a:spAutoFit/>
          </a:bodyPr>
          <a:lstStyle/>
          <a:p>
            <a:r>
              <a:rPr lang="en-US" dirty="0" smtClean="0">
                <a:latin typeface="Cambria" panose="02040503050406030204" pitchFamily="18" charset="0"/>
              </a:rPr>
              <a:t>No</a:t>
            </a:r>
            <a:endParaRPr lang="en-US" dirty="0" smtClean="0">
              <a:latin typeface="Cambria" panose="02040503050406030204" pitchFamily="18" charset="0"/>
            </a:endParaRPr>
          </a:p>
        </p:txBody>
      </p:sp>
      <p:sp>
        <p:nvSpPr>
          <p:cNvPr id="28" name="TextBox 27"/>
          <p:cNvSpPr txBox="1"/>
          <p:nvPr/>
        </p:nvSpPr>
        <p:spPr>
          <a:xfrm>
            <a:off x="228600" y="4277833"/>
            <a:ext cx="2514600" cy="369332"/>
          </a:xfrm>
          <a:prstGeom prst="rect">
            <a:avLst/>
          </a:prstGeom>
          <a:solidFill>
            <a:schemeClr val="accent2"/>
          </a:solidFill>
        </p:spPr>
        <p:txBody>
          <a:bodyPr wrap="square" rtlCol="0">
            <a:spAutoFit/>
          </a:bodyPr>
          <a:lstStyle/>
          <a:p>
            <a:r>
              <a:rPr lang="en-US" i="1" dirty="0" smtClean="0">
                <a:solidFill>
                  <a:schemeClr val="bg1"/>
                </a:solidFill>
                <a:latin typeface="+mn-lt"/>
              </a:rPr>
              <a:t>Diagrammatic Difference</a:t>
            </a:r>
            <a:endParaRPr lang="en-US" i="1" dirty="0" smtClean="0">
              <a:solidFill>
                <a:schemeClr val="bg1"/>
              </a:solidFill>
              <a:latin typeface="+mn-lt"/>
            </a:endParaRPr>
          </a:p>
        </p:txBody>
      </p:sp>
      <p:sp>
        <p:nvSpPr>
          <p:cNvPr id="11" name="TextBox 10"/>
          <p:cNvSpPr txBox="1"/>
          <p:nvPr/>
        </p:nvSpPr>
        <p:spPr>
          <a:xfrm>
            <a:off x="1187133" y="1149668"/>
            <a:ext cx="7858125" cy="369888"/>
          </a:xfrm>
          <a:prstGeom prst="rect">
            <a:avLst/>
          </a:prstGeom>
          <a:solidFill>
            <a:schemeClr val="accent3">
              <a:lumMod val="75000"/>
            </a:schemeClr>
          </a:solidFill>
        </p:spPr>
        <p:txBody>
          <a:bodyPr wrap="square" rtlCol="0">
            <a:spAutoFit/>
          </a:bodyPr>
          <a:p>
            <a:endParaRPr lang="en-US" noProof="1" dirty="0"/>
          </a:p>
        </p:txBody>
      </p:sp>
      <p:sp>
        <p:nvSpPr>
          <p:cNvPr id="10" name="Slide Number Placeholder 5"/>
          <p:cNvSpPr txBox="1"/>
          <p:nvPr/>
        </p:nvSpPr>
        <p:spPr>
          <a:xfrm>
            <a:off x="107315" y="1154748"/>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r>
              <a:rPr lang="en-US" sz="2800" b="1" dirty="0" smtClean="0">
                <a:solidFill>
                  <a:schemeClr val="tx1"/>
                </a:solidFill>
                <a:latin typeface="Cambria" panose="02040503050406030204" pitchFamily="18" charset="0"/>
              </a:rPr>
              <a:t>Passing Parameters to the Function cont…</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8" name="Slide Number Placeholder 7"/>
          <p:cNvSpPr>
            <a:spLocks noGrp="1"/>
          </p:cNvSpPr>
          <p:nvPr>
            <p:ph type="sldNum" sz="quarter" idx="12"/>
          </p:nvPr>
        </p:nvSpPr>
        <p:spPr/>
        <p:txBody>
          <a:bodyPr>
            <a:normAutofit fontScale="85000" lnSpcReduction="20000"/>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4" name="TextBox 13"/>
          <p:cNvSpPr txBox="1"/>
          <p:nvPr/>
        </p:nvSpPr>
        <p:spPr>
          <a:xfrm>
            <a:off x="152400" y="1818246"/>
            <a:ext cx="4406771" cy="2031325"/>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void swapByValue ( int x, int 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t = x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x = y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y = t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7" name="TextBox 6"/>
          <p:cNvSpPr txBox="1"/>
          <p:nvPr/>
        </p:nvSpPr>
        <p:spPr>
          <a:xfrm>
            <a:off x="268588" y="154060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Value</a:t>
            </a:r>
            <a:endParaRPr lang="en-US" i="1" dirty="0" smtClean="0">
              <a:solidFill>
                <a:schemeClr val="bg1"/>
              </a:solidFill>
              <a:latin typeface="+mn-lt"/>
            </a:endParaRPr>
          </a:p>
        </p:txBody>
      </p:sp>
      <p:sp>
        <p:nvSpPr>
          <p:cNvPr id="10" name="TextBox 9"/>
          <p:cNvSpPr txBox="1"/>
          <p:nvPr/>
        </p:nvSpPr>
        <p:spPr>
          <a:xfrm>
            <a:off x="4600660" y="1819747"/>
            <a:ext cx="4406771" cy="2062103"/>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void swapByRef ( int &amp;x, int &amp;y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t = x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x = y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y = t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sz="2000" dirty="0" smtClean="0">
                <a:latin typeface="Cambria" panose="02040503050406030204" pitchFamily="18" charset="0"/>
              </a:rPr>
              <a:t>}</a:t>
            </a:r>
            <a:endParaRPr lang="en-US" dirty="0" smtClean="0">
              <a:latin typeface="Cambria" panose="02040503050406030204" pitchFamily="18" charset="0"/>
            </a:endParaRPr>
          </a:p>
        </p:txBody>
      </p:sp>
      <p:sp>
        <p:nvSpPr>
          <p:cNvPr id="11" name="TextBox 10"/>
          <p:cNvSpPr txBox="1"/>
          <p:nvPr/>
        </p:nvSpPr>
        <p:spPr>
          <a:xfrm>
            <a:off x="4716848" y="1542106"/>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Reference</a:t>
            </a:r>
            <a:endParaRPr lang="en-US" i="1" dirty="0" smtClean="0">
              <a:solidFill>
                <a:schemeClr val="bg1"/>
              </a:solidFill>
              <a:latin typeface="+mn-lt"/>
            </a:endParaRPr>
          </a:p>
        </p:txBody>
      </p:sp>
      <p:sp>
        <p:nvSpPr>
          <p:cNvPr id="12" name="TextBox 11"/>
          <p:cNvSpPr txBox="1"/>
          <p:nvPr/>
        </p:nvSpPr>
        <p:spPr>
          <a:xfrm>
            <a:off x="109868" y="4139106"/>
            <a:ext cx="4406771" cy="2031325"/>
          </a:xfrm>
          <a:prstGeom prst="rect">
            <a:avLst/>
          </a:prstGeom>
          <a:noFill/>
          <a:ln w="12700">
            <a:noFill/>
            <a:prstDash val="sysDash"/>
          </a:ln>
        </p:spPr>
        <p:txBody>
          <a:bodyPr wrap="square" rtlCol="0">
            <a:spAutoFit/>
          </a:bodyPr>
          <a:lstStyle/>
          <a:p>
            <a:pPr marL="53975" lvl="2" indent="5080" algn="just">
              <a:spcBef>
                <a:spcPts val="0"/>
              </a:spcBef>
              <a:spcAft>
                <a:spcPts val="0"/>
              </a:spcAft>
              <a:buClr>
                <a:srgbClr val="C00000"/>
              </a:buClr>
              <a:buSzPct val="90000"/>
            </a:pPr>
            <a:r>
              <a:rPr lang="en-US" dirty="0" smtClean="0">
                <a:latin typeface="Cambria" panose="02040503050406030204" pitchFamily="18" charset="0"/>
              </a:rPr>
              <a:t>void swapByAddress ( int *x, int *y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int t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t = *x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*x = *y ;</a:t>
            </a:r>
            <a:endParaRPr lang="en-US" dirty="0" smtClean="0">
              <a:latin typeface="Cambria" panose="02040503050406030204" pitchFamily="18" charset="0"/>
            </a:endParaRPr>
          </a:p>
          <a:p>
            <a:pPr marL="510540" lvl="3" indent="5080" algn="just">
              <a:spcBef>
                <a:spcPts val="0"/>
              </a:spcBef>
              <a:spcAft>
                <a:spcPts val="0"/>
              </a:spcAft>
              <a:buClr>
                <a:srgbClr val="C00000"/>
              </a:buClr>
              <a:buSzPct val="90000"/>
            </a:pPr>
            <a:r>
              <a:rPr lang="en-US" dirty="0" smtClean="0">
                <a:latin typeface="Cambria" panose="02040503050406030204" pitchFamily="18" charset="0"/>
              </a:rPr>
              <a:t>*y = t ;</a:t>
            </a:r>
            <a:endParaRPr lang="en-US" dirty="0" smtClean="0">
              <a:latin typeface="Cambria" panose="02040503050406030204" pitchFamily="18" charset="0"/>
            </a:endParaRPr>
          </a:p>
          <a:p>
            <a:pPr marL="53975" lvl="2" indent="5080" algn="just">
              <a:spcBef>
                <a:spcPts val="0"/>
              </a:spcBef>
              <a:spcAft>
                <a:spcPts val="0"/>
              </a:spcAft>
              <a:buClr>
                <a:srgbClr val="C00000"/>
              </a:buClr>
              <a:buSzPct val="90000"/>
            </a:pPr>
            <a:r>
              <a:rPr lang="en-US" dirty="0" smtClean="0">
                <a:latin typeface="Cambria" panose="02040503050406030204" pitchFamily="18" charset="0"/>
              </a:rPr>
              <a:t>}</a:t>
            </a:r>
            <a:endParaRPr lang="en-US" dirty="0" smtClean="0">
              <a:latin typeface="Cambria" panose="02040503050406030204" pitchFamily="18" charset="0"/>
            </a:endParaRPr>
          </a:p>
        </p:txBody>
      </p:sp>
      <p:sp>
        <p:nvSpPr>
          <p:cNvPr id="13" name="TextBox 12"/>
          <p:cNvSpPr txBox="1"/>
          <p:nvPr/>
        </p:nvSpPr>
        <p:spPr>
          <a:xfrm>
            <a:off x="226056" y="3861465"/>
            <a:ext cx="3505200" cy="369332"/>
          </a:xfrm>
          <a:prstGeom prst="rect">
            <a:avLst/>
          </a:prstGeom>
          <a:solidFill>
            <a:schemeClr val="accent2"/>
          </a:solidFill>
        </p:spPr>
        <p:txBody>
          <a:bodyPr wrap="square" rtlCol="0">
            <a:spAutoFit/>
          </a:bodyPr>
          <a:lstStyle/>
          <a:p>
            <a:r>
              <a:rPr lang="en-US" i="1" dirty="0" smtClean="0">
                <a:solidFill>
                  <a:schemeClr val="bg1"/>
                </a:solidFill>
                <a:latin typeface="+mn-lt"/>
              </a:rPr>
              <a:t>Call by Address</a:t>
            </a:r>
            <a:endParaRPr lang="en-US" i="1" dirty="0" smtClean="0">
              <a:solidFill>
                <a:schemeClr val="bg1"/>
              </a:solidFill>
              <a:latin typeface="+mn-lt"/>
            </a:endParaRPr>
          </a:p>
        </p:txBody>
      </p:sp>
      <p:sp>
        <p:nvSpPr>
          <p:cNvPr id="15" name="TextBox 14"/>
          <p:cNvSpPr txBox="1"/>
          <p:nvPr/>
        </p:nvSpPr>
        <p:spPr>
          <a:xfrm>
            <a:off x="1752600" y="5105400"/>
            <a:ext cx="2387064" cy="369332"/>
          </a:xfrm>
          <a:prstGeom prst="rect">
            <a:avLst/>
          </a:prstGeom>
          <a:solidFill>
            <a:srgbClr val="FF0000"/>
          </a:solidFill>
        </p:spPr>
        <p:txBody>
          <a:bodyPr wrap="none" rtlCol="0">
            <a:spAutoFit/>
          </a:bodyPr>
          <a:lstStyle/>
          <a:p>
            <a:r>
              <a:rPr lang="en-US" dirty="0" smtClean="0">
                <a:solidFill>
                  <a:schemeClr val="bg1"/>
                </a:solidFill>
                <a:latin typeface="Cambria" panose="02040503050406030204" pitchFamily="18" charset="0"/>
              </a:rPr>
              <a:t>Hazard : NULL Pointer</a:t>
            </a:r>
            <a:endParaRPr lang="en-US" dirty="0" smtClean="0">
              <a:solidFill>
                <a:schemeClr val="bg1"/>
              </a:solidFill>
              <a:latin typeface="Cambria" panose="02040503050406030204" pitchFamily="18" charset="0"/>
            </a:endParaRPr>
          </a:p>
        </p:txBody>
      </p:sp>
      <p:sp>
        <p:nvSpPr>
          <p:cNvPr id="16" name="TextBox 15"/>
          <p:cNvSpPr txBox="1"/>
          <p:nvPr/>
        </p:nvSpPr>
        <p:spPr>
          <a:xfrm>
            <a:off x="6096000" y="2667000"/>
            <a:ext cx="2443169" cy="369332"/>
          </a:xfrm>
          <a:prstGeom prst="rect">
            <a:avLst/>
          </a:prstGeom>
          <a:solidFill>
            <a:srgbClr val="00B050"/>
          </a:solidFill>
        </p:spPr>
        <p:txBody>
          <a:bodyPr wrap="none" rtlCol="0">
            <a:spAutoFit/>
          </a:bodyPr>
          <a:lstStyle/>
          <a:p>
            <a:r>
              <a:rPr lang="en-US" dirty="0" smtClean="0">
                <a:solidFill>
                  <a:schemeClr val="bg1"/>
                </a:solidFill>
                <a:latin typeface="Cambria" panose="02040503050406030204" pitchFamily="18" charset="0"/>
              </a:rPr>
              <a:t>No Hazard : No Pointer</a:t>
            </a:r>
            <a:endParaRPr lang="en-US" dirty="0" smtClean="0">
              <a:solidFill>
                <a:schemeClr val="bg1"/>
              </a:solidFill>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741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741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Calling Of a Function</a:t>
            </a:r>
            <a:endParaRPr lang="en-US" altLang="zh-CN" sz="3600" b="1" baseline="0" dirty="0">
              <a:latin typeface="Times New Roman" panose="02020603050405020304" pitchFamily="18" charset="0"/>
            </a:endParaRPr>
          </a:p>
        </p:txBody>
      </p:sp>
      <p:sp>
        <p:nvSpPr>
          <p:cNvPr id="17414" name="Text Box 1"/>
          <p:cNvSpPr txBox="1"/>
          <p:nvPr/>
        </p:nvSpPr>
        <p:spPr>
          <a:xfrm>
            <a:off x="614363" y="1282700"/>
            <a:ext cx="3760787" cy="5077460"/>
          </a:xfrm>
          <a:prstGeom prst="rect">
            <a:avLst/>
          </a:prstGeom>
          <a:noFill/>
          <a:ln w="9525">
            <a:noFill/>
          </a:ln>
        </p:spPr>
        <p:txBody>
          <a:bodyPr wrap="square" anchor="t" anchorCtr="0">
            <a:spAutoFit/>
          </a:bodyPr>
          <a:p>
            <a:r>
              <a:rPr lang="en-US" altLang="zh-CN" b="1">
                <a:latin typeface="Times New Roman" panose="02020603050405020304" pitchFamily="18" charset="0"/>
              </a:rPr>
              <a:t>Call by addrress</a:t>
            </a:r>
            <a:endParaRPr lang="en-US" altLang="zh-CN" b="1">
              <a:latin typeface="Times New Roman" panose="02020603050405020304" pitchFamily="18" charset="0"/>
            </a:endParaRPr>
          </a:p>
          <a:p>
            <a:r>
              <a:rPr lang="en-US" altLang="zh-CN">
                <a:latin typeface="Times New Roman" panose="02020603050405020304" pitchFamily="18" charset="0"/>
              </a:rPr>
              <a:t>#include &lt;iostream&gt;</a:t>
            </a:r>
            <a:endParaRPr lang="en-US" altLang="zh-CN">
              <a:latin typeface="Times New Roman" panose="02020603050405020304" pitchFamily="18" charset="0"/>
            </a:endParaRPr>
          </a:p>
          <a:p>
            <a:r>
              <a:rPr lang="en-US" altLang="zh-CN">
                <a:latin typeface="Times New Roman" panose="02020603050405020304" pitchFamily="18" charset="0"/>
              </a:rPr>
              <a:t>using namespace std;</a:t>
            </a:r>
            <a:endParaRPr lang="en-US" altLang="zh-CN">
              <a:latin typeface="Times New Roman" panose="02020603050405020304" pitchFamily="18" charset="0"/>
            </a:endParaRPr>
          </a:p>
          <a:p>
            <a:r>
              <a:rPr lang="en-US" altLang="zh-CN">
                <a:latin typeface="Times New Roman" panose="02020603050405020304" pitchFamily="18" charset="0"/>
              </a:rPr>
              <a:t> void  swap(int *, int *);</a:t>
            </a:r>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a=10,b=20;</a:t>
            </a:r>
            <a:endParaRPr lang="en-US" altLang="zh-CN">
              <a:latin typeface="Times New Roman" panose="02020603050405020304" pitchFamily="18" charset="0"/>
            </a:endParaRPr>
          </a:p>
          <a:p>
            <a:r>
              <a:rPr lang="en-US" altLang="zh-CN">
                <a:latin typeface="Times New Roman" panose="02020603050405020304" pitchFamily="18" charset="0"/>
              </a:rPr>
              <a:t>   swap(&amp;a, &amp;b);</a:t>
            </a:r>
            <a:endParaRPr lang="en-US" altLang="zh-CN">
              <a:latin typeface="Times New Roman" panose="02020603050405020304" pitchFamily="18" charset="0"/>
            </a:endParaRPr>
          </a:p>
          <a:p>
            <a:r>
              <a:rPr lang="en-US" altLang="zh-CN">
                <a:latin typeface="Times New Roman" panose="02020603050405020304" pitchFamily="18" charset="0"/>
              </a:rPr>
              <a:t>   cout&lt;&lt;a&lt;&lt;" "&lt;&lt;b;</a:t>
            </a:r>
            <a:endParaRPr lang="en-US" altLang="zh-CN">
              <a:latin typeface="Times New Roman" panose="02020603050405020304" pitchFamily="18" charset="0"/>
            </a:endParaRPr>
          </a:p>
          <a:p>
            <a:r>
              <a:rPr lang="en-US" altLang="zh-CN">
                <a:latin typeface="Times New Roman" panose="02020603050405020304" pitchFamily="18" charset="0"/>
              </a:rPr>
              <a:t>   return 0;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void  swap(int *c, int *d)</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temp;   </a:t>
            </a:r>
            <a:endParaRPr lang="en-US" altLang="zh-CN">
              <a:latin typeface="Times New Roman" panose="02020603050405020304" pitchFamily="18" charset="0"/>
            </a:endParaRPr>
          </a:p>
          <a:p>
            <a:r>
              <a:rPr lang="en-US" altLang="zh-CN">
                <a:latin typeface="Times New Roman" panose="02020603050405020304" pitchFamily="18" charset="0"/>
              </a:rPr>
              <a:t>    temp = *c;  </a:t>
            </a:r>
            <a:endParaRPr lang="en-US" altLang="zh-CN">
              <a:latin typeface="Times New Roman" panose="02020603050405020304" pitchFamily="18" charset="0"/>
            </a:endParaRPr>
          </a:p>
          <a:p>
            <a:r>
              <a:rPr lang="en-US" altLang="zh-CN">
                <a:latin typeface="Times New Roman" panose="02020603050405020304" pitchFamily="18" charset="0"/>
              </a:rPr>
              <a:t>    *c=*d;  </a:t>
            </a:r>
            <a:endParaRPr lang="en-US" altLang="zh-CN">
              <a:latin typeface="Times New Roman" panose="02020603050405020304" pitchFamily="18" charset="0"/>
            </a:endParaRPr>
          </a:p>
          <a:p>
            <a:r>
              <a:rPr lang="en-US" altLang="zh-CN">
                <a:latin typeface="Times New Roman" panose="02020603050405020304" pitchFamily="18" charset="0"/>
              </a:rPr>
              <a:t>    *d=temp;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7415" name="Text Box 2"/>
          <p:cNvSpPr txBox="1"/>
          <p:nvPr/>
        </p:nvSpPr>
        <p:spPr>
          <a:xfrm>
            <a:off x="4581525" y="1282700"/>
            <a:ext cx="3724275" cy="5354638"/>
          </a:xfrm>
          <a:prstGeom prst="rect">
            <a:avLst/>
          </a:prstGeom>
          <a:noFill/>
          <a:ln w="9525">
            <a:noFill/>
          </a:ln>
        </p:spPr>
        <p:txBody>
          <a:bodyPr wrap="square" anchor="t" anchorCtr="0">
            <a:spAutoFit/>
          </a:bodyPr>
          <a:p>
            <a:r>
              <a:rPr lang="en-US" altLang="zh-CN" b="1">
                <a:latin typeface="Times New Roman" panose="02020603050405020304" pitchFamily="18" charset="0"/>
              </a:rPr>
              <a:t>Call by value</a:t>
            </a:r>
            <a:endParaRPr lang="en-US" altLang="zh-CN" b="1">
              <a:latin typeface="Times New Roman" panose="02020603050405020304" pitchFamily="18" charset="0"/>
            </a:endParaRPr>
          </a:p>
          <a:p>
            <a:r>
              <a:rPr lang="en-US" altLang="zh-CN">
                <a:latin typeface="Times New Roman" panose="02020603050405020304" pitchFamily="18" charset="0"/>
              </a:rPr>
              <a:t>#include &lt;iostream&gt;</a:t>
            </a:r>
            <a:endParaRPr lang="en-US" altLang="zh-CN">
              <a:latin typeface="Times New Roman" panose="02020603050405020304" pitchFamily="18" charset="0"/>
            </a:endParaRPr>
          </a:p>
          <a:p>
            <a:r>
              <a:rPr lang="en-US" altLang="zh-CN">
                <a:latin typeface="Times New Roman" panose="02020603050405020304" pitchFamily="18" charset="0"/>
              </a:rPr>
              <a:t>using namespace std;      </a:t>
            </a:r>
            <a:endParaRPr lang="en-US" altLang="zh-CN">
              <a:latin typeface="Times New Roman" panose="02020603050405020304" pitchFamily="18" charset="0"/>
            </a:endParaRPr>
          </a:p>
          <a:p>
            <a:r>
              <a:rPr lang="en-US" altLang="zh-CN">
                <a:latin typeface="Times New Roman" panose="02020603050405020304" pitchFamily="18" charset="0"/>
              </a:rPr>
              <a:t>void  swap(int , int );</a:t>
            </a:r>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a=10,b=20;</a:t>
            </a:r>
            <a:endParaRPr lang="en-US" altLang="zh-CN">
              <a:latin typeface="Times New Roman" panose="02020603050405020304" pitchFamily="18" charset="0"/>
            </a:endParaRPr>
          </a:p>
          <a:p>
            <a:r>
              <a:rPr lang="en-US" altLang="zh-CN">
                <a:latin typeface="Times New Roman" panose="02020603050405020304" pitchFamily="18" charset="0"/>
              </a:rPr>
              <a:t>   swap(a,b);</a:t>
            </a:r>
            <a:endParaRPr lang="en-US" altLang="zh-CN">
              <a:latin typeface="Times New Roman" panose="02020603050405020304" pitchFamily="18" charset="0"/>
            </a:endParaRPr>
          </a:p>
          <a:p>
            <a:r>
              <a:rPr lang="en-US" altLang="zh-CN">
                <a:latin typeface="Times New Roman" panose="02020603050405020304" pitchFamily="18" charset="0"/>
              </a:rPr>
              <a:t>   cout&lt;&lt;a&lt;&lt;" "&lt;&lt; b;</a:t>
            </a:r>
            <a:endParaRPr lang="en-US" altLang="zh-CN">
              <a:latin typeface="Times New Roman" panose="02020603050405020304" pitchFamily="18" charset="0"/>
            </a:endParaRPr>
          </a:p>
          <a:p>
            <a:r>
              <a:rPr lang="en-US" altLang="zh-CN">
                <a:latin typeface="Times New Roman" panose="02020603050405020304" pitchFamily="18" charset="0"/>
              </a:rPr>
              <a:t>   return 0;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void  swap(int c, int d)</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temp;</a:t>
            </a:r>
            <a:endParaRPr lang="en-US" altLang="zh-CN">
              <a:latin typeface="Times New Roman" panose="02020603050405020304" pitchFamily="18" charset="0"/>
            </a:endParaRPr>
          </a:p>
          <a:p>
            <a:r>
              <a:rPr lang="en-US" altLang="zh-CN">
                <a:latin typeface="Times New Roman" panose="02020603050405020304" pitchFamily="18" charset="0"/>
              </a:rPr>
              <a:t>   temp=c;</a:t>
            </a:r>
            <a:endParaRPr lang="en-US" altLang="zh-CN">
              <a:latin typeface="Times New Roman" panose="02020603050405020304" pitchFamily="18" charset="0"/>
            </a:endParaRPr>
          </a:p>
          <a:p>
            <a:r>
              <a:rPr lang="en-US" altLang="zh-CN">
                <a:latin typeface="Times New Roman" panose="02020603050405020304" pitchFamily="18" charset="0"/>
              </a:rPr>
              <a:t>   c=d;</a:t>
            </a:r>
            <a:endParaRPr lang="en-US" altLang="zh-CN">
              <a:latin typeface="Times New Roman" panose="02020603050405020304" pitchFamily="18" charset="0"/>
            </a:endParaRPr>
          </a:p>
          <a:p>
            <a:r>
              <a:rPr lang="en-US" altLang="zh-CN">
                <a:latin typeface="Times New Roman" panose="02020603050405020304" pitchFamily="18" charset="0"/>
              </a:rPr>
              <a:t>   d=temp;</a:t>
            </a:r>
            <a:endParaRPr lang="en-US" altLang="zh-CN">
              <a:latin typeface="Times New Roman" panose="02020603050405020304" pitchFamily="18" charset="0"/>
            </a:endParaRPr>
          </a:p>
          <a:p>
            <a:r>
              <a:rPr lang="en-US" altLang="zh-CN">
                <a:latin typeface="Times New Roman" panose="02020603050405020304" pitchFamily="18" charset="0"/>
              </a:rPr>
              <a:t>cout&lt;&lt; “after swap”&lt;&lt;c&lt;&lt;d;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8588" y="71438"/>
            <a:ext cx="7943850" cy="642937"/>
          </a:xfrm>
        </p:spPr>
        <p:txBody>
          <a:bodyPr vert="horz" lIns="91440" tIns="45720" rIns="91440" bIns="45720" anchor="ctr" anchorCtr="0"/>
          <a:p>
            <a:pPr algn="l"/>
            <a:r>
              <a:rPr lang="en-US" altLang="zh-CN" sz="3600" b="1" dirty="0">
                <a:latin typeface="Times New Roman" panose="02020603050405020304" pitchFamily="18" charset="0"/>
              </a:rPr>
              <a:t>Chapter Contents</a:t>
            </a:r>
            <a:endParaRPr lang="en-US" altLang="zh-CN" sz="3600" b="1" dirty="0">
              <a:latin typeface="Times New Roman" panose="02020603050405020304" pitchFamily="18" charset="0"/>
            </a:endParaRPr>
          </a:p>
        </p:txBody>
      </p:sp>
      <p:sp>
        <p:nvSpPr>
          <p:cNvPr id="7170" name="Rectangle 3"/>
          <p:cNvSpPr>
            <a:spLocks noGrp="1"/>
          </p:cNvSpPr>
          <p:nvPr>
            <p:ph idx="1"/>
          </p:nvPr>
        </p:nvSpPr>
        <p:spPr>
          <a:xfrm>
            <a:off x="1200150" y="1285875"/>
            <a:ext cx="7300913" cy="3929063"/>
          </a:xfrm>
        </p:spPr>
        <p:txBody>
          <a:bodyPr vert="horz" lIns="91440" tIns="45720" rIns="91440" bIns="45720" anchor="t" anchorCtr="0"/>
          <a:p>
            <a:pPr>
              <a:lnSpc>
                <a:spcPct val="150000"/>
              </a:lnSpc>
              <a:spcBef>
                <a:spcPct val="0"/>
              </a:spcBef>
              <a:buFont typeface="Wingdings" panose="05000000000000000000" pitchFamily="2" charset="2"/>
              <a:buChar char="q"/>
            </a:pPr>
            <a:r>
              <a:rPr lang="en-US" altLang="zh-CN" sz="1800" b="1" dirty="0">
                <a:solidFill>
                  <a:srgbClr val="002060"/>
                </a:solidFill>
                <a:latin typeface="Times New Roman" panose="02020603050405020304" pitchFamily="18" charset="0"/>
              </a:rPr>
              <a:t> User-Defined Functions </a:t>
            </a:r>
            <a:endParaRPr lang="en-US" altLang="zh-CN" sz="1800" b="1"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r>
              <a:rPr lang="en-US" altLang="zh-CN" sz="1800" b="1" dirty="0">
                <a:solidFill>
                  <a:srgbClr val="002060"/>
                </a:solidFill>
                <a:latin typeface="Times New Roman" panose="02020603050405020304" pitchFamily="18" charset="0"/>
              </a:rPr>
              <a:t>Inline Function</a:t>
            </a:r>
            <a:endParaRPr lang="en-US" altLang="zh-CN" sz="1800" b="1" dirty="0">
              <a:solidFill>
                <a:srgbClr val="002060"/>
              </a:solidFill>
              <a:latin typeface="Times New Roman" panose="02020603050405020304" pitchFamily="18" charset="0"/>
            </a:endParaRPr>
          </a:p>
          <a:p>
            <a:pPr>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a:buFont typeface="Wingdings" panose="05000000000000000000" pitchFamily="2" charset="2"/>
              <a:buChar char="q"/>
            </a:pPr>
            <a:endParaRPr lang="en-US" altLang="zh-CN" sz="1800" dirty="0">
              <a:solidFill>
                <a:srgbClr val="002060"/>
              </a:solidFill>
              <a:latin typeface="Times New Roman" panose="02020603050405020304" pitchFamily="18" charset="0"/>
            </a:endParaRPr>
          </a:p>
        </p:txBody>
      </p:sp>
      <p:pic>
        <p:nvPicPr>
          <p:cNvPr id="717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7"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8" name="TextBox 7"/>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717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7412"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7413"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Calling Of a Function</a:t>
            </a:r>
            <a:endParaRPr lang="en-US" altLang="zh-CN" sz="3600" b="1" baseline="0" dirty="0">
              <a:latin typeface="Times New Roman" panose="02020603050405020304" pitchFamily="18" charset="0"/>
            </a:endParaRPr>
          </a:p>
        </p:txBody>
      </p:sp>
      <p:sp>
        <p:nvSpPr>
          <p:cNvPr id="17415" name="Text Box 2"/>
          <p:cNvSpPr txBox="1"/>
          <p:nvPr/>
        </p:nvSpPr>
        <p:spPr>
          <a:xfrm>
            <a:off x="390525" y="1235075"/>
            <a:ext cx="7915275" cy="5077460"/>
          </a:xfrm>
          <a:prstGeom prst="rect">
            <a:avLst/>
          </a:prstGeom>
          <a:noFill/>
          <a:ln w="9525">
            <a:noFill/>
          </a:ln>
        </p:spPr>
        <p:txBody>
          <a:bodyPr wrap="square" anchor="t" anchorCtr="0">
            <a:spAutoFit/>
          </a:bodyPr>
          <a:p>
            <a:r>
              <a:rPr lang="en-US" altLang="zh-CN" b="1">
                <a:latin typeface="Times New Roman" panose="02020603050405020304" pitchFamily="18" charset="0"/>
              </a:rPr>
              <a:t>Call by Reference</a:t>
            </a:r>
            <a:endParaRPr lang="en-US" altLang="zh-CN" b="1">
              <a:latin typeface="Times New Roman" panose="02020603050405020304" pitchFamily="18" charset="0"/>
            </a:endParaRPr>
          </a:p>
          <a:p>
            <a:r>
              <a:rPr lang="en-US" altLang="zh-CN">
                <a:latin typeface="Times New Roman" panose="02020603050405020304" pitchFamily="18" charset="0"/>
              </a:rPr>
              <a:t>#include &lt;iostream&gt;</a:t>
            </a:r>
            <a:endParaRPr lang="en-US" altLang="zh-CN">
              <a:latin typeface="Times New Roman" panose="02020603050405020304" pitchFamily="18" charset="0"/>
            </a:endParaRPr>
          </a:p>
          <a:p>
            <a:r>
              <a:rPr lang="en-US" altLang="zh-CN">
                <a:latin typeface="Times New Roman" panose="02020603050405020304" pitchFamily="18" charset="0"/>
              </a:rPr>
              <a:t>using namespace std;      </a:t>
            </a:r>
            <a:endParaRPr lang="en-US" altLang="zh-CN">
              <a:latin typeface="Times New Roman" panose="02020603050405020304" pitchFamily="18" charset="0"/>
            </a:endParaRPr>
          </a:p>
          <a:p>
            <a:r>
              <a:rPr lang="en-US" altLang="zh-CN">
                <a:latin typeface="Times New Roman" panose="02020603050405020304" pitchFamily="18" charset="0"/>
              </a:rPr>
              <a:t>int  main()</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a=10,b=20;</a:t>
            </a:r>
            <a:endParaRPr lang="en-US" altLang="zh-CN">
              <a:latin typeface="Times New Roman" panose="02020603050405020304" pitchFamily="18" charset="0"/>
            </a:endParaRPr>
          </a:p>
          <a:p>
            <a:r>
              <a:rPr lang="en-US" altLang="zh-CN">
                <a:latin typeface="Times New Roman" panose="02020603050405020304" pitchFamily="18" charset="0"/>
              </a:rPr>
              <a:t>   swap(a,b);</a:t>
            </a:r>
            <a:endParaRPr lang="en-US" altLang="zh-CN">
              <a:latin typeface="Times New Roman" panose="02020603050405020304" pitchFamily="18" charset="0"/>
            </a:endParaRPr>
          </a:p>
          <a:p>
            <a:r>
              <a:rPr lang="en-US" altLang="zh-CN">
                <a:latin typeface="Times New Roman" panose="02020603050405020304" pitchFamily="18" charset="0"/>
              </a:rPr>
              <a:t>   cout&lt;&lt;a&lt;&lt;" "&lt;&lt; b;</a:t>
            </a:r>
            <a:endParaRPr lang="en-US" altLang="zh-CN">
              <a:latin typeface="Times New Roman" panose="02020603050405020304" pitchFamily="18" charset="0"/>
            </a:endParaRPr>
          </a:p>
          <a:p>
            <a:r>
              <a:rPr lang="en-US" altLang="zh-CN">
                <a:latin typeface="Times New Roman" panose="02020603050405020304" pitchFamily="18" charset="0"/>
              </a:rPr>
              <a:t>   return 0;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void  swap(int &amp;c, int &amp;d)</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   int temp;</a:t>
            </a:r>
            <a:endParaRPr lang="en-US" altLang="zh-CN">
              <a:latin typeface="Times New Roman" panose="02020603050405020304" pitchFamily="18" charset="0"/>
            </a:endParaRPr>
          </a:p>
          <a:p>
            <a:r>
              <a:rPr lang="en-US" altLang="zh-CN">
                <a:latin typeface="Times New Roman" panose="02020603050405020304" pitchFamily="18" charset="0"/>
              </a:rPr>
              <a:t>   temp=c;</a:t>
            </a:r>
            <a:endParaRPr lang="en-US" altLang="zh-CN">
              <a:latin typeface="Times New Roman" panose="02020603050405020304" pitchFamily="18" charset="0"/>
            </a:endParaRPr>
          </a:p>
          <a:p>
            <a:r>
              <a:rPr lang="en-US" altLang="zh-CN">
                <a:latin typeface="Times New Roman" panose="02020603050405020304" pitchFamily="18" charset="0"/>
              </a:rPr>
              <a:t>   c=d;</a:t>
            </a:r>
            <a:endParaRPr lang="en-US" altLang="zh-CN">
              <a:latin typeface="Times New Roman" panose="02020603050405020304" pitchFamily="18" charset="0"/>
            </a:endParaRPr>
          </a:p>
          <a:p>
            <a:r>
              <a:rPr lang="en-US" altLang="zh-CN">
                <a:latin typeface="Times New Roman" panose="02020603050405020304" pitchFamily="18" charset="0"/>
              </a:rPr>
              <a:t>   d=temp;</a:t>
            </a:r>
            <a:endParaRPr lang="en-US" altLang="zh-CN">
              <a:latin typeface="Times New Roman" panose="02020603050405020304" pitchFamily="18" charset="0"/>
            </a:endParaRPr>
          </a:p>
          <a:p>
            <a:r>
              <a:rPr lang="en-US" altLang="zh-CN">
                <a:latin typeface="Times New Roman" panose="02020603050405020304" pitchFamily="18" charset="0"/>
              </a:rPr>
              <a:t> </a:t>
            </a:r>
            <a:endParaRPr lang="en-US" altLang="zh-CN">
              <a:latin typeface="Times New Roman" panose="02020603050405020304" pitchFamily="18" charset="0"/>
            </a:endParaRPr>
          </a:p>
          <a:p>
            <a:r>
              <a:rPr lang="en-US" altLang="zh-CN">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endParaRPr lang="en-US" altLang="en-IN" dirty="0">
              <a:latin typeface="Times New Roman" panose="02020603050405020304" pitchFamily="18" charset="0"/>
            </a:endParaRPr>
          </a:p>
        </p:txBody>
      </p:sp>
      <p:pic>
        <p:nvPicPr>
          <p:cNvPr id="1843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843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843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Rough</a:t>
            </a:r>
            <a:endParaRPr lang="en-US" altLang="zh-CN" sz="3600" b="1" baseline="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Inline function is one of the important feature of C++. So, let’s first understand why inline functions are used and what is the purpose of inline function?</a:t>
            </a:r>
            <a:endParaRPr lang="en-US" altLang="en-IN" sz="1600" b="1"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When the program executes the function call instruction the CPU stores the memory address of the instruction following the function call, copies the arguments of the function on the stack and finally transfers control to the specified function.</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 The CPU then executes the function code, stores the function return value in a predefined memory location/register and returns control to the calling function.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This can become overhead if the execution time of function is less than the switching time from the caller function to called function (callee).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For functions that are large and/or perform complex tasks, the overhead of the function call is usually insignificant compared to the amount of time the function takes to run.</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 However, for small, commonly-used functions, the time needed to make the function call is often a lot more than the time needed to actually execute the function’s code.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This overhead occurs for small functions because execution time of small function is less than the switching time.</a:t>
            </a:r>
            <a:endParaRPr lang="en-US" altLang="en-IN" sz="1600" noProof="1" dirty="0">
              <a:latin typeface="Times New Roman" panose="02020603050405020304" pitchFamily="18" charset="0"/>
            </a:endParaRPr>
          </a:p>
        </p:txBody>
      </p:sp>
      <p:pic>
        <p:nvPicPr>
          <p:cNvPr id="1945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946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9462"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Inline Function</a:t>
            </a:r>
            <a:endParaRPr lang="en-US" altLang="zh-CN" sz="3600" b="1" baseline="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C++ provides an inline functions to reduce the function call overhead.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Inline function is a function that is expanded in line when it is called.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When the inline function is called whole code of the inline function gets inserted or substituted at the point of inline function call.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This substitution is performed by the C++ compiler at compile time. </a:t>
            </a:r>
            <a:endParaRPr lang="en-US" altLang="en-IN" sz="1600" noProof="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noProof="1" dirty="0">
                <a:latin typeface="Times New Roman" panose="02020603050405020304" pitchFamily="18" charset="0"/>
                <a:ea typeface="+mn-ea"/>
                <a:cs typeface="+mn-cs"/>
              </a:rPr>
              <a:t>Inline function may increase efficiency if it is small.</a:t>
            </a:r>
            <a:endParaRPr lang="en-US" altLang="en-IN" sz="1600" noProof="1" dirty="0">
              <a:latin typeface="Times New Roman" panose="02020603050405020304" pitchFamily="18" charset="0"/>
            </a:endParaRPr>
          </a:p>
          <a:p>
            <a:pPr algn="just">
              <a:spcBef>
                <a:spcPct val="20000"/>
              </a:spcBef>
              <a:buFont typeface="Arial" panose="020B0604020202020204" pitchFamily="34" charset="0"/>
            </a:pPr>
            <a:endParaRPr lang="en-US" altLang="en-IN" sz="1600" noProof="1" dirty="0">
              <a:latin typeface="Times New Roman" panose="02020603050405020304" pitchFamily="18" charset="0"/>
            </a:endParaRPr>
          </a:p>
          <a:p>
            <a:pPr algn="just">
              <a:spcBef>
                <a:spcPct val="20000"/>
              </a:spcBef>
              <a:buFont typeface="Arial" panose="020B0604020202020204" pitchFamily="34" charset="0"/>
            </a:pPr>
            <a:r>
              <a:rPr lang="en-US" altLang="en-IN" sz="1600" b="1" noProof="1" dirty="0">
                <a:latin typeface="Times New Roman" panose="02020603050405020304" pitchFamily="18" charset="0"/>
                <a:ea typeface="+mn-ea"/>
                <a:cs typeface="+mn-cs"/>
              </a:rPr>
              <a:t>The syntax for defining the function inline is:</a:t>
            </a: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endParaRPr lang="en-US" altLang="en-IN" sz="1600" b="1" noProof="1" dirty="0">
              <a:latin typeface="Times New Roman" panose="02020603050405020304" pitchFamily="18" charset="0"/>
            </a:endParaRPr>
          </a:p>
          <a:p>
            <a:pPr algn="just">
              <a:spcBef>
                <a:spcPct val="20000"/>
              </a:spcBef>
              <a:buFont typeface="Arial" panose="020B0604020202020204" pitchFamily="34" charset="0"/>
            </a:pPr>
            <a:r>
              <a:rPr lang="en-US" altLang="en-IN" sz="1600" noProof="1" dirty="0">
                <a:solidFill>
                  <a:srgbClr val="00B0F0"/>
                </a:solidFill>
                <a:latin typeface="Times New Roman" panose="02020603050405020304" pitchFamily="18" charset="0"/>
                <a:ea typeface="+mn-ea"/>
                <a:cs typeface="+mn-cs"/>
              </a:rPr>
              <a:t>inline return-type function-name(parameters)</a:t>
            </a:r>
            <a:endParaRPr lang="en-US" altLang="en-IN" sz="1600" noProof="1" dirty="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noProof="1" dirty="0">
                <a:solidFill>
                  <a:srgbClr val="00B0F0"/>
                </a:solidFill>
                <a:latin typeface="Times New Roman" panose="02020603050405020304" pitchFamily="18" charset="0"/>
                <a:ea typeface="+mn-ea"/>
                <a:cs typeface="+mn-cs"/>
              </a:rPr>
              <a:t>{</a:t>
            </a:r>
            <a:endParaRPr lang="en-US" altLang="en-IN" sz="1600" noProof="1" dirty="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noProof="1" dirty="0">
                <a:solidFill>
                  <a:srgbClr val="00B0F0"/>
                </a:solidFill>
                <a:latin typeface="Times New Roman" panose="02020603050405020304" pitchFamily="18" charset="0"/>
                <a:ea typeface="+mn-ea"/>
                <a:cs typeface="+mn-cs"/>
              </a:rPr>
              <a:t>    // function code</a:t>
            </a:r>
            <a:endParaRPr lang="en-US" altLang="en-IN" sz="1600" noProof="1" dirty="0">
              <a:solidFill>
                <a:srgbClr val="00B0F0"/>
              </a:solidFill>
              <a:latin typeface="Times New Roman" panose="02020603050405020304" pitchFamily="18" charset="0"/>
            </a:endParaRPr>
          </a:p>
          <a:p>
            <a:pPr algn="just">
              <a:spcBef>
                <a:spcPct val="20000"/>
              </a:spcBef>
              <a:buFont typeface="Arial" panose="020B0604020202020204" pitchFamily="34" charset="0"/>
            </a:pPr>
            <a:r>
              <a:rPr lang="en-US" altLang="en-IN" sz="1600" noProof="1" dirty="0">
                <a:solidFill>
                  <a:srgbClr val="00B0F0"/>
                </a:solidFill>
                <a:latin typeface="Times New Roman" panose="02020603050405020304" pitchFamily="18" charset="0"/>
                <a:ea typeface="+mn-ea"/>
                <a:cs typeface="+mn-cs"/>
              </a:rPr>
              <a:t>}  </a:t>
            </a:r>
            <a:endParaRPr lang="en-US" altLang="en-IN" sz="1600" noProof="1" dirty="0">
              <a:solidFill>
                <a:srgbClr val="00B0F0"/>
              </a:solidFill>
              <a:latin typeface="Times New Roman" panose="02020603050405020304" pitchFamily="18" charset="0"/>
            </a:endParaRPr>
          </a:p>
        </p:txBody>
      </p:sp>
      <p:pic>
        <p:nvPicPr>
          <p:cNvPr id="2048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048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0486"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Inline Function...</a:t>
            </a:r>
            <a:endParaRPr lang="en-US" altLang="zh-CN" sz="3600" b="1" baseline="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p>
            <a:pPr algn="just">
              <a:spcBef>
                <a:spcPct val="20000"/>
              </a:spcBef>
              <a:buFont typeface="Arial" panose="020B0604020202020204" pitchFamily="34" charset="0"/>
            </a:pPr>
            <a:r>
              <a:rPr lang="en-US" altLang="en-IN" sz="2000" noProof="1" dirty="0">
                <a:latin typeface="Times New Roman" panose="02020603050405020304" pitchFamily="18" charset="0"/>
                <a:ea typeface="+mn-ea"/>
                <a:cs typeface="+mn-cs"/>
              </a:rPr>
              <a:t>Remember, inlining is only a request to the compiler, not a command. Compiler can ignore the request for inlining. Compiler may not perform inlining in such circumstances like:</a:t>
            </a:r>
            <a:endParaRPr lang="en-US" altLang="en-IN" sz="2000" noProof="1" dirty="0">
              <a:latin typeface="Times New Roman" panose="02020603050405020304" pitchFamily="18" charset="0"/>
            </a:endParaRPr>
          </a:p>
          <a:p>
            <a:pPr marL="342900" indent="-342900" algn="just">
              <a:spcBef>
                <a:spcPct val="20000"/>
              </a:spcBef>
              <a:buFont typeface="+mj-lt"/>
              <a:buAutoNum type="arabicParenR"/>
            </a:pPr>
            <a:r>
              <a:rPr lang="en-US" altLang="en-IN" sz="2000" noProof="1" dirty="0">
                <a:latin typeface="Times New Roman" panose="02020603050405020304" pitchFamily="18" charset="0"/>
                <a:ea typeface="+mn-ea"/>
                <a:cs typeface="+mn-cs"/>
              </a:rPr>
              <a:t>For functions returning values, if </a:t>
            </a:r>
            <a:r>
              <a:rPr lang="en-US" altLang="en-IN" sz="2000" b="1" noProof="1" dirty="0">
                <a:latin typeface="Times New Roman" panose="02020603050405020304" pitchFamily="18" charset="0"/>
                <a:ea typeface="+mn-ea"/>
                <a:cs typeface="+mn-cs"/>
              </a:rPr>
              <a:t>a loop</a:t>
            </a:r>
            <a:r>
              <a:rPr lang="en-US" altLang="en-IN" sz="2000" noProof="1" dirty="0">
                <a:latin typeface="Times New Roman" panose="02020603050405020304" pitchFamily="18" charset="0"/>
                <a:ea typeface="+mn-ea"/>
                <a:cs typeface="+mn-cs"/>
              </a:rPr>
              <a:t>. (for, while, do-while), a</a:t>
            </a:r>
            <a:r>
              <a:rPr lang="en-US" altLang="en-IN" sz="2000" b="1" noProof="1" dirty="0">
                <a:latin typeface="Times New Roman" panose="02020603050405020304" pitchFamily="18" charset="0"/>
                <a:ea typeface="+mn-ea"/>
                <a:cs typeface="+mn-cs"/>
              </a:rPr>
              <a:t> switch</a:t>
            </a:r>
            <a:r>
              <a:rPr lang="en-US" altLang="en-IN" sz="2000" noProof="1" dirty="0">
                <a:latin typeface="Times New Roman" panose="02020603050405020304" pitchFamily="18" charset="0"/>
                <a:ea typeface="+mn-ea"/>
                <a:cs typeface="+mn-cs"/>
              </a:rPr>
              <a:t> or a </a:t>
            </a:r>
            <a:r>
              <a:rPr lang="en-US" altLang="en-IN" sz="2000" b="1" noProof="1" dirty="0">
                <a:latin typeface="Times New Roman" panose="02020603050405020304" pitchFamily="18" charset="0"/>
                <a:ea typeface="+mn-ea"/>
                <a:cs typeface="+mn-cs"/>
              </a:rPr>
              <a:t>goto</a:t>
            </a:r>
            <a:r>
              <a:rPr lang="en-US" altLang="en-IN" sz="2000" noProof="1" dirty="0">
                <a:latin typeface="Times New Roman" panose="02020603050405020304" pitchFamily="18" charset="0"/>
                <a:ea typeface="+mn-ea"/>
                <a:cs typeface="+mn-cs"/>
              </a:rPr>
              <a:t> statement exist.</a:t>
            </a:r>
            <a:endParaRPr lang="en-US" altLang="en-IN" sz="2000" noProof="1" dirty="0">
              <a:latin typeface="Times New Roman" panose="02020603050405020304" pitchFamily="18" charset="0"/>
            </a:endParaRPr>
          </a:p>
          <a:p>
            <a:pPr marL="342900" indent="-342900" algn="just">
              <a:spcBef>
                <a:spcPct val="20000"/>
              </a:spcBef>
              <a:buFont typeface="+mj-lt"/>
              <a:buAutoNum type="arabicParenR"/>
            </a:pPr>
            <a:r>
              <a:rPr lang="en-US" altLang="en-IN" sz="2000" noProof="1" dirty="0">
                <a:latin typeface="Times New Roman" panose="02020603050405020304" pitchFamily="18" charset="0"/>
                <a:ea typeface="+mn-ea"/>
                <a:cs typeface="+mn-cs"/>
              </a:rPr>
              <a:t>If a function contains static variables.</a:t>
            </a:r>
            <a:endParaRPr lang="en-US" altLang="en-IN" sz="2000" noProof="1" dirty="0">
              <a:latin typeface="Times New Roman" panose="02020603050405020304" pitchFamily="18" charset="0"/>
            </a:endParaRPr>
          </a:p>
          <a:p>
            <a:pPr marL="342900" indent="-342900" algn="just">
              <a:spcBef>
                <a:spcPct val="20000"/>
              </a:spcBef>
              <a:buFont typeface="+mj-lt"/>
              <a:buAutoNum type="arabicParenR"/>
            </a:pPr>
            <a:r>
              <a:rPr lang="en-US" altLang="en-IN" sz="2000" noProof="1" dirty="0">
                <a:latin typeface="Times New Roman" panose="02020603050405020304" pitchFamily="18" charset="0"/>
                <a:ea typeface="+mn-ea"/>
                <a:cs typeface="+mn-cs"/>
              </a:rPr>
              <a:t>If a function is recursive.</a:t>
            </a:r>
            <a:endParaRPr lang="en-US" altLang="en-IN" sz="2000" noProof="1" dirty="0">
              <a:latin typeface="Times New Roman" panose="02020603050405020304" pitchFamily="18" charset="0"/>
            </a:endParaRPr>
          </a:p>
          <a:p>
            <a:pPr marL="342900" indent="-342900" algn="just">
              <a:spcBef>
                <a:spcPct val="20000"/>
              </a:spcBef>
              <a:buFont typeface="+mj-lt"/>
              <a:buAutoNum type="arabicParenR"/>
            </a:pPr>
            <a:r>
              <a:rPr lang="en-US" altLang="en-IN" sz="2000" noProof="1" dirty="0">
                <a:latin typeface="Times New Roman" panose="02020603050405020304" pitchFamily="18" charset="0"/>
                <a:ea typeface="+mn-ea"/>
                <a:cs typeface="+mn-cs"/>
              </a:rPr>
              <a:t>For functions not returning values , if a return statement exist.</a:t>
            </a:r>
            <a:endParaRPr lang="en-US" altLang="en-IN" sz="2000" noProof="1" dirty="0">
              <a:latin typeface="Times New Roman" panose="02020603050405020304" pitchFamily="18" charset="0"/>
              <a:ea typeface="+mn-ea"/>
              <a:cs typeface="+mn-cs"/>
            </a:endParaRPr>
          </a:p>
          <a:p>
            <a:pPr algn="just">
              <a:spcBef>
                <a:spcPct val="20000"/>
              </a:spcBef>
              <a:buFont typeface="+mj-lt"/>
            </a:pPr>
            <a:endParaRPr lang="en-US" altLang="en-IN" sz="2000" noProof="1" dirty="0">
              <a:latin typeface="Times New Roman" panose="02020603050405020304" pitchFamily="18" charset="0"/>
            </a:endParaRPr>
          </a:p>
          <a:p>
            <a:pPr marL="342900" indent="-342900" algn="just">
              <a:spcBef>
                <a:spcPct val="20000"/>
              </a:spcBef>
              <a:buFont typeface="+mj-lt"/>
              <a:buAutoNum type="arabicParenR"/>
            </a:pPr>
            <a:endParaRPr lang="en-US" altLang="en-IN" sz="2000" noProof="1" dirty="0">
              <a:latin typeface="Times New Roman" panose="02020603050405020304" pitchFamily="18" charset="0"/>
            </a:endParaRPr>
          </a:p>
          <a:p>
            <a:pPr marL="342900" indent="-342900" algn="just">
              <a:spcBef>
                <a:spcPct val="20000"/>
              </a:spcBef>
              <a:buFont typeface="Arial" panose="020B0604020202020204" pitchFamily="34" charset="0"/>
            </a:pPr>
            <a:endParaRPr lang="en-US" altLang="en-IN" sz="2000" noProof="1" dirty="0">
              <a:latin typeface="Times New Roman" panose="02020603050405020304" pitchFamily="18" charset="0"/>
            </a:endParaRPr>
          </a:p>
        </p:txBody>
      </p:sp>
      <p:pic>
        <p:nvPicPr>
          <p:cNvPr id="21506"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1509"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1510"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Where Inline Function will not work</a:t>
            </a:r>
            <a:endParaRPr lang="en-US" altLang="zh-CN" sz="3600" b="1" baseline="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txBox="1"/>
          <p:nvPr/>
        </p:nvSpPr>
        <p:spPr>
          <a:xfrm>
            <a:off x="785813" y="1285875"/>
            <a:ext cx="7858125" cy="5046663"/>
          </a:xfrm>
          <a:prstGeom prst="rect">
            <a:avLst/>
          </a:prstGeom>
          <a:noFill/>
          <a:ln w="9525">
            <a:noFill/>
          </a:ln>
        </p:spPr>
        <p:txBody>
          <a:bodyPr anchor="t"/>
          <a:p>
            <a:pPr algn="just">
              <a:spcBef>
                <a:spcPct val="20000"/>
              </a:spcBef>
              <a:buFont typeface="+mj-lt"/>
            </a:pPr>
            <a:r>
              <a:rPr lang="en-US" altLang="en-IN" sz="1600" b="1" noProof="1" dirty="0">
                <a:latin typeface="Times New Roman" panose="02020603050405020304" pitchFamily="18" charset="0"/>
                <a:ea typeface="+mn-ea"/>
                <a:cs typeface="+mn-cs"/>
              </a:rPr>
              <a:t>Inline functions provide following advantages:</a:t>
            </a:r>
            <a:endParaRPr lang="en-US" altLang="en-IN" sz="1600" b="1"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Function call overhead doesn’t occur.</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It also saves the overhead of push/pop variables on the stack when function is called.</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It also saves overhead of a return call from a function.</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Inline function may be useful (if it is small) for embedded systems because inline can yield less code than the function call preamble and return.</a:t>
            </a:r>
            <a:endParaRPr lang="en-US" altLang="en-IN" sz="1600" noProof="1" dirty="0">
              <a:latin typeface="Times New Roman" panose="02020603050405020304" pitchFamily="18" charset="0"/>
            </a:endParaRPr>
          </a:p>
          <a:p>
            <a:pPr algn="just">
              <a:spcBef>
                <a:spcPct val="20000"/>
              </a:spcBef>
              <a:buFont typeface="+mj-lt"/>
            </a:pPr>
            <a:r>
              <a:rPr lang="en-US" altLang="en-IN" sz="1600" b="1" noProof="1" dirty="0">
                <a:latin typeface="Times New Roman" panose="02020603050405020304" pitchFamily="18" charset="0"/>
                <a:ea typeface="+mn-ea"/>
                <a:cs typeface="+mn-cs"/>
              </a:rPr>
              <a:t>Disadvantages:</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If you use too many inline functions then the size of the binary executable file will be large, because of the duplication of same code.</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Inline functions may not be useful for many embedded systems. Because in embedded systems code size is more important than speed.</a:t>
            </a:r>
            <a:endParaRPr lang="en-US" altLang="en-IN" sz="1600" noProof="1" dirty="0">
              <a:latin typeface="Times New Roman" panose="02020603050405020304" pitchFamily="18" charset="0"/>
            </a:endParaRPr>
          </a:p>
          <a:p>
            <a:pPr marL="342900" indent="-342900" algn="just">
              <a:spcBef>
                <a:spcPct val="20000"/>
              </a:spcBef>
              <a:buFont typeface="+mj-lt"/>
              <a:buAutoNum type="arabicPeriod"/>
            </a:pPr>
            <a:r>
              <a:rPr lang="en-US" altLang="en-IN" sz="1600" noProof="1" dirty="0">
                <a:latin typeface="Times New Roman" panose="02020603050405020304" pitchFamily="18" charset="0"/>
                <a:ea typeface="+mn-ea"/>
                <a:cs typeface="+mn-cs"/>
              </a:rPr>
              <a:t>Inline function may increase compile time overhead if someone changes the code inside the inline function then all the calling location has to be recompiled because compiler would require to replace all the code once again to reflect the changes, otherwise it will continue with old functionality.</a:t>
            </a:r>
            <a:endParaRPr lang="en-US" altLang="en-IN" sz="1600" noProof="1" dirty="0">
              <a:latin typeface="Times New Roman" panose="02020603050405020304" pitchFamily="18" charset="0"/>
            </a:endParaRPr>
          </a:p>
          <a:p>
            <a:pPr marL="342900" indent="-342900" algn="just">
              <a:spcBef>
                <a:spcPct val="20000"/>
              </a:spcBef>
              <a:buFont typeface="+mj-lt"/>
              <a:buAutoNum type="arabicParenR"/>
            </a:pPr>
            <a:endParaRPr lang="en-US" altLang="en-IN" sz="1600" noProof="1" dirty="0">
              <a:latin typeface="Times New Roman" panose="02020603050405020304" pitchFamily="18" charset="0"/>
            </a:endParaRPr>
          </a:p>
          <a:p>
            <a:pPr marL="342900" indent="-342900" algn="just">
              <a:spcBef>
                <a:spcPct val="20000"/>
              </a:spcBef>
              <a:buFont typeface="Arial" panose="020B0604020202020204" pitchFamily="34" charset="0"/>
            </a:pPr>
            <a:endParaRPr lang="en-US" altLang="en-IN" sz="1600" noProof="1" dirty="0">
              <a:latin typeface="Times New Roman" panose="02020603050405020304" pitchFamily="18" charset="0"/>
            </a:endParaRPr>
          </a:p>
        </p:txBody>
      </p:sp>
      <p:pic>
        <p:nvPicPr>
          <p:cNvPr id="22530"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2533"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2534"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Where Inline Function will not work</a:t>
            </a:r>
            <a:endParaRPr lang="en-US" altLang="zh-CN" sz="3600" b="1" baseline="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#include &lt;iostream&gt;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using namespace std;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inline int cube(int s)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return s*s*s;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int main()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cout &lt;&lt; "The cube of 3 is: " &lt;&lt; cube(3) &lt;&lt; "\n";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cout &lt;&lt; "The cube of 4 is: " &lt;&lt; cube(4) &lt;&lt; "\n";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cout &lt;&lt; "The cube of 5 is: " &lt;&lt; cube(5) &lt;&lt; "\n";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return 0;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 //Output: The cube of 3 is: 27</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Output: The cube of 4 is: 64 </a:t>
            </a:r>
            <a:endParaRPr lang="en-US" altLang="en-IN" dirty="0">
              <a:solidFill>
                <a:schemeClr val="tx1"/>
              </a:solidFill>
              <a:latin typeface="Times New Roman" panose="02020603050405020304" pitchFamily="18" charset="0"/>
            </a:endParaRPr>
          </a:p>
          <a:p>
            <a:pPr algn="just">
              <a:spcBef>
                <a:spcPct val="20000"/>
              </a:spcBef>
              <a:buFont typeface="Calibri" panose="020F0502020204030204" charset="0"/>
            </a:pPr>
            <a:r>
              <a:rPr lang="en-US" altLang="en-IN" dirty="0">
                <a:solidFill>
                  <a:schemeClr val="tx1"/>
                </a:solidFill>
                <a:latin typeface="Times New Roman" panose="02020603050405020304" pitchFamily="18" charset="0"/>
              </a:rPr>
              <a:t>Output: The cube of 5 is: 125 </a:t>
            </a:r>
            <a:endParaRPr lang="en-US" altLang="en-IN" dirty="0">
              <a:solidFill>
                <a:srgbClr val="00B0F0"/>
              </a:solidFill>
              <a:latin typeface="Times New Roman" panose="02020603050405020304" pitchFamily="18" charset="0"/>
            </a:endParaRPr>
          </a:p>
          <a:p>
            <a:pPr algn="just">
              <a:spcBef>
                <a:spcPct val="20000"/>
              </a:spcBef>
              <a:buFont typeface="Calibri" panose="020F0502020204030204" charset="0"/>
            </a:pPr>
            <a:endParaRPr lang="en-US" altLang="en-IN" dirty="0">
              <a:solidFill>
                <a:srgbClr val="00B0F0"/>
              </a:solidFill>
              <a:latin typeface="Times New Roman" panose="02020603050405020304" pitchFamily="18" charset="0"/>
            </a:endParaRPr>
          </a:p>
          <a:p>
            <a:pPr algn="just">
              <a:spcBef>
                <a:spcPct val="20000"/>
              </a:spcBef>
              <a:buFont typeface="Calibri" panose="020F0502020204030204" charset="0"/>
            </a:pPr>
            <a:r>
              <a:rPr lang="en-US" altLang="en-IN" dirty="0">
                <a:solidFill>
                  <a:srgbClr val="00B0F0"/>
                </a:solidFill>
                <a:latin typeface="Times New Roman" panose="02020603050405020304" pitchFamily="18" charset="0"/>
              </a:rPr>
              <a:t> </a:t>
            </a:r>
            <a:endParaRPr lang="en-US" altLang="en-IN" dirty="0">
              <a:solidFill>
                <a:srgbClr val="00B0F0"/>
              </a:solidFill>
              <a:latin typeface="Times New Roman" panose="02020603050405020304" pitchFamily="18" charset="0"/>
            </a:endParaRPr>
          </a:p>
          <a:p>
            <a:pPr algn="just">
              <a:spcBef>
                <a:spcPct val="20000"/>
              </a:spcBef>
            </a:pPr>
            <a:endParaRPr lang="en-US" altLang="en-IN" dirty="0">
              <a:solidFill>
                <a:srgbClr val="00B0F0"/>
              </a:solidFill>
              <a:latin typeface="Times New Roman" panose="02020603050405020304" pitchFamily="18" charset="0"/>
            </a:endParaRPr>
          </a:p>
        </p:txBody>
      </p:sp>
      <p:pic>
        <p:nvPicPr>
          <p:cNvPr id="2355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355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355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Example</a:t>
            </a:r>
            <a:endParaRPr lang="en-US" altLang="zh-CN" sz="3600" b="1" baseline="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Content Placeholder 2"/>
          <p:cNvSpPr txBox="1"/>
          <p:nvPr/>
        </p:nvSpPr>
        <p:spPr>
          <a:xfrm>
            <a:off x="785813" y="1285875"/>
            <a:ext cx="7858125" cy="5046663"/>
          </a:xfrm>
          <a:prstGeom prst="rect">
            <a:avLst/>
          </a:prstGeom>
          <a:noFill/>
          <a:ln w="9525">
            <a:noFill/>
          </a:ln>
        </p:spPr>
        <p:txBody>
          <a:bodyPr anchor="t" anchorCtr="0"/>
          <a:p>
            <a:pPr algn="just">
              <a:spcBef>
                <a:spcPct val="20000"/>
              </a:spcBef>
              <a:buFont typeface="Wingdings" panose="05000000000000000000" pitchFamily="2" charset="2"/>
            </a:pPr>
            <a:endParaRPr lang="en-US" altLang="en-IN" dirty="0">
              <a:latin typeface="Times New Roman" panose="02020603050405020304" pitchFamily="18" charset="0"/>
            </a:endParaRPr>
          </a:p>
        </p:txBody>
      </p:sp>
      <p:pic>
        <p:nvPicPr>
          <p:cNvPr id="2457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458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4582"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Rough</a:t>
            </a:r>
            <a:endParaRPr lang="en-US" altLang="zh-CN" sz="3600" b="1" baseline="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Content Placeholder 2"/>
          <p:cNvSpPr txBox="1"/>
          <p:nvPr/>
        </p:nvSpPr>
        <p:spPr>
          <a:xfrm>
            <a:off x="785813" y="1263650"/>
            <a:ext cx="7858125" cy="5046663"/>
          </a:xfrm>
          <a:prstGeom prst="rect">
            <a:avLst/>
          </a:prstGeom>
          <a:noFill/>
          <a:ln w="9525">
            <a:noFill/>
          </a:ln>
        </p:spPr>
        <p:txBody>
          <a:bodyPr anchor="t" anchorCtr="0"/>
          <a:p>
            <a:pPr algn="just">
              <a:spcBef>
                <a:spcPct val="20000"/>
              </a:spcBef>
            </a:pPr>
            <a:r>
              <a:rPr lang="en-US" altLang="en-IN" dirty="0">
                <a:solidFill>
                  <a:srgbClr val="00B0F0"/>
                </a:solidFill>
                <a:latin typeface="Times New Roman" panose="02020603050405020304" pitchFamily="18" charset="0"/>
              </a:rPr>
              <a:t>#include &lt;iostream&gt;</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using namespace std;</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inline int Max(int x, int y) {</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return (x &gt; y)? x : y;</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Main function for the program</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int main() {</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cout &lt;&lt; "Max (20,10): " &lt;&lt; Max(20,10) &lt;&lt; endl;</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cout &lt;&lt; "Max (0,200): " &lt;&lt; Max(0,200) &lt;&lt; endl;</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cout &lt;&lt; "Max (100,1010): " &lt;&lt; Max(100,1010) &lt;&lt; endl;</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      return 0;</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Max (20,10): 20</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Max (0,200): 200</a:t>
            </a:r>
            <a:endParaRPr lang="en-US" altLang="en-IN" dirty="0">
              <a:solidFill>
                <a:srgbClr val="00B0F0"/>
              </a:solidFill>
              <a:latin typeface="Times New Roman" panose="02020603050405020304" pitchFamily="18" charset="0"/>
            </a:endParaRPr>
          </a:p>
          <a:p>
            <a:pPr algn="just">
              <a:spcBef>
                <a:spcPct val="20000"/>
              </a:spcBef>
            </a:pPr>
            <a:r>
              <a:rPr lang="en-US" altLang="en-IN" dirty="0">
                <a:solidFill>
                  <a:srgbClr val="00B0F0"/>
                </a:solidFill>
                <a:latin typeface="Times New Roman" panose="02020603050405020304" pitchFamily="18" charset="0"/>
              </a:rPr>
              <a:t>Max (100,1010): 1010</a:t>
            </a:r>
            <a:endParaRPr lang="en-US" altLang="en-IN" dirty="0">
              <a:solidFill>
                <a:srgbClr val="00B0F0"/>
              </a:solidFill>
              <a:latin typeface="Times New Roman" panose="02020603050405020304" pitchFamily="18" charset="0"/>
            </a:endParaRPr>
          </a:p>
        </p:txBody>
      </p:sp>
      <p:pic>
        <p:nvPicPr>
          <p:cNvPr id="25602"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5605"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25606"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Example</a:t>
            </a:r>
            <a:endParaRPr lang="en-US" altLang="zh-CN" sz="3600" b="1" baseline="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Picture 2" descr="C:\Users\nEW u\Desktop\11111.jpg"/>
          <p:cNvPicPr>
            <a:picLocks noChangeAspect="1"/>
          </p:cNvPicPr>
          <p:nvPr/>
        </p:nvPicPr>
        <p:blipFill>
          <a:blip r:embed="rId1"/>
          <a:stretch>
            <a:fillRect/>
          </a:stretch>
        </p:blipFill>
        <p:spPr>
          <a:xfrm>
            <a:off x="2770188" y="2428875"/>
            <a:ext cx="3603625" cy="2000250"/>
          </a:xfrm>
          <a:prstGeom prst="rect">
            <a:avLst/>
          </a:prstGeom>
          <a:noFill/>
          <a:ln w="9525">
            <a:noFill/>
          </a:ln>
        </p:spPr>
      </p:pic>
      <p:pic>
        <p:nvPicPr>
          <p:cNvPr id="26626" name="Picture 3" descr="C:\Users\nEW u\Desktop\333333.png"/>
          <p:cNvPicPr>
            <a:picLocks noChangeAspect="1"/>
          </p:cNvPicPr>
          <p:nvPr/>
        </p:nvPicPr>
        <p:blipFill>
          <a:blip r:embed="rId2"/>
          <a:stretch>
            <a:fillRect/>
          </a:stretch>
        </p:blipFill>
        <p:spPr>
          <a:xfrm>
            <a:off x="857250" y="6429375"/>
            <a:ext cx="7715250" cy="357188"/>
          </a:xfrm>
          <a:prstGeom prst="rect">
            <a:avLst/>
          </a:prstGeom>
          <a:noFill/>
          <a:ln w="9525">
            <a:noFill/>
          </a:ln>
        </p:spPr>
      </p:pic>
      <p:sp>
        <p:nvSpPr>
          <p:cNvPr id="6"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7" name="TextBox 6"/>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26629" name="Picture 2" descr="C:\Users\nEW u\Desktop\22222.jpg"/>
          <p:cNvPicPr>
            <a:picLocks noChangeAspect="1"/>
          </p:cNvPicPr>
          <p:nvPr/>
        </p:nvPicPr>
        <p:blipFill>
          <a:blip r:embed="rId3"/>
          <a:stretch>
            <a:fillRect/>
          </a:stretch>
        </p:blipFill>
        <p:spPr>
          <a:xfrm>
            <a:off x="8215313" y="71438"/>
            <a:ext cx="928687" cy="6429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Content Placeholder 2"/>
          <p:cNvSpPr txBox="1"/>
          <p:nvPr/>
        </p:nvSpPr>
        <p:spPr>
          <a:xfrm>
            <a:off x="785813" y="1214438"/>
            <a:ext cx="7858125" cy="4525962"/>
          </a:xfrm>
          <a:prstGeom prst="rect">
            <a:avLst/>
          </a:prstGeom>
          <a:noFill/>
          <a:ln w="9525">
            <a:noFill/>
          </a:ln>
        </p:spPr>
        <p:txBody>
          <a:bodyPr anchor="t" anchorCtr="0"/>
          <a:p>
            <a:pPr marL="285750" indent="-285750" algn="just">
              <a:spcBef>
                <a:spcPct val="20000"/>
              </a:spcBef>
              <a:buFont typeface="Wingdings" panose="05000000000000000000" charset="0"/>
              <a:buChar char="ü"/>
            </a:pPr>
            <a:r>
              <a:rPr lang="en-US" altLang="en-IN" sz="1600" dirty="0">
                <a:latin typeface="Times New Roman" panose="02020603050405020304" pitchFamily="18" charset="0"/>
              </a:rPr>
              <a:t>A function is a subprogram that acts on data and often returns a value.</a:t>
            </a:r>
            <a:endParaRPr lang="en-US" altLang="en-IN" sz="1600"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dirty="0">
                <a:latin typeface="Times New Roman" panose="02020603050405020304" pitchFamily="18" charset="0"/>
              </a:rPr>
              <a:t> A program written with numerous functions is easier to maintain, update and debug than one very long program. </a:t>
            </a:r>
            <a:endParaRPr lang="en-US" altLang="en-IN" sz="1600"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dirty="0">
                <a:latin typeface="Times New Roman" panose="02020603050405020304" pitchFamily="18" charset="0"/>
              </a:rPr>
              <a:t> By programming in a modular (functional) fashion, several programmers can work independently on separate functions which can be assembled at a later date to create the entire project. </a:t>
            </a:r>
            <a:endParaRPr lang="en-US" altLang="en-IN" sz="1600"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dirty="0">
                <a:latin typeface="Times New Roman" panose="02020603050405020304" pitchFamily="18" charset="0"/>
              </a:rPr>
              <a:t>Each function has its own name. </a:t>
            </a:r>
            <a:endParaRPr lang="en-US" altLang="en-IN" sz="1600"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en-IN" sz="1600" dirty="0">
                <a:latin typeface="Times New Roman" panose="02020603050405020304" pitchFamily="18" charset="0"/>
              </a:rPr>
              <a:t> When that name is encountered in a program, the execution of the program branches to the body of that function. When the function is finished, execution returns to the area of the program code from which it was called, and the program continues on to the next line of code.</a:t>
            </a:r>
            <a:endParaRPr lang="en-US" altLang="en-IN" sz="1600" dirty="0">
              <a:latin typeface="Times New Roman" panose="02020603050405020304" pitchFamily="18" charset="0"/>
            </a:endParaRPr>
          </a:p>
        </p:txBody>
      </p:sp>
      <p:pic>
        <p:nvPicPr>
          <p:cNvPr id="81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81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8198"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baseline="0" dirty="0">
                <a:latin typeface="Times New Roman" panose="02020603050405020304" pitchFamily="18" charset="0"/>
              </a:rPr>
              <a:t> Function</a:t>
            </a:r>
            <a:endParaRPr lang="en-US" altLang="zh-CN" sz="3600" b="1" baseline="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pPr algn="l"/>
            <a:r>
              <a:rPr lang="en-US" b="1" dirty="0" smtClean="0">
                <a:solidFill>
                  <a:schemeClr val="tx1"/>
                </a:solidFill>
                <a:latin typeface="Cambria" panose="02040503050406030204" pitchFamily="18" charset="0"/>
              </a:rPr>
              <a:t>Function</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3" name="Content Placeholder 2"/>
          <p:cNvSpPr txBox="1"/>
          <p:nvPr/>
        </p:nvSpPr>
        <p:spPr bwMode="auto">
          <a:xfrm>
            <a:off x="152400" y="1600200"/>
            <a:ext cx="8763000" cy="4648200"/>
          </a:xfrm>
          <a:prstGeom prst="rect">
            <a:avLst/>
          </a:prstGeom>
          <a:noFill/>
          <a:ln w="12700">
            <a:noFill/>
            <a:prstDash val="sysDash"/>
            <a:miter lim="800000"/>
          </a:ln>
        </p:spPr>
        <p:txBody>
          <a:bodyPr vert="horz" wrap="square" lIns="91273" tIns="45636" rIns="91273" bIns="45636" numCol="1" anchor="t" anchorCtr="0" compatLnSpc="1"/>
          <a:lstStyle/>
          <a:p>
            <a:pPr marL="457200" lvl="2" indent="-398780" algn="just">
              <a:spcBef>
                <a:spcPts val="1200"/>
              </a:spcBef>
              <a:buClr>
                <a:srgbClr val="C00000"/>
              </a:buClr>
              <a:buSzPct val="90000"/>
              <a:buFont typeface="Wingdings" panose="05000000000000000000" pitchFamily="2" charset="2"/>
              <a:buChar char="q"/>
            </a:pPr>
            <a:r>
              <a:rPr lang="en-US" sz="2200" dirty="0" smtClean="0">
                <a:latin typeface="Cambria" panose="02040503050406030204" pitchFamily="18" charset="0"/>
              </a:rPr>
              <a:t>A function is a group of statements that together perform a task. Every C++ program has at least one function, which is </a:t>
            </a:r>
            <a:r>
              <a:rPr lang="en-US" sz="2200" b="1" dirty="0" smtClean="0">
                <a:latin typeface="Cambria" panose="02040503050406030204" pitchFamily="18" charset="0"/>
              </a:rPr>
              <a:t>main</a:t>
            </a:r>
            <a:r>
              <a:rPr lang="en-US" sz="2200" dirty="0" smtClean="0">
                <a:latin typeface="Cambria" panose="02040503050406030204" pitchFamily="18" charset="0"/>
              </a:rPr>
              <a:t>(), and all the most trivial programs can define additional functions.</a:t>
            </a:r>
            <a:endParaRPr lang="en-US" sz="22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200" dirty="0" smtClean="0">
                <a:latin typeface="Cambria" panose="02040503050406030204" pitchFamily="18" charset="0"/>
              </a:rPr>
              <a:t>You can divide up your code into separate functions. How you divide up your code among different functions is </a:t>
            </a:r>
            <a:r>
              <a:rPr lang="en-US" sz="2200" b="1" dirty="0" smtClean="0">
                <a:latin typeface="Cambria" panose="02040503050406030204" pitchFamily="18" charset="0"/>
              </a:rPr>
              <a:t>up to you</a:t>
            </a:r>
            <a:r>
              <a:rPr lang="en-US" sz="2200" dirty="0" smtClean="0">
                <a:latin typeface="Cambria" panose="02040503050406030204" pitchFamily="18" charset="0"/>
              </a:rPr>
              <a:t>, but logically the division usually is so each function performs a specific task.</a:t>
            </a:r>
            <a:endParaRPr lang="en-US" sz="22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200" dirty="0" smtClean="0">
                <a:latin typeface="Cambria" panose="02040503050406030204" pitchFamily="18" charset="0"/>
              </a:rPr>
              <a:t>A function declaration tells the compiler about a </a:t>
            </a:r>
            <a:r>
              <a:rPr lang="en-US" sz="2200" b="1" dirty="0" smtClean="0">
                <a:latin typeface="Cambria" panose="02040503050406030204" pitchFamily="18" charset="0"/>
              </a:rPr>
              <a:t>function's name, return type, and parameters</a:t>
            </a:r>
            <a:r>
              <a:rPr lang="en-US" sz="2200" dirty="0" smtClean="0">
                <a:latin typeface="Cambria" panose="02040503050406030204" pitchFamily="18" charset="0"/>
              </a:rPr>
              <a:t>. A function definition provides the actual body of the function.</a:t>
            </a:r>
            <a:endParaRPr lang="en-US" sz="22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200" dirty="0" smtClean="0">
                <a:latin typeface="Cambria" panose="02040503050406030204" pitchFamily="18" charset="0"/>
              </a:rPr>
              <a:t>A function is knows as with various names like a method or a sub-routine or a procedure </a:t>
            </a:r>
            <a:r>
              <a:rPr lang="en-US" sz="2200" smtClean="0">
                <a:latin typeface="Cambria" panose="02040503050406030204" pitchFamily="18" charset="0"/>
              </a:rPr>
              <a:t>etc.</a:t>
            </a:r>
            <a:endParaRPr lang="en-US" sz="2200" dirty="0" smtClean="0">
              <a:latin typeface="Cambria" panose="02040503050406030204" pitchFamily="18" charset="0"/>
            </a:endParaRPr>
          </a:p>
        </p:txBody>
      </p:sp>
      <p:sp>
        <p:nvSpPr>
          <p:cNvPr id="11" name="TextBox 10"/>
          <p:cNvSpPr txBox="1"/>
          <p:nvPr/>
        </p:nvSpPr>
        <p:spPr>
          <a:xfrm>
            <a:off x="1187133" y="1268413"/>
            <a:ext cx="7858125" cy="369888"/>
          </a:xfrm>
          <a:prstGeom prst="rect">
            <a:avLst/>
          </a:prstGeom>
          <a:solidFill>
            <a:schemeClr val="accent3">
              <a:lumMod val="75000"/>
            </a:schemeClr>
          </a:solidFill>
        </p:spPr>
        <p:txBody>
          <a:bodyPr wrap="square" rtlCol="0">
            <a:spAutoFit/>
          </a:bodyPr>
          <a:p>
            <a:endParaRPr lang="en-US" noProof="1" dirty="0"/>
          </a:p>
        </p:txBody>
      </p:sp>
      <p:sp>
        <p:nvSpPr>
          <p:cNvPr id="10" name="Slide Number Placeholder 5"/>
          <p:cNvSpPr txBox="1"/>
          <p:nvPr/>
        </p:nvSpPr>
        <p:spPr>
          <a:xfrm>
            <a:off x="152400" y="12684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pPr algn="l"/>
            <a:r>
              <a:rPr lang="en-US" b="1" dirty="0" smtClean="0">
                <a:solidFill>
                  <a:schemeClr val="tx1"/>
                </a:solidFill>
                <a:latin typeface="Cambria" panose="02040503050406030204" pitchFamily="18" charset="0"/>
              </a:rPr>
              <a:t>Function Advantages</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3" name="Content Placeholder 2"/>
          <p:cNvSpPr txBox="1"/>
          <p:nvPr/>
        </p:nvSpPr>
        <p:spPr bwMode="auto">
          <a:xfrm>
            <a:off x="152400" y="1600200"/>
            <a:ext cx="8703728" cy="4800600"/>
          </a:xfrm>
          <a:prstGeom prst="rect">
            <a:avLst/>
          </a:prstGeom>
          <a:noFill/>
          <a:ln w="12700">
            <a:noFill/>
            <a:prstDash val="sysDash"/>
            <a:miter lim="800000"/>
          </a:ln>
        </p:spPr>
        <p:txBody>
          <a:bodyPr vert="horz" wrap="square" lIns="91273" tIns="45636" rIns="91273" bIns="45636" numCol="1" anchor="t" anchorCtr="0" compatLnSpc="1"/>
          <a:lstStyle/>
          <a:p>
            <a:pPr marL="457200" lvl="2" indent="-398780" algn="just">
              <a:spcBef>
                <a:spcPts val="1200"/>
              </a:spcBef>
              <a:buClr>
                <a:srgbClr val="C00000"/>
              </a:buClr>
              <a:buSzPct val="90000"/>
            </a:pPr>
            <a:r>
              <a:rPr lang="en-US" sz="2800" dirty="0" smtClean="0">
                <a:latin typeface="Cambria" panose="02040503050406030204" pitchFamily="18" charset="0"/>
              </a:rPr>
              <a:t>Creating functions in a program is beneficial. They</a:t>
            </a:r>
            <a:endParaRPr lang="en-US" sz="28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    Avoid repetition of codes.</a:t>
            </a:r>
            <a:endParaRPr lang="en-US" sz="28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    Increase program readability.</a:t>
            </a:r>
            <a:endParaRPr lang="en-US" sz="2800" dirty="0" smtClean="0">
              <a:latin typeface="Cambria" panose="02040503050406030204" pitchFamily="18" charset="0"/>
            </a:endParaRPr>
          </a:p>
          <a:p>
            <a:pPr marL="796925" lvl="2" indent="-738505"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Divide a complex problem into many simpler problems.</a:t>
            </a:r>
            <a:endParaRPr lang="en-US" sz="28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    Reduce chances of error.</a:t>
            </a:r>
            <a:endParaRPr lang="en-US" sz="28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    Makes modifying a program becomes easier.</a:t>
            </a:r>
            <a:endParaRPr lang="en-US" sz="28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800" dirty="0" smtClean="0">
                <a:latin typeface="Cambria" panose="02040503050406030204" pitchFamily="18" charset="0"/>
              </a:rPr>
              <a:t>    Makes unit testing possible.</a:t>
            </a:r>
            <a:endParaRPr lang="en-US" sz="2800" dirty="0" smtClean="0">
              <a:latin typeface="Cambria" panose="02040503050406030204" pitchFamily="18" charset="0"/>
            </a:endParaRPr>
          </a:p>
        </p:txBody>
      </p:sp>
      <p:sp>
        <p:nvSpPr>
          <p:cNvPr id="11" name="TextBox 10"/>
          <p:cNvSpPr txBox="1"/>
          <p:nvPr/>
        </p:nvSpPr>
        <p:spPr>
          <a:xfrm>
            <a:off x="1187133" y="1268413"/>
            <a:ext cx="7858125" cy="369888"/>
          </a:xfrm>
          <a:prstGeom prst="rect">
            <a:avLst/>
          </a:prstGeom>
          <a:solidFill>
            <a:schemeClr val="accent3">
              <a:lumMod val="75000"/>
            </a:schemeClr>
          </a:solidFill>
        </p:spPr>
        <p:txBody>
          <a:bodyPr wrap="square" rtlCol="0">
            <a:spAutoFit/>
          </a:bodyPr>
          <a:p>
            <a:endParaRPr lang="en-US" noProof="1" dirty="0"/>
          </a:p>
        </p:txBody>
      </p:sp>
      <p:sp>
        <p:nvSpPr>
          <p:cNvPr id="10" name="Slide Number Placeholder 5"/>
          <p:cNvSpPr txBox="1"/>
          <p:nvPr/>
        </p:nvSpPr>
        <p:spPr>
          <a:xfrm>
            <a:off x="152400" y="12684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pPr algn="l"/>
            <a:r>
              <a:rPr lang="en-US" b="1" dirty="0" smtClean="0">
                <a:solidFill>
                  <a:schemeClr val="tx1"/>
                </a:solidFill>
                <a:latin typeface="Cambria" panose="02040503050406030204" pitchFamily="18" charset="0"/>
              </a:rPr>
              <a:t>Function Types</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3" name="Content Placeholder 2"/>
          <p:cNvSpPr txBox="1"/>
          <p:nvPr/>
        </p:nvSpPr>
        <p:spPr bwMode="auto">
          <a:xfrm>
            <a:off x="152400" y="1600200"/>
            <a:ext cx="8703728" cy="4800600"/>
          </a:xfrm>
          <a:prstGeom prst="rect">
            <a:avLst/>
          </a:prstGeom>
          <a:noFill/>
          <a:ln w="12700">
            <a:noFill/>
            <a:prstDash val="sysDash"/>
            <a:miter lim="800000"/>
          </a:ln>
        </p:spPr>
        <p:txBody>
          <a:bodyPr vert="horz" wrap="square" lIns="91273" tIns="45636" rIns="91273" bIns="45636" numCol="1" anchor="t" anchorCtr="0" compatLnSpc="1"/>
          <a:lstStyle/>
          <a:p>
            <a:pPr marL="457200" lvl="2" indent="-398780" algn="just">
              <a:spcBef>
                <a:spcPts val="1200"/>
              </a:spcBef>
              <a:buClr>
                <a:srgbClr val="C00000"/>
              </a:buClr>
              <a:buSzPct val="90000"/>
            </a:pPr>
            <a:r>
              <a:rPr lang="en-US" sz="2400" dirty="0" smtClean="0">
                <a:latin typeface="Cambria" panose="02040503050406030204" pitchFamily="18" charset="0"/>
              </a:rPr>
              <a:t>Two types of functions. They are – </a:t>
            </a:r>
            <a:endParaRPr lang="en-US" sz="24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400" b="1" dirty="0" smtClean="0">
                <a:latin typeface="Cambria" panose="02040503050406030204" pitchFamily="18" charset="0"/>
              </a:rPr>
              <a:t>Library functions </a:t>
            </a:r>
            <a:r>
              <a:rPr lang="en-US" sz="2400" dirty="0" smtClean="0">
                <a:latin typeface="Cambria" panose="02040503050406030204" pitchFamily="18" charset="0"/>
              </a:rPr>
              <a:t>- Library functions are built in function that are defined in the C++ library. Function prototype is present in header files so we need to include specific header files to use library functions. These functions can be used by simply calling the function. Some library functions are </a:t>
            </a:r>
            <a:r>
              <a:rPr lang="en-US" sz="2400" dirty="0" err="1" smtClean="0">
                <a:latin typeface="Cambria" panose="02040503050406030204" pitchFamily="18" charset="0"/>
              </a:rPr>
              <a:t>pow</a:t>
            </a:r>
            <a:r>
              <a:rPr lang="en-US" sz="2400" dirty="0" smtClean="0">
                <a:latin typeface="Cambria" panose="02040503050406030204" pitchFamily="18" charset="0"/>
              </a:rPr>
              <a:t>(), </a:t>
            </a:r>
            <a:r>
              <a:rPr lang="en-US" sz="2400" dirty="0" err="1" smtClean="0">
                <a:latin typeface="Cambria" panose="02040503050406030204" pitchFamily="18" charset="0"/>
              </a:rPr>
              <a:t>sqrt</a:t>
            </a:r>
            <a:r>
              <a:rPr lang="en-US" sz="2400" dirty="0" smtClean="0">
                <a:latin typeface="Cambria" panose="02040503050406030204" pitchFamily="18" charset="0"/>
              </a:rPr>
              <a:t>(), </a:t>
            </a:r>
            <a:r>
              <a:rPr lang="en-US" sz="2400" dirty="0" err="1" smtClean="0">
                <a:latin typeface="Cambria" panose="02040503050406030204" pitchFamily="18" charset="0"/>
              </a:rPr>
              <a:t>strcpy</a:t>
            </a:r>
            <a:r>
              <a:rPr lang="en-US" sz="2400" dirty="0" smtClean="0">
                <a:latin typeface="Cambria" panose="02040503050406030204" pitchFamily="18" charset="0"/>
              </a:rPr>
              <a:t>(), </a:t>
            </a:r>
            <a:r>
              <a:rPr lang="en-US" sz="2400" dirty="0" err="1" smtClean="0">
                <a:latin typeface="Cambria" panose="02040503050406030204" pitchFamily="18" charset="0"/>
              </a:rPr>
              <a:t>toupper</a:t>
            </a:r>
            <a:r>
              <a:rPr lang="en-US" sz="2400" dirty="0" smtClean="0">
                <a:latin typeface="Cambria" panose="02040503050406030204" pitchFamily="18" charset="0"/>
              </a:rPr>
              <a:t>(), </a:t>
            </a:r>
            <a:r>
              <a:rPr lang="en-US" sz="2400" dirty="0" err="1" smtClean="0">
                <a:latin typeface="Cambria" panose="02040503050406030204" pitchFamily="18" charset="0"/>
              </a:rPr>
              <a:t>isdigit</a:t>
            </a:r>
            <a:r>
              <a:rPr lang="en-US" sz="2400" dirty="0" smtClean="0">
                <a:latin typeface="Cambria" panose="02040503050406030204" pitchFamily="18" charset="0"/>
              </a:rPr>
              <a:t>(), etc.</a:t>
            </a:r>
            <a:endParaRPr lang="en-US" sz="24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400" b="1" dirty="0" smtClean="0">
                <a:latin typeface="Cambria" panose="02040503050406030204" pitchFamily="18" charset="0"/>
              </a:rPr>
              <a:t>User-defined functions </a:t>
            </a:r>
            <a:r>
              <a:rPr lang="en-US" sz="2400" dirty="0" smtClean="0">
                <a:latin typeface="Cambria" panose="02040503050406030204" pitchFamily="18" charset="0"/>
              </a:rPr>
              <a:t>- These functions are defined by user as per the requirement, hence called user-defined functions. Function definition is written by user and is present in the program. main() is an example of user-defined function.</a:t>
            </a:r>
            <a:endParaRPr lang="en-US" sz="2400" dirty="0" smtClean="0">
              <a:latin typeface="Cambria" panose="02040503050406030204" pitchFamily="18" charset="0"/>
            </a:endParaRPr>
          </a:p>
        </p:txBody>
      </p:sp>
      <p:sp>
        <p:nvSpPr>
          <p:cNvPr id="11" name="TextBox 10"/>
          <p:cNvSpPr txBox="1"/>
          <p:nvPr/>
        </p:nvSpPr>
        <p:spPr>
          <a:xfrm>
            <a:off x="1187133" y="1268413"/>
            <a:ext cx="7858125" cy="369888"/>
          </a:xfrm>
          <a:prstGeom prst="rect">
            <a:avLst/>
          </a:prstGeom>
          <a:solidFill>
            <a:schemeClr val="accent3">
              <a:lumMod val="75000"/>
            </a:schemeClr>
          </a:solidFill>
        </p:spPr>
        <p:txBody>
          <a:bodyPr wrap="square" rtlCol="0">
            <a:spAutoFit/>
          </a:bodyPr>
          <a:p>
            <a:endParaRPr lang="en-US" noProof="1" dirty="0"/>
          </a:p>
        </p:txBody>
      </p:sp>
      <p:sp>
        <p:nvSpPr>
          <p:cNvPr id="10" name="Slide Number Placeholder 5"/>
          <p:cNvSpPr txBox="1"/>
          <p:nvPr/>
        </p:nvSpPr>
        <p:spPr>
          <a:xfrm>
            <a:off x="152400" y="12684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153400" cy="990600"/>
          </a:xfrm>
        </p:spPr>
        <p:txBody>
          <a:bodyPr/>
          <a:lstStyle/>
          <a:p>
            <a:pPr algn="l"/>
            <a:r>
              <a:rPr lang="en-US" b="1" dirty="0" smtClean="0">
                <a:solidFill>
                  <a:schemeClr val="tx1"/>
                </a:solidFill>
                <a:latin typeface="Cambria" panose="02040503050406030204" pitchFamily="18" charset="0"/>
              </a:rPr>
              <a:t>Defining a Function cont…</a:t>
            </a:r>
            <a:endParaRPr lang="en-US"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9" name="Slide Number Placeholder 8"/>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13" name="Content Placeholder 2"/>
          <p:cNvSpPr txBox="1"/>
          <p:nvPr/>
        </p:nvSpPr>
        <p:spPr bwMode="auto">
          <a:xfrm>
            <a:off x="152400" y="1600200"/>
            <a:ext cx="8703728" cy="2438400"/>
          </a:xfrm>
          <a:prstGeom prst="rect">
            <a:avLst/>
          </a:prstGeom>
          <a:noFill/>
          <a:ln w="12700">
            <a:noFill/>
            <a:prstDash val="sysDash"/>
            <a:miter lim="800000"/>
          </a:ln>
        </p:spPr>
        <p:txBody>
          <a:bodyPr vert="horz" wrap="square" lIns="91273" tIns="45636" rIns="91273" bIns="45636" numCol="1" anchor="t" anchorCtr="0" compatLnSpc="1"/>
          <a:lstStyle/>
          <a:p>
            <a:pPr marL="457200" lvl="2" indent="-398780" algn="just">
              <a:spcBef>
                <a:spcPts val="1200"/>
              </a:spcBef>
              <a:buClr>
                <a:srgbClr val="C00000"/>
              </a:buClr>
              <a:buSzPct val="90000"/>
              <a:buFont typeface="Wingdings" panose="05000000000000000000" pitchFamily="2" charset="2"/>
              <a:buChar char="q"/>
            </a:pPr>
            <a:r>
              <a:rPr lang="en-US" sz="2000" b="1" dirty="0" smtClean="0">
                <a:latin typeface="Cambria" panose="02040503050406030204" pitchFamily="18" charset="0"/>
              </a:rPr>
              <a:t>Parameters</a:t>
            </a:r>
            <a:r>
              <a:rPr lang="en-US" sz="2000" dirty="0" smtClean="0">
                <a:latin typeface="Cambria" panose="02040503050406030204" pitchFamily="18" charset="0"/>
              </a:rPr>
              <a:t>: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endParaRPr lang="en-US" sz="2000" dirty="0" smtClean="0">
              <a:latin typeface="Cambria" panose="02040503050406030204" pitchFamily="18" charset="0"/>
            </a:endParaRPr>
          </a:p>
          <a:p>
            <a:pPr marL="457200" lvl="2" indent="-398780" algn="just">
              <a:spcBef>
                <a:spcPts val="1200"/>
              </a:spcBef>
              <a:buClr>
                <a:srgbClr val="C00000"/>
              </a:buClr>
              <a:buSzPct val="90000"/>
              <a:buFont typeface="Wingdings" panose="05000000000000000000" pitchFamily="2" charset="2"/>
              <a:buChar char="q"/>
            </a:pPr>
            <a:r>
              <a:rPr lang="en-US" sz="2000" b="1" dirty="0" smtClean="0">
                <a:latin typeface="Cambria" panose="02040503050406030204" pitchFamily="18" charset="0"/>
              </a:rPr>
              <a:t>Function Body</a:t>
            </a:r>
            <a:r>
              <a:rPr lang="en-US" sz="2000" dirty="0" smtClean="0">
                <a:latin typeface="Cambria" panose="02040503050406030204" pitchFamily="18" charset="0"/>
              </a:rPr>
              <a:t>: The function body contains a collection of statements that define what the function does.</a:t>
            </a:r>
            <a:endParaRPr lang="en-US" sz="2000" dirty="0" smtClean="0">
              <a:latin typeface="Cambria" panose="02040503050406030204" pitchFamily="18" charset="0"/>
            </a:endParaRPr>
          </a:p>
        </p:txBody>
      </p:sp>
      <p:sp>
        <p:nvSpPr>
          <p:cNvPr id="7" name="TextBox 6"/>
          <p:cNvSpPr txBox="1"/>
          <p:nvPr/>
        </p:nvSpPr>
        <p:spPr>
          <a:xfrm>
            <a:off x="228600" y="3962400"/>
            <a:ext cx="8686800" cy="369332"/>
          </a:xfrm>
          <a:prstGeom prst="rect">
            <a:avLst/>
          </a:prstGeom>
          <a:solidFill>
            <a:schemeClr val="accent2"/>
          </a:solidFill>
        </p:spPr>
        <p:txBody>
          <a:bodyPr wrap="square" rtlCol="0">
            <a:spAutoFit/>
          </a:bodyPr>
          <a:lstStyle/>
          <a:p>
            <a:r>
              <a:rPr lang="en-US" i="1" dirty="0" smtClean="0">
                <a:solidFill>
                  <a:schemeClr val="bg1"/>
                </a:solidFill>
                <a:latin typeface="+mn-lt"/>
              </a:rPr>
              <a:t>Example</a:t>
            </a:r>
            <a:endParaRPr lang="en-US" i="1" dirty="0" smtClean="0">
              <a:solidFill>
                <a:schemeClr val="bg1"/>
              </a:solidFill>
              <a:latin typeface="+mn-lt"/>
            </a:endParaRPr>
          </a:p>
        </p:txBody>
      </p:sp>
      <p:sp>
        <p:nvSpPr>
          <p:cNvPr id="10" name="Content Placeholder 2"/>
          <p:cNvSpPr txBox="1"/>
          <p:nvPr/>
        </p:nvSpPr>
        <p:spPr bwMode="auto">
          <a:xfrm>
            <a:off x="178004" y="4352264"/>
            <a:ext cx="6527596" cy="1949301"/>
          </a:xfrm>
          <a:prstGeom prst="rect">
            <a:avLst/>
          </a:prstGeom>
          <a:noFill/>
          <a:ln w="12700">
            <a:noFill/>
            <a:prstDash val="sysDash"/>
            <a:miter lim="800000"/>
          </a:ln>
        </p:spPr>
        <p:txBody>
          <a:bodyPr vert="horz" wrap="square" lIns="91273" tIns="45636" rIns="91273" bIns="45636" numCol="1" anchor="t" anchorCtr="0" compatLnSpc="1"/>
          <a:lstStyle/>
          <a:p>
            <a:pPr marL="515620" lvl="2" indent="-457200" algn="just">
              <a:spcBef>
                <a:spcPts val="600"/>
              </a:spcBef>
              <a:buClr>
                <a:srgbClr val="C00000"/>
              </a:buClr>
              <a:buSzPct val="90000"/>
              <a:buFont typeface="+mj-lt"/>
              <a:buAutoNum type="arabicPeriod"/>
            </a:pPr>
            <a:r>
              <a:rPr lang="en-US" sz="2000" dirty="0" smtClean="0">
                <a:latin typeface="Cambria" panose="02040503050406030204" pitchFamily="18" charset="0"/>
              </a:rPr>
              <a:t>Pre-defined arguments</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mj-lt"/>
              <a:buAutoNum type="arabicPeriod"/>
            </a:pPr>
            <a:r>
              <a:rPr lang="en-US" sz="2000" dirty="0" smtClean="0">
                <a:latin typeface="Cambria" panose="02040503050406030204" pitchFamily="18" charset="0"/>
              </a:rPr>
              <a:t>Variable arguments</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mj-lt"/>
              <a:buAutoNum type="arabicPeriod"/>
            </a:pPr>
            <a:r>
              <a:rPr lang="en-US" sz="2000" dirty="0" smtClean="0">
                <a:latin typeface="Cambria" panose="02040503050406030204" pitchFamily="18" charset="0"/>
              </a:rPr>
              <a:t>Default values for parameters</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mj-lt"/>
              <a:buAutoNum type="arabicPeriod"/>
            </a:pPr>
            <a:r>
              <a:rPr lang="en-US" sz="2000" dirty="0" smtClean="0">
                <a:latin typeface="Cambria" panose="02040503050406030204" pitchFamily="18" charset="0"/>
              </a:rPr>
              <a:t>Call by value, Call by address and call by reference</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mj-lt"/>
              <a:buAutoNum type="arabicPeriod"/>
            </a:pPr>
            <a:r>
              <a:rPr lang="en-US" sz="2000" dirty="0" smtClean="0">
                <a:latin typeface="Cambria" panose="02040503050406030204" pitchFamily="18" charset="0"/>
              </a:rPr>
              <a:t>Inline Function</a:t>
            </a:r>
            <a:endParaRPr lang="en-US" sz="2000" dirty="0" smtClean="0">
              <a:latin typeface="Cambria" panose="02040503050406030204" pitchFamily="18" charset="0"/>
            </a:endParaRPr>
          </a:p>
        </p:txBody>
      </p:sp>
      <p:sp>
        <p:nvSpPr>
          <p:cNvPr id="11" name="Content Placeholder 2"/>
          <p:cNvSpPr txBox="1"/>
          <p:nvPr/>
        </p:nvSpPr>
        <p:spPr bwMode="auto">
          <a:xfrm>
            <a:off x="4521404" y="4320365"/>
            <a:ext cx="4470196" cy="1949301"/>
          </a:xfrm>
          <a:prstGeom prst="rect">
            <a:avLst/>
          </a:prstGeom>
          <a:noFill/>
          <a:ln w="12700">
            <a:noFill/>
            <a:prstDash val="sysDash"/>
            <a:miter lim="800000"/>
          </a:ln>
        </p:spPr>
        <p:txBody>
          <a:bodyPr vert="horz" wrap="square" lIns="91273" tIns="45636" rIns="91273" bIns="45636" numCol="1" anchor="t" anchorCtr="0" compatLnSpc="1"/>
          <a:lstStyle/>
          <a:p>
            <a:pPr marL="515620" lvl="2" indent="-457200" algn="just">
              <a:spcBef>
                <a:spcPts val="600"/>
              </a:spcBef>
              <a:buClr>
                <a:srgbClr val="C00000"/>
              </a:buClr>
              <a:buSzPct val="90000"/>
              <a:buFont typeface="+mj-lt"/>
              <a:buAutoNum type="arabicPeriod" startAt="6"/>
            </a:pPr>
            <a:r>
              <a:rPr lang="en-US" sz="2000" dirty="0" smtClean="0">
                <a:latin typeface="Cambria" panose="02040503050406030204" pitchFamily="18" charset="0"/>
              </a:rPr>
              <a:t>Recursion</a:t>
            </a:r>
            <a:endParaRPr lang="en-US" sz="2000" dirty="0" smtClean="0">
              <a:latin typeface="Cambria" panose="02040503050406030204" pitchFamily="18" charset="0"/>
            </a:endParaRPr>
          </a:p>
          <a:p>
            <a:pPr marL="515620" lvl="2" indent="-457200" algn="just">
              <a:spcBef>
                <a:spcPts val="600"/>
              </a:spcBef>
              <a:buClr>
                <a:srgbClr val="C00000"/>
              </a:buClr>
              <a:buSzPct val="90000"/>
              <a:buFont typeface="+mj-lt"/>
              <a:buAutoNum type="arabicPeriod" startAt="6"/>
            </a:pPr>
            <a:r>
              <a:rPr lang="en-US" sz="2000" dirty="0" smtClean="0">
                <a:latin typeface="Cambria" panose="02040503050406030204" pitchFamily="18" charset="0"/>
              </a:rPr>
              <a:t>Function Overloading</a:t>
            </a:r>
            <a:endParaRPr lang="en-US" sz="2000" dirty="0" smtClean="0">
              <a:latin typeface="Cambria" panose="02040503050406030204" pitchFamily="18" charset="0"/>
            </a:endParaRPr>
          </a:p>
        </p:txBody>
      </p:sp>
      <p:sp>
        <p:nvSpPr>
          <p:cNvPr id="2" name="TextBox 10"/>
          <p:cNvSpPr txBox="1"/>
          <p:nvPr/>
        </p:nvSpPr>
        <p:spPr>
          <a:xfrm>
            <a:off x="1187133" y="1268413"/>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152400" y="12684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1489" y="228600"/>
            <a:ext cx="8153400" cy="990600"/>
          </a:xfrm>
        </p:spPr>
        <p:txBody>
          <a:bodyPr/>
          <a:lstStyle/>
          <a:p>
            <a:pPr algn="l"/>
            <a:r>
              <a:rPr lang="en-US" sz="2800" b="1" dirty="0" smtClean="0">
                <a:solidFill>
                  <a:schemeClr val="tx1"/>
                </a:solidFill>
                <a:latin typeface="Cambria" panose="02040503050406030204" pitchFamily="18" charset="0"/>
              </a:rPr>
              <a:t>Passing Parameters to the Function</a:t>
            </a:r>
            <a:endParaRPr lang="en-US" sz="4000" b="1" dirty="0" smtClean="0">
              <a:solidFill>
                <a:schemeClr val="tx1"/>
              </a:solidFill>
              <a:latin typeface="Cambria" panose="02040503050406030204" pitchFamily="18" charset="0"/>
            </a:endParaRPr>
          </a:p>
        </p:txBody>
      </p:sp>
      <p:pic>
        <p:nvPicPr>
          <p:cNvPr id="4" name="Picture 2" descr="http://www.entranceforms.com/libs/img/logos/kiit0712.logo.jpg"/>
          <p:cNvPicPr>
            <a:picLocks noChangeAspect="1" noChangeArrowheads="1"/>
          </p:cNvPicPr>
          <p:nvPr/>
        </p:nvPicPr>
        <p:blipFill>
          <a:blip r:embed="rId1" cstate="print"/>
          <a:srcRect l="7585" b="3870"/>
          <a:stretch>
            <a:fillRect/>
          </a:stretch>
        </p:blipFill>
        <p:spPr bwMode="auto">
          <a:xfrm>
            <a:off x="7595873" y="332740"/>
            <a:ext cx="928396" cy="685800"/>
          </a:xfrm>
          <a:prstGeom prst="rect">
            <a:avLst/>
          </a:prstGeom>
          <a:noFill/>
        </p:spPr>
      </p:pic>
      <p:sp>
        <p:nvSpPr>
          <p:cNvPr id="8" name="Slide Number Placeholder 7"/>
          <p:cNvSpPr>
            <a:spLocks noGrp="1"/>
          </p:cNvSpPr>
          <p:nvPr>
            <p:ph type="sldNum" sz="quarter" idx="12"/>
          </p:nvPr>
        </p:nvSpPr>
        <p:spPr/>
        <p:txBody>
          <a:bodyPr>
            <a:normAutofit/>
          </a:bodyPr>
          <a:lstStyle/>
          <a:p>
            <a:pPr>
              <a:defRPr/>
            </a:pPr>
            <a:fld id="{F22323B9-1D87-4D56-A1A0-9DA960EA2996}" type="slidenum">
              <a:rPr lang="en-US" smtClean="0"/>
            </a:fld>
            <a:endParaRPr lang="en-US" dirty="0"/>
          </a:p>
        </p:txBody>
      </p:sp>
      <p:sp>
        <p:nvSpPr>
          <p:cNvPr id="9"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ln>
        </p:spPr>
        <p:txBody>
          <a:bodyPr wrap="square" lIns="91258" tIns="45628" rIns="91258" bIns="45628" numCol="1" anchorCtr="0" compatLnSpc="1"/>
          <a:lstStyle/>
          <a:p>
            <a:pPr algn="ctr"/>
            <a:r>
              <a:rPr lang="en-US" sz="2200" b="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School of Computer Engineering</a:t>
            </a:r>
            <a:endParaRPr lang="en-US" sz="1900" dirty="0">
              <a:solidFill>
                <a:schemeClr val="bg1"/>
              </a:solidFill>
              <a:latin typeface="Cambria Math" panose="02040503050406030204" pitchFamily="18" charset="0"/>
              <a:ea typeface="Cambria Math" panose="02040503050406030204" pitchFamily="18" charset="0"/>
            </a:endParaRPr>
          </a:p>
        </p:txBody>
      </p:sp>
      <p:sp>
        <p:nvSpPr>
          <p:cNvPr id="10" name="TextBox 9"/>
          <p:cNvSpPr txBox="1"/>
          <p:nvPr/>
        </p:nvSpPr>
        <p:spPr>
          <a:xfrm>
            <a:off x="152400" y="1547035"/>
            <a:ext cx="8839200" cy="4901342"/>
          </a:xfrm>
          <a:prstGeom prst="rect">
            <a:avLst/>
          </a:prstGeom>
          <a:noFill/>
          <a:ln w="12700">
            <a:noFill/>
            <a:prstDash val="sysDash"/>
          </a:ln>
        </p:spPr>
        <p:txBody>
          <a:bodyPr wrap="square" rtlCol="0">
            <a:spAutoFit/>
          </a:bodyPr>
          <a:lstStyle/>
          <a:p>
            <a:pPr marL="515620" lvl="2" indent="-457200" algn="just">
              <a:spcBef>
                <a:spcPts val="1200"/>
              </a:spcBef>
              <a:buClr>
                <a:srgbClr val="C00000"/>
              </a:buClr>
              <a:buSzPct val="90000"/>
              <a:buFont typeface="+mj-lt"/>
              <a:buAutoNum type="arabicPeriod"/>
            </a:pPr>
            <a:r>
              <a:rPr lang="en-US" sz="2250" b="1" dirty="0" smtClean="0">
                <a:latin typeface="Cambria" panose="02040503050406030204" pitchFamily="18" charset="0"/>
              </a:rPr>
              <a:t>Call by Value </a:t>
            </a:r>
            <a:r>
              <a:rPr lang="en-US" sz="2250" dirty="0" smtClean="0">
                <a:latin typeface="Cambria" panose="02040503050406030204" pitchFamily="18" charset="0"/>
              </a:rPr>
              <a:t>– This method copies the actual value of an argument into the formal parameter of the function. In this case, changes made to the parameter inside the function have no effect on the argument.</a:t>
            </a:r>
            <a:endParaRPr lang="en-US" sz="2250" dirty="0" smtClean="0">
              <a:latin typeface="Cambria" panose="02040503050406030204" pitchFamily="18" charset="0"/>
            </a:endParaRPr>
          </a:p>
          <a:p>
            <a:pPr marL="515620" lvl="2" indent="-457200" algn="just">
              <a:spcBef>
                <a:spcPts val="1200"/>
              </a:spcBef>
              <a:buClr>
                <a:srgbClr val="C00000"/>
              </a:buClr>
              <a:buSzPct val="90000"/>
              <a:buFont typeface="+mj-lt"/>
              <a:buAutoNum type="arabicPeriod"/>
            </a:pPr>
            <a:r>
              <a:rPr lang="en-US" sz="2250" b="1" dirty="0" smtClean="0">
                <a:latin typeface="Cambria" panose="02040503050406030204" pitchFamily="18" charset="0"/>
              </a:rPr>
              <a:t>Call by Address </a:t>
            </a:r>
            <a:r>
              <a:rPr lang="en-US" sz="2250" dirty="0" smtClean="0">
                <a:latin typeface="Cambria" panose="02040503050406030204" pitchFamily="18" charset="0"/>
              </a:rPr>
              <a:t>- This method copies the address of an argument into the formal parameter. Inside the function, the address is used to access the actual argument used in the call. This means that changes made to the parameter affect the argument.</a:t>
            </a:r>
            <a:endParaRPr lang="en-US" sz="2250" dirty="0" smtClean="0">
              <a:latin typeface="Cambria" panose="02040503050406030204" pitchFamily="18" charset="0"/>
            </a:endParaRPr>
          </a:p>
          <a:p>
            <a:pPr marL="515620" lvl="2" indent="-457200" algn="just">
              <a:spcBef>
                <a:spcPts val="1200"/>
              </a:spcBef>
              <a:buClr>
                <a:srgbClr val="C00000"/>
              </a:buClr>
              <a:buSzPct val="90000"/>
              <a:buFont typeface="+mj-lt"/>
              <a:buAutoNum type="arabicPeriod"/>
            </a:pPr>
            <a:r>
              <a:rPr lang="en-US" sz="2250" b="1" dirty="0" smtClean="0">
                <a:latin typeface="Cambria" panose="02040503050406030204" pitchFamily="18" charset="0"/>
              </a:rPr>
              <a:t>Call by Reference </a:t>
            </a:r>
            <a:r>
              <a:rPr lang="en-US" sz="2250" dirty="0" smtClean="0">
                <a:latin typeface="Cambria" panose="02040503050406030204" pitchFamily="18" charset="0"/>
              </a:rPr>
              <a:t>- This method copies the reference of an argument into the formal parameter. Inside the function, the reference is used to access the actual argument used in the call. This means that changes made to the parameter affect the argument.</a:t>
            </a:r>
            <a:endParaRPr lang="en-US" sz="2250" dirty="0" smtClean="0">
              <a:latin typeface="Cambria" panose="02040503050406030204" pitchFamily="18" charset="0"/>
            </a:endParaRPr>
          </a:p>
        </p:txBody>
      </p:sp>
      <p:sp>
        <p:nvSpPr>
          <p:cNvPr id="2" name="TextBox 10"/>
          <p:cNvSpPr txBox="1"/>
          <p:nvPr/>
        </p:nvSpPr>
        <p:spPr>
          <a:xfrm>
            <a:off x="1187133" y="1268413"/>
            <a:ext cx="7858125" cy="369888"/>
          </a:xfrm>
          <a:prstGeom prst="rect">
            <a:avLst/>
          </a:prstGeom>
          <a:solidFill>
            <a:schemeClr val="accent3">
              <a:lumMod val="75000"/>
            </a:schemeClr>
          </a:solidFill>
        </p:spPr>
        <p:txBody>
          <a:bodyPr wrap="square" rtlCol="0">
            <a:spAutoFit/>
          </a:bodyPr>
          <a:p>
            <a:endParaRPr lang="en-US" noProof="1" dirty="0"/>
          </a:p>
        </p:txBody>
      </p:sp>
      <p:sp>
        <p:nvSpPr>
          <p:cNvPr id="3" name="Slide Number Placeholder 5"/>
          <p:cNvSpPr txBox="1"/>
          <p:nvPr/>
        </p:nvSpPr>
        <p:spPr>
          <a:xfrm>
            <a:off x="152400" y="1268413"/>
            <a:ext cx="1000125" cy="365125"/>
          </a:xfrm>
          <a:prstGeom prst="rect">
            <a:avLst/>
          </a:prstGeom>
          <a:solidFill>
            <a:schemeClr val="accent6"/>
          </a:solidFill>
        </p:spPr>
        <p:txBody>
          <a:bodyPr vert="horz" lIns="91440" tIns="45720" rIns="91440" bIns="45720" rtlCol="0" anchor="ctr"/>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Content Placeholder 2"/>
          <p:cNvSpPr txBox="1"/>
          <p:nvPr/>
        </p:nvSpPr>
        <p:spPr>
          <a:xfrm>
            <a:off x="785813" y="1223963"/>
            <a:ext cx="7858125" cy="5046663"/>
          </a:xfrm>
          <a:prstGeom prst="rect">
            <a:avLst/>
          </a:prstGeom>
          <a:noFill/>
          <a:ln w="9525">
            <a:noFill/>
          </a:ln>
        </p:spPr>
        <p:txBody>
          <a:bodyPr anchor="t"/>
          <a:p>
            <a:pPr marL="342900" indent="-342900" algn="just">
              <a:spcBef>
                <a:spcPct val="20000"/>
              </a:spcBef>
              <a:buFont typeface="Wingdings" panose="05000000000000000000" pitchFamily="2" charset="2"/>
              <a:buChar char="ü"/>
            </a:pPr>
            <a:r>
              <a:rPr lang="en-US" altLang="en-IN" sz="3200" noProof="1" dirty="0">
                <a:solidFill>
                  <a:srgbClr val="FF0000"/>
                </a:solidFill>
                <a:latin typeface="Times New Roman" panose="02020603050405020304" pitchFamily="18" charset="0"/>
                <a:ea typeface="+mn-ea"/>
                <a:cs typeface="+mn-cs"/>
              </a:rPr>
              <a:t>It is of 4 types.</a:t>
            </a:r>
            <a:endParaRPr lang="en-US" altLang="en-IN" sz="3200" noProof="1" dirty="0">
              <a:solidFill>
                <a:srgbClr val="FF0000"/>
              </a:solidFill>
              <a:latin typeface="Times New Roman" panose="02020603050405020304" pitchFamily="18" charset="0"/>
            </a:endParaRPr>
          </a:p>
          <a:p>
            <a:pPr marL="800100" lvl="1" indent="-342900" algn="just" fontAlgn="base">
              <a:spcBef>
                <a:spcPct val="20000"/>
              </a:spcBef>
              <a:buFont typeface="+mj-lt"/>
              <a:buAutoNum type="arabicPeriod"/>
            </a:pPr>
            <a:r>
              <a:rPr lang="en-US" altLang="en-IN" sz="2800" b="1" strike="noStrike" noProof="1" dirty="0">
                <a:latin typeface="Times New Roman" panose="02020603050405020304" pitchFamily="18" charset="0"/>
                <a:ea typeface="+mn-ea"/>
                <a:cs typeface="+mn-cs"/>
              </a:rPr>
              <a:t>No argument no return value</a:t>
            </a:r>
            <a:endParaRPr lang="en-US" altLang="en-IN" sz="2800" b="1" strike="noStrike" noProof="1" dirty="0">
              <a:latin typeface="Times New Roman" panose="02020603050405020304" pitchFamily="18" charset="0"/>
            </a:endParaRPr>
          </a:p>
          <a:p>
            <a:pPr marL="800100" lvl="1" indent="-342900" algn="just" fontAlgn="base">
              <a:spcBef>
                <a:spcPct val="20000"/>
              </a:spcBef>
              <a:buFont typeface="+mj-lt"/>
              <a:buAutoNum type="arabicPeriod"/>
            </a:pPr>
            <a:r>
              <a:rPr lang="en-US" altLang="en-IN" sz="2800" b="1" strike="noStrike" noProof="1" dirty="0">
                <a:latin typeface="Times New Roman" panose="02020603050405020304" pitchFamily="18" charset="0"/>
                <a:ea typeface="+mn-ea"/>
                <a:cs typeface="+mn-cs"/>
              </a:rPr>
              <a:t>with argument no return value</a:t>
            </a:r>
            <a:endParaRPr lang="en-US" altLang="en-IN" sz="2800" b="1" strike="noStrike" noProof="1" dirty="0">
              <a:latin typeface="Times New Roman" panose="02020603050405020304" pitchFamily="18" charset="0"/>
            </a:endParaRPr>
          </a:p>
          <a:p>
            <a:pPr marL="800100" lvl="1" indent="-342900" algn="just" fontAlgn="base">
              <a:spcBef>
                <a:spcPct val="20000"/>
              </a:spcBef>
              <a:buFont typeface="+mj-lt"/>
              <a:buAutoNum type="arabicPeriod"/>
            </a:pPr>
            <a:r>
              <a:rPr lang="en-US" altLang="en-IN" sz="2800" b="1" strike="noStrike" noProof="1" dirty="0">
                <a:latin typeface="Times New Roman" panose="02020603050405020304" pitchFamily="18" charset="0"/>
                <a:ea typeface="+mn-ea"/>
                <a:cs typeface="+mn-cs"/>
              </a:rPr>
              <a:t>no argument with return value</a:t>
            </a:r>
            <a:endParaRPr lang="en-US" altLang="en-IN" sz="2800" b="1" strike="noStrike" noProof="1" dirty="0">
              <a:latin typeface="Times New Roman" panose="02020603050405020304" pitchFamily="18" charset="0"/>
            </a:endParaRPr>
          </a:p>
          <a:p>
            <a:pPr marL="800100" lvl="1" indent="-342900" algn="just" fontAlgn="base">
              <a:spcBef>
                <a:spcPct val="20000"/>
              </a:spcBef>
              <a:buFont typeface="+mj-lt"/>
              <a:buAutoNum type="arabicPeriod"/>
            </a:pPr>
            <a:r>
              <a:rPr lang="en-US" altLang="en-IN" sz="2800" b="1" strike="noStrike" noProof="1" dirty="0">
                <a:latin typeface="Times New Roman" panose="02020603050405020304" pitchFamily="18" charset="0"/>
                <a:ea typeface="+mn-ea"/>
                <a:cs typeface="+mn-cs"/>
              </a:rPr>
              <a:t>with argument with return value</a:t>
            </a:r>
            <a:endParaRPr lang="en-US" altLang="en-IN" sz="2800" b="1" strike="noStrike" noProof="1" dirty="0">
              <a:latin typeface="Times New Roman" panose="02020603050405020304" pitchFamily="18" charset="0"/>
            </a:endParaRPr>
          </a:p>
          <a:p>
            <a:pPr lvl="1" algn="just" fontAlgn="base">
              <a:spcBef>
                <a:spcPct val="20000"/>
              </a:spcBef>
              <a:buFont typeface="+mj-lt"/>
            </a:pPr>
            <a:endParaRPr lang="en-US" altLang="en-IN" sz="2800" b="1" strike="noStrike" noProof="1" dirty="0">
              <a:latin typeface="Times New Roman" panose="02020603050405020304" pitchFamily="18" charset="0"/>
            </a:endParaRPr>
          </a:p>
        </p:txBody>
      </p:sp>
      <p:pic>
        <p:nvPicPr>
          <p:cNvPr id="9218"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9221"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9222" name="Rectangle 2"/>
          <p:cNvSpPr txBox="1"/>
          <p:nvPr/>
        </p:nvSpPr>
        <p:spPr>
          <a:xfrm>
            <a:off x="128588" y="71438"/>
            <a:ext cx="7943850" cy="642937"/>
          </a:xfrm>
          <a:prstGeom prst="rect">
            <a:avLst/>
          </a:prstGeom>
          <a:noFill/>
          <a:ln w="9525">
            <a:noFill/>
          </a:ln>
        </p:spPr>
        <p:txBody>
          <a:bodyPr lIns="91440" tIns="45720" rIns="91440" bIns="45720" anchor="ctr" anchorCtr="0"/>
          <a:p>
            <a:r>
              <a:rPr lang="en-US" altLang="zh-CN" sz="3600" b="1" dirty="0">
                <a:latin typeface="Times New Roman" panose="02020603050405020304" pitchFamily="18" charset="0"/>
              </a:rPr>
              <a:t>Types of User defined functions</a:t>
            </a:r>
            <a:endParaRPr lang="en-US" altLang="zh-CN" sz="3600" b="1" baseline="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13337</Words>
  <Application>WPS Presentation</Application>
  <PresentationFormat>On-screen Show (4:3)</PresentationFormat>
  <Paragraphs>492</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29</vt:i4>
      </vt:variant>
    </vt:vector>
  </HeadingPairs>
  <TitlesOfParts>
    <vt:vector size="43" baseType="lpstr">
      <vt:lpstr>Arial</vt:lpstr>
      <vt:lpstr>SimSun</vt:lpstr>
      <vt:lpstr>Wingdings</vt:lpstr>
      <vt:lpstr>Times New Roman</vt:lpstr>
      <vt:lpstr>Wingdings</vt:lpstr>
      <vt:lpstr>Cambria</vt:lpstr>
      <vt:lpstr>Cambria Math</vt:lpstr>
      <vt:lpstr>Microsoft YaHei</vt:lpstr>
      <vt:lpstr>Arial Unicode MS</vt:lpstr>
      <vt:lpstr>Calibri</vt:lpstr>
      <vt:lpstr>Office Theme</vt:lpstr>
      <vt:lpstr>1_Office Theme</vt:lpstr>
      <vt:lpstr>2_Office Theme</vt:lpstr>
      <vt:lpstr>3_Office Theme</vt:lpstr>
      <vt:lpstr>KALINGA INSTITUTE OF INDUSTRIAL TECHNOLOGY</vt:lpstr>
      <vt:lpstr>Chapter Contents</vt:lpstr>
      <vt:lpstr>PowerPoint 演示文稿</vt:lpstr>
      <vt:lpstr>Function</vt:lpstr>
      <vt:lpstr>Function Advantages</vt:lpstr>
      <vt:lpstr>Function Types</vt:lpstr>
      <vt:lpstr>Defining a Function cont…</vt:lpstr>
      <vt:lpstr>Passing Parameters to the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Passing Parameters to the Function cont…</vt:lpstr>
      <vt:lpstr>Passing Parameters to the Function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KIIT</cp:lastModifiedBy>
  <cp:revision>1248</cp:revision>
  <dcterms:created xsi:type="dcterms:W3CDTF">2010-05-23T14:28:00Z</dcterms:created>
  <dcterms:modified xsi:type="dcterms:W3CDTF">2022-08-20T04:52:57Z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BD0C29A191E94BE2851357F5D5D53D89</vt:lpwstr>
  </property>
</Properties>
</file>